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393" r:id="rId2"/>
    <p:sldId id="258" r:id="rId3"/>
    <p:sldId id="336" r:id="rId4"/>
    <p:sldId id="338" r:id="rId5"/>
    <p:sldId id="339" r:id="rId6"/>
    <p:sldId id="341" r:id="rId7"/>
    <p:sldId id="359" r:id="rId8"/>
    <p:sldId id="394" r:id="rId9"/>
    <p:sldId id="343" r:id="rId10"/>
    <p:sldId id="342" r:id="rId11"/>
    <p:sldId id="344" r:id="rId12"/>
    <p:sldId id="340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4" r:id="rId22"/>
    <p:sldId id="353" r:id="rId23"/>
    <p:sldId id="355" r:id="rId24"/>
    <p:sldId id="356" r:id="rId25"/>
    <p:sldId id="357" r:id="rId26"/>
    <p:sldId id="362" r:id="rId27"/>
    <p:sldId id="366" r:id="rId28"/>
    <p:sldId id="364" r:id="rId29"/>
    <p:sldId id="361" r:id="rId30"/>
    <p:sldId id="363" r:id="rId31"/>
    <p:sldId id="365" r:id="rId32"/>
    <p:sldId id="397" r:id="rId33"/>
    <p:sldId id="398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406" r:id="rId42"/>
    <p:sldId id="407" r:id="rId43"/>
    <p:sldId id="408" r:id="rId44"/>
    <p:sldId id="409" r:id="rId45"/>
    <p:sldId id="410" r:id="rId46"/>
    <p:sldId id="411" r:id="rId47"/>
    <p:sldId id="412" r:id="rId48"/>
    <p:sldId id="413" r:id="rId49"/>
    <p:sldId id="395" r:id="rId50"/>
    <p:sldId id="368" r:id="rId51"/>
    <p:sldId id="373" r:id="rId52"/>
    <p:sldId id="372" r:id="rId53"/>
    <p:sldId id="374" r:id="rId54"/>
    <p:sldId id="375" r:id="rId55"/>
    <p:sldId id="396" r:id="rId56"/>
    <p:sldId id="376" r:id="rId57"/>
    <p:sldId id="377" r:id="rId58"/>
    <p:sldId id="392" r:id="rId59"/>
    <p:sldId id="383" r:id="rId60"/>
    <p:sldId id="378" r:id="rId61"/>
    <p:sldId id="380" r:id="rId62"/>
    <p:sldId id="381" r:id="rId63"/>
    <p:sldId id="382" r:id="rId64"/>
    <p:sldId id="384" r:id="rId65"/>
    <p:sldId id="385" r:id="rId66"/>
    <p:sldId id="386" r:id="rId67"/>
    <p:sldId id="387" r:id="rId68"/>
    <p:sldId id="367" r:id="rId69"/>
    <p:sldId id="388" r:id="rId70"/>
    <p:sldId id="330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78BE"/>
    <a:srgbClr val="F16726"/>
    <a:srgbClr val="31AC4A"/>
    <a:srgbClr val="BF247D"/>
    <a:srgbClr val="EA232A"/>
    <a:srgbClr val="6DB33F"/>
    <a:srgbClr val="4A8522"/>
    <a:srgbClr val="005F0F"/>
    <a:srgbClr val="2A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B6F35-D020-4CF9-AAB1-239E6B0FBF1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3940C-1F5C-4740-86F9-A41E48B7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067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ACB24-D4FF-43DD-8E64-17BD169289AA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06C24-BA1C-48DB-B8E9-887F4C67C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298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74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74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74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74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B2CF-5071-4CEC-8BB6-449603A72E8D}" type="datetime1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5356-863F-406B-A8CC-FB733AFDD069}" type="datetime1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80CE-E258-442F-919C-A9DED7BD2D37}" type="datetime1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0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0F1-2945-422C-944B-4BA95688D21E}" type="datetime1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4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6F36-4940-47C6-ABC2-03BA09E53387}" type="datetime1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9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5086-0B9F-4DFB-ADC0-B73624CC4FE3}" type="datetime1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2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CD55-2A9B-42FD-8368-31EC5C822CF5}" type="datetime1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2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C4EA-AFCA-437D-A8A9-FBD1786143B2}" type="datetime1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8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70C8-5C91-4AA6-B69C-77B62B06A7A7}" type="datetime1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8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A9A0-4036-4B1D-A8EC-F7539332CF2C}" type="datetime1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9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4FCB-3E44-4810-8AF0-C60A36345AA6}" type="datetime1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2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B4013-5C68-42C0-AC40-F1B173485BC7}" type="datetime1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0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2520548"/>
            <a:ext cx="9144000" cy="989415"/>
          </a:xfrm>
        </p:spPr>
        <p:txBody>
          <a:bodyPr/>
          <a:lstStyle/>
          <a:p>
            <a:r>
              <a:rPr lang="en-US" i="1">
                <a:latin typeface="+mn-lt"/>
              </a:rPr>
              <a:t>Osnove web programiranja</a:t>
            </a:r>
            <a:endParaRPr lang="en-US" i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692869"/>
          </a:xfrm>
        </p:spPr>
        <p:txBody>
          <a:bodyPr>
            <a:noAutofit/>
          </a:bodyPr>
          <a:lstStyle/>
          <a:p>
            <a:r>
              <a:rPr lang="en-US" sz="4800" i="1"/>
              <a:t>Script</a:t>
            </a:r>
            <a:r>
              <a:rPr lang="en-US" sz="4800"/>
              <a:t> jezici, JavaScript, BOM, DOM</a:t>
            </a:r>
          </a:p>
          <a:p>
            <a:endParaRPr lang="en-US" sz="4800"/>
          </a:p>
          <a:p>
            <a:endParaRPr lang="en-US" sz="4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3998" y="4953041"/>
            <a:ext cx="9144000" cy="6653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>
                <a:solidFill>
                  <a:schemeClr val="bg1"/>
                </a:solidFill>
              </a:rPr>
              <a:t>Termin 10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322" y="586152"/>
            <a:ext cx="1805353" cy="199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8079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Funkcija </a:t>
            </a:r>
            <a:r>
              <a:rPr lang="sr-Latn-RS" sz="4000" i="1" dirty="0">
                <a:latin typeface="+mn-lt"/>
              </a:rPr>
              <a:t>console.log(...)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10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49382" y="1574500"/>
            <a:ext cx="11684000" cy="595122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en-US" dirty="0" err="1"/>
              <a:t>ispisuje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argumenta u </a:t>
            </a:r>
            <a:r>
              <a:rPr lang="en-US" dirty="0" err="1"/>
              <a:t>konzoli</a:t>
            </a:r>
            <a:r>
              <a:rPr lang="en-US" dirty="0"/>
              <a:t> </a:t>
            </a:r>
            <a:r>
              <a:rPr lang="en-US" i="1" dirty="0"/>
              <a:t>web browser</a:t>
            </a:r>
            <a:r>
              <a:rPr lang="en-US" dirty="0"/>
              <a:t>-a</a:t>
            </a:r>
            <a:endParaRPr lang="sr-Latn-RS" dirty="0"/>
          </a:p>
        </p:txBody>
      </p:sp>
      <p:sp>
        <p:nvSpPr>
          <p:cNvPr id="3" name="Rectangle 2"/>
          <p:cNvSpPr/>
          <p:nvPr/>
        </p:nvSpPr>
        <p:spPr>
          <a:xfrm>
            <a:off x="3785061" y="2785658"/>
            <a:ext cx="46126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script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"text/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javascript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console.log(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"Hello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  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543" y="5043920"/>
            <a:ext cx="1971675" cy="1009650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 rot="5400000">
            <a:off x="7146144" y="2964847"/>
            <a:ext cx="180169" cy="1654232"/>
          </a:xfrm>
          <a:prstGeom prst="rightBrace">
            <a:avLst>
              <a:gd name="adj1" fmla="val 8333"/>
              <a:gd name="adj2" fmla="val 49496"/>
            </a:avLst>
          </a:prstGeom>
          <a:ln w="25400">
            <a:solidFill>
              <a:srgbClr val="F16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71441" y="4078320"/>
            <a:ext cx="407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string</a:t>
            </a:r>
            <a:r>
              <a:rPr lang="en-US" dirty="0">
                <a:solidFill>
                  <a:schemeClr val="accent2"/>
                </a:solidFill>
              </a:rPr>
              <a:t> literal; </a:t>
            </a:r>
            <a:r>
              <a:rPr lang="en-US" dirty="0" err="1">
                <a:solidFill>
                  <a:schemeClr val="accent2"/>
                </a:solidFill>
              </a:rPr>
              <a:t>zatvara</a:t>
            </a:r>
            <a:r>
              <a:rPr lang="en-US" dirty="0">
                <a:solidFill>
                  <a:schemeClr val="accent2"/>
                </a:solidFill>
              </a:rPr>
              <a:t> se </a:t>
            </a:r>
            <a:r>
              <a:rPr lang="en-US" dirty="0" err="1">
                <a:solidFill>
                  <a:schemeClr val="accent2"/>
                </a:solidFill>
              </a:rPr>
              <a:t>znacima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16726"/>
                </a:solidFill>
              </a:rPr>
              <a:t> </a:t>
            </a:r>
            <a:r>
              <a:rPr lang="en-US" dirty="0" err="1">
                <a:solidFill>
                  <a:srgbClr val="F16726"/>
                </a:solidFill>
              </a:rPr>
              <a:t>ili</a:t>
            </a:r>
            <a:r>
              <a:rPr lang="en-US" dirty="0">
                <a:solidFill>
                  <a:srgbClr val="F16726"/>
                </a:solidFill>
              </a:rPr>
              <a:t>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56946" y="4798268"/>
            <a:ext cx="2826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chemeClr val="accent2"/>
                </a:solidFill>
              </a:rPr>
              <a:t>tasterima </a:t>
            </a:r>
            <a:r>
              <a:rPr lang="en-US" dirty="0">
                <a:solidFill>
                  <a:srgbClr val="FF0000"/>
                </a:solidFill>
              </a:rPr>
              <a:t>Control + Shift </a:t>
            </a:r>
            <a:r>
              <a:rPr lang="en-US">
                <a:solidFill>
                  <a:srgbClr val="FF0000"/>
                </a:solidFill>
              </a:rPr>
              <a:t>+ K</a:t>
            </a:r>
            <a:r>
              <a:rPr lang="sr-Latn-RS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se u web browser-u </a:t>
            </a:r>
            <a:r>
              <a:rPr lang="sr-Latn-RS" dirty="0">
                <a:solidFill>
                  <a:schemeClr val="accent2"/>
                </a:solidFill>
              </a:rPr>
              <a:t>otvara </a:t>
            </a:r>
            <a:r>
              <a:rPr lang="sr-Latn-RS" i="1" dirty="0">
                <a:solidFill>
                  <a:schemeClr val="accent2"/>
                </a:solidFill>
              </a:rPr>
              <a:t>Web</a:t>
            </a:r>
            <a:r>
              <a:rPr lang="sr-Latn-RS" dirty="0">
                <a:solidFill>
                  <a:schemeClr val="accent2"/>
                </a:solidFill>
              </a:rPr>
              <a:t> konzola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315200" y="5214140"/>
            <a:ext cx="341746" cy="0"/>
          </a:xfrm>
          <a:prstGeom prst="straightConnector1">
            <a:avLst/>
          </a:prstGeom>
          <a:ln w="508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33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Promenljive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11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1561037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RS" dirty="0"/>
              <a:t>identifikatori promenljivih se navode nakon ključne reči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endParaRPr lang="sr-Latn-RS" b="1" dirty="0"/>
          </a:p>
          <a:p>
            <a:r>
              <a:rPr lang="sr-Latn-RS" dirty="0"/>
              <a:t>ne navodi se tip promenljive</a:t>
            </a:r>
          </a:p>
          <a:p>
            <a:r>
              <a:rPr lang="sr-Latn-RS" dirty="0"/>
              <a:t>promenljiva poprima tip onog momenta kada se u nju upiše vrednost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7927" y="3227896"/>
            <a:ext cx="533861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2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vrednost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promenljive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a je: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a)</a:t>
            </a:r>
          </a:p>
          <a:p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nl-NL" sz="1600" dirty="0">
                <a:solidFill>
                  <a:srgbClr val="2A00FF"/>
                </a:solidFill>
                <a:latin typeface="Consolas" panose="020B0609020204030204" pitchFamily="49" charset="0"/>
              </a:rPr>
              <a:t>"vrednost promenljive b je: "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+ b)</a:t>
            </a:r>
          </a:p>
          <a:p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nl-NL" sz="1600" dirty="0">
                <a:solidFill>
                  <a:srgbClr val="2A00FF"/>
                </a:solidFill>
                <a:latin typeface="Consolas" panose="020B0609020204030204" pitchFamily="49" charset="0"/>
              </a:rPr>
              <a:t>"vrednost promenljive c je: "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+ c)</a:t>
            </a:r>
          </a:p>
          <a:p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nl-NL" sz="1600" dirty="0">
                <a:solidFill>
                  <a:srgbClr val="2A00FF"/>
                </a:solidFill>
                <a:latin typeface="Consolas" panose="020B0609020204030204" pitchFamily="49" charset="0"/>
              </a:rPr>
              <a:t>"vrednost promenljive d je: "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+ d)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b = 2, c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d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vrednost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promenljive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a je: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a)</a:t>
            </a:r>
          </a:p>
          <a:p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nl-NL" sz="1600" dirty="0">
                <a:solidFill>
                  <a:srgbClr val="2A00FF"/>
                </a:solidFill>
                <a:latin typeface="Consolas" panose="020B0609020204030204" pitchFamily="49" charset="0"/>
              </a:rPr>
              <a:t>"vrednost promenljive b je: "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+ b)</a:t>
            </a:r>
          </a:p>
          <a:p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nl-NL" sz="1600" dirty="0">
                <a:solidFill>
                  <a:srgbClr val="2A00FF"/>
                </a:solidFill>
                <a:latin typeface="Consolas" panose="020B0609020204030204" pitchFamily="49" charset="0"/>
              </a:rPr>
              <a:t>"vrednost promenljive c je: "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+ c)</a:t>
            </a:r>
          </a:p>
          <a:p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nl-NL" sz="1600" dirty="0">
                <a:solidFill>
                  <a:srgbClr val="2A00FF"/>
                </a:solidFill>
                <a:latin typeface="Consolas" panose="020B0609020204030204" pitchFamily="49" charset="0"/>
              </a:rPr>
              <a:t>"vrednost promenljive d je: "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+ d)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7015018" y="4216400"/>
            <a:ext cx="374996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vrednost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promenljive</a:t>
            </a:r>
            <a:r>
              <a:rPr lang="en-US" sz="1600" dirty="0">
                <a:latin typeface="Consolas" panose="020B0609020204030204" pitchFamily="49" charset="0"/>
              </a:rPr>
              <a:t> a je: 1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vrednost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promenljive</a:t>
            </a:r>
            <a:r>
              <a:rPr lang="en-US" sz="1600" dirty="0">
                <a:latin typeface="Consolas" panose="020B0609020204030204" pitchFamily="49" charset="0"/>
              </a:rPr>
              <a:t> b je: 2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vrednost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promenljive</a:t>
            </a:r>
            <a:r>
              <a:rPr lang="en-US" sz="1600" dirty="0">
                <a:latin typeface="Consolas" panose="020B0609020204030204" pitchFamily="49" charset="0"/>
              </a:rPr>
              <a:t> c je: false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vrednost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promenljive</a:t>
            </a:r>
            <a:r>
              <a:rPr lang="en-US" sz="1600" dirty="0">
                <a:latin typeface="Consolas" panose="020B0609020204030204" pitchFamily="49" charset="0"/>
              </a:rPr>
              <a:t> d je: null</a:t>
            </a:r>
            <a:br>
              <a:rPr lang="en-US" sz="1600" dirty="0">
                <a:latin typeface="Consolas" panose="020B0609020204030204" pitchFamily="49" charset="0"/>
              </a:rPr>
            </a:br>
            <a:endParaRPr lang="sr-Latn-R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vrednost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promenljive</a:t>
            </a:r>
            <a:r>
              <a:rPr lang="en-US" sz="1600" dirty="0">
                <a:latin typeface="Consolas" panose="020B0609020204030204" pitchFamily="49" charset="0"/>
              </a:rPr>
              <a:t> a je: 1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vrednost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promenljive</a:t>
            </a:r>
            <a:r>
              <a:rPr lang="en-US" sz="1600" dirty="0">
                <a:latin typeface="Consolas" panose="020B0609020204030204" pitchFamily="49" charset="0"/>
              </a:rPr>
              <a:t> b je: 2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vrednost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promenljive</a:t>
            </a:r>
            <a:r>
              <a:rPr lang="en-US" sz="1600" dirty="0">
                <a:latin typeface="Consolas" panose="020B0609020204030204" pitchFamily="49" charset="0"/>
              </a:rPr>
              <a:t> c je: false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vrednost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promenljive</a:t>
            </a:r>
            <a:r>
              <a:rPr lang="en-US" sz="1600" dirty="0">
                <a:latin typeface="Consolas" panose="020B0609020204030204" pitchFamily="49" charset="0"/>
              </a:rPr>
              <a:t> d je: null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022765" y="3380509"/>
            <a:ext cx="369453" cy="0"/>
          </a:xfrm>
          <a:prstGeom prst="straightConnector1">
            <a:avLst/>
          </a:prstGeom>
          <a:ln w="508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15307" y="3195843"/>
            <a:ext cx="74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16726"/>
                </a:solidFill>
              </a:rPr>
              <a:t>string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92218" y="3463894"/>
            <a:ext cx="97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16726"/>
                </a:solidFill>
              </a:rPr>
              <a:t>number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06073" y="3722405"/>
            <a:ext cx="9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F16726"/>
                </a:solidFill>
              </a:rPr>
              <a:t>boolean</a:t>
            </a:r>
            <a:endParaRPr lang="en-US" i="1" dirty="0">
              <a:solidFill>
                <a:srgbClr val="F16726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008911" y="3648560"/>
            <a:ext cx="369453" cy="0"/>
          </a:xfrm>
          <a:prstGeom prst="straightConnector1">
            <a:avLst/>
          </a:prstGeom>
          <a:ln w="508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014687" y="3911411"/>
            <a:ext cx="369453" cy="0"/>
          </a:xfrm>
          <a:prstGeom prst="straightConnector1">
            <a:avLst/>
          </a:prstGeom>
          <a:ln w="508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56540" y="3521713"/>
            <a:ext cx="146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16726"/>
                </a:solidFill>
              </a:rPr>
              <a:t>konkatenacija</a:t>
            </a:r>
            <a:endParaRPr lang="en-US" dirty="0">
              <a:solidFill>
                <a:srgbClr val="F16726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81600" y="3907071"/>
            <a:ext cx="4620" cy="309329"/>
          </a:xfrm>
          <a:prstGeom prst="straightConnector1">
            <a:avLst/>
          </a:prstGeom>
          <a:ln w="508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086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Promenljive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12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49382" y="1574500"/>
            <a:ext cx="11684000" cy="8823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RS" dirty="0"/>
              <a:t>promenljiva može da menja tip onda kada se u nju upiše vrednost nekog drugog tipa</a:t>
            </a:r>
          </a:p>
        </p:txBody>
      </p:sp>
      <p:sp>
        <p:nvSpPr>
          <p:cNvPr id="7" name="Rectangle 6"/>
          <p:cNvSpPr/>
          <p:nvPr/>
        </p:nvSpPr>
        <p:spPr>
          <a:xfrm>
            <a:off x="249382" y="377975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vrednost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promenljive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 a je: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a)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2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vrednost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promenljive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 a je: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a)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50018" y="4056754"/>
            <a:ext cx="37037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vrednost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promenljive</a:t>
            </a:r>
            <a:r>
              <a:rPr lang="en-US" dirty="0">
                <a:latin typeface="Consolas" panose="020B0609020204030204" pitchFamily="49" charset="0"/>
              </a:rPr>
              <a:t> a je: 1</a:t>
            </a:r>
            <a:endParaRPr lang="sr-Latn-RS" dirty="0">
              <a:latin typeface="Consolas" panose="020B0609020204030204" pitchFamily="49" charset="0"/>
            </a:endParaRPr>
          </a:p>
          <a:p>
            <a:endParaRPr lang="sr-Latn-R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vrednost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promenljive</a:t>
            </a:r>
            <a:r>
              <a:rPr lang="en-US" dirty="0">
                <a:latin typeface="Consolas" panose="020B0609020204030204" pitchFamily="49" charset="0"/>
              </a:rPr>
              <a:t> a je: 2</a:t>
            </a:r>
          </a:p>
        </p:txBody>
      </p:sp>
    </p:spTree>
    <p:extLst>
      <p:ext uri="{BB962C8B-B14F-4D97-AF65-F5344CB8AC3E}">
        <p14:creationId xmlns:p14="http://schemas.microsoft.com/office/powerpoint/2010/main" val="1692538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Aritmeti</a:t>
            </a:r>
            <a:r>
              <a:rPr lang="sr-Latn-RS" sz="4000" dirty="0">
                <a:latin typeface="+mn-lt"/>
              </a:rPr>
              <a:t>čki operatori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5635" y="2626583"/>
            <a:ext cx="77585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console.log(3 + 2)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console.log(3 - 2)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console.log(3 * 2)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console.log(3 / 2)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console.log(3 % 2)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celobrojni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ostatak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pri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deljenju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 = 3;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 = a++; console.log(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"a: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a +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", b: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b)</a:t>
            </a: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 = 3;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 = ++a; console.log(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"a: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a +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", b: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b)</a:t>
            </a: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 = 3;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 = a--; console.log(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"a: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a +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", b: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b)</a:t>
            </a: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 = 3;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 = --a; console.log(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"a: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a +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", b: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b)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15762" y="2626583"/>
            <a:ext cx="14570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5</a:t>
            </a:r>
          </a:p>
          <a:p>
            <a:r>
              <a:rPr lang="es-ES" dirty="0">
                <a:latin typeface="Consolas" panose="020B0609020204030204" pitchFamily="49" charset="0"/>
              </a:rPr>
              <a:t>1</a:t>
            </a:r>
          </a:p>
          <a:p>
            <a:r>
              <a:rPr lang="es-ES" dirty="0">
                <a:latin typeface="Consolas" panose="020B0609020204030204" pitchFamily="49" charset="0"/>
              </a:rPr>
              <a:t>6</a:t>
            </a:r>
          </a:p>
          <a:p>
            <a:r>
              <a:rPr lang="es-ES" dirty="0">
                <a:latin typeface="Consolas" panose="020B0609020204030204" pitchFamily="49" charset="0"/>
              </a:rPr>
              <a:t>1.5</a:t>
            </a:r>
          </a:p>
          <a:p>
            <a:r>
              <a:rPr lang="es-ES" dirty="0">
                <a:latin typeface="Consolas" panose="020B0609020204030204" pitchFamily="49" charset="0"/>
              </a:rPr>
              <a:t>1</a:t>
            </a:r>
          </a:p>
          <a:p>
            <a:r>
              <a:rPr lang="es-ES" dirty="0">
                <a:latin typeface="Consolas" panose="020B0609020204030204" pitchFamily="49" charset="0"/>
              </a:rPr>
              <a:t>a: 4, b: 3</a:t>
            </a:r>
          </a:p>
          <a:p>
            <a:r>
              <a:rPr lang="es-ES" dirty="0">
                <a:latin typeface="Consolas" panose="020B0609020204030204" pitchFamily="49" charset="0"/>
              </a:rPr>
              <a:t>a: 4, b: 4</a:t>
            </a:r>
          </a:p>
          <a:p>
            <a:r>
              <a:rPr lang="es-ES" dirty="0">
                <a:latin typeface="Consolas" panose="020B0609020204030204" pitchFamily="49" charset="0"/>
              </a:rPr>
              <a:t>a: 2, b: 3</a:t>
            </a:r>
          </a:p>
          <a:p>
            <a:r>
              <a:rPr lang="es-ES" dirty="0">
                <a:latin typeface="Consolas" panose="020B0609020204030204" pitchFamily="49" charset="0"/>
              </a:rPr>
              <a:t>a: 2, b: 2</a:t>
            </a:r>
          </a:p>
        </p:txBody>
      </p:sp>
    </p:spTree>
    <p:extLst>
      <p:ext uri="{BB962C8B-B14F-4D97-AF65-F5344CB8AC3E}">
        <p14:creationId xmlns:p14="http://schemas.microsoft.com/office/powerpoint/2010/main" val="1903872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Operatori</a:t>
            </a:r>
            <a:r>
              <a:rPr lang="en-US" sz="4000" dirty="0">
                <a:latin typeface="+mn-lt"/>
              </a:rPr>
              <a:t> </a:t>
            </a:r>
            <a:r>
              <a:rPr lang="en-US" sz="4000" dirty="0" err="1">
                <a:latin typeface="+mn-lt"/>
              </a:rPr>
              <a:t>dodele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14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4837" y="2903582"/>
            <a:ext cx="57265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 = 3;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 = 2; a = b; console.log(a)</a:t>
            </a: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 = 3;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 = 2; a += b; console.log(a)</a:t>
            </a: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 = 3;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 = 2; a -= b; console.log(a)</a:t>
            </a: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 = 3;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 = 2; a *= b; console.log(a)</a:t>
            </a: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 = 3;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 = 2; a /= b; console.log(a)</a:t>
            </a: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 = 3;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b = 2; a %= b; console.log(a)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655463" y="2903582"/>
            <a:ext cx="6534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  <a:p>
            <a:r>
              <a:rPr lang="en-US" dirty="0">
                <a:latin typeface="Consolas" panose="020B0609020204030204" pitchFamily="49" charset="0"/>
              </a:rPr>
              <a:t>5</a:t>
            </a:r>
          </a:p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  <a:p>
            <a:r>
              <a:rPr lang="en-US" dirty="0">
                <a:latin typeface="Consolas" panose="020B0609020204030204" pitchFamily="49" charset="0"/>
              </a:rPr>
              <a:t>6</a:t>
            </a:r>
          </a:p>
          <a:p>
            <a:r>
              <a:rPr lang="en-US" dirty="0">
                <a:latin typeface="Consolas" panose="020B0609020204030204" pitchFamily="49" charset="0"/>
              </a:rPr>
              <a:t>1.5 </a:t>
            </a:r>
          </a:p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65728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Relacioni</a:t>
            </a:r>
            <a:r>
              <a:rPr lang="en-US" sz="4000" dirty="0">
                <a:latin typeface="+mn-lt"/>
              </a:rPr>
              <a:t> </a:t>
            </a:r>
            <a:r>
              <a:rPr lang="sr-Latn-RS" sz="4000" dirty="0">
                <a:latin typeface="+mn-lt"/>
              </a:rPr>
              <a:t>operatori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9382" y="2626583"/>
            <a:ext cx="70842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console.log(3 &gt; 2)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console.log(3 &gt;= 2)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console.log(3 &lt; 2)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console.log(3 &lt;= 2)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console.log((3 == 2) +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(3 == 3))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console.log((3 != 2) +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(3 != 3))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console.log(3 ==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poređenje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po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vrednosti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console.log(3 ===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poređenje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po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tipu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vrednosti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65705" y="2626583"/>
            <a:ext cx="16329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true</a:t>
            </a:r>
          </a:p>
          <a:p>
            <a:r>
              <a:rPr lang="en-US" dirty="0">
                <a:latin typeface="Consolas" panose="020B0609020204030204" pitchFamily="49" charset="0"/>
              </a:rPr>
              <a:t>true</a:t>
            </a:r>
          </a:p>
          <a:p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r>
              <a:rPr lang="en-US" dirty="0">
                <a:latin typeface="Consolas" panose="020B0609020204030204" pitchFamily="49" charset="0"/>
              </a:rPr>
              <a:t>false, true</a:t>
            </a:r>
          </a:p>
          <a:p>
            <a:r>
              <a:rPr lang="en-US" dirty="0">
                <a:latin typeface="Consolas" panose="020B0609020204030204" pitchFamily="49" charset="0"/>
              </a:rPr>
              <a:t>true, false</a:t>
            </a:r>
          </a:p>
          <a:p>
            <a:r>
              <a:rPr lang="en-US" dirty="0">
                <a:solidFill>
                  <a:srgbClr val="F16726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dirty="0">
                <a:solidFill>
                  <a:srgbClr val="F16726"/>
                </a:solidFill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90050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Logi</a:t>
            </a:r>
            <a:r>
              <a:rPr lang="sr-Latn-RS" sz="4000" dirty="0">
                <a:latin typeface="+mn-lt"/>
              </a:rPr>
              <a:t>čki</a:t>
            </a:r>
            <a:r>
              <a:rPr lang="en-US" sz="4000" dirty="0">
                <a:latin typeface="+mn-lt"/>
              </a:rPr>
              <a:t> </a:t>
            </a:r>
            <a:r>
              <a:rPr lang="sr-Latn-RS" sz="4000" dirty="0">
                <a:latin typeface="+mn-lt"/>
              </a:rPr>
              <a:t>operatori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9382" y="3319080"/>
            <a:ext cx="68626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console.log((</a:t>
            </a:r>
            <a:r>
              <a:rPr lang="da-DK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da-DK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da-DK" dirty="0">
                <a:solidFill>
                  <a:srgbClr val="2A00FF"/>
                </a:solidFill>
                <a:latin typeface="Consolas" panose="020B0609020204030204" pitchFamily="49" charset="0"/>
              </a:rPr>
              <a:t>",  "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da-DK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da-DK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console.log((</a:t>
            </a:r>
            <a:r>
              <a:rPr lang="da-DK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da-DK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da-DK" dirty="0">
                <a:solidFill>
                  <a:srgbClr val="2A00FF"/>
                </a:solidFill>
                <a:latin typeface="Consolas" panose="020B0609020204030204" pitchFamily="49" charset="0"/>
              </a:rPr>
              <a:t>",  "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da-DK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da-DK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console.log(!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", 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!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50928" y="3319080"/>
            <a:ext cx="16279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Consolas" panose="020B0609020204030204" pitchFamily="49" charset="0"/>
              </a:rPr>
              <a:t>false, true</a:t>
            </a:r>
          </a:p>
          <a:p>
            <a:r>
              <a:rPr lang="da-DK" dirty="0">
                <a:latin typeface="Consolas" panose="020B0609020204030204" pitchFamily="49" charset="0"/>
              </a:rPr>
              <a:t>true, true</a:t>
            </a:r>
          </a:p>
          <a:p>
            <a:r>
              <a:rPr lang="da-DK" dirty="0">
                <a:latin typeface="Consolas" panose="020B0609020204030204" pitchFamily="49" charset="0"/>
              </a:rPr>
              <a:t>true, false</a:t>
            </a:r>
          </a:p>
        </p:txBody>
      </p:sp>
    </p:spTree>
    <p:extLst>
      <p:ext uri="{BB962C8B-B14F-4D97-AF65-F5344CB8AC3E}">
        <p14:creationId xmlns:p14="http://schemas.microsoft.com/office/powerpoint/2010/main" val="1358632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Izrazi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23400" y="2765082"/>
            <a:ext cx="1117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5</a:t>
            </a:r>
          </a:p>
          <a:p>
            <a:r>
              <a:rPr lang="en-US" dirty="0" err="1"/>
              <a:t>ime</a:t>
            </a:r>
            <a:r>
              <a:rPr lang="en-US" dirty="0"/>
              <a:t>: </a:t>
            </a:r>
            <a:r>
              <a:rPr lang="en-US" dirty="0" err="1"/>
              <a:t>Pera</a:t>
            </a:r>
            <a:endParaRPr lang="en-US" dirty="0"/>
          </a:p>
          <a:p>
            <a:r>
              <a:rPr lang="en-US" dirty="0"/>
              <a:t>7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10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r>
              <a:rPr lang="en-US" dirty="0"/>
              <a:t>10</a:t>
            </a:r>
          </a:p>
          <a:p>
            <a:endParaRPr lang="en-US" dirty="0"/>
          </a:p>
          <a:p>
            <a:r>
              <a:rPr lang="en-US" dirty="0" err="1"/>
              <a:t>tačno</a:t>
            </a:r>
            <a:endParaRPr lang="en-US" dirty="0"/>
          </a:p>
          <a:p>
            <a:r>
              <a:rPr lang="en-US" dirty="0" err="1"/>
              <a:t>netačno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68582" y="1934085"/>
            <a:ext cx="5384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 = 4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Pera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console.log(3 + 2)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ime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console.log(3 + a)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console.log(3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(9))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console.log(3 + a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(9))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console.log(3 + 2 * 2)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console.log((3 + 2) * 2)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console.log((1 == 1)?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tačno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netačno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console.log((1 != 1)?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tačno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netačno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89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Selekcije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93644" y="1458496"/>
            <a:ext cx="157711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prepodne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poslepodne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Dobro </a:t>
            </a:r>
            <a:r>
              <a:rPr lang="en-US" dirty="0" err="1">
                <a:latin typeface="Consolas" panose="020B0609020204030204" pitchFamily="49" charset="0"/>
              </a:rPr>
              <a:t>veče</a:t>
            </a:r>
            <a:r>
              <a:rPr lang="en-US" dirty="0">
                <a:latin typeface="Consolas" panose="020B0609020204030204" pitchFamily="49" charset="0"/>
              </a:rPr>
              <a:t>!</a:t>
            </a:r>
          </a:p>
        </p:txBody>
      </p:sp>
      <p:sp>
        <p:nvSpPr>
          <p:cNvPr id="3" name="Rectangle 2"/>
          <p:cNvSpPr/>
          <p:nvPr/>
        </p:nvSpPr>
        <p:spPr>
          <a:xfrm>
            <a:off x="2671617" y="1458496"/>
            <a:ext cx="365529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sati = 10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(sati &lt; 12)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prepodne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sati = 13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(sati &lt; 12)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prepodne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poslepodne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sati = 20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(sati &lt; 10)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"Dobro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jutro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(sati &lt; 18)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Dobar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dan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"Dobro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veče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7328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>
                <a:latin typeface="+mn-lt"/>
              </a:rPr>
              <a:t>Switch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6320" y="5751978"/>
            <a:ext cx="19517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banana je </a:t>
            </a:r>
            <a:r>
              <a:rPr lang="en-US" dirty="0" err="1">
                <a:latin typeface="Consolas" panose="020B0609020204030204" pitchFamily="49" charset="0"/>
              </a:rPr>
              <a:t>vo</a:t>
            </a:r>
            <a:r>
              <a:rPr lang="sr-Latn-RS" dirty="0">
                <a:latin typeface="Consolas" panose="020B0609020204030204" pitchFamily="49" charset="0"/>
              </a:rPr>
              <a:t>će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616364" y="1873993"/>
            <a:ext cx="51723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biljka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"banana"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rezultat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biljka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pomorandža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rezultat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voće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break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krompir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rezultat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povrće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break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rezultat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nedefinisana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biljka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 je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rezultat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0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Sadr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žaj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960578"/>
            <a:ext cx="11684000" cy="5661895"/>
          </a:xfrm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i="1" dirty="0"/>
              <a:t>Script</a:t>
            </a:r>
            <a:r>
              <a:rPr lang="en-US" sz="3000" dirty="0"/>
              <a:t> </a:t>
            </a:r>
            <a:r>
              <a:rPr lang="en-US" sz="3000" dirty="0" err="1"/>
              <a:t>jezici</a:t>
            </a:r>
            <a:endParaRPr lang="sr-Latn-R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i="1"/>
              <a:t>JavaScript </a:t>
            </a:r>
            <a:r>
              <a:rPr lang="en-US" sz="3000"/>
              <a:t>uvod</a:t>
            </a:r>
            <a:endParaRPr lang="sr-Latn-RS" sz="3000" dirty="0"/>
          </a:p>
          <a:p>
            <a:pPr marL="0" indent="0">
              <a:buNone/>
            </a:pPr>
            <a:r>
              <a:rPr lang="en-US" sz="3000"/>
              <a:t>Dodatno: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i="1"/>
              <a:t>JavaScript </a:t>
            </a:r>
            <a:r>
              <a:rPr lang="en-US" sz="3000"/>
              <a:t>jezik nastavak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i="1"/>
              <a:t>JavaScript </a:t>
            </a:r>
            <a:r>
              <a:rPr lang="en-US" sz="3000"/>
              <a:t>jezik objekti osnovno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/>
              <a:t>BOM (</a:t>
            </a:r>
            <a:r>
              <a:rPr lang="sr-Latn-RS" i="1"/>
              <a:t>Browser Object Model</a:t>
            </a:r>
            <a:r>
              <a:rPr lang="sr-Latn-RS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/>
              <a:t>DOM (</a:t>
            </a:r>
            <a:r>
              <a:rPr lang="sr-Latn-RS" i="1"/>
              <a:t>Document Object Model</a:t>
            </a:r>
            <a:r>
              <a:rPr lang="sr-Latn-RS"/>
              <a:t>)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endParaRPr lang="sr-Latn-RS" dirty="0"/>
          </a:p>
          <a:p>
            <a:pPr marL="971550" lvl="1" indent="-514350">
              <a:buFont typeface="+mj-lt"/>
              <a:buAutoNum type="romanUcPeriod"/>
            </a:pPr>
            <a:endParaRPr lang="sr-Latn-RS" dirty="0"/>
          </a:p>
          <a:p>
            <a:pPr marL="971550" lvl="1" indent="-514350">
              <a:buFont typeface="+mj-lt"/>
              <a:buAutoNum type="romanUcPeriod"/>
            </a:pPr>
            <a:endParaRPr lang="sr-Latn-RS" dirty="0"/>
          </a:p>
          <a:p>
            <a:pPr marL="971550" lvl="1" indent="-514350">
              <a:buFont typeface="+mj-lt"/>
              <a:buAutoNum type="romanU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03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Petlje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22763" y="157449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granica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3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 = 1;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(it &lt;=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granica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"while: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it)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it++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 = 1;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"do-while: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it)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it++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(it &lt;=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granica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 = 1; it &lt;=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granica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it++)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"for: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it)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64781" y="1482139"/>
            <a:ext cx="163483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while: 1 </a:t>
            </a:r>
          </a:p>
          <a:p>
            <a:r>
              <a:rPr lang="en-US" dirty="0">
                <a:latin typeface="Consolas" panose="020B0609020204030204" pitchFamily="49" charset="0"/>
              </a:rPr>
              <a:t>while: 2</a:t>
            </a:r>
          </a:p>
          <a:p>
            <a:r>
              <a:rPr lang="en-US" dirty="0">
                <a:latin typeface="Consolas" panose="020B0609020204030204" pitchFamily="49" charset="0"/>
              </a:rPr>
              <a:t>while: 3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do-while: 1</a:t>
            </a:r>
          </a:p>
          <a:p>
            <a:r>
              <a:rPr lang="en-US" dirty="0">
                <a:latin typeface="Consolas" panose="020B0609020204030204" pitchFamily="49" charset="0"/>
              </a:rPr>
              <a:t>do-while: 2 </a:t>
            </a:r>
          </a:p>
          <a:p>
            <a:r>
              <a:rPr lang="en-US" dirty="0">
                <a:latin typeface="Consolas" panose="020B0609020204030204" pitchFamily="49" charset="0"/>
              </a:rPr>
              <a:t>do-while: 3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for: 1</a:t>
            </a:r>
          </a:p>
          <a:p>
            <a:r>
              <a:rPr lang="en-US" dirty="0">
                <a:latin typeface="Consolas" panose="020B0609020204030204" pitchFamily="49" charset="0"/>
              </a:rPr>
              <a:t>for: 2</a:t>
            </a:r>
          </a:p>
          <a:p>
            <a:r>
              <a:rPr lang="en-US" dirty="0">
                <a:latin typeface="Consolas" panose="020B0609020204030204" pitchFamily="49" charset="0"/>
              </a:rPr>
              <a:t>for: 3</a:t>
            </a:r>
          </a:p>
        </p:txBody>
      </p:sp>
    </p:spTree>
    <p:extLst>
      <p:ext uri="{BB962C8B-B14F-4D97-AF65-F5344CB8AC3E}">
        <p14:creationId xmlns:p14="http://schemas.microsoft.com/office/powerpoint/2010/main" val="2156603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Consolas" panose="020B0609020204030204" pitchFamily="49" charset="0"/>
              </a:rPr>
              <a:t>break</a:t>
            </a:r>
            <a:r>
              <a:rPr lang="en-US" sz="4000" dirty="0">
                <a:latin typeface="+mn-lt"/>
              </a:rPr>
              <a:t>, </a:t>
            </a:r>
            <a:r>
              <a:rPr lang="en-US" sz="4000" dirty="0">
                <a:latin typeface="Consolas" panose="020B0609020204030204" pitchFamily="49" charset="0"/>
              </a:rPr>
              <a:t>continue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64781" y="5204392"/>
            <a:ext cx="9490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for: 1</a:t>
            </a:r>
          </a:p>
          <a:p>
            <a:r>
              <a:rPr lang="en-US" dirty="0">
                <a:latin typeface="Consolas" panose="020B0609020204030204" pitchFamily="49" charset="0"/>
              </a:rPr>
              <a:t>for: 3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4545" y="2710343"/>
            <a:ext cx="51446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granica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5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preskoci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prekini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4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 = 1; it &lt;=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granica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it++)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(it ==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preskoci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continue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(it ==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prekini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"for: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it)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49382" y="1574500"/>
            <a:ext cx="11684000" cy="522155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RS" dirty="0"/>
              <a:t>važi za sve vrste petlji</a:t>
            </a:r>
          </a:p>
        </p:txBody>
      </p:sp>
    </p:spTree>
    <p:extLst>
      <p:ext uri="{BB962C8B-B14F-4D97-AF65-F5344CB8AC3E}">
        <p14:creationId xmlns:p14="http://schemas.microsoft.com/office/powerpoint/2010/main" val="892964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Nizovi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21476" y="1564754"/>
            <a:ext cx="576072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da-DK" sz="1400" dirty="0">
                <a:solidFill>
                  <a:srgbClr val="000000"/>
                </a:solidFill>
                <a:latin typeface="Consolas" panose="020B0609020204030204" pitchFamily="49" charset="0"/>
              </a:rPr>
              <a:t> brojevi = [</a:t>
            </a:r>
            <a:r>
              <a:rPr lang="da-DK" sz="1400" dirty="0">
                <a:solidFill>
                  <a:srgbClr val="2A00FF"/>
                </a:solidFill>
                <a:latin typeface="Consolas" panose="020B0609020204030204" pitchFamily="49" charset="0"/>
              </a:rPr>
              <a:t>"one"</a:t>
            </a:r>
            <a:r>
              <a:rPr lang="da-DK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sz="1400" dirty="0">
                <a:solidFill>
                  <a:srgbClr val="2A00FF"/>
                </a:solidFill>
                <a:latin typeface="Consolas" panose="020B0609020204030204" pitchFamily="49" charset="0"/>
              </a:rPr>
              <a:t>"dva"</a:t>
            </a:r>
            <a:r>
              <a:rPr lang="da-DK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sz="1400" dirty="0">
                <a:solidFill>
                  <a:srgbClr val="2A00FF"/>
                </a:solidFill>
                <a:latin typeface="Consolas" panose="020B0609020204030204" pitchFamily="49" charset="0"/>
              </a:rPr>
              <a:t>"tri"</a:t>
            </a:r>
            <a:r>
              <a:rPr lang="da-DK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brojevi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brojevi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[]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prazan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niz</a:t>
            </a:r>
            <a:endParaRPr 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brojevi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"one"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brojevi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[1] =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dva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brojevi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[2] =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"tri"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brojevi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sr-Latn-R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da li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sadrži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element?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endParaRPr lang="sr-Latn-R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brojevi.includes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jedan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endParaRPr lang="sr-Latn-R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brojevi.includes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"one"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sr-Latn-R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sr-Latn-R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brojevi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jedan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zamena</a:t>
            </a:r>
            <a:endParaRPr 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brojevi.push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četiri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dodavanje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na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kraj</a:t>
            </a:r>
            <a:endParaRPr 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brojevi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sr-Cyrl-R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brojevi.pop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uklanjanje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sa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kraja</a:t>
            </a:r>
            <a:endParaRPr 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brojevi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sr-Latn-R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izdvajanje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elemenata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u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opsegu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vraća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modifikovani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niz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brojevi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brojevi.slice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(1, 3)</a:t>
            </a:r>
            <a:endParaRPr 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brojevi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sr-Latn-R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8304646" y="1564754"/>
            <a:ext cx="335510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r-Cyrl-R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Array(3) [ "one", "</a:t>
            </a:r>
            <a:r>
              <a:rPr lang="en-US" sz="1400" dirty="0" err="1">
                <a:latin typeface="Consolas" panose="020B0609020204030204" pitchFamily="49" charset="0"/>
              </a:rPr>
              <a:t>dva</a:t>
            </a:r>
            <a:r>
              <a:rPr lang="en-US" sz="1400" dirty="0">
                <a:latin typeface="Consolas" panose="020B0609020204030204" pitchFamily="49" charset="0"/>
              </a:rPr>
              <a:t>", "tri" ]</a:t>
            </a:r>
            <a:endParaRPr lang="sr-Latn-RS" sz="1400" dirty="0">
              <a:latin typeface="Consolas" panose="020B0609020204030204" pitchFamily="49" charset="0"/>
            </a:endParaRPr>
          </a:p>
          <a:p>
            <a:endParaRPr lang="sr-Latn-RS" sz="1400" dirty="0">
              <a:latin typeface="Consolas" panose="020B0609020204030204" pitchFamily="49" charset="0"/>
            </a:endParaRPr>
          </a:p>
          <a:p>
            <a:endParaRPr lang="sr-Latn-RS" sz="1400" dirty="0">
              <a:latin typeface="Consolas" panose="020B0609020204030204" pitchFamily="49" charset="0"/>
            </a:endParaRPr>
          </a:p>
          <a:p>
            <a:br>
              <a:rPr lang="en-US" sz="1400" dirty="0">
                <a:latin typeface="Consolas" panose="020B0609020204030204" pitchFamily="49" charset="0"/>
              </a:rPr>
            </a:br>
            <a:endParaRPr lang="sr-Latn-R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Array(3) [ "one", "</a:t>
            </a:r>
            <a:r>
              <a:rPr lang="en-US" sz="1400" dirty="0" err="1">
                <a:latin typeface="Consolas" panose="020B0609020204030204" pitchFamily="49" charset="0"/>
              </a:rPr>
              <a:t>dva</a:t>
            </a:r>
            <a:r>
              <a:rPr lang="en-US" sz="1400" dirty="0">
                <a:latin typeface="Consolas" panose="020B0609020204030204" pitchFamily="49" charset="0"/>
              </a:rPr>
              <a:t>", "tri" ]</a:t>
            </a:r>
            <a:br>
              <a:rPr lang="en-US" sz="1400" dirty="0">
                <a:latin typeface="Consolas" panose="020B0609020204030204" pitchFamily="49" charset="0"/>
              </a:rPr>
            </a:br>
            <a:endParaRPr lang="sr-Latn-RS" sz="1400" dirty="0">
              <a:latin typeface="Consolas" panose="020B0609020204030204" pitchFamily="49" charset="0"/>
            </a:endParaRPr>
          </a:p>
          <a:p>
            <a:endParaRPr lang="sr-Latn-RS" sz="1400" dirty="0">
              <a:latin typeface="Consolas" panose="020B0609020204030204" pitchFamily="49" charset="0"/>
            </a:endParaRPr>
          </a:p>
          <a:p>
            <a:endParaRPr lang="sr-Latn-R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sr-Cyrl-R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false, true</a:t>
            </a:r>
            <a:br>
              <a:rPr lang="en-US" sz="1400" dirty="0">
                <a:latin typeface="Consolas" panose="020B0609020204030204" pitchFamily="49" charset="0"/>
              </a:rPr>
            </a:br>
            <a:endParaRPr lang="sr-Latn-RS" sz="1400" dirty="0"/>
          </a:p>
          <a:p>
            <a:endParaRPr lang="sr-Latn-RS" sz="1400" dirty="0"/>
          </a:p>
          <a:p>
            <a:endParaRPr lang="sr-Latn-RS" sz="1400" dirty="0"/>
          </a:p>
          <a:p>
            <a:r>
              <a:rPr lang="en-US" sz="1400" dirty="0"/>
              <a:t>Array(4) [ "</a:t>
            </a:r>
            <a:r>
              <a:rPr lang="en-US" sz="1400" dirty="0" err="1"/>
              <a:t>jedan</a:t>
            </a:r>
            <a:r>
              <a:rPr lang="en-US" sz="1400" dirty="0"/>
              <a:t>", "</a:t>
            </a:r>
            <a:r>
              <a:rPr lang="en-US" sz="1400" dirty="0" err="1"/>
              <a:t>dva</a:t>
            </a:r>
            <a:r>
              <a:rPr lang="en-US" sz="1400" dirty="0"/>
              <a:t>", "tri", "</a:t>
            </a:r>
            <a:r>
              <a:rPr lang="en-US" sz="1400" dirty="0" err="1"/>
              <a:t>četiri</a:t>
            </a:r>
            <a:r>
              <a:rPr lang="en-US" sz="1400" dirty="0"/>
              <a:t>" ]</a:t>
            </a:r>
            <a:endParaRPr lang="sr-Latn-RS" sz="1400" dirty="0"/>
          </a:p>
          <a:p>
            <a:endParaRPr lang="sr-Latn-RS" sz="1400" dirty="0"/>
          </a:p>
          <a:p>
            <a:r>
              <a:rPr lang="en-US" sz="1400" dirty="0"/>
              <a:t>Array(3) [ "</a:t>
            </a:r>
            <a:r>
              <a:rPr lang="en-US" sz="1400" dirty="0" err="1"/>
              <a:t>jedan</a:t>
            </a:r>
            <a:r>
              <a:rPr lang="en-US" sz="1400" dirty="0"/>
              <a:t>", "</a:t>
            </a:r>
            <a:r>
              <a:rPr lang="en-US" sz="1400" dirty="0" err="1"/>
              <a:t>dva</a:t>
            </a:r>
            <a:r>
              <a:rPr lang="en-US" sz="1400" dirty="0"/>
              <a:t>", "tri" ]</a:t>
            </a:r>
            <a:endParaRPr lang="sr-Latn-RS" sz="1400" dirty="0"/>
          </a:p>
          <a:p>
            <a:endParaRPr lang="sr-Cyrl-RS" sz="1400" dirty="0"/>
          </a:p>
          <a:p>
            <a:endParaRPr lang="sr-Latn-RS" sz="1400" dirty="0"/>
          </a:p>
          <a:p>
            <a:r>
              <a:rPr lang="en-US" sz="1400" dirty="0"/>
              <a:t>Array [ "</a:t>
            </a:r>
            <a:r>
              <a:rPr lang="en-US" sz="1400" dirty="0" err="1"/>
              <a:t>dva</a:t>
            </a:r>
            <a:r>
              <a:rPr lang="en-US" sz="1400" dirty="0"/>
              <a:t>", "tri" ]</a:t>
            </a:r>
          </a:p>
        </p:txBody>
      </p:sp>
    </p:spTree>
    <p:extLst>
      <p:ext uri="{BB962C8B-B14F-4D97-AF65-F5344CB8AC3E}">
        <p14:creationId xmlns:p14="http://schemas.microsoft.com/office/powerpoint/2010/main" val="2445430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>
                <a:latin typeface="+mn-lt"/>
              </a:rPr>
              <a:t>for-each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382" y="3250501"/>
            <a:ext cx="71212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brojevi = [</a:t>
            </a:r>
            <a:r>
              <a:rPr lang="da-DK" dirty="0">
                <a:solidFill>
                  <a:srgbClr val="2A00FF"/>
                </a:solidFill>
                <a:latin typeface="Consolas" panose="020B0609020204030204" pitchFamily="49" charset="0"/>
              </a:rPr>
              <a:t>"jedan"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dirty="0">
                <a:solidFill>
                  <a:srgbClr val="2A00FF"/>
                </a:solidFill>
                <a:latin typeface="Consolas" panose="020B0609020204030204" pitchFamily="49" charset="0"/>
              </a:rPr>
              <a:t>"dva"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dirty="0">
                <a:solidFill>
                  <a:srgbClr val="2A00FF"/>
                </a:solidFill>
                <a:latin typeface="Consolas" panose="020B0609020204030204" pitchFamily="49" charset="0"/>
              </a:rPr>
              <a:t>"tri"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brojevi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"it: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it +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broj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brojevi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[it])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80764" y="3389000"/>
            <a:ext cx="24730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it: 0, </a:t>
            </a:r>
            <a:r>
              <a:rPr lang="en-US" dirty="0" err="1">
                <a:latin typeface="Consolas" panose="020B0609020204030204" pitchFamily="49" charset="0"/>
              </a:rPr>
              <a:t>broj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</a:rPr>
              <a:t>jedan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it: 1, </a:t>
            </a:r>
            <a:r>
              <a:rPr lang="en-US" dirty="0" err="1">
                <a:latin typeface="Consolas" panose="020B0609020204030204" pitchFamily="49" charset="0"/>
              </a:rPr>
              <a:t>broj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</a:rPr>
              <a:t>dva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it: 2, </a:t>
            </a:r>
            <a:r>
              <a:rPr lang="en-US" dirty="0" err="1">
                <a:latin typeface="Consolas" panose="020B0609020204030204" pitchFamily="49" charset="0"/>
              </a:rPr>
              <a:t>broj</a:t>
            </a:r>
            <a:r>
              <a:rPr lang="en-US" dirty="0">
                <a:latin typeface="Consolas" panose="020B0609020204030204" pitchFamily="49" charset="0"/>
              </a:rPr>
              <a:t>: tri</a:t>
            </a:r>
          </a:p>
        </p:txBody>
      </p:sp>
    </p:spTree>
    <p:extLst>
      <p:ext uri="{BB962C8B-B14F-4D97-AF65-F5344CB8AC3E}">
        <p14:creationId xmlns:p14="http://schemas.microsoft.com/office/powerpoint/2010/main" val="456861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Funkcije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42036" y="4719780"/>
            <a:ext cx="29117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>
                <a:latin typeface="Consolas" panose="020B0609020204030204" pitchFamily="49" charset="0"/>
              </a:rPr>
              <a:t>Primer sa funkcijama </a:t>
            </a:r>
          </a:p>
          <a:p>
            <a:r>
              <a:rPr lang="nb-NO" dirty="0">
                <a:latin typeface="Consolas" panose="020B0609020204030204" pitchFamily="49" charset="0"/>
              </a:rPr>
              <a:t>-------------------- </a:t>
            </a:r>
          </a:p>
          <a:p>
            <a:endParaRPr lang="nb-NO" dirty="0">
              <a:latin typeface="Consolas" panose="020B0609020204030204" pitchFamily="49" charset="0"/>
            </a:endParaRPr>
          </a:p>
          <a:p>
            <a:r>
              <a:rPr lang="nb-NO" dirty="0">
                <a:latin typeface="Consolas" panose="020B0609020204030204" pitchFamily="49" charset="0"/>
              </a:rPr>
              <a:t>3 + 2 = 5</a:t>
            </a:r>
          </a:p>
        </p:txBody>
      </p:sp>
      <p:sp>
        <p:nvSpPr>
          <p:cNvPr id="3" name="Rectangle 2"/>
          <p:cNvSpPr/>
          <p:nvPr/>
        </p:nvSpPr>
        <p:spPr>
          <a:xfrm>
            <a:off x="1819563" y="1668055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Funkcije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script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javascript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naslov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console.log(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"Primer 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sa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funkcijama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console.log(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saberi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operandA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operandB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operandA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operandB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script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javascript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naslov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 = 3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 = 2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rezultat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saberi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(a, b)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console.log(a +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 +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b +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 =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rezultat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  <p:cxnSp>
        <p:nvCxnSpPr>
          <p:cNvPr id="21" name="Elbow Connector 20"/>
          <p:cNvCxnSpPr/>
          <p:nvPr/>
        </p:nvCxnSpPr>
        <p:spPr>
          <a:xfrm rot="5400000" flipH="1" flipV="1">
            <a:off x="971623" y="3371925"/>
            <a:ext cx="2047730" cy="1114421"/>
          </a:xfrm>
          <a:prstGeom prst="bentConnector3">
            <a:avLst>
              <a:gd name="adj1" fmla="val 100004"/>
            </a:avLst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414461" y="4957763"/>
            <a:ext cx="1038225" cy="0"/>
          </a:xfrm>
          <a:prstGeom prst="line">
            <a:avLst/>
          </a:prstGeom>
          <a:ln w="50800">
            <a:solidFill>
              <a:srgbClr val="31AC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5400000" flipH="1" flipV="1">
            <a:off x="1095449" y="4205363"/>
            <a:ext cx="2033442" cy="881058"/>
          </a:xfrm>
          <a:prstGeom prst="bentConnector3">
            <a:avLst>
              <a:gd name="adj1" fmla="val 99886"/>
            </a:avLst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647823" y="5648329"/>
            <a:ext cx="804863" cy="0"/>
          </a:xfrm>
          <a:prstGeom prst="line">
            <a:avLst/>
          </a:prstGeom>
          <a:ln w="50800">
            <a:solidFill>
              <a:srgbClr val="31AC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019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65382" y="1482139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Funkcije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script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javascript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saberi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operandA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operandB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operandA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operandB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oduzmi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operandA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operandB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operandA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operandB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operacije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saberi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oduzmi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script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javascript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 = 3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 = 2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sabiranje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operacije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[0](a, b)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console.log(a +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 +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b +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 =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sabiranje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var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oduzimanje = operacije[1](a, b)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console.log(a +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 -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b +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 =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oduzimanje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Funkcije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25</a:t>
            </a:fld>
            <a:endParaRPr lang="en-US" dirty="0"/>
          </a:p>
        </p:txBody>
      </p:sp>
      <p:cxnSp>
        <p:nvCxnSpPr>
          <p:cNvPr id="21" name="Elbow Connector 20"/>
          <p:cNvCxnSpPr/>
          <p:nvPr/>
        </p:nvCxnSpPr>
        <p:spPr>
          <a:xfrm rot="5400000" flipH="1" flipV="1">
            <a:off x="159901" y="3479369"/>
            <a:ext cx="2563673" cy="1067081"/>
          </a:xfrm>
          <a:prstGeom prst="bentConnector3">
            <a:avLst>
              <a:gd name="adj1" fmla="val 99972"/>
            </a:avLst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84380" y="5294745"/>
            <a:ext cx="1038225" cy="0"/>
          </a:xfrm>
          <a:prstGeom prst="line">
            <a:avLst/>
          </a:prstGeom>
          <a:ln w="50800">
            <a:solidFill>
              <a:srgbClr val="31AC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5400000" flipH="1" flipV="1">
            <a:off x="257747" y="4121298"/>
            <a:ext cx="2577526" cy="857536"/>
          </a:xfrm>
          <a:prstGeom prst="bentConnector3">
            <a:avLst>
              <a:gd name="adj1" fmla="val 100073"/>
            </a:avLst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095375" y="5838829"/>
            <a:ext cx="827230" cy="4759"/>
          </a:xfrm>
          <a:prstGeom prst="line">
            <a:avLst/>
          </a:prstGeom>
          <a:ln w="50800">
            <a:solidFill>
              <a:srgbClr val="31AC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297411" y="5280764"/>
            <a:ext cx="13695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>
                <a:latin typeface="Consolas" panose="020B0609020204030204" pitchFamily="49" charset="0"/>
              </a:rPr>
              <a:t>3 + 2 = 5</a:t>
            </a:r>
          </a:p>
          <a:p>
            <a:endParaRPr lang="nb-NO" dirty="0">
              <a:latin typeface="Consolas" panose="020B0609020204030204" pitchFamily="49" charset="0"/>
            </a:endParaRPr>
          </a:p>
          <a:p>
            <a:r>
              <a:rPr lang="nb-NO" dirty="0">
                <a:latin typeface="Consolas" panose="020B0609020204030204" pitchFamily="49" charset="0"/>
              </a:rPr>
              <a:t>3 - 2 = 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849093" y="3814618"/>
            <a:ext cx="369453" cy="0"/>
          </a:xfrm>
          <a:prstGeom prst="straightConnector1">
            <a:avLst/>
          </a:prstGeom>
          <a:ln w="508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41635" y="3629952"/>
            <a:ext cx="127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16726"/>
                </a:solidFill>
              </a:rPr>
              <a:t>niz</a:t>
            </a:r>
            <a:r>
              <a:rPr lang="en-US" dirty="0">
                <a:solidFill>
                  <a:srgbClr val="F16726"/>
                </a:solidFill>
              </a:rPr>
              <a:t> </a:t>
            </a:r>
            <a:r>
              <a:rPr lang="en-US" dirty="0" err="1">
                <a:solidFill>
                  <a:srgbClr val="F16726"/>
                </a:solidFill>
              </a:rPr>
              <a:t>funkcija</a:t>
            </a:r>
            <a:endParaRPr lang="en-US" dirty="0">
              <a:solidFill>
                <a:srgbClr val="F16726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5745018" y="2731073"/>
            <a:ext cx="1014199" cy="288037"/>
          </a:xfrm>
          <a:prstGeom prst="straightConnector1">
            <a:avLst/>
          </a:prstGeom>
          <a:ln w="508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82305" y="2834444"/>
            <a:ext cx="218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16726"/>
                </a:solidFill>
              </a:rPr>
              <a:t>reference </a:t>
            </a:r>
            <a:r>
              <a:rPr lang="en-US" dirty="0" err="1">
                <a:solidFill>
                  <a:srgbClr val="F16726"/>
                </a:solidFill>
              </a:rPr>
              <a:t>na</a:t>
            </a:r>
            <a:r>
              <a:rPr lang="en-US" dirty="0">
                <a:solidFill>
                  <a:srgbClr val="F16726"/>
                </a:solidFill>
              </a:rPr>
              <a:t> </a:t>
            </a:r>
            <a:r>
              <a:rPr lang="en-US" dirty="0" err="1">
                <a:solidFill>
                  <a:srgbClr val="F16726"/>
                </a:solidFill>
              </a:rPr>
              <a:t>funkcije</a:t>
            </a:r>
            <a:endParaRPr lang="en-US" dirty="0">
              <a:solidFill>
                <a:srgbClr val="F16726"/>
              </a:solidFill>
            </a:endParaRPr>
          </a:p>
        </p:txBody>
      </p:sp>
      <p:cxnSp>
        <p:nvCxnSpPr>
          <p:cNvPr id="34" name="Straight Arrow Connector 33"/>
          <p:cNvCxnSpPr>
            <a:stCxn id="32" idx="1"/>
          </p:cNvCxnSpPr>
          <p:nvPr/>
        </p:nvCxnSpPr>
        <p:spPr>
          <a:xfrm flipH="1">
            <a:off x="5721930" y="3019110"/>
            <a:ext cx="1060375" cy="242193"/>
          </a:xfrm>
          <a:prstGeom prst="straightConnector1">
            <a:avLst/>
          </a:prstGeom>
          <a:ln w="508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995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Ugrađene funkcije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9382" y="2398697"/>
            <a:ext cx="737061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provera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da li se string ne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može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parsirati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u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broj</a:t>
            </a:r>
            <a:endParaRPr lang="sr-Latn-R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isNaN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nije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broj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isNaN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"1.5"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sr-Latn-R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izvršava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kao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JavaScript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kod</a:t>
            </a:r>
            <a:endParaRPr lang="sr-Latn-R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"for (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 it = 0; it &lt; 3; it++) {console.log(it)}"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parsira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string u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ceo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broj</a:t>
            </a:r>
            <a:endParaRPr 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"1.5"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parsira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string u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realan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broj</a:t>
            </a:r>
            <a:endParaRPr 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kodiraniURL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escape(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"localhost:8080/URL 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sa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razmakom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kodira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url</a:t>
            </a:r>
            <a:endParaRPr 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kodiraniURL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dekodiraniURL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unescape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kodiraniURL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dekodira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url</a:t>
            </a:r>
            <a:endParaRPr 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dekodiraniURL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115300" y="2592766"/>
            <a:ext cx="37338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true, false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 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1.5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localhost%3A8080/URL%20sa%20razmakom 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localhost:8080/URL </a:t>
            </a:r>
            <a:r>
              <a:rPr lang="en-US" sz="1400" dirty="0" err="1">
                <a:latin typeface="Consolas" panose="020B0609020204030204" pitchFamily="49" charset="0"/>
              </a:rPr>
              <a:t>sa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razmakom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017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i="1" dirty="0">
                <a:latin typeface="+mn-lt"/>
              </a:rPr>
              <a:t>String</a:t>
            </a:r>
            <a:r>
              <a:rPr lang="sr-Latn-RS" sz="4000" dirty="0">
                <a:latin typeface="+mn-lt"/>
              </a:rPr>
              <a:t> metode</a:t>
            </a:r>
            <a:r>
              <a:rPr lang="en-US" sz="4000" dirty="0">
                <a:latin typeface="+mn-lt"/>
              </a:rPr>
              <a:t> </a:t>
            </a:r>
            <a:r>
              <a:rPr lang="en-US" sz="4000" dirty="0" err="1">
                <a:latin typeface="+mn-lt"/>
              </a:rPr>
              <a:t>i</a:t>
            </a:r>
            <a:r>
              <a:rPr lang="en-US" sz="4000" dirty="0">
                <a:latin typeface="+mn-lt"/>
              </a:rPr>
              <a:t> </a:t>
            </a:r>
            <a:r>
              <a:rPr lang="en-US" sz="4000" dirty="0" err="1">
                <a:latin typeface="+mn-lt"/>
              </a:rPr>
              <a:t>atributi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099367" y="2957751"/>
            <a:ext cx="359941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12</a:t>
            </a:r>
          </a:p>
          <a:p>
            <a:r>
              <a:rPr lang="en-US" dirty="0" err="1">
                <a:latin typeface="Consolas" panose="020B0609020204030204" pitchFamily="49" charset="0"/>
              </a:rPr>
              <a:t>ello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Worl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Array [ "Hello", "World!" ]</a:t>
            </a:r>
          </a:p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  <a:p>
            <a:r>
              <a:rPr lang="en-US" dirty="0">
                <a:latin typeface="Consolas" panose="020B0609020204030204" pitchFamily="49" charset="0"/>
              </a:rPr>
              <a:t>9</a:t>
            </a:r>
          </a:p>
          <a:p>
            <a:r>
              <a:rPr lang="en-US" dirty="0">
                <a:latin typeface="Consolas" panose="020B0609020204030204" pitchFamily="49" charset="0"/>
              </a:rPr>
              <a:t>W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698270" y="2680752"/>
            <a:ext cx="66003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poruka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"Hello World!"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poruka.length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poruka.substring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(1, 10))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poruka.split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poruka.indexOf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ll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poruka.lastIndexOf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poruka.charAt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(6))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poruka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"$%^ ^&amp;*()"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poruka.match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"^[a-zA-Z0-9]+$"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poruka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"1a"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poruka.match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"^[a-zA-Z0-9]+$"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1618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Poruke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06946" y="1683850"/>
            <a:ext cx="956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prikazuje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pitanje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vraća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korisnikov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odgovor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u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vidu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rezultata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nastavak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confirm(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"Da li 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želite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 da 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nastavite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?"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nastavak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r-Latn-RS" dirty="0">
                <a:solidFill>
                  <a:srgbClr val="3F7F5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traži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unos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od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korisnika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vraća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unesenu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vrednost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sr-Latn-RS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nl-NL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vrednost = prompt(</a:t>
            </a:r>
            <a:r>
              <a:rPr lang="nl-NL" dirty="0">
                <a:solidFill>
                  <a:srgbClr val="2A00FF"/>
                </a:solidFill>
                <a:latin typeface="Consolas" panose="020B0609020204030204" pitchFamily="49" charset="0"/>
              </a:rPr>
              <a:t>"Unesite vrednost:"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r-Latn-RS" dirty="0">
                <a:solidFill>
                  <a:srgbClr val="3F7F5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prikazuje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poruku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Uneli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ste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vrednost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52" y="4701885"/>
            <a:ext cx="2238375" cy="1323975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657" y="4639973"/>
            <a:ext cx="3219450" cy="1457325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237" y="4711410"/>
            <a:ext cx="3209925" cy="1314450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7868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Consolas" panose="020B0609020204030204" pitchFamily="49" charset="0"/>
              </a:rPr>
              <a:t>Događaji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49382" y="1713046"/>
            <a:ext cx="6068292" cy="5008429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sr-Latn-RS" dirty="0">
                <a:solidFill>
                  <a:srgbClr val="0878BE"/>
                </a:solidFill>
              </a:rPr>
              <a:t>funkcije</a:t>
            </a:r>
            <a:r>
              <a:rPr lang="sr-Latn-RS" dirty="0"/>
              <a:t>, definisane u </a:t>
            </a:r>
            <a:r>
              <a:rPr lang="sr-Latn-RS" i="1" dirty="0"/>
              <a:t>script tag</a:t>
            </a:r>
            <a:r>
              <a:rPr lang="sr-Latn-RS" dirty="0"/>
              <a:t>-u u </a:t>
            </a:r>
            <a:r>
              <a:rPr lang="sr-Latn-RS" i="1" dirty="0"/>
              <a:t>head tag</a:t>
            </a:r>
            <a:r>
              <a:rPr lang="sr-Latn-RS" dirty="0"/>
              <a:t>-u HTML dokumenta ili u eksternim datotekama, se ne moraju pozivati samo u </a:t>
            </a:r>
            <a:r>
              <a:rPr lang="sr-Latn-RS" i="1" dirty="0"/>
              <a:t>script tag</a:t>
            </a:r>
            <a:r>
              <a:rPr lang="sr-Latn-RS" dirty="0"/>
              <a:t>-ovima u </a:t>
            </a:r>
            <a:r>
              <a:rPr lang="sr-Latn-RS" i="1" dirty="0"/>
              <a:t>body tagu</a:t>
            </a:r>
            <a:r>
              <a:rPr lang="sr-Latn-RS" dirty="0"/>
              <a:t> HTML dokumenta, već se mogu </a:t>
            </a:r>
            <a:r>
              <a:rPr lang="sr-Latn-RS" dirty="0">
                <a:solidFill>
                  <a:srgbClr val="0878BE"/>
                </a:solidFill>
              </a:rPr>
              <a:t>pozivati</a:t>
            </a:r>
            <a:r>
              <a:rPr lang="sr-Latn-RS" dirty="0"/>
              <a:t> i pri korisnički izazvanim akcijama i u drugim posebnim vremenskim trenucima – </a:t>
            </a:r>
            <a:r>
              <a:rPr lang="sr-Latn-RS" dirty="0">
                <a:solidFill>
                  <a:srgbClr val="0878BE"/>
                </a:solidFill>
              </a:rPr>
              <a:t>događajima</a:t>
            </a:r>
            <a:r>
              <a:rPr lang="sr-Latn-RS" dirty="0"/>
              <a:t> (npr. klik na dugme, pritisak tastera, završetak učitavanja dokumenta i sl.)</a:t>
            </a:r>
          </a:p>
          <a:p>
            <a:r>
              <a:rPr lang="sr-Latn-RS" dirty="0"/>
              <a:t>tada se ove funkcije zovu </a:t>
            </a:r>
            <a:r>
              <a:rPr lang="sr-Latn-RS" dirty="0">
                <a:solidFill>
                  <a:srgbClr val="0878BE"/>
                </a:solidFill>
              </a:rPr>
              <a:t>rukovaoci događajima </a:t>
            </a:r>
            <a:r>
              <a:rPr lang="sr-Latn-RS" dirty="0"/>
              <a:t>(</a:t>
            </a:r>
            <a:r>
              <a:rPr lang="sr-Latn-RS" i="1" dirty="0"/>
              <a:t>event handlers</a:t>
            </a:r>
            <a:r>
              <a:rPr lang="sr-Latn-R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6442364" y="2786099"/>
            <a:ext cx="54910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Poruke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script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javascript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klikNaDugme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alert(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button </a:t>
            </a:r>
            <a:r>
              <a:rPr lang="en-US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klikNaDugme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()"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kliknite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dugme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  <p:cxnSp>
        <p:nvCxnSpPr>
          <p:cNvPr id="16" name="Elbow Connector 15"/>
          <p:cNvCxnSpPr/>
          <p:nvPr/>
        </p:nvCxnSpPr>
        <p:spPr>
          <a:xfrm rot="16200000" flipV="1">
            <a:off x="9078194" y="4277593"/>
            <a:ext cx="797068" cy="277521"/>
          </a:xfrm>
          <a:prstGeom prst="bentConnector3">
            <a:avLst>
              <a:gd name="adj1" fmla="val 100190"/>
            </a:avLst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8863013" y="4814888"/>
            <a:ext cx="776287" cy="157162"/>
          </a:xfrm>
          <a:prstGeom prst="bentConnector3">
            <a:avLst>
              <a:gd name="adj1" fmla="val 307"/>
            </a:avLst>
          </a:prstGeom>
          <a:ln w="50800">
            <a:solidFill>
              <a:srgbClr val="31AC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63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80716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Podsetnik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960578"/>
            <a:ext cx="11684000" cy="5661895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en-US" dirty="0"/>
              <a:t>u </a:t>
            </a:r>
            <a:r>
              <a:rPr lang="en-US" dirty="0" err="1"/>
              <a:t>dosada</a:t>
            </a:r>
            <a:r>
              <a:rPr lang="sr-Latn-RS" dirty="0"/>
              <a:t>šnjem pristupu u razvoju </a:t>
            </a:r>
            <a:r>
              <a:rPr lang="sr-Latn-RS" i="1" dirty="0"/>
              <a:t>web</a:t>
            </a:r>
            <a:r>
              <a:rPr lang="sr-Latn-RS" dirty="0"/>
              <a:t> aplikacija, implementacija na strani servera je upravljala izgledom </a:t>
            </a:r>
            <a:r>
              <a:rPr lang="sr-Latn-RS" i="1" dirty="0"/>
              <a:t>web</a:t>
            </a:r>
            <a:r>
              <a:rPr lang="sr-Latn-RS" dirty="0"/>
              <a:t> stranice</a:t>
            </a:r>
          </a:p>
          <a:p>
            <a:r>
              <a:rPr lang="sr-Latn-RS" dirty="0"/>
              <a:t>za svaku i </a:t>
            </a:r>
            <a:r>
              <a:rPr lang="sr-Latn-RS" dirty="0">
                <a:solidFill>
                  <a:srgbClr val="0878BE"/>
                </a:solidFill>
              </a:rPr>
              <a:t>najmanju promenu u prikazu stranice </a:t>
            </a:r>
            <a:r>
              <a:rPr lang="sr-Latn-RS" dirty="0"/>
              <a:t>(npr. poruka o greški), server je morao da generiše</a:t>
            </a:r>
            <a:r>
              <a:rPr lang="sr-Latn-RS" dirty="0">
                <a:solidFill>
                  <a:srgbClr val="0878BE"/>
                </a:solidFill>
              </a:rPr>
              <a:t> potpuno novu stranicu </a:t>
            </a:r>
            <a:r>
              <a:rPr lang="sr-Latn-RS" dirty="0"/>
              <a:t>sa dodatkom te male promene</a:t>
            </a:r>
          </a:p>
          <a:p>
            <a:r>
              <a:rPr lang="sr-Latn-RS" dirty="0"/>
              <a:t>ovakav pristup je sasvim prihvatljiv za aplikacije u kojima ne dolazi do česte promene prikaza</a:t>
            </a:r>
          </a:p>
          <a:p>
            <a:r>
              <a:rPr lang="sr-Latn-RS" dirty="0"/>
              <a:t>promene prikaza su do sada bile potrebne tek kada korisnik inicira neku akciju (klik na </a:t>
            </a:r>
            <a:r>
              <a:rPr lang="sr-Latn-RS" i="1" dirty="0"/>
              <a:t>link</a:t>
            </a:r>
            <a:r>
              <a:rPr lang="sr-Latn-RS" dirty="0"/>
              <a:t>, klik na </a:t>
            </a:r>
            <a:r>
              <a:rPr lang="sr-Latn-RS" i="1" dirty="0"/>
              <a:t>submit</a:t>
            </a:r>
            <a:r>
              <a:rPr lang="sr-Latn-RS" dirty="0"/>
              <a:t> dugme forme i sl.)</a:t>
            </a:r>
          </a:p>
          <a:p>
            <a:r>
              <a:rPr lang="sr-Latn-RS" dirty="0"/>
              <a:t>dodatno, server je obavljao validaciju unosa čak i za vrednosti koje su se mogle proveriti i pre slanja (npr. prazno polje za unos)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79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Consolas" panose="020B0609020204030204" pitchFamily="49" charset="0"/>
              </a:rPr>
              <a:t>Događaji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10410"/>
              </p:ext>
            </p:extLst>
          </p:nvPr>
        </p:nvGraphicFramePr>
        <p:xfrm>
          <a:off x="249382" y="1657350"/>
          <a:ext cx="11684001" cy="4622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0183">
                  <a:extLst>
                    <a:ext uri="{9D8B030D-6E8A-4147-A177-3AD203B41FA5}">
                      <a16:colId xmlns:a16="http://schemas.microsoft.com/office/drawing/2014/main" val="2374332564"/>
                    </a:ext>
                  </a:extLst>
                </a:gridCol>
                <a:gridCol w="5985163">
                  <a:extLst>
                    <a:ext uri="{9D8B030D-6E8A-4147-A177-3AD203B41FA5}">
                      <a16:colId xmlns:a16="http://schemas.microsoft.com/office/drawing/2014/main" val="2284451095"/>
                    </a:ext>
                  </a:extLst>
                </a:gridCol>
                <a:gridCol w="4128655">
                  <a:extLst>
                    <a:ext uri="{9D8B030D-6E8A-4147-A177-3AD203B41FA5}">
                      <a16:colId xmlns:a16="http://schemas.microsoft.com/office/drawing/2014/main" val="2842189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Događaj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Dešava se kada...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Najčešća upotreba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9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b="1" dirty="0"/>
                        <a:t>onload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i="0" baseline="0" dirty="0"/>
                        <a:t>... se stranica učita, </a:t>
                      </a:r>
                      <a:r>
                        <a:rPr lang="sr-Latn-RS" dirty="0"/>
                        <a:t>ako se definiše</a:t>
                      </a:r>
                      <a:r>
                        <a:rPr lang="sr-Latn-RS" baseline="0" dirty="0"/>
                        <a:t> za </a:t>
                      </a:r>
                      <a:r>
                        <a:rPr lang="en-US" i="1" baseline="0" dirty="0"/>
                        <a:t>body </a:t>
                      </a:r>
                      <a:r>
                        <a:rPr lang="sr-Latn-RS" i="0" baseline="0" dirty="0"/>
                        <a:t>element </a:t>
                      </a:r>
                      <a:endParaRPr lang="en-US" i="1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i="0" baseline="0" dirty="0"/>
                        <a:t>... se element učita, ako se definiše za bilo koji drugi element</a:t>
                      </a:r>
                      <a:endParaRPr lang="en-US" i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kada</a:t>
                      </a:r>
                      <a:r>
                        <a:rPr lang="sr-Latn-RS" baseline="0" dirty="0"/>
                        <a:t> se stranica ili neki element dugo učitava, a neka automatska procedura zahteva da element bude učitan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3134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b="1" dirty="0"/>
                        <a:t>onclick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baseline="0" dirty="0"/>
                        <a:t>... korisnik klikne na </a:t>
                      </a:r>
                      <a:r>
                        <a:rPr lang="sr-Latn-RS" i="0" baseline="0" dirty="0"/>
                        <a:t>element</a:t>
                      </a:r>
                      <a:endParaRPr lang="en-US" i="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/>
                        <a:t>validacija</a:t>
                      </a:r>
                      <a:r>
                        <a:rPr lang="sr-Latn-RS" baseline="0" dirty="0"/>
                        <a:t> unosa forme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841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onsubmit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aseline="0" dirty="0"/>
                        <a:t>... korisnik </a:t>
                      </a:r>
                      <a:r>
                        <a:rPr lang="en-US" i="1" baseline="0" dirty="0"/>
                        <a:t>submit</a:t>
                      </a:r>
                      <a:r>
                        <a:rPr lang="en-US" baseline="0" dirty="0"/>
                        <a:t>-</a:t>
                      </a:r>
                      <a:r>
                        <a:rPr lang="en-US" baseline="0" dirty="0" err="1"/>
                        <a:t>uje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formu</a:t>
                      </a:r>
                      <a:endParaRPr lang="en-US" i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19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b="1" dirty="0"/>
                        <a:t>onmouseover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baseline="0" dirty="0"/>
                        <a:t>... korisnik pređe mišem preko elementa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sr-Latn-RS" dirty="0"/>
                        <a:t>promena izgleda elementa,</a:t>
                      </a:r>
                      <a:r>
                        <a:rPr lang="sr-Latn-RS" baseline="0" dirty="0"/>
                        <a:t> ispis pojašnjenja, prikaz dodatnih opcija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460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b="1" dirty="0"/>
                        <a:t>onfocus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/>
                        <a:t>... korisnik uđe u polje za unos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49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b="1" dirty="0"/>
                        <a:t>onblur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... korisnik</a:t>
                      </a:r>
                      <a:r>
                        <a:rPr lang="sr-Latn-RS" baseline="0" dirty="0"/>
                        <a:t> napusti polje za unos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validacija unosa za celo polje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15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b="1" dirty="0"/>
                        <a:t>onkeydown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...</a:t>
                      </a:r>
                      <a:r>
                        <a:rPr lang="sr-Latn-RS" baseline="0" dirty="0"/>
                        <a:t> korisnik pritisne taster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sr-Latn-RS" dirty="0"/>
                        <a:t>validacija</a:t>
                      </a:r>
                      <a:r>
                        <a:rPr lang="sr-Latn-RS" baseline="0" dirty="0"/>
                        <a:t> unosa za svaki karakter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46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onkeypress</a:t>
                      </a:r>
                      <a:endParaRPr lang="en-US" sz="18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...</a:t>
                      </a:r>
                      <a:r>
                        <a:rPr lang="sr-Latn-RS" baseline="0" dirty="0"/>
                        <a:t> korisnik pritisne pa otpusti taster, ili drži taster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64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1" dirty="0"/>
                        <a:t>onkeyup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... korisnik</a:t>
                      </a:r>
                      <a:r>
                        <a:rPr lang="sr-Latn-RS" baseline="0" dirty="0"/>
                        <a:t> otpusti taster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20998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sr-Latn-RS" b="1" dirty="0"/>
                        <a:t>i mnogi drugi...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4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226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>
                <a:latin typeface="+mn-lt"/>
              </a:rPr>
              <a:t>Link</a:t>
            </a:r>
            <a:r>
              <a:rPr lang="en-US" sz="4000" dirty="0">
                <a:latin typeface="+mn-lt"/>
              </a:rPr>
              <a:t>-</a:t>
            </a:r>
            <a:r>
              <a:rPr lang="en-US" sz="4000" dirty="0" err="1">
                <a:latin typeface="+mn-lt"/>
              </a:rPr>
              <a:t>ovi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49382" y="1574500"/>
            <a:ext cx="11684000" cy="2664966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sr-Latn-RS" dirty="0" err="1">
                <a:solidFill>
                  <a:srgbClr val="7F007F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ref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i="1" dirty="0"/>
              <a:t>link</a:t>
            </a:r>
            <a:r>
              <a:rPr lang="en-US" dirty="0"/>
              <a:t>-a </a:t>
            </a:r>
            <a:r>
              <a:rPr lang="en-US" dirty="0" err="1"/>
              <a:t>mo</a:t>
            </a:r>
            <a:r>
              <a:rPr lang="sr-Latn-RS" dirty="0"/>
              <a:t>že da sadrži </a:t>
            </a:r>
            <a:r>
              <a:rPr lang="sr-Latn-RS" i="1" dirty="0"/>
              <a:t>JavaScript</a:t>
            </a:r>
            <a:r>
              <a:rPr lang="sr-Latn-RS" dirty="0"/>
              <a:t> poziv i tada on definiše ponašanje pri kliku na </a:t>
            </a:r>
            <a:r>
              <a:rPr lang="sr-Latn-RS" i="1" dirty="0"/>
              <a:t>link</a:t>
            </a:r>
          </a:p>
          <a:p>
            <a:pPr>
              <a:buClr>
                <a:schemeClr val="tx1"/>
              </a:buClr>
            </a:pPr>
            <a:r>
              <a:rPr lang="sr-Latn-RS" dirty="0"/>
              <a:t>ako funkcija koja se poziva ne vraća ništa, tada se na klikom na </a:t>
            </a:r>
            <a:r>
              <a:rPr lang="sr-Latn-RS" i="1" dirty="0"/>
              <a:t>link</a:t>
            </a:r>
            <a:r>
              <a:rPr lang="sr-Latn-RS" dirty="0"/>
              <a:t> izvršava procedura koja definisana u funkciji</a:t>
            </a:r>
          </a:p>
          <a:p>
            <a:pPr>
              <a:buClr>
                <a:schemeClr val="tx1"/>
              </a:buClr>
            </a:pPr>
            <a:r>
              <a:rPr lang="sr-Latn-RS" dirty="0"/>
              <a:t>ako funkcija koja se poziva vraća </a:t>
            </a:r>
            <a:r>
              <a:rPr lang="sr-Latn-RS" i="1" dirty="0"/>
              <a:t>string</a:t>
            </a:r>
            <a:r>
              <a:rPr lang="sr-Latn-RS" dirty="0"/>
              <a:t> tada se klikom na link prikazuje i interpretira taj </a:t>
            </a:r>
            <a:r>
              <a:rPr lang="sr-Latn-RS" i="1" dirty="0"/>
              <a:t>string</a:t>
            </a:r>
            <a:r>
              <a:rPr lang="sr-Latn-RS" dirty="0"/>
              <a:t> kao HTML sadržaj</a:t>
            </a:r>
            <a:endParaRPr lang="sr-Latn-RS" i="1" dirty="0"/>
          </a:p>
        </p:txBody>
      </p:sp>
      <p:sp>
        <p:nvSpPr>
          <p:cNvPr id="3" name="Rectangle 2"/>
          <p:cNvSpPr/>
          <p:nvPr/>
        </p:nvSpPr>
        <p:spPr>
          <a:xfrm>
            <a:off x="2114694" y="5113242"/>
            <a:ext cx="7953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javascript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:</a:t>
            </a:r>
            <a:r>
              <a:rPr lang="sr-Latn-RS" i="1" dirty="0">
                <a:solidFill>
                  <a:srgbClr val="2A00FF"/>
                </a:solidFill>
                <a:latin typeface="Consolas" panose="020B0609020204030204" pitchFamily="49" charset="0"/>
              </a:rPr>
              <a:t>funkcija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()"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kliknite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ovaj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link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7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82" y="34604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Dodatno</a:t>
            </a:r>
            <a:r>
              <a:rPr lang="en-US">
                <a:solidFill>
                  <a:schemeClr val="bg1"/>
                </a:solidFill>
                <a:latin typeface="+mn-lt"/>
              </a:rPr>
              <a:t> JavaScript objekti</a:t>
            </a:r>
          </a:p>
        </p:txBody>
      </p:sp>
    </p:spTree>
    <p:extLst>
      <p:ext uri="{BB962C8B-B14F-4D97-AF65-F5344CB8AC3E}">
        <p14:creationId xmlns:p14="http://schemas.microsoft.com/office/powerpoint/2010/main" val="2540056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49382" y="960578"/>
            <a:ext cx="11684000" cy="3569858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sr-Latn-RS" i="1" dirty="0">
                <a:solidFill>
                  <a:srgbClr val="0878BE"/>
                </a:solidFill>
              </a:rPr>
              <a:t>JavaScript</a:t>
            </a:r>
            <a:r>
              <a:rPr lang="en-US" dirty="0"/>
              <a:t> </a:t>
            </a:r>
            <a:r>
              <a:rPr lang="en-US" dirty="0" err="1"/>
              <a:t>raspola</a:t>
            </a:r>
            <a:r>
              <a:rPr lang="sr-Latn-RS" dirty="0"/>
              <a:t>že ugrađenim klasama:</a:t>
            </a:r>
          </a:p>
          <a:p>
            <a:pPr lvl="1">
              <a:buClr>
                <a:schemeClr val="tx1"/>
              </a:buClr>
            </a:pPr>
            <a:r>
              <a:rPr lang="sr-Latn-RS" i="1" dirty="0"/>
              <a:t>String</a:t>
            </a:r>
          </a:p>
          <a:p>
            <a:pPr lvl="1">
              <a:buClr>
                <a:schemeClr val="tx1"/>
              </a:buClr>
            </a:pPr>
            <a:r>
              <a:rPr lang="sr-Latn-RS" i="1" dirty="0"/>
              <a:t>Number</a:t>
            </a:r>
          </a:p>
          <a:p>
            <a:pPr lvl="1">
              <a:buClr>
                <a:schemeClr val="tx1"/>
              </a:buClr>
            </a:pPr>
            <a:r>
              <a:rPr lang="sr-Latn-RS" i="1" dirty="0"/>
              <a:t>Array</a:t>
            </a:r>
          </a:p>
          <a:p>
            <a:pPr lvl="1">
              <a:buClr>
                <a:schemeClr val="tx1"/>
              </a:buClr>
            </a:pPr>
            <a:r>
              <a:rPr lang="sr-Latn-RS" i="1" dirty="0"/>
              <a:t>Map</a:t>
            </a:r>
          </a:p>
          <a:p>
            <a:pPr lvl="1">
              <a:buClr>
                <a:schemeClr val="tx1"/>
              </a:buClr>
            </a:pPr>
            <a:r>
              <a:rPr lang="sr-Latn-RS" i="1" dirty="0"/>
              <a:t>Date</a:t>
            </a:r>
          </a:p>
          <a:p>
            <a:pPr lvl="1">
              <a:buClr>
                <a:schemeClr val="tx1"/>
              </a:buClr>
            </a:pPr>
            <a:r>
              <a:rPr lang="sr-Latn-RS" i="1" dirty="0"/>
              <a:t>Math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sr-Latn-RS" dirty="0"/>
              <a:t>i mnogim drugim...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objekti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01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objekti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i="1" dirty="0">
                <a:latin typeface="+mn-lt"/>
              </a:rPr>
              <a:t>String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6582" y="2211084"/>
            <a:ext cx="66945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poruka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"Hello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poruka.length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poruka.substring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(1, 10))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poruka.split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poruka.indexOf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ll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poruka.lastIndexOf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poruka.charAt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(6))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poruka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"$%^ ^&amp;*()"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poruka.match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"^[a-zA-Z0-9]+$"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poruka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"1a"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poruka.match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"^[a-zA-Z0-9]+$"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160327" y="2211084"/>
            <a:ext cx="36437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12</a:t>
            </a:r>
          </a:p>
          <a:p>
            <a:r>
              <a:rPr lang="en-US" dirty="0" err="1">
                <a:latin typeface="Consolas" panose="020B0609020204030204" pitchFamily="49" charset="0"/>
              </a:rPr>
              <a:t>ello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Worl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Array [ "Hello", "World!" ]</a:t>
            </a:r>
          </a:p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  <a:p>
            <a:r>
              <a:rPr lang="en-US" dirty="0">
                <a:latin typeface="Consolas" panose="020B0609020204030204" pitchFamily="49" charset="0"/>
              </a:rPr>
              <a:t>9</a:t>
            </a:r>
          </a:p>
          <a:p>
            <a:r>
              <a:rPr lang="en-US" dirty="0">
                <a:latin typeface="Consolas" panose="020B0609020204030204" pitchFamily="49" charset="0"/>
              </a:rPr>
              <a:t>W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065618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objekti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i="1" dirty="0">
                <a:latin typeface="+mn-lt"/>
              </a:rPr>
              <a:t>Number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5388" y="2488083"/>
            <a:ext cx="81880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Number.MAX_VALUE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Number.MIN_VALUE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Number.NaN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Number.isNaN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nije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broj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Number.isInteger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"1.5"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Number.parseInt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"1.5"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Number.parseFloat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"1.5"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broj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"1.532465"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broj.toFixed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(2))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broj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cifara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iza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decimalne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tačke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43851" y="2488083"/>
            <a:ext cx="32017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1.7976931348623157e+308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5e-324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NaN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false 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f</a:t>
            </a:r>
            <a:r>
              <a:rPr lang="en-US" dirty="0" err="1">
                <a:latin typeface="Consolas" panose="020B0609020204030204" pitchFamily="49" charset="0"/>
              </a:rPr>
              <a:t>alse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1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1.5</a:t>
            </a:r>
            <a:endParaRPr lang="sr-Latn-RS" dirty="0">
              <a:latin typeface="Consolas" panose="020B0609020204030204" pitchFamily="49" charset="0"/>
            </a:endParaRPr>
          </a:p>
          <a:p>
            <a:endParaRPr lang="sr-Latn-RS" dirty="0">
              <a:latin typeface="Consolas" panose="020B0609020204030204" pitchFamily="49" charset="0"/>
            </a:endParaRPr>
          </a:p>
          <a:p>
            <a:endParaRPr lang="sr-Latn-R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1.53</a:t>
            </a:r>
          </a:p>
        </p:txBody>
      </p:sp>
    </p:spTree>
    <p:extLst>
      <p:ext uri="{BB962C8B-B14F-4D97-AF65-F5344CB8AC3E}">
        <p14:creationId xmlns:p14="http://schemas.microsoft.com/office/powerpoint/2010/main" val="3640953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objekti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>
                <a:latin typeface="+mn-lt"/>
              </a:rPr>
              <a:t>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9382" y="1574499"/>
            <a:ext cx="738170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brojevi1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"one"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dva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"tri"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brojevi1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Array(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"one"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dva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"tri"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console.log(brojevi1)</a:t>
            </a:r>
          </a:p>
          <a:p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brojevi2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(brojevi1)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kopiranje</a:t>
            </a:r>
            <a:endParaRPr 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console.log(brojevi2)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brojevi1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Array()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brojevi1[0] =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"one"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brojevi1[1] =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dva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brojevi1[2] =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"tri"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console.log(brojevi1)</a:t>
            </a:r>
          </a:p>
          <a:p>
            <a:endParaRPr lang="sr-Latn-R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da li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sadrži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element?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console.log(brojevi1.includes(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jedan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brojevi1.includes(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"one"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sr-Latn-R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brojevi1[0] =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jedan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zamena</a:t>
            </a:r>
            <a:endParaRPr 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brojevi1.push(</a:t>
            </a:r>
            <a:r>
              <a:rPr lang="pl-PL" sz="1400" dirty="0">
                <a:solidFill>
                  <a:srgbClr val="2A00FF"/>
                </a:solidFill>
                <a:latin typeface="Consolas" panose="020B0609020204030204" pitchFamily="49" charset="0"/>
              </a:rPr>
              <a:t>"četiri"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l-PL" sz="1400" dirty="0">
                <a:solidFill>
                  <a:srgbClr val="3F7F5F"/>
                </a:solidFill>
                <a:latin typeface="Consolas" panose="020B0609020204030204" pitchFamily="49" charset="0"/>
              </a:rPr>
              <a:t>// dodavanje na kraj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console.log(brojevi1)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brojevi1.pop()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uklanjanje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sa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kraja</a:t>
            </a:r>
            <a:endParaRPr 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console.log(brojevi1)</a:t>
            </a:r>
            <a:endParaRPr lang="sr-Latn-R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izdvajanje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elemenata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u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opsegu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vraća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modifikovani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niz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brojevi1 = brojevi1.slice(1, 3)</a:t>
            </a:r>
            <a:endParaRPr 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console.log(brojevi1)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631084" y="1569580"/>
            <a:ext cx="456091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r-Latn-RS" sz="1400" dirty="0">
              <a:latin typeface="Consolas" panose="020B0609020204030204" pitchFamily="49" charset="0"/>
            </a:endParaRPr>
          </a:p>
          <a:p>
            <a:endParaRPr lang="sr-Latn-R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Array(3) [ "one", "</a:t>
            </a:r>
            <a:r>
              <a:rPr lang="en-US" sz="1400" dirty="0" err="1">
                <a:latin typeface="Consolas" panose="020B0609020204030204" pitchFamily="49" charset="0"/>
              </a:rPr>
              <a:t>dva</a:t>
            </a:r>
            <a:r>
              <a:rPr lang="en-US" sz="1400" dirty="0">
                <a:latin typeface="Consolas" panose="020B0609020204030204" pitchFamily="49" charset="0"/>
              </a:rPr>
              <a:t>", "tri" ]</a:t>
            </a:r>
          </a:p>
          <a:p>
            <a:endParaRPr lang="sr-Latn-R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Array(3) [ "one", "</a:t>
            </a:r>
            <a:r>
              <a:rPr lang="en-US" sz="1400" dirty="0" err="1">
                <a:latin typeface="Consolas" panose="020B0609020204030204" pitchFamily="49" charset="0"/>
              </a:rPr>
              <a:t>dva</a:t>
            </a:r>
            <a:r>
              <a:rPr lang="en-US" sz="1400" dirty="0">
                <a:latin typeface="Consolas" panose="020B0609020204030204" pitchFamily="49" charset="0"/>
              </a:rPr>
              <a:t>", "tri" ]</a:t>
            </a:r>
          </a:p>
          <a:p>
            <a:endParaRPr lang="sr-Latn-RS" sz="1400" dirty="0">
              <a:latin typeface="Consolas" panose="020B0609020204030204" pitchFamily="49" charset="0"/>
            </a:endParaRPr>
          </a:p>
          <a:p>
            <a:endParaRPr lang="sr-Latn-RS" sz="1400" dirty="0">
              <a:latin typeface="Consolas" panose="020B0609020204030204" pitchFamily="49" charset="0"/>
            </a:endParaRPr>
          </a:p>
          <a:p>
            <a:endParaRPr lang="sr-Latn-RS" sz="1400" dirty="0">
              <a:latin typeface="Consolas" panose="020B0609020204030204" pitchFamily="49" charset="0"/>
            </a:endParaRPr>
          </a:p>
          <a:p>
            <a:endParaRPr lang="sr-Latn-R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Array(3) [ "one", "</a:t>
            </a:r>
            <a:r>
              <a:rPr lang="en-US" sz="1400" dirty="0" err="1">
                <a:latin typeface="Consolas" panose="020B0609020204030204" pitchFamily="49" charset="0"/>
              </a:rPr>
              <a:t>dva</a:t>
            </a:r>
            <a:r>
              <a:rPr lang="en-US" sz="1400" dirty="0">
                <a:latin typeface="Consolas" panose="020B0609020204030204" pitchFamily="49" charset="0"/>
              </a:rPr>
              <a:t>", "tri" ]</a:t>
            </a:r>
          </a:p>
          <a:p>
            <a:endParaRPr lang="sr-Latn-RS" sz="1400" dirty="0">
              <a:latin typeface="Consolas" panose="020B0609020204030204" pitchFamily="49" charset="0"/>
            </a:endParaRPr>
          </a:p>
          <a:p>
            <a:endParaRPr lang="sr-Latn-RS" sz="1400" dirty="0">
              <a:latin typeface="Consolas" panose="020B0609020204030204" pitchFamily="49" charset="0"/>
            </a:endParaRPr>
          </a:p>
          <a:p>
            <a:endParaRPr lang="sr-Latn-R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false, true</a:t>
            </a:r>
            <a:endParaRPr lang="sr-Latn-RS" sz="1400" dirty="0">
              <a:latin typeface="Consolas" panose="020B0609020204030204" pitchFamily="49" charset="0"/>
            </a:endParaRPr>
          </a:p>
          <a:p>
            <a:endParaRPr lang="sr-Latn-RS" sz="1400" dirty="0">
              <a:latin typeface="Consolas" panose="020B0609020204030204" pitchFamily="49" charset="0"/>
            </a:endParaRPr>
          </a:p>
          <a:p>
            <a:endParaRPr lang="sr-Latn-RS" sz="1400" dirty="0">
              <a:latin typeface="Consolas" panose="020B0609020204030204" pitchFamily="49" charset="0"/>
            </a:endParaRPr>
          </a:p>
          <a:p>
            <a:endParaRPr lang="sr-Latn-R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Array(4) [ "</a:t>
            </a:r>
            <a:r>
              <a:rPr lang="en-US" sz="1400" dirty="0" err="1">
                <a:latin typeface="Consolas" panose="020B0609020204030204" pitchFamily="49" charset="0"/>
              </a:rPr>
              <a:t>jedan</a:t>
            </a:r>
            <a:r>
              <a:rPr lang="en-US" sz="1400" dirty="0"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latin typeface="Consolas" panose="020B0609020204030204" pitchFamily="49" charset="0"/>
              </a:rPr>
              <a:t>dva</a:t>
            </a:r>
            <a:r>
              <a:rPr lang="en-US" sz="1400" dirty="0">
                <a:latin typeface="Consolas" panose="020B0609020204030204" pitchFamily="49" charset="0"/>
              </a:rPr>
              <a:t>", "tri", "</a:t>
            </a:r>
            <a:r>
              <a:rPr lang="en-US" sz="1400" dirty="0" err="1">
                <a:latin typeface="Consolas" panose="020B0609020204030204" pitchFamily="49" charset="0"/>
              </a:rPr>
              <a:t>četiri</a:t>
            </a:r>
            <a:r>
              <a:rPr lang="en-US" sz="1400" dirty="0">
                <a:latin typeface="Consolas" panose="020B0609020204030204" pitchFamily="49" charset="0"/>
              </a:rPr>
              <a:t>" ]</a:t>
            </a:r>
            <a:endParaRPr lang="sr-Latn-RS" sz="1400" dirty="0">
              <a:latin typeface="Consolas" panose="020B0609020204030204" pitchFamily="49" charset="0"/>
            </a:endParaRPr>
          </a:p>
          <a:p>
            <a:endParaRPr lang="sr-Latn-R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Array(3) [ "</a:t>
            </a:r>
            <a:r>
              <a:rPr lang="en-US" sz="1400" dirty="0" err="1">
                <a:latin typeface="Consolas" panose="020B0609020204030204" pitchFamily="49" charset="0"/>
              </a:rPr>
              <a:t>jedan</a:t>
            </a:r>
            <a:r>
              <a:rPr lang="en-US" sz="1400" dirty="0"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latin typeface="Consolas" panose="020B0609020204030204" pitchFamily="49" charset="0"/>
              </a:rPr>
              <a:t>dva</a:t>
            </a:r>
            <a:r>
              <a:rPr lang="en-US" sz="1400" dirty="0">
                <a:latin typeface="Consolas" panose="020B0609020204030204" pitchFamily="49" charset="0"/>
              </a:rPr>
              <a:t>", "tri" ]</a:t>
            </a:r>
            <a:endParaRPr lang="sr-Latn-RS" sz="1400" dirty="0">
              <a:latin typeface="Consolas" panose="020B0609020204030204" pitchFamily="49" charset="0"/>
            </a:endParaRPr>
          </a:p>
          <a:p>
            <a:endParaRPr lang="sr-Latn-RS" sz="1400" dirty="0">
              <a:latin typeface="Consolas" panose="020B0609020204030204" pitchFamily="49" charset="0"/>
            </a:endParaRPr>
          </a:p>
          <a:p>
            <a:endParaRPr lang="sr-Latn-R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Array [ "</a:t>
            </a:r>
            <a:r>
              <a:rPr lang="en-US" sz="1400" dirty="0" err="1">
                <a:latin typeface="Consolas" panose="020B0609020204030204" pitchFamily="49" charset="0"/>
              </a:rPr>
              <a:t>dva</a:t>
            </a:r>
            <a:r>
              <a:rPr lang="en-US" sz="1400" dirty="0">
                <a:latin typeface="Consolas" panose="020B0609020204030204" pitchFamily="49" charset="0"/>
              </a:rPr>
              <a:t>", "tri" ]</a:t>
            </a:r>
          </a:p>
        </p:txBody>
      </p:sp>
    </p:spTree>
    <p:extLst>
      <p:ext uri="{BB962C8B-B14F-4D97-AF65-F5344CB8AC3E}">
        <p14:creationId xmlns:p14="http://schemas.microsoft.com/office/powerpoint/2010/main" val="2518356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r>
              <a:rPr lang="en-US" i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objekti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>
                <a:latin typeface="+mn-lt"/>
              </a:rPr>
              <a:t>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382" y="3250501"/>
            <a:ext cx="71212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brojevi = [</a:t>
            </a:r>
            <a:r>
              <a:rPr lang="da-DK" dirty="0">
                <a:solidFill>
                  <a:srgbClr val="2A00FF"/>
                </a:solidFill>
                <a:latin typeface="Consolas" panose="020B0609020204030204" pitchFamily="49" charset="0"/>
              </a:rPr>
              <a:t>"jedan"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dirty="0">
                <a:solidFill>
                  <a:srgbClr val="2A00FF"/>
                </a:solidFill>
                <a:latin typeface="Consolas" panose="020B0609020204030204" pitchFamily="49" charset="0"/>
              </a:rPr>
              <a:t>"dva"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dirty="0">
                <a:solidFill>
                  <a:srgbClr val="2A00FF"/>
                </a:solidFill>
                <a:latin typeface="Consolas" panose="020B0609020204030204" pitchFamily="49" charset="0"/>
              </a:rPr>
              <a:t>"tri"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sr-Latn-RS" b="1" dirty="0">
                <a:solidFill>
                  <a:srgbClr val="7F0055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brojevi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"it: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it +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broj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brojevi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[it])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80764" y="3389000"/>
            <a:ext cx="24730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it: 0, </a:t>
            </a:r>
            <a:r>
              <a:rPr lang="en-US" dirty="0" err="1">
                <a:latin typeface="Consolas" panose="020B0609020204030204" pitchFamily="49" charset="0"/>
              </a:rPr>
              <a:t>broj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</a:rPr>
              <a:t>jedan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it: 1, </a:t>
            </a:r>
            <a:r>
              <a:rPr lang="en-US" dirty="0" err="1">
                <a:latin typeface="Consolas" panose="020B0609020204030204" pitchFamily="49" charset="0"/>
              </a:rPr>
              <a:t>broj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</a:rPr>
              <a:t>dva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it: 2, </a:t>
            </a:r>
            <a:r>
              <a:rPr lang="en-US" dirty="0" err="1">
                <a:latin typeface="Consolas" panose="020B0609020204030204" pitchFamily="49" charset="0"/>
              </a:rPr>
              <a:t>broj</a:t>
            </a:r>
            <a:r>
              <a:rPr lang="en-US" dirty="0">
                <a:latin typeface="Consolas" panose="020B0609020204030204" pitchFamily="49" charset="0"/>
              </a:rPr>
              <a:t>: tri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49382" y="1574499"/>
            <a:ext cx="11684000" cy="520308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 err="1"/>
              <a:t>iteracija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5318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objekti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i="1" dirty="0">
                <a:latin typeface="+mn-lt"/>
              </a:rPr>
              <a:t>Map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7433" y="1482139"/>
            <a:ext cx="575517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proizvodi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Map()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proizvodi.set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"0001"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"proizvod1"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proizvodi.set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"0002"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"proizvod2"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proizvodi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sr-Latn-R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da li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sadrži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ključ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?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endParaRPr lang="sr-Latn-R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proizvodi.has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"0001"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endParaRPr lang="sr-Latn-R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proizvodi.has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"0003"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sr-Latn-R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sr-Latn-R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proizvodi.get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"0001"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iteracija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po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vrednostima</a:t>
            </a:r>
            <a:endParaRPr 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sr-Latn-R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let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itProizvod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sz="1400" dirty="0">
                <a:solidFill>
                  <a:srgbClr val="7F0055"/>
                </a:solidFill>
                <a:latin typeface="Consolas" panose="020B0609020204030204" pitchFamily="49" charset="0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proizvodi.values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sr-Latn-R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itProizvod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sz="1400" dirty="0">
                <a:solidFill>
                  <a:srgbClr val="3F7F5F"/>
                </a:solidFill>
                <a:latin typeface="Consolas" panose="020B0609020204030204" pitchFamily="49" charset="0"/>
              </a:rPr>
              <a:t>// iteracija po parovima (kluč, vrednost)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sr-Latn-R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let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itSifra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itProizvod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sr-Latn-R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proizvodi.entries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sr-Latn-R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itSifra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itProizvod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proizvodi.</a:t>
            </a:r>
            <a:r>
              <a:rPr lang="en-US" sz="1400" dirty="0" err="1">
                <a:latin typeface="Consolas" panose="020B0609020204030204" pitchFamily="49" charset="0"/>
              </a:rPr>
              <a:t>delete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"0001"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proizvodi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7150792" y="1482139"/>
            <a:ext cx="478259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r-Latn-RS" sz="1400" dirty="0">
              <a:latin typeface="Consolas" panose="020B0609020204030204" pitchFamily="49" charset="0"/>
            </a:endParaRPr>
          </a:p>
          <a:p>
            <a:endParaRPr lang="sr-Latn-R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Map { 0001 → "proizvod1", 0002 → "proizvod2" }</a:t>
            </a:r>
          </a:p>
          <a:p>
            <a:endParaRPr lang="sr-Latn-RS" sz="1400" dirty="0">
              <a:latin typeface="Consolas" panose="020B0609020204030204" pitchFamily="49" charset="0"/>
            </a:endParaRPr>
          </a:p>
          <a:p>
            <a:endParaRPr lang="sr-Latn-RS" sz="1400" dirty="0">
              <a:latin typeface="Consolas" panose="020B0609020204030204" pitchFamily="49" charset="0"/>
            </a:endParaRPr>
          </a:p>
          <a:p>
            <a:endParaRPr lang="sr-Latn-RS" sz="1400" dirty="0">
              <a:latin typeface="Consolas" panose="020B0609020204030204" pitchFamily="49" charset="0"/>
            </a:endParaRPr>
          </a:p>
          <a:p>
            <a:endParaRPr lang="sr-Latn-RS" sz="1400" dirty="0">
              <a:latin typeface="Consolas" panose="020B0609020204030204" pitchFamily="49" charset="0"/>
            </a:endParaRPr>
          </a:p>
          <a:p>
            <a:endParaRPr lang="sr-Latn-R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true, false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proizvod1</a:t>
            </a:r>
          </a:p>
          <a:p>
            <a:endParaRPr lang="sr-Latn-RS" sz="1400" dirty="0">
              <a:latin typeface="Consolas" panose="020B0609020204030204" pitchFamily="49" charset="0"/>
            </a:endParaRPr>
          </a:p>
          <a:p>
            <a:endParaRPr lang="sr-Latn-RS" sz="1400" dirty="0">
              <a:latin typeface="Consolas" panose="020B0609020204030204" pitchFamily="49" charset="0"/>
            </a:endParaRPr>
          </a:p>
          <a:p>
            <a:endParaRPr lang="sr-Latn-R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proizvod1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proizvod2</a:t>
            </a:r>
          </a:p>
          <a:p>
            <a:endParaRPr lang="sr-Latn-RS" sz="1400" dirty="0">
              <a:latin typeface="Consolas" panose="020B0609020204030204" pitchFamily="49" charset="0"/>
            </a:endParaRPr>
          </a:p>
          <a:p>
            <a:endParaRPr lang="sr-Latn-R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0001: proizvod1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0002: proizvod2</a:t>
            </a:r>
          </a:p>
          <a:p>
            <a:endParaRPr lang="sr-Latn-RS" sz="1400" dirty="0">
              <a:latin typeface="Consolas" panose="020B0609020204030204" pitchFamily="49" charset="0"/>
            </a:endParaRPr>
          </a:p>
          <a:p>
            <a:endParaRPr lang="sr-Latn-RS" sz="1400" dirty="0">
              <a:latin typeface="Consolas" panose="020B0609020204030204" pitchFamily="49" charset="0"/>
            </a:endParaRPr>
          </a:p>
          <a:p>
            <a:endParaRPr lang="sr-Latn-R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Map { 0002 → "proizvod2" }</a:t>
            </a:r>
          </a:p>
        </p:txBody>
      </p:sp>
    </p:spTree>
    <p:extLst>
      <p:ext uri="{BB962C8B-B14F-4D97-AF65-F5344CB8AC3E}">
        <p14:creationId xmlns:p14="http://schemas.microsoft.com/office/powerpoint/2010/main" val="3757384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objekti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>
                <a:latin typeface="+mn-lt"/>
              </a:rPr>
              <a:t>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9382" y="2607109"/>
            <a:ext cx="59736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ISO datum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vreme</a:t>
            </a:r>
            <a:endParaRPr lang="en-US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datumIVreme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Date(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"2020-01-01 12:00"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console.log(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datumIVreme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datumIVreme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Date(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Date.now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datumIVreme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ISO datum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vreme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datumIVreme.toISOString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ISO datum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datumIVreme.toISOString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().split(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)[0])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ISO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vreme</a:t>
            </a:r>
            <a:endParaRPr 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datumIVreme.toISOString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().split(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)[1])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223000" y="2607109"/>
            <a:ext cx="81224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Date Wed Jan 01 2020 12:00:00 GMT+0100 (Central European Standard Time)</a:t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Date Wed Jun 24 2020 13:11:06 GMT+0200 (Central European Summer Time)</a:t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2020-06-24T11:11:06.063Z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2020-06-24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11:11:06.063Z</a:t>
            </a:r>
          </a:p>
        </p:txBody>
      </p:sp>
    </p:spTree>
    <p:extLst>
      <p:ext uri="{BB962C8B-B14F-4D97-AF65-F5344CB8AC3E}">
        <p14:creationId xmlns:p14="http://schemas.microsoft.com/office/powerpoint/2010/main" val="176803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Script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 jezici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960578"/>
            <a:ext cx="11684000" cy="5661895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lnSpcReduction="10000"/>
          </a:bodyPr>
          <a:lstStyle/>
          <a:p>
            <a:r>
              <a:rPr lang="sr-Latn-RS" dirty="0"/>
              <a:t>da bi </a:t>
            </a:r>
            <a:r>
              <a:rPr lang="sr-Latn-RS" dirty="0">
                <a:solidFill>
                  <a:srgbClr val="0878BE"/>
                </a:solidFill>
              </a:rPr>
              <a:t>izgled HTML stranice </a:t>
            </a:r>
            <a:r>
              <a:rPr lang="sr-Latn-RS" dirty="0"/>
              <a:t>mogao da se </a:t>
            </a:r>
            <a:r>
              <a:rPr lang="sr-Latn-RS" dirty="0">
                <a:solidFill>
                  <a:srgbClr val="0878BE"/>
                </a:solidFill>
              </a:rPr>
              <a:t>menja lokalno </a:t>
            </a:r>
            <a:r>
              <a:rPr lang="sr-Latn-RS" dirty="0"/>
              <a:t>kod korisnika u </a:t>
            </a:r>
            <a:r>
              <a:rPr lang="sr-Latn-RS" i="1" dirty="0"/>
              <a:t>web browser</a:t>
            </a:r>
            <a:r>
              <a:rPr lang="sr-Latn-RS" dirty="0"/>
              <a:t>-u bez direktnog učešća servera, neophodno je da: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Latn-RS" i="1" dirty="0"/>
              <a:t>web browser</a:t>
            </a:r>
            <a:r>
              <a:rPr lang="sr-Latn-RS" dirty="0"/>
              <a:t> može da izvršava naredbe na nekom programskom jeziku koje će da upravljaju tom izmenom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Latn-RS" dirty="0"/>
              <a:t>server sa prvim slanjem HTML stranice pošalje i pridruženi program na tom jeziku</a:t>
            </a:r>
          </a:p>
          <a:p>
            <a:r>
              <a:rPr lang="sr-Latn-RS" dirty="0"/>
              <a:t>prethodno važi i logiku validacije unosa i eventualne druge namene (interaktivnost)</a:t>
            </a:r>
          </a:p>
          <a:p>
            <a:endParaRPr lang="sr-Latn-RS" dirty="0"/>
          </a:p>
          <a:p>
            <a:r>
              <a:rPr lang="sr-Latn-RS" dirty="0"/>
              <a:t>da bi takva </a:t>
            </a:r>
            <a:r>
              <a:rPr lang="sr-Latn-RS" i="1" dirty="0"/>
              <a:t>web aplikacija </a:t>
            </a:r>
            <a:r>
              <a:rPr lang="sr-Latn-RS" dirty="0"/>
              <a:t>mogla da se izvršava na svim </a:t>
            </a:r>
            <a:r>
              <a:rPr lang="sr-Latn-RS" i="1" dirty="0"/>
              <a:t>web browser</a:t>
            </a:r>
            <a:r>
              <a:rPr lang="sr-Latn-RS" dirty="0"/>
              <a:t>-ima i na svim platformama, neophodno je da: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Latn-RS" dirty="0"/>
              <a:t>programske naredbe, koje </a:t>
            </a:r>
            <a:r>
              <a:rPr lang="sr-Latn-RS" i="1" dirty="0"/>
              <a:t>web browser</a:t>
            </a:r>
            <a:r>
              <a:rPr lang="sr-Latn-RS" dirty="0"/>
              <a:t>-i izvršavaju, budu napisane na istom </a:t>
            </a:r>
            <a:r>
              <a:rPr lang="sr-Latn-RS" dirty="0">
                <a:solidFill>
                  <a:srgbClr val="0878BE"/>
                </a:solidFill>
              </a:rPr>
              <a:t>standardnom jeziku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Latn-RS" dirty="0"/>
              <a:t>se </a:t>
            </a:r>
            <a:r>
              <a:rPr lang="sr-Latn-RS" dirty="0">
                <a:solidFill>
                  <a:srgbClr val="0878BE"/>
                </a:solidFill>
              </a:rPr>
              <a:t>naredbe ne prevode u izvršni oblik</a:t>
            </a:r>
            <a:r>
              <a:rPr lang="sr-Latn-RS" dirty="0"/>
              <a:t>, već da se njihova sintaksa evaluira i izvršava </a:t>
            </a:r>
            <a:r>
              <a:rPr lang="sr-Latn-RS" i="1" dirty="0"/>
              <a:t>ad hoc</a:t>
            </a:r>
            <a:r>
              <a:rPr lang="sr-Latn-RS" dirty="0"/>
              <a:t> (da budu interpretirane)</a:t>
            </a:r>
            <a:endParaRPr lang="sr-Latn-RS" i="1" dirty="0"/>
          </a:p>
          <a:p>
            <a:endParaRPr lang="sr-Latn-RS" dirty="0"/>
          </a:p>
          <a:p>
            <a:pPr lvl="1"/>
            <a:endParaRPr lang="sr-Latn-R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68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objekti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i="1" dirty="0">
                <a:latin typeface="+mn-lt"/>
              </a:rPr>
              <a:t>Math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9382" y="1848819"/>
            <a:ext cx="78070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(3, 2))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stepenovanje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(9))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kvadratni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koren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Math.round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(1.5))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zaokruživanje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Math.abs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(-1))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apsolutna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vrednost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Math.min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(9, 3, 1))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minimum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(9, 3, 1))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maksimum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3F7F5F"/>
                </a:solidFill>
                <a:latin typeface="Consolas" panose="020B0609020204030204" pitchFamily="49" charset="0"/>
              </a:rPr>
              <a:t>// uniformni pseudoslučajni broj od 0 do 1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Math.random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uniformni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pseudoslučajni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broj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skaliran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na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potreban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opseg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console.log(Math.random() * 10) </a:t>
            </a:r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// (0 do 10)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uniformni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pseudoslučajni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broj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sa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negativnim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vrednostima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console.log(Math.random() * 20 - 10) </a:t>
            </a:r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// (-10 do 10)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95591" y="1848819"/>
            <a:ext cx="27732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black"/>
                </a:solidFill>
                <a:latin typeface="Consolas" panose="020B0609020204030204" pitchFamily="49" charset="0"/>
              </a:rPr>
              <a:t>3.1415926535897939 </a:t>
            </a:r>
            <a:endParaRPr lang="sr-Latn-RS" alt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sr-Latn-RS" alt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black"/>
                </a:solidFill>
                <a:latin typeface="Consolas" panose="020B0609020204030204" pitchFamily="49" charset="0"/>
              </a:rPr>
              <a:t>9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black"/>
                </a:solidFill>
                <a:latin typeface="Consolas" panose="020B0609020204030204" pitchFamily="49" charset="0"/>
              </a:rPr>
              <a:t>3</a:t>
            </a:r>
            <a:endParaRPr lang="sr-Latn-RS" alt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  <a:endParaRPr lang="sr-Latn-RS" alt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endParaRPr lang="sr-Latn-RS" alt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endParaRPr lang="sr-Latn-RS" alt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black"/>
                </a:solidFill>
                <a:latin typeface="Consolas" panose="020B0609020204030204" pitchFamily="49" charset="0"/>
              </a:rPr>
              <a:t>9</a:t>
            </a:r>
            <a:endParaRPr lang="sr-Latn-RS" alt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sr-Latn-RS" alt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black"/>
                </a:solidFill>
                <a:latin typeface="Consolas" panose="020B0609020204030204" pitchFamily="49" charset="0"/>
              </a:rPr>
              <a:t>0.050310997630138354</a:t>
            </a:r>
            <a:endParaRPr lang="sr-Latn-RS" alt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sr-Latn-RS" alt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black"/>
                </a:solidFill>
                <a:latin typeface="Consolas" panose="020B0609020204030204" pitchFamily="49" charset="0"/>
              </a:rPr>
              <a:t>3.264264090401622</a:t>
            </a:r>
            <a:endParaRPr lang="sr-Latn-RS" alt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sr-Latn-RS" alt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black"/>
                </a:solidFill>
                <a:latin typeface="Consolas" panose="020B0609020204030204" pitchFamily="49" charset="0"/>
              </a:rPr>
              <a:t>1.524270397187804</a:t>
            </a:r>
          </a:p>
        </p:txBody>
      </p:sp>
    </p:spTree>
    <p:extLst>
      <p:ext uri="{BB962C8B-B14F-4D97-AF65-F5344CB8AC3E}">
        <p14:creationId xmlns:p14="http://schemas.microsoft.com/office/powerpoint/2010/main" val="1695455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49382" y="960578"/>
            <a:ext cx="11684000" cy="1940564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sr-Latn-RS" i="1" dirty="0">
                <a:solidFill>
                  <a:srgbClr val="0878BE"/>
                </a:solidFill>
              </a:rPr>
              <a:t>JavaScript</a:t>
            </a:r>
            <a:r>
              <a:rPr lang="sr-Latn-RS" dirty="0"/>
              <a:t> podržava i korisnički kreirane objekte</a:t>
            </a:r>
          </a:p>
          <a:p>
            <a:pPr>
              <a:buClr>
                <a:schemeClr val="tx1"/>
              </a:buClr>
            </a:pPr>
            <a:r>
              <a:rPr lang="sr-Latn-RS" dirty="0"/>
              <a:t>sintaksa koja ovo </a:t>
            </a:r>
            <a:r>
              <a:rPr lang="en-US" dirty="0" err="1"/>
              <a:t>podr</a:t>
            </a:r>
            <a:r>
              <a:rPr lang="sr-Latn-RS" dirty="0"/>
              <a:t>žava se zove </a:t>
            </a:r>
            <a:r>
              <a:rPr lang="sr-Latn-RS" dirty="0">
                <a:solidFill>
                  <a:srgbClr val="0878BE"/>
                </a:solidFill>
              </a:rPr>
              <a:t>JSON</a:t>
            </a:r>
            <a:r>
              <a:rPr lang="sr-Latn-RS" dirty="0"/>
              <a:t> (</a:t>
            </a:r>
            <a:r>
              <a:rPr lang="sr-Latn-RS" i="1" dirty="0"/>
              <a:t>Java Script Object Notation</a:t>
            </a:r>
            <a:r>
              <a:rPr lang="sr-Latn-RS" dirty="0"/>
              <a:t>)</a:t>
            </a:r>
          </a:p>
          <a:p>
            <a:pPr>
              <a:buClr>
                <a:schemeClr val="tx1"/>
              </a:buClr>
            </a:pPr>
            <a:r>
              <a:rPr lang="sr-Latn-RS" dirty="0"/>
              <a:t>JSON predstavlja standardni tekstualni format kojim se može zapisati proizvoljna struktura podataka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objekti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41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9382" y="3828527"/>
            <a:ext cx="11684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korisnici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r>
              <a:rPr lang="en-US" sz="1400" dirty="0" err="1">
                <a:latin typeface="Consolas" panose="020B0609020204030204" pitchFamily="49" charset="0"/>
              </a:rPr>
              <a:t>korisnickoIme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lozinka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eMail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"a@a.com"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</a:rPr>
              <a:t>pol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muški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</a:rPr>
              <a:t>administrator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r>
              <a:rPr lang="en-US" sz="1400" dirty="0" err="1">
                <a:latin typeface="Consolas" panose="020B0609020204030204" pitchFamily="49" charset="0"/>
              </a:rPr>
              <a:t>korisnickoIme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lozinka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eMail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"b@b.com"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</a:rPr>
              <a:t>pol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ženski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</a:rPr>
              <a:t>administrator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r>
              <a:rPr lang="en-US" sz="1400" dirty="0" err="1">
                <a:latin typeface="Consolas" panose="020B0609020204030204" pitchFamily="49" charset="0"/>
              </a:rPr>
              <a:t>korisnickoIme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lozinka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eMail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</a:rPr>
              <a:t>pol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muški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</a:rPr>
              <a:t>administrator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40929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r>
              <a:rPr lang="en-US" i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objekti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Kreiranje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42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49382" y="1574498"/>
            <a:ext cx="11684000" cy="2124666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878BE"/>
                </a:solidFill>
              </a:rPr>
              <a:t>definicija</a:t>
            </a:r>
            <a:r>
              <a:rPr lang="en-US" dirty="0"/>
              <a:t> </a:t>
            </a:r>
            <a:r>
              <a:rPr lang="en-US" i="1" dirty="0"/>
              <a:t>JavaScript</a:t>
            </a:r>
            <a:r>
              <a:rPr lang="en-US" dirty="0"/>
              <a:t> </a:t>
            </a:r>
            <a:r>
              <a:rPr lang="en-US" dirty="0" err="1"/>
              <a:t>objekta</a:t>
            </a:r>
            <a:r>
              <a:rPr lang="en-US" dirty="0"/>
              <a:t> se </a:t>
            </a:r>
            <a:r>
              <a:rPr lang="en-US" dirty="0" err="1"/>
              <a:t>navodi</a:t>
            </a:r>
            <a:r>
              <a:rPr lang="en-US" dirty="0"/>
              <a:t> </a:t>
            </a:r>
            <a:r>
              <a:rPr lang="en-US" dirty="0" err="1"/>
              <a:t>izme</a:t>
            </a:r>
            <a:r>
              <a:rPr lang="sr-Latn-RS" dirty="0"/>
              <a:t>đu znakova </a:t>
            </a:r>
            <a:r>
              <a:rPr lang="en-US" dirty="0">
                <a:solidFill>
                  <a:srgbClr val="0878BE"/>
                </a:solidFill>
                <a:latin typeface="Consolas" panose="020B0609020204030204" pitchFamily="49" charset="0"/>
              </a:rPr>
              <a:t>{</a:t>
            </a:r>
            <a:r>
              <a:rPr lang="sr-Latn-RS" dirty="0"/>
              <a:t> </a:t>
            </a:r>
            <a:r>
              <a:rPr lang="en-US" dirty="0" err="1"/>
              <a:t>i</a:t>
            </a:r>
            <a:r>
              <a:rPr lang="sr-Latn-RS" dirty="0"/>
              <a:t> </a:t>
            </a:r>
            <a:r>
              <a:rPr lang="en-US" dirty="0">
                <a:solidFill>
                  <a:srgbClr val="0878BE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Clr>
                <a:schemeClr val="tx1"/>
              </a:buClr>
            </a:pPr>
            <a:r>
              <a:rPr lang="en-US" dirty="0" err="1"/>
              <a:t>navode</a:t>
            </a:r>
            <a:r>
              <a:rPr lang="en-US" dirty="0"/>
              <a:t> se </a:t>
            </a:r>
            <a:r>
              <a:rPr lang="en-US" dirty="0" err="1"/>
              <a:t>parovi</a:t>
            </a:r>
            <a:r>
              <a:rPr lang="en-US" dirty="0"/>
              <a:t> </a:t>
            </a:r>
            <a:r>
              <a:rPr lang="en-US" dirty="0" err="1">
                <a:solidFill>
                  <a:srgbClr val="0878BE"/>
                </a:solidFill>
                <a:latin typeface="Consolas" panose="020B0609020204030204" pitchFamily="49" charset="0"/>
              </a:rPr>
              <a:t>nazivAtributa</a:t>
            </a:r>
            <a:r>
              <a:rPr lang="en-US" dirty="0">
                <a:solidFill>
                  <a:srgbClr val="0878BE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878BE"/>
                </a:solidFill>
                <a:latin typeface="Consolas" panose="020B0609020204030204" pitchFamily="49" charset="0"/>
              </a:rPr>
              <a:t>vrednost</a:t>
            </a:r>
            <a:r>
              <a:rPr lang="sr-Latn-RS" dirty="0">
                <a:solidFill>
                  <a:srgbClr val="0878BE"/>
                </a:solidFill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0878BE"/>
                </a:solidFill>
                <a:latin typeface="Consolas" panose="020B0609020204030204" pitchFamily="49" charset="0"/>
              </a:rPr>
              <a:t>tributa</a:t>
            </a:r>
            <a:endParaRPr lang="sr-Latn-RS" dirty="0">
              <a:solidFill>
                <a:srgbClr val="0878BE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sr-Latn-RS" dirty="0"/>
              <a:t>vrednost atributa može biti primitivnog tipa ili referenca na objekat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sr-Latn-RS" dirty="0" err="1"/>
              <a:t>a</a:t>
            </a:r>
            <a:r>
              <a:rPr lang="en-US" dirty="0" err="1"/>
              <a:t>ko</a:t>
            </a:r>
            <a:r>
              <a:rPr lang="en-US" dirty="0"/>
              <a:t> </a:t>
            </a:r>
            <a:r>
              <a:rPr lang="en-US" dirty="0" err="1"/>
              <a:t>atributa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vi</a:t>
            </a:r>
            <a:r>
              <a:rPr lang="sr-Latn-RS" dirty="0"/>
              <a:t>še, </a:t>
            </a:r>
            <a:r>
              <a:rPr lang="sr-Latn-RS" dirty="0">
                <a:solidFill>
                  <a:srgbClr val="0878BE"/>
                </a:solidFill>
              </a:rPr>
              <a:t>parovi </a:t>
            </a:r>
            <a:r>
              <a:rPr lang="en-US" dirty="0">
                <a:solidFill>
                  <a:srgbClr val="0878BE"/>
                </a:solidFill>
              </a:rPr>
              <a:t>se </a:t>
            </a:r>
            <a:r>
              <a:rPr lang="sr-Latn-RS" dirty="0">
                <a:solidFill>
                  <a:srgbClr val="0878BE"/>
                </a:solidFill>
              </a:rPr>
              <a:t>odvajaju </a:t>
            </a:r>
            <a:r>
              <a:rPr lang="sr-Latn-RS" dirty="0"/>
              <a:t>znakom </a:t>
            </a:r>
            <a:r>
              <a:rPr lang="sr-Latn-RS" dirty="0">
                <a:solidFill>
                  <a:srgbClr val="0878BE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878BE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9382" y="4150594"/>
            <a:ext cx="43780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film =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id: 1,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naziv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"Avengers: Endgame"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trajanje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182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console.log(film)</a:t>
            </a:r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sr-Latn-R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console.log(</a:t>
            </a:r>
            <a:r>
              <a:rPr lang="en-US" dirty="0" err="1">
                <a:latin typeface="Consolas" panose="020B0609020204030204" pitchFamily="49" charset="0"/>
              </a:rPr>
              <a:t>JSON.stringify</a:t>
            </a:r>
            <a:r>
              <a:rPr lang="en-US" dirty="0">
                <a:latin typeface="Consolas" panose="020B0609020204030204" pitchFamily="49" charset="0"/>
              </a:rPr>
              <a:t>(film))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35737" y="5535588"/>
            <a:ext cx="76562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Object { id: 1, </a:t>
            </a:r>
            <a:r>
              <a:rPr lang="en-US" dirty="0" err="1">
                <a:latin typeface="Consolas" panose="020B0609020204030204" pitchFamily="49" charset="0"/>
              </a:rPr>
              <a:t>naziv</a:t>
            </a:r>
            <a:r>
              <a:rPr lang="en-US" dirty="0">
                <a:latin typeface="Consolas" panose="020B0609020204030204" pitchFamily="49" charset="0"/>
              </a:rPr>
              <a:t>: "Avengers: Endgame", </a:t>
            </a:r>
            <a:r>
              <a:rPr lang="en-US" dirty="0" err="1">
                <a:latin typeface="Consolas" panose="020B0609020204030204" pitchFamily="49" charset="0"/>
              </a:rPr>
              <a:t>trajanje</a:t>
            </a:r>
            <a:r>
              <a:rPr lang="en-US" dirty="0">
                <a:latin typeface="Consolas" panose="020B0609020204030204" pitchFamily="49" charset="0"/>
              </a:rPr>
              <a:t>: 182 }</a:t>
            </a:r>
            <a:endParaRPr lang="sr-Latn-RS" dirty="0">
              <a:latin typeface="Consolas" panose="020B0609020204030204" pitchFamily="49" charset="0"/>
            </a:endParaRPr>
          </a:p>
          <a:p>
            <a:endParaRPr lang="sr-Latn-RS" dirty="0"/>
          </a:p>
          <a:p>
            <a:r>
              <a:rPr lang="en-US" dirty="0">
                <a:latin typeface="Consolas" panose="020B0609020204030204" pitchFamily="49" charset="0"/>
              </a:rPr>
              <a:t>{"id":1,"naziv":"Avengers: Endgame","trajanje":182}</a:t>
            </a:r>
          </a:p>
        </p:txBody>
      </p:sp>
    </p:spTree>
    <p:extLst>
      <p:ext uri="{BB962C8B-B14F-4D97-AF65-F5344CB8AC3E}">
        <p14:creationId xmlns:p14="http://schemas.microsoft.com/office/powerpoint/2010/main" val="41937639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r>
              <a:rPr lang="en-US" i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objekti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Čitanje i i</a:t>
            </a:r>
            <a:r>
              <a:rPr lang="en-US" sz="4000" dirty="0" err="1">
                <a:latin typeface="+mn-lt"/>
              </a:rPr>
              <a:t>zmena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43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49382" y="1574498"/>
            <a:ext cx="11684000" cy="1060637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sr-Latn-RS" dirty="0"/>
              <a:t>a</a:t>
            </a:r>
            <a:r>
              <a:rPr lang="en-US" dirty="0" err="1"/>
              <a:t>tributima</a:t>
            </a:r>
            <a:r>
              <a:rPr lang="en-US" dirty="0"/>
              <a:t> (</a:t>
            </a:r>
            <a:r>
              <a:rPr lang="en-US" i="1" dirty="0"/>
              <a:t>properties</a:t>
            </a:r>
            <a:r>
              <a:rPr lang="en-US" dirty="0"/>
              <a:t>) se </a:t>
            </a:r>
            <a:r>
              <a:rPr lang="en-US" dirty="0" err="1"/>
              <a:t>pristupa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sr-Latn-RS" dirty="0"/>
              <a:t>zivu</a:t>
            </a:r>
          </a:p>
          <a:p>
            <a:pPr>
              <a:buClr>
                <a:schemeClr val="tx1"/>
              </a:buClr>
            </a:pPr>
            <a:r>
              <a:rPr lang="sr-Latn-RS" dirty="0"/>
              <a:t>izmena se vrši operatorima dodele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9382" y="3296771"/>
            <a:ext cx="53811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"id: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film.id)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"id: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film[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naziv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film.naziv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trajanje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film.trajanje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film.id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film.naziv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"Life"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film.trajanje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110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console.log(film)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09920" y="3296771"/>
            <a:ext cx="62234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id: 1</a:t>
            </a:r>
          </a:p>
          <a:p>
            <a:r>
              <a:rPr lang="en-US" dirty="0">
                <a:latin typeface="Consolas" panose="020B0609020204030204" pitchFamily="49" charset="0"/>
              </a:rPr>
              <a:t>id: 1</a:t>
            </a:r>
          </a:p>
          <a:p>
            <a:r>
              <a:rPr lang="en-US" dirty="0" err="1">
                <a:latin typeface="Consolas" panose="020B0609020204030204" pitchFamily="49" charset="0"/>
              </a:rPr>
              <a:t>naziv</a:t>
            </a:r>
            <a:r>
              <a:rPr lang="en-US" dirty="0">
                <a:latin typeface="Consolas" panose="020B0609020204030204" pitchFamily="49" charset="0"/>
              </a:rPr>
              <a:t>: Avengers: Endgame</a:t>
            </a:r>
          </a:p>
          <a:p>
            <a:r>
              <a:rPr lang="en-US" dirty="0" err="1">
                <a:latin typeface="Consolas" panose="020B0609020204030204" pitchFamily="49" charset="0"/>
              </a:rPr>
              <a:t>trajanje</a:t>
            </a:r>
            <a:r>
              <a:rPr lang="en-US" dirty="0">
                <a:latin typeface="Consolas" panose="020B0609020204030204" pitchFamily="49" charset="0"/>
              </a:rPr>
              <a:t>: 182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Object { id: "2", </a:t>
            </a:r>
            <a:r>
              <a:rPr lang="en-US" dirty="0" err="1">
                <a:latin typeface="Consolas" panose="020B0609020204030204" pitchFamily="49" charset="0"/>
              </a:rPr>
              <a:t>naziv</a:t>
            </a:r>
            <a:r>
              <a:rPr lang="en-US" dirty="0">
                <a:latin typeface="Consolas" panose="020B0609020204030204" pitchFamily="49" charset="0"/>
              </a:rPr>
              <a:t>: "Life", </a:t>
            </a:r>
            <a:r>
              <a:rPr lang="en-US" dirty="0" err="1">
                <a:latin typeface="Consolas" panose="020B0609020204030204" pitchFamily="49" charset="0"/>
              </a:rPr>
              <a:t>trajanje</a:t>
            </a:r>
            <a:r>
              <a:rPr lang="en-US" dirty="0">
                <a:latin typeface="Consolas" panose="020B0609020204030204" pitchFamily="49" charset="0"/>
              </a:rPr>
              <a:t>: 110 }</a:t>
            </a:r>
          </a:p>
        </p:txBody>
      </p:sp>
    </p:spTree>
    <p:extLst>
      <p:ext uri="{BB962C8B-B14F-4D97-AF65-F5344CB8AC3E}">
        <p14:creationId xmlns:p14="http://schemas.microsoft.com/office/powerpoint/2010/main" val="104285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r>
              <a:rPr lang="en-US" i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objekti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Dodavanje</a:t>
            </a:r>
            <a:r>
              <a:rPr lang="en-US" sz="4000" dirty="0">
                <a:latin typeface="+mn-lt"/>
              </a:rPr>
              <a:t> </a:t>
            </a:r>
            <a:r>
              <a:rPr lang="sr-Latn-RS" sz="4000" dirty="0">
                <a:latin typeface="+mn-lt"/>
              </a:rPr>
              <a:t>i</a:t>
            </a:r>
            <a:r>
              <a:rPr lang="en-US" sz="4000" dirty="0">
                <a:latin typeface="+mn-lt"/>
              </a:rPr>
              <a:t> </a:t>
            </a:r>
            <a:r>
              <a:rPr lang="en-US" sz="4000" dirty="0" err="1">
                <a:latin typeface="+mn-lt"/>
              </a:rPr>
              <a:t>uklanjanje</a:t>
            </a:r>
            <a:r>
              <a:rPr lang="en-US" sz="4000" dirty="0">
                <a:latin typeface="+mn-lt"/>
              </a:rPr>
              <a:t> </a:t>
            </a:r>
            <a:r>
              <a:rPr lang="en-US" sz="4000" dirty="0" err="1">
                <a:latin typeface="+mn-lt"/>
              </a:rPr>
              <a:t>atibuta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44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49382" y="1574498"/>
            <a:ext cx="11684000" cy="1060637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 err="1"/>
              <a:t>atributi</a:t>
            </a:r>
            <a:r>
              <a:rPr lang="en-US" dirty="0"/>
              <a:t> se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dodati</a:t>
            </a:r>
            <a:r>
              <a:rPr lang="en-US" dirty="0"/>
              <a:t> u </a:t>
            </a:r>
            <a:r>
              <a:rPr lang="en-US" dirty="0" err="1"/>
              <a:t>ve</a:t>
            </a:r>
            <a:r>
              <a:rPr lang="sr-Latn-RS" dirty="0"/>
              <a:t>ć kreirani objekat</a:t>
            </a:r>
          </a:p>
          <a:p>
            <a:pPr>
              <a:buClr>
                <a:schemeClr val="tx1"/>
              </a:buClr>
            </a:pPr>
            <a:r>
              <a:rPr lang="sr-Latn-RS" dirty="0"/>
              <a:t>atributi se nakon dodavanja mogu ukloniti operatorom </a:t>
            </a:r>
            <a:r>
              <a:rPr lang="sr-Latn-RS" b="1" dirty="0">
                <a:solidFill>
                  <a:srgbClr val="7F0055"/>
                </a:solidFill>
                <a:latin typeface="Consolas" panose="020B0609020204030204" pitchFamily="49" charset="0"/>
              </a:rPr>
              <a:t>delete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4895" y="3757078"/>
            <a:ext cx="26212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film.zanr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horor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console.log(film)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film.zanr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console.log(film)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20160" y="3757078"/>
            <a:ext cx="81132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Object { id: "2", </a:t>
            </a:r>
            <a:r>
              <a:rPr lang="en-US" dirty="0" err="1">
                <a:latin typeface="Consolas" panose="020B0609020204030204" pitchFamily="49" charset="0"/>
              </a:rPr>
              <a:t>naziv</a:t>
            </a:r>
            <a:r>
              <a:rPr lang="en-US" dirty="0">
                <a:latin typeface="Consolas" panose="020B0609020204030204" pitchFamily="49" charset="0"/>
              </a:rPr>
              <a:t>: "Life", </a:t>
            </a:r>
            <a:r>
              <a:rPr lang="en-US" dirty="0" err="1">
                <a:latin typeface="Consolas" panose="020B0609020204030204" pitchFamily="49" charset="0"/>
              </a:rPr>
              <a:t>trajanje</a:t>
            </a:r>
            <a:r>
              <a:rPr lang="en-US" dirty="0">
                <a:latin typeface="Consolas" panose="020B0609020204030204" pitchFamily="49" charset="0"/>
              </a:rPr>
              <a:t>: 110, </a:t>
            </a:r>
            <a:r>
              <a:rPr lang="en-US" dirty="0" err="1">
                <a:latin typeface="Consolas" panose="020B0609020204030204" pitchFamily="49" charset="0"/>
              </a:rPr>
              <a:t>zanr</a:t>
            </a:r>
            <a:r>
              <a:rPr lang="en-US" dirty="0">
                <a:latin typeface="Consolas" panose="020B0609020204030204" pitchFamily="49" charset="0"/>
              </a:rPr>
              <a:t>: "</a:t>
            </a:r>
            <a:r>
              <a:rPr lang="en-US" dirty="0" err="1">
                <a:latin typeface="Consolas" panose="020B0609020204030204" pitchFamily="49" charset="0"/>
              </a:rPr>
              <a:t>horor</a:t>
            </a:r>
            <a:r>
              <a:rPr lang="en-US" dirty="0">
                <a:latin typeface="Consolas" panose="020B0609020204030204" pitchFamily="49" charset="0"/>
              </a:rPr>
              <a:t>"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Object { id: "2", </a:t>
            </a:r>
            <a:r>
              <a:rPr lang="en-US" dirty="0" err="1">
                <a:latin typeface="Consolas" panose="020B0609020204030204" pitchFamily="49" charset="0"/>
              </a:rPr>
              <a:t>naziv</a:t>
            </a:r>
            <a:r>
              <a:rPr lang="en-US" dirty="0">
                <a:latin typeface="Consolas" panose="020B0609020204030204" pitchFamily="49" charset="0"/>
              </a:rPr>
              <a:t>: "Life", </a:t>
            </a:r>
            <a:r>
              <a:rPr lang="en-US" dirty="0" err="1">
                <a:latin typeface="Consolas" panose="020B0609020204030204" pitchFamily="49" charset="0"/>
              </a:rPr>
              <a:t>trajanje</a:t>
            </a:r>
            <a:r>
              <a:rPr lang="en-US" dirty="0">
                <a:latin typeface="Consolas" panose="020B0609020204030204" pitchFamily="49" charset="0"/>
              </a:rPr>
              <a:t>: 110 }</a:t>
            </a:r>
          </a:p>
        </p:txBody>
      </p:sp>
    </p:spTree>
    <p:extLst>
      <p:ext uri="{BB962C8B-B14F-4D97-AF65-F5344CB8AC3E}">
        <p14:creationId xmlns:p14="http://schemas.microsoft.com/office/powerpoint/2010/main" val="23241406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r>
              <a:rPr lang="en-US" i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objekti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Reference na objekte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45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49382" y="1574498"/>
            <a:ext cx="11684000" cy="520309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 err="1"/>
              <a:t>atributi</a:t>
            </a:r>
            <a:r>
              <a:rPr lang="en-US" dirty="0"/>
              <a:t> </a:t>
            </a:r>
            <a:r>
              <a:rPr lang="sr-Latn-RS" dirty="0"/>
              <a:t>mogu biti i reference na objekte i čak i kolekcije referenci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6543" y="2428315"/>
            <a:ext cx="40815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film.zanr = {id: 4, naziv: </a:t>
            </a:r>
            <a:r>
              <a:rPr lang="nb-NO" sz="1600" dirty="0">
                <a:solidFill>
                  <a:srgbClr val="2A00FF"/>
                </a:solidFill>
                <a:latin typeface="Consolas" panose="020B0609020204030204" pitchFamily="49" charset="0"/>
              </a:rPr>
              <a:t>"horor"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console.log(film)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5544590" y="2437626"/>
            <a:ext cx="55556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{…}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​</a:t>
            </a:r>
            <a:r>
              <a:rPr lang="sr-Latn-R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id: "2"</a:t>
            </a:r>
          </a:p>
          <a:p>
            <a:r>
              <a:rPr lang="sr-Latn-R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​</a:t>
            </a:r>
            <a:r>
              <a:rPr lang="en-US" sz="1600" dirty="0" err="1">
                <a:latin typeface="Consolas" panose="020B0609020204030204" pitchFamily="49" charset="0"/>
              </a:rPr>
              <a:t>naziv</a:t>
            </a:r>
            <a:r>
              <a:rPr lang="en-US" sz="1600" dirty="0">
                <a:latin typeface="Consolas" panose="020B0609020204030204" pitchFamily="49" charset="0"/>
              </a:rPr>
              <a:t>: "Life"</a:t>
            </a:r>
          </a:p>
          <a:p>
            <a:r>
              <a:rPr lang="sr-Latn-R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​</a:t>
            </a:r>
            <a:r>
              <a:rPr lang="en-US" sz="1600" dirty="0" err="1">
                <a:latin typeface="Consolas" panose="020B0609020204030204" pitchFamily="49" charset="0"/>
              </a:rPr>
              <a:t>trajanje</a:t>
            </a:r>
            <a:r>
              <a:rPr lang="en-US" sz="1600" dirty="0">
                <a:latin typeface="Consolas" panose="020B0609020204030204" pitchFamily="49" charset="0"/>
              </a:rPr>
              <a:t>: 110</a:t>
            </a:r>
          </a:p>
          <a:p>
            <a:r>
              <a:rPr lang="sr-Latn-R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zanr</a:t>
            </a:r>
            <a:r>
              <a:rPr lang="en-US" sz="1600" dirty="0">
                <a:latin typeface="Consolas" panose="020B0609020204030204" pitchFamily="49" charset="0"/>
              </a:rPr>
              <a:t>: Object { id: 4, </a:t>
            </a:r>
            <a:r>
              <a:rPr lang="en-US" sz="1600" dirty="0" err="1">
                <a:latin typeface="Consolas" panose="020B0609020204030204" pitchFamily="49" charset="0"/>
              </a:rPr>
              <a:t>naziv</a:t>
            </a:r>
            <a:r>
              <a:rPr lang="en-US" sz="1600" dirty="0">
                <a:latin typeface="Consolas" panose="020B0609020204030204" pitchFamily="49" charset="0"/>
              </a:rPr>
              <a:t>: "</a:t>
            </a:r>
            <a:r>
              <a:rPr lang="en-US" sz="1600" dirty="0" err="1">
                <a:latin typeface="Consolas" panose="020B0609020204030204" pitchFamily="49" charset="0"/>
              </a:rPr>
              <a:t>horor</a:t>
            </a:r>
            <a:r>
              <a:rPr lang="en-US" sz="1600" dirty="0">
                <a:latin typeface="Consolas" panose="020B0609020204030204" pitchFamily="49" charset="0"/>
              </a:rPr>
              <a:t>" 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6543" y="3609443"/>
            <a:ext cx="46925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film.zanrovi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{id: 1,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naziv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naučna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fantastika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{id: 4,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naziv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horor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console.log(film)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544590" y="4540468"/>
            <a:ext cx="63093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{…}</a:t>
            </a:r>
          </a:p>
          <a:p>
            <a:r>
              <a:rPr lang="sr-Latn-R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​id: "2"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​</a:t>
            </a:r>
            <a:r>
              <a:rPr lang="sr-Latn-R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naziv</a:t>
            </a:r>
            <a:r>
              <a:rPr lang="en-US" sz="1600" dirty="0">
                <a:latin typeface="Consolas" panose="020B0609020204030204" pitchFamily="49" charset="0"/>
              </a:rPr>
              <a:t>: "Life"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​</a:t>
            </a:r>
            <a:r>
              <a:rPr lang="sr-Latn-R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trajanje</a:t>
            </a:r>
            <a:r>
              <a:rPr lang="en-US" sz="1600" dirty="0">
                <a:latin typeface="Consolas" panose="020B0609020204030204" pitchFamily="49" charset="0"/>
              </a:rPr>
              <a:t>: 110</a:t>
            </a:r>
          </a:p>
          <a:p>
            <a:r>
              <a:rPr lang="sr-Latn-R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zanrovi</a:t>
            </a:r>
            <a:r>
              <a:rPr lang="en-US" sz="1600" dirty="0">
                <a:latin typeface="Consolas" panose="020B0609020204030204" pitchFamily="49" charset="0"/>
              </a:rPr>
              <a:t>: (2) […]</a:t>
            </a:r>
          </a:p>
          <a:p>
            <a:r>
              <a:rPr lang="sr-Latn-RS" sz="1600" dirty="0">
                <a:latin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</a:rPr>
              <a:t>0: Object { id: 1, </a:t>
            </a:r>
            <a:r>
              <a:rPr lang="en-US" sz="1600" dirty="0" err="1">
                <a:latin typeface="Consolas" panose="020B0609020204030204" pitchFamily="49" charset="0"/>
              </a:rPr>
              <a:t>naziv</a:t>
            </a:r>
            <a:r>
              <a:rPr lang="en-US" sz="1600" dirty="0">
                <a:latin typeface="Consolas" panose="020B0609020204030204" pitchFamily="49" charset="0"/>
              </a:rPr>
              <a:t>: "</a:t>
            </a:r>
            <a:r>
              <a:rPr lang="en-US" sz="1600" dirty="0" err="1">
                <a:latin typeface="Consolas" panose="020B0609020204030204" pitchFamily="49" charset="0"/>
              </a:rPr>
              <a:t>naučna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fantastika</a:t>
            </a:r>
            <a:r>
              <a:rPr lang="en-US" sz="1600" dirty="0">
                <a:latin typeface="Consolas" panose="020B0609020204030204" pitchFamily="49" charset="0"/>
              </a:rPr>
              <a:t>" }</a:t>
            </a:r>
            <a:r>
              <a:rPr lang="sr-Latn-RS" sz="1600" dirty="0">
                <a:latin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sr-Latn-RS" sz="1600" dirty="0">
                <a:latin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</a:rPr>
              <a:t>1: Object { id: </a:t>
            </a:r>
            <a:r>
              <a:rPr lang="sr-Latn-RS" sz="1600" dirty="0">
                <a:latin typeface="Consolas" panose="020B0609020204030204" pitchFamily="49" charset="0"/>
              </a:rPr>
              <a:t>4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naziv</a:t>
            </a:r>
            <a:r>
              <a:rPr lang="en-US" sz="1600" dirty="0">
                <a:latin typeface="Consolas" panose="020B0609020204030204" pitchFamily="49" charset="0"/>
              </a:rPr>
              <a:t>: "</a:t>
            </a:r>
            <a:r>
              <a:rPr lang="sr-Latn-RS" sz="1600" dirty="0">
                <a:latin typeface="Consolas" panose="020B0609020204030204" pitchFamily="49" charset="0"/>
              </a:rPr>
              <a:t>h</a:t>
            </a:r>
            <a:r>
              <a:rPr lang="en-US" sz="1600" dirty="0" err="1">
                <a:latin typeface="Consolas" panose="020B0609020204030204" pitchFamily="49" charset="0"/>
              </a:rPr>
              <a:t>oror</a:t>
            </a:r>
            <a:r>
              <a:rPr lang="en-US" sz="1600" dirty="0">
                <a:latin typeface="Consolas" panose="020B0609020204030204" pitchFamily="49" charset="0"/>
              </a:rPr>
              <a:t>" }</a:t>
            </a:r>
            <a:r>
              <a:rPr lang="sr-Latn-RS" sz="1600" dirty="0">
                <a:latin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2445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r>
              <a:rPr lang="en-US" i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objekti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Metode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46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49382" y="1574497"/>
            <a:ext cx="11684000" cy="994135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 err="1"/>
              <a:t>atributi</a:t>
            </a:r>
            <a:r>
              <a:rPr lang="en-US" dirty="0"/>
              <a:t> </a:t>
            </a:r>
            <a:r>
              <a:rPr lang="sr-Latn-RS" dirty="0"/>
              <a:t>mogu biti i funkcije (metode)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one se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dinami</a:t>
            </a:r>
            <a:r>
              <a:rPr lang="sr-Latn-RS" dirty="0"/>
              <a:t>čki dodavati i uklanjati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9382" y="2909454"/>
            <a:ext cx="930194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film = {</a:t>
            </a:r>
          </a:p>
          <a:p>
            <a:r>
              <a:rPr lang="sr-Latn-RS" sz="1400" dirty="0">
                <a:solidFill>
                  <a:srgbClr val="3F7F5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atributi</a:t>
            </a:r>
            <a:endParaRPr 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sr-Latn-R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id: 1, </a:t>
            </a:r>
          </a:p>
          <a:p>
            <a:r>
              <a:rPr lang="sr-Latn-R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naziv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"Avengers: Endgame"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sr-Latn-R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trajanje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182, </a:t>
            </a:r>
          </a:p>
          <a:p>
            <a:r>
              <a:rPr lang="sr-Latn-RS" sz="1400" dirty="0">
                <a:solidFill>
                  <a:srgbClr val="3F7F5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metode</a:t>
            </a:r>
            <a:endParaRPr lang="sr-Latn-R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sr-Latn-R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uvecajTrajanje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zaKoliko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r-Latn-RS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.trajanje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zaKoliko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sr-Latn-R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sr-Latn-R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sr-Latn-RS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"id: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.id + 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naziv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.naziv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trajanje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.trajanje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film.uvecajTrajanje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(8)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film.toString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7176952" y="5925664"/>
            <a:ext cx="47564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400" dirty="0">
                <a:latin typeface="Consolas" panose="020B0609020204030204" pitchFamily="49" charset="0"/>
              </a:rPr>
              <a:t>id: 1, naziv: Avengers: Endgame, trajanje: 190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017847" y="4805680"/>
            <a:ext cx="4477789" cy="0"/>
          </a:xfrm>
          <a:prstGeom prst="straightConnector1">
            <a:avLst/>
          </a:prstGeom>
          <a:ln w="508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95636" y="4621014"/>
            <a:ext cx="227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F16726"/>
                </a:solidFill>
              </a:rPr>
              <a:t>paziti na</a:t>
            </a:r>
            <a:r>
              <a:rPr lang="sr-Latn-RS" dirty="0"/>
              <a:t> </a:t>
            </a:r>
            <a:r>
              <a:rPr lang="sr-Latn-RS" dirty="0">
                <a:latin typeface="Consolas" panose="020B0609020204030204" pitchFamily="49" charset="0"/>
              </a:rPr>
              <a:t>,</a:t>
            </a:r>
            <a:r>
              <a:rPr lang="sr-Latn-RS" dirty="0"/>
              <a:t> </a:t>
            </a:r>
            <a:r>
              <a:rPr lang="sr-Latn-RS" dirty="0">
                <a:solidFill>
                  <a:srgbClr val="F16726"/>
                </a:solidFill>
              </a:rPr>
              <a:t>iza funkcije</a:t>
            </a:r>
            <a:endParaRPr lang="en-US" dirty="0">
              <a:solidFill>
                <a:srgbClr val="F16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5074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r>
              <a:rPr lang="en-US" i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objekti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i="1" dirty="0">
                <a:latin typeface="+mn-lt"/>
              </a:rPr>
              <a:t>Getter</a:t>
            </a:r>
            <a:r>
              <a:rPr lang="sr-Latn-RS" sz="4000" dirty="0">
                <a:latin typeface="+mn-lt"/>
              </a:rPr>
              <a:t>-i i </a:t>
            </a:r>
            <a:r>
              <a:rPr lang="sr-Latn-RS" sz="4000" i="1" dirty="0">
                <a:latin typeface="+mn-lt"/>
              </a:rPr>
              <a:t>setter</a:t>
            </a:r>
            <a:r>
              <a:rPr lang="sr-Latn-RS" sz="4000" dirty="0">
                <a:latin typeface="+mn-lt"/>
              </a:rPr>
              <a:t>-i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23491" y="1482139"/>
            <a:ext cx="441498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film = {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  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atributi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id: 1,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naziv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"Avengers: Endgame"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trajanje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182, 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  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metode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get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.trajanje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},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set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trajanje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trajanje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5)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trajanje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5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.trajanje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trajanje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film.tr = -5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console.log(film.tr)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85521" y="646811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627311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r>
              <a:rPr lang="en-US" i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objekti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Konstruktori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48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49382" y="1574498"/>
            <a:ext cx="11684000" cy="461194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i="1" dirty="0"/>
              <a:t>getter</a:t>
            </a:r>
            <a:r>
              <a:rPr lang="en-US" dirty="0"/>
              <a:t>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i="1" dirty="0"/>
              <a:t>setter</a:t>
            </a:r>
            <a:r>
              <a:rPr lang="en-US" dirty="0"/>
              <a:t>-</a:t>
            </a:r>
            <a:r>
              <a:rPr lang="en-US" dirty="0" err="1"/>
              <a:t>i</a:t>
            </a:r>
            <a:r>
              <a:rPr lang="en-US" dirty="0"/>
              <a:t> se ne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dodati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sr-Latn-RS" dirty="0"/>
              <a:t>čin</a:t>
            </a:r>
            <a:r>
              <a:rPr lang="en-US" dirty="0"/>
              <a:t>; </a:t>
            </a:r>
            <a:r>
              <a:rPr lang="en-US" dirty="0" err="1"/>
              <a:t>potrebne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klase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87047" y="6122363"/>
            <a:ext cx="5346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600" dirty="0">
                <a:latin typeface="Consolas" panose="020B0609020204030204" pitchFamily="49" charset="0"/>
              </a:rPr>
              <a:t>id: 1, naziv: Avengers: Endgame, trajanje: 190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9382" y="2260818"/>
            <a:ext cx="1043709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Film(id,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naziv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trajanje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   //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atributi</a:t>
            </a:r>
            <a:endParaRPr 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.id = id</a:t>
            </a:r>
          </a:p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.naziv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naziv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.trajanje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trajanje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   //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metode</a:t>
            </a:r>
            <a:endParaRPr 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.uvecajTrajanje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zaKoliko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.trajanje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zaKoliko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"id: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.id + 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naziv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.naziv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trajanje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.trajanje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n-NO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film = </a:t>
            </a:r>
            <a:r>
              <a:rPr lang="nn-NO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Film(1, </a:t>
            </a:r>
            <a:r>
              <a:rPr lang="nn-NO" sz="1600" dirty="0">
                <a:solidFill>
                  <a:srgbClr val="2A00FF"/>
                </a:solidFill>
                <a:latin typeface="Consolas" panose="020B0609020204030204" pitchFamily="49" charset="0"/>
              </a:rPr>
              <a:t>"Avengers: Endgame"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, 182)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film.uvecajTrajanje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(8)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film.toString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098558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82" y="34604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Dodatno</a:t>
            </a:r>
            <a:r>
              <a:rPr lang="en-US">
                <a:solidFill>
                  <a:schemeClr val="bg1"/>
                </a:solidFill>
                <a:latin typeface="+mn-lt"/>
              </a:rPr>
              <a:t> BOM</a:t>
            </a:r>
          </a:p>
        </p:txBody>
      </p:sp>
    </p:spTree>
    <p:extLst>
      <p:ext uri="{BB962C8B-B14F-4D97-AF65-F5344CB8AC3E}">
        <p14:creationId xmlns:p14="http://schemas.microsoft.com/office/powerpoint/2010/main" val="103475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endParaRPr lang="en-US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3192235"/>
            <a:ext cx="11684000" cy="3430238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sr-Latn-RS" dirty="0"/>
              <a:t>standardni jezik koga </a:t>
            </a:r>
            <a:r>
              <a:rPr lang="sr-Latn-RS" dirty="0">
                <a:solidFill>
                  <a:srgbClr val="0878BE"/>
                </a:solidFill>
              </a:rPr>
              <a:t>podržavaju svi </a:t>
            </a:r>
            <a:r>
              <a:rPr lang="sr-Latn-RS" i="1" dirty="0">
                <a:solidFill>
                  <a:srgbClr val="0878BE"/>
                </a:solidFill>
              </a:rPr>
              <a:t>web browser</a:t>
            </a:r>
            <a:r>
              <a:rPr lang="sr-Latn-RS" dirty="0">
                <a:solidFill>
                  <a:srgbClr val="0878BE"/>
                </a:solidFill>
              </a:rPr>
              <a:t>-i</a:t>
            </a:r>
            <a:endParaRPr lang="sr-Latn-RS" dirty="0"/>
          </a:p>
          <a:p>
            <a:pPr>
              <a:buClr>
                <a:schemeClr val="tx1"/>
              </a:buClr>
            </a:pPr>
            <a:r>
              <a:rPr lang="sr-Latn-RS" dirty="0">
                <a:solidFill>
                  <a:srgbClr val="0878BE"/>
                </a:solidFill>
              </a:rPr>
              <a:t>iterpretirani</a:t>
            </a:r>
            <a:r>
              <a:rPr lang="sr-Latn-RS" dirty="0"/>
              <a:t> jezik</a:t>
            </a:r>
          </a:p>
          <a:p>
            <a:pPr>
              <a:buClr>
                <a:schemeClr val="tx1"/>
              </a:buClr>
            </a:pPr>
            <a:r>
              <a:rPr lang="sr-Latn-RS" dirty="0"/>
              <a:t>samo sintaksa liči na sintaksu </a:t>
            </a:r>
            <a:r>
              <a:rPr lang="sr-Latn-RS" i="1" dirty="0"/>
              <a:t>Java</a:t>
            </a:r>
            <a:r>
              <a:rPr lang="sr-Latn-RS" dirty="0"/>
              <a:t> programskog jezika i tu se završavaju sličnosti</a:t>
            </a:r>
          </a:p>
          <a:p>
            <a:pPr>
              <a:buClr>
                <a:schemeClr val="tx1"/>
              </a:buClr>
            </a:pPr>
            <a:r>
              <a:rPr lang="sr-Latn-RS" dirty="0">
                <a:solidFill>
                  <a:srgbClr val="0878BE"/>
                </a:solidFill>
              </a:rPr>
              <a:t>dinamički tipiziran</a:t>
            </a:r>
          </a:p>
          <a:p>
            <a:pPr>
              <a:buClr>
                <a:schemeClr val="tx1"/>
              </a:buClr>
            </a:pPr>
            <a:r>
              <a:rPr lang="sr-Latn-RS" dirty="0"/>
              <a:t>podržava </a:t>
            </a:r>
            <a:r>
              <a:rPr lang="sr-Latn-RS" dirty="0">
                <a:solidFill>
                  <a:srgbClr val="0878BE"/>
                </a:solidFill>
              </a:rPr>
              <a:t>reference na funkcije</a:t>
            </a:r>
            <a:endParaRPr lang="en-US" dirty="0">
              <a:solidFill>
                <a:srgbClr val="0878BE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 err="1"/>
              <a:t>identifikatori</a:t>
            </a:r>
            <a:r>
              <a:rPr lang="en-US" dirty="0"/>
              <a:t> </a:t>
            </a:r>
            <a:r>
              <a:rPr lang="en-US" dirty="0" err="1"/>
              <a:t>promenljivih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i="1" dirty="0">
                <a:solidFill>
                  <a:srgbClr val="0878BE"/>
                </a:solidFill>
              </a:rPr>
              <a:t>case-sensitive</a:t>
            </a:r>
            <a:endParaRPr lang="sr-Latn-RS" i="1" dirty="0">
              <a:solidFill>
                <a:srgbClr val="0878B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239" y="960578"/>
            <a:ext cx="1888286" cy="213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324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BOM (</a:t>
            </a:r>
            <a:r>
              <a:rPr lang="en-US" i="1" dirty="0">
                <a:solidFill>
                  <a:schemeClr val="bg1"/>
                </a:solidFill>
                <a:latin typeface="+mn-lt"/>
              </a:rPr>
              <a:t>Browser Object Model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64800" y="2003807"/>
            <a:ext cx="1468582" cy="507076"/>
          </a:xfrm>
          <a:prstGeom prst="rect">
            <a:avLst/>
          </a:prstGeom>
          <a:noFill/>
          <a:ln w="25400">
            <a:solidFill>
              <a:srgbClr val="EA2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screen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64800" y="4887908"/>
            <a:ext cx="1468582" cy="507076"/>
          </a:xfrm>
          <a:prstGeom prst="rect">
            <a:avLst/>
          </a:prstGeom>
          <a:noFill/>
          <a:ln w="25400">
            <a:solidFill>
              <a:srgbClr val="BF24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64800" y="2965174"/>
            <a:ext cx="1468582" cy="507076"/>
          </a:xfrm>
          <a:prstGeom prst="rect">
            <a:avLst/>
          </a:prstGeom>
          <a:noFill/>
          <a:ln w="25400">
            <a:solidFill>
              <a:srgbClr val="31A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64800" y="5849274"/>
            <a:ext cx="1468582" cy="507076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navigator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64800" y="3926541"/>
            <a:ext cx="1468582" cy="507076"/>
          </a:xfrm>
          <a:prstGeom prst="rect">
            <a:avLst/>
          </a:prstGeom>
          <a:noFill/>
          <a:ln w="25400">
            <a:solidFill>
              <a:srgbClr val="0878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28129" y="3926541"/>
            <a:ext cx="1468582" cy="507076"/>
          </a:xfrm>
          <a:prstGeom prst="rect">
            <a:avLst/>
          </a:prstGeom>
          <a:noFill/>
          <a:ln w="25400">
            <a:solidFill>
              <a:srgbClr val="F16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window</a:t>
            </a:r>
          </a:p>
        </p:txBody>
      </p:sp>
      <p:cxnSp>
        <p:nvCxnSpPr>
          <p:cNvPr id="8" name="Straight Arrow Connector 7"/>
          <p:cNvCxnSpPr>
            <a:stCxn id="18" idx="3"/>
            <a:endCxn id="5" idx="1"/>
          </p:cNvCxnSpPr>
          <p:nvPr/>
        </p:nvCxnSpPr>
        <p:spPr>
          <a:xfrm flipV="1">
            <a:off x="9096711" y="2257345"/>
            <a:ext cx="1368089" cy="1922734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3"/>
            <a:endCxn id="15" idx="1"/>
          </p:cNvCxnSpPr>
          <p:nvPr/>
        </p:nvCxnSpPr>
        <p:spPr>
          <a:xfrm flipV="1">
            <a:off x="9096711" y="3218712"/>
            <a:ext cx="1368089" cy="961367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17" idx="1"/>
          </p:cNvCxnSpPr>
          <p:nvPr/>
        </p:nvCxnSpPr>
        <p:spPr>
          <a:xfrm>
            <a:off x="9096711" y="4180079"/>
            <a:ext cx="1368089" cy="0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4" idx="1"/>
          </p:cNvCxnSpPr>
          <p:nvPr/>
        </p:nvCxnSpPr>
        <p:spPr>
          <a:xfrm>
            <a:off x="9096711" y="4180079"/>
            <a:ext cx="1368089" cy="961367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3"/>
            <a:endCxn id="16" idx="1"/>
          </p:cNvCxnSpPr>
          <p:nvPr/>
        </p:nvCxnSpPr>
        <p:spPr>
          <a:xfrm>
            <a:off x="9096711" y="4180079"/>
            <a:ext cx="1368089" cy="1922733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2003807"/>
            <a:ext cx="6010658" cy="4717668"/>
          </a:xfrm>
          <a:prstGeom prst="rect">
            <a:avLst/>
          </a:prstGeom>
          <a:ln w="25400">
            <a:solidFill>
              <a:srgbClr val="EA232A"/>
            </a:solidFill>
          </a:ln>
        </p:spPr>
      </p:pic>
      <p:sp>
        <p:nvSpPr>
          <p:cNvPr id="27" name="Rectangle 26"/>
          <p:cNvSpPr/>
          <p:nvPr/>
        </p:nvSpPr>
        <p:spPr>
          <a:xfrm>
            <a:off x="426479" y="2644181"/>
            <a:ext cx="5497651" cy="3675603"/>
          </a:xfrm>
          <a:prstGeom prst="rect">
            <a:avLst/>
          </a:prstGeom>
          <a:noFill/>
          <a:ln w="25400">
            <a:solidFill>
              <a:srgbClr val="31A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386074" y="2474841"/>
            <a:ext cx="3544331" cy="137835"/>
          </a:xfrm>
          <a:prstGeom prst="rect">
            <a:avLst/>
          </a:prstGeom>
          <a:noFill/>
          <a:ln w="25400">
            <a:solidFill>
              <a:srgbClr val="0878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43397" y="2167560"/>
            <a:ext cx="231563" cy="106436"/>
          </a:xfrm>
          <a:prstGeom prst="rect">
            <a:avLst/>
          </a:prstGeom>
          <a:noFill/>
          <a:ln w="25400">
            <a:solidFill>
              <a:srgbClr val="BF24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00225" y="2159204"/>
            <a:ext cx="5550638" cy="4186834"/>
          </a:xfrm>
          <a:prstGeom prst="rect">
            <a:avLst/>
          </a:prstGeom>
          <a:noFill/>
          <a:ln w="25400">
            <a:solidFill>
              <a:srgbClr val="F16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249382" y="960578"/>
            <a:ext cx="11684000" cy="950869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0878BE"/>
                </a:solidFill>
              </a:rPr>
              <a:t>objektni</a:t>
            </a:r>
            <a:r>
              <a:rPr lang="en-US" dirty="0">
                <a:solidFill>
                  <a:srgbClr val="0878BE"/>
                </a:solidFill>
              </a:rPr>
              <a:t> model </a:t>
            </a:r>
            <a:r>
              <a:rPr lang="en-US" dirty="0" err="1">
                <a:solidFill>
                  <a:srgbClr val="0878BE"/>
                </a:solidFill>
              </a:rPr>
              <a:t>prozora</a:t>
            </a:r>
            <a:r>
              <a:rPr lang="en-US" dirty="0">
                <a:solidFill>
                  <a:srgbClr val="0878BE"/>
                </a:solidFill>
              </a:rPr>
              <a:t> </a:t>
            </a:r>
            <a:r>
              <a:rPr lang="en-US" i="1" dirty="0">
                <a:solidFill>
                  <a:srgbClr val="0878BE"/>
                </a:solidFill>
              </a:rPr>
              <a:t>web browser</a:t>
            </a:r>
            <a:r>
              <a:rPr lang="en-US" dirty="0">
                <a:solidFill>
                  <a:srgbClr val="0878BE"/>
                </a:solidFill>
              </a:rPr>
              <a:t>-a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omogu</a:t>
            </a:r>
            <a:r>
              <a:rPr lang="sr-Latn-RS" dirty="0"/>
              <a:t>ćuje programsko rukovanje njegovim elementima</a:t>
            </a:r>
          </a:p>
        </p:txBody>
      </p:sp>
    </p:spTree>
    <p:extLst>
      <p:ext uri="{BB962C8B-B14F-4D97-AF65-F5344CB8AC3E}">
        <p14:creationId xmlns:p14="http://schemas.microsoft.com/office/powerpoint/2010/main" val="10619362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i="1" dirty="0">
                <a:latin typeface="+mn-lt"/>
              </a:rPr>
              <a:t>Window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51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+mn-lt"/>
              </a:rPr>
              <a:t>BOM (</a:t>
            </a:r>
            <a:r>
              <a:rPr lang="en-US" i="1">
                <a:solidFill>
                  <a:schemeClr val="bg1"/>
                </a:solidFill>
                <a:latin typeface="+mn-lt"/>
              </a:rPr>
              <a:t>Browser Object Model</a:t>
            </a:r>
            <a:r>
              <a:rPr lang="en-US">
                <a:solidFill>
                  <a:schemeClr val="bg1"/>
                </a:solidFill>
                <a:latin typeface="+mn-lt"/>
              </a:rPr>
              <a:t>)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11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919808"/>
              </p:ext>
            </p:extLst>
          </p:nvPr>
        </p:nvGraphicFramePr>
        <p:xfrm>
          <a:off x="249382" y="1572358"/>
          <a:ext cx="11684000" cy="51263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293">
                  <a:extLst>
                    <a:ext uri="{9D8B030D-6E8A-4147-A177-3AD203B41FA5}">
                      <a16:colId xmlns:a16="http://schemas.microsoft.com/office/drawing/2014/main" val="2374332564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284451095"/>
                    </a:ext>
                  </a:extLst>
                </a:gridCol>
                <a:gridCol w="6304107">
                  <a:extLst>
                    <a:ext uri="{9D8B030D-6E8A-4147-A177-3AD203B41FA5}">
                      <a16:colId xmlns:a16="http://schemas.microsoft.com/office/drawing/2014/main" val="235674425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Naziv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Upotreba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90688"/>
                  </a:ext>
                </a:extLst>
              </a:tr>
              <a:tr h="371426">
                <a:tc rowSpan="6">
                  <a:txBody>
                    <a:bodyPr/>
                    <a:lstStyle/>
                    <a:p>
                      <a:r>
                        <a:rPr lang="en-US" b="1" dirty="0" err="1"/>
                        <a:t>metode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i="1" baseline="0" dirty="0"/>
                        <a:t>alert(...)</a:t>
                      </a:r>
                      <a:r>
                        <a:rPr lang="en-US" i="1" baseline="0" dirty="0"/>
                        <a:t>, </a:t>
                      </a:r>
                      <a:r>
                        <a:rPr lang="sr-Latn-RS" i="1" baseline="0" dirty="0"/>
                        <a:t>confirm(...)</a:t>
                      </a:r>
                      <a:r>
                        <a:rPr lang="en-US" i="1" baseline="0" dirty="0"/>
                        <a:t>, </a:t>
                      </a:r>
                      <a:r>
                        <a:rPr lang="sr-Latn-RS" i="1" baseline="0" dirty="0"/>
                        <a:t>prompt(...)</a:t>
                      </a:r>
                      <a:endParaRPr lang="en-US" i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baseline="0" dirty="0" err="1"/>
                        <a:t>prikaz</a:t>
                      </a:r>
                      <a:r>
                        <a:rPr lang="en-US" i="0" baseline="0" dirty="0"/>
                        <a:t> </a:t>
                      </a:r>
                      <a:r>
                        <a:rPr lang="en-US" i="0" baseline="0" dirty="0" err="1"/>
                        <a:t>poruka</a:t>
                      </a:r>
                      <a:r>
                        <a:rPr lang="en-US" i="0" baseline="0" dirty="0"/>
                        <a:t> </a:t>
                      </a:r>
                      <a:r>
                        <a:rPr lang="en-US" i="0" baseline="0" dirty="0" err="1"/>
                        <a:t>i</a:t>
                      </a:r>
                      <a:r>
                        <a:rPr lang="en-US" i="0" baseline="0" dirty="0"/>
                        <a:t> </a:t>
                      </a:r>
                      <a:r>
                        <a:rPr lang="en-US" i="0" baseline="0" dirty="0" err="1"/>
                        <a:t>pitanja</a:t>
                      </a:r>
                      <a:r>
                        <a:rPr lang="en-US" i="0" baseline="0" dirty="0"/>
                        <a:t> </a:t>
                      </a:r>
                      <a:r>
                        <a:rPr lang="en-US" i="0" baseline="0" dirty="0" err="1"/>
                        <a:t>korisniku</a:t>
                      </a:r>
                      <a:endParaRPr lang="en-US" i="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3134595"/>
                  </a:ext>
                </a:extLst>
              </a:tr>
              <a:tr h="617546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i="1" baseline="0" dirty="0"/>
                        <a:t>back()</a:t>
                      </a:r>
                    </a:p>
                    <a:p>
                      <a:r>
                        <a:rPr lang="sr-Latn-RS" i="1" baseline="0" dirty="0"/>
                        <a:t>forward()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err="1"/>
                        <a:t>povratak</a:t>
                      </a:r>
                      <a:r>
                        <a:rPr lang="en-US" i="0" baseline="0" dirty="0"/>
                        <a:t> </a:t>
                      </a:r>
                      <a:r>
                        <a:rPr lang="en-US" i="0" baseline="0" dirty="0" err="1"/>
                        <a:t>na</a:t>
                      </a:r>
                      <a:r>
                        <a:rPr lang="en-US" i="0" baseline="0" dirty="0"/>
                        <a:t> </a:t>
                      </a:r>
                      <a:r>
                        <a:rPr lang="en-US" i="0" baseline="0" dirty="0" err="1"/>
                        <a:t>prethodnu</a:t>
                      </a:r>
                      <a:r>
                        <a:rPr lang="en-US" i="0" baseline="0" dirty="0"/>
                        <a:t> </a:t>
                      </a:r>
                      <a:r>
                        <a:rPr lang="en-US" i="0" baseline="0" dirty="0" err="1"/>
                        <a:t>stranicu</a:t>
                      </a:r>
                      <a:endParaRPr lang="en-US" i="0" baseline="0" dirty="0"/>
                    </a:p>
                    <a:p>
                      <a:r>
                        <a:rPr lang="sr-Latn-RS" i="0" baseline="0"/>
                        <a:t>o</a:t>
                      </a:r>
                      <a:r>
                        <a:rPr lang="en-US" i="0" baseline="0"/>
                        <a:t>dlazak</a:t>
                      </a:r>
                      <a:r>
                        <a:rPr lang="en-US" i="0" baseline="0" dirty="0"/>
                        <a:t> </a:t>
                      </a:r>
                      <a:r>
                        <a:rPr lang="en-US" i="0" baseline="0" dirty="0" err="1"/>
                        <a:t>na</a:t>
                      </a:r>
                      <a:r>
                        <a:rPr lang="en-US" i="0" baseline="0" dirty="0"/>
                        <a:t> </a:t>
                      </a:r>
                      <a:r>
                        <a:rPr lang="en-US" i="0" baseline="0" dirty="0" err="1"/>
                        <a:t>slede</a:t>
                      </a:r>
                      <a:r>
                        <a:rPr lang="sr-Latn-RS" i="0" baseline="0" dirty="0"/>
                        <a:t>ću stranicu</a:t>
                      </a:r>
                      <a:endParaRPr 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8418054"/>
                  </a:ext>
                </a:extLst>
              </a:tr>
              <a:tr h="617546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i="1" baseline="0" dirty="0"/>
                        <a:t>moveBy(...)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i="1" baseline="0" dirty="0"/>
                        <a:t>moveTo(...)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i="0" dirty="0"/>
                        <a:t>pomeranje prozora</a:t>
                      </a:r>
                      <a:endParaRPr 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194777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i="1" baseline="0" dirty="0"/>
                        <a:t>open(...)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otvara novi prozor sa zadatom</a:t>
                      </a:r>
                      <a:r>
                        <a:rPr lang="sr-Latn-RS" baseline="0" dirty="0"/>
                        <a:t> adresom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460995"/>
                  </a:ext>
                </a:extLst>
              </a:tr>
              <a:tr h="617546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i="1" dirty="0"/>
                        <a:t>setTimeout(</a:t>
                      </a:r>
                      <a:r>
                        <a:rPr lang="en-US" i="1" dirty="0"/>
                        <a:t>“</a:t>
                      </a:r>
                      <a:r>
                        <a:rPr lang="en-US" i="1" dirty="0" err="1"/>
                        <a:t>izraz</a:t>
                      </a:r>
                      <a:r>
                        <a:rPr lang="en-US" i="1" dirty="0"/>
                        <a:t>”, timeout</a:t>
                      </a:r>
                      <a:r>
                        <a:rPr lang="sr-Latn-RS" i="1" dirty="0"/>
                        <a:t>)</a:t>
                      </a:r>
                      <a:endParaRPr lang="en-US" i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i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/>
                        <a:t>setInterval</a:t>
                      </a:r>
                      <a:r>
                        <a:rPr lang="en-US" i="1" dirty="0"/>
                        <a:t>(“</a:t>
                      </a:r>
                      <a:r>
                        <a:rPr lang="en-US" i="1" dirty="0" err="1"/>
                        <a:t>izraz</a:t>
                      </a:r>
                      <a:r>
                        <a:rPr lang="en-US" i="1" dirty="0"/>
                        <a:t>”, interval)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/>
                        <a:t>zadavanje</a:t>
                      </a:r>
                      <a:r>
                        <a:rPr lang="sr-Latn-RS" i="1" baseline="0" dirty="0"/>
                        <a:t> JavaScript </a:t>
                      </a:r>
                      <a:r>
                        <a:rPr lang="sr-Latn-RS" baseline="0" dirty="0"/>
                        <a:t>izraza koji će se izvršiti nakon određenog vremena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/>
                        <a:t>zadavanje</a:t>
                      </a:r>
                      <a:r>
                        <a:rPr lang="sr-Latn-RS" baseline="0" dirty="0"/>
                        <a:t> </a:t>
                      </a:r>
                      <a:r>
                        <a:rPr lang="sr-Latn-RS" i="1" baseline="0" dirty="0"/>
                        <a:t>JavaScript</a:t>
                      </a:r>
                      <a:r>
                        <a:rPr lang="sr-Latn-RS" baseline="0" dirty="0"/>
                        <a:t> izraza koji će se izvršavati periodično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493596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i </a:t>
                      </a:r>
                      <a:r>
                        <a:rPr lang="en-US" dirty="0" err="1"/>
                        <a:t>mnoge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druge</a:t>
                      </a:r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68160"/>
                  </a:ext>
                </a:extLst>
              </a:tr>
              <a:tr h="357784">
                <a:tc rowSpan="4">
                  <a:txBody>
                    <a:bodyPr/>
                    <a:lstStyle/>
                    <a:p>
                      <a:r>
                        <a:rPr lang="en-US" b="1" dirty="0" err="1"/>
                        <a:t>atributi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screen, document, location,</a:t>
                      </a:r>
                      <a:r>
                        <a:rPr lang="en-US" i="1" baseline="0" dirty="0"/>
                        <a:t> history, navigator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pristup podelementima prozora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154198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/>
                        <a:t>screenX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 err="1"/>
                        <a:t>screenY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pozicija</a:t>
                      </a:r>
                      <a:r>
                        <a:rPr lang="sr-Latn-RS" baseline="0" dirty="0"/>
                        <a:t> prozora na ekranu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462232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/>
                        <a:t>outerWidth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 err="1"/>
                        <a:t>outerHeight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dimenzije</a:t>
                      </a:r>
                      <a:r>
                        <a:rPr lang="sr-Latn-RS" baseline="0" dirty="0"/>
                        <a:t> prozora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5640292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mnogi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drugi</a:t>
                      </a: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209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80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i="1" dirty="0">
                <a:latin typeface="+mn-lt"/>
              </a:rPr>
              <a:t>Location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52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+mn-lt"/>
              </a:rPr>
              <a:t>BOM (</a:t>
            </a:r>
            <a:r>
              <a:rPr lang="en-US" i="1">
                <a:solidFill>
                  <a:schemeClr val="bg1"/>
                </a:solidFill>
                <a:latin typeface="+mn-lt"/>
              </a:rPr>
              <a:t>Browser Object Model</a:t>
            </a:r>
            <a:r>
              <a:rPr lang="en-US">
                <a:solidFill>
                  <a:schemeClr val="bg1"/>
                </a:solidFill>
                <a:latin typeface="+mn-lt"/>
              </a:rPr>
              <a:t>)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11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364674"/>
              </p:ext>
            </p:extLst>
          </p:nvPr>
        </p:nvGraphicFramePr>
        <p:xfrm>
          <a:off x="249382" y="3130249"/>
          <a:ext cx="11684000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293">
                  <a:extLst>
                    <a:ext uri="{9D8B030D-6E8A-4147-A177-3AD203B41FA5}">
                      <a16:colId xmlns:a16="http://schemas.microsoft.com/office/drawing/2014/main" val="2374332564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284451095"/>
                    </a:ext>
                  </a:extLst>
                </a:gridCol>
                <a:gridCol w="6304107">
                  <a:extLst>
                    <a:ext uri="{9D8B030D-6E8A-4147-A177-3AD203B41FA5}">
                      <a16:colId xmlns:a16="http://schemas.microsoft.com/office/drawing/2014/main" val="235674425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Naziv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Upotreba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90688"/>
                  </a:ext>
                </a:extLst>
              </a:tr>
              <a:tr h="371426">
                <a:tc>
                  <a:txBody>
                    <a:bodyPr/>
                    <a:lstStyle/>
                    <a:p>
                      <a:r>
                        <a:rPr lang="en-US" b="1" dirty="0" err="1"/>
                        <a:t>metode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i="1" baseline="0" dirty="0"/>
                        <a:t>reload()</a:t>
                      </a:r>
                    </a:p>
                    <a:p>
                      <a:r>
                        <a:rPr lang="sr-Latn-RS" i="1" baseline="0" dirty="0"/>
                        <a:t>replace(...)</a:t>
                      </a:r>
                      <a:endParaRPr lang="en-US" i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i="0" baseline="0" dirty="0"/>
                        <a:t>ponovo učitava tekuću adresu</a:t>
                      </a:r>
                    </a:p>
                    <a:p>
                      <a:r>
                        <a:rPr lang="sr-Latn-RS" i="0" baseline="0" dirty="0"/>
                        <a:t>učitava novu adresu</a:t>
                      </a:r>
                      <a:endParaRPr lang="en-US" i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134595"/>
                  </a:ext>
                </a:extLst>
              </a:tr>
              <a:tr h="357784">
                <a:tc rowSpan="6">
                  <a:txBody>
                    <a:bodyPr/>
                    <a:lstStyle/>
                    <a:p>
                      <a:r>
                        <a:rPr lang="en-US" b="1" dirty="0" err="1"/>
                        <a:t>atributi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i="1" dirty="0">
                          <a:solidFill>
                            <a:srgbClr val="31AC4A"/>
                          </a:solidFill>
                        </a:rPr>
                        <a:t>href</a:t>
                      </a:r>
                      <a:endParaRPr lang="en-US" i="1" dirty="0">
                        <a:solidFill>
                          <a:srgbClr val="31AC4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kompletan 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54198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i="1" dirty="0">
                          <a:solidFill>
                            <a:srgbClr val="EA232A"/>
                          </a:solidFill>
                        </a:rPr>
                        <a:t>protocol</a:t>
                      </a:r>
                      <a:endParaRPr lang="en-US" i="1" dirty="0">
                        <a:solidFill>
                          <a:srgbClr val="EA232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protokol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62232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i="1" dirty="0">
                          <a:solidFill>
                            <a:srgbClr val="F16726"/>
                          </a:solidFill>
                        </a:rPr>
                        <a:t>host</a:t>
                      </a:r>
                      <a:endParaRPr lang="en-US" i="1" dirty="0">
                        <a:solidFill>
                          <a:srgbClr val="F1672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adresa servera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640292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i="1" dirty="0">
                          <a:solidFill>
                            <a:srgbClr val="BF247D"/>
                          </a:solidFill>
                        </a:rPr>
                        <a:t>port</a:t>
                      </a:r>
                      <a:endParaRPr lang="en-US" i="1" dirty="0">
                        <a:solidFill>
                          <a:srgbClr val="BF24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81779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i="1" dirty="0">
                          <a:solidFill>
                            <a:srgbClr val="0878BE"/>
                          </a:solidFill>
                        </a:rPr>
                        <a:t>pathname</a:t>
                      </a:r>
                      <a:endParaRPr lang="en-US" i="1" dirty="0">
                        <a:solidFill>
                          <a:srgbClr val="0878BE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putanja do resursa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825693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i="1" dirty="0">
                          <a:solidFill>
                            <a:srgbClr val="FFFF00"/>
                          </a:solidFill>
                        </a:rPr>
                        <a:t>search</a:t>
                      </a:r>
                      <a:endParaRPr lang="en-US" i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parametri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616888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175887" y="1949888"/>
            <a:ext cx="7830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http://localhost:8080/Bioskop/Zanrovi?naziv=a</a:t>
            </a:r>
          </a:p>
        </p:txBody>
      </p:sp>
      <p:sp>
        <p:nvSpPr>
          <p:cNvPr id="3" name="Left Brace 2"/>
          <p:cNvSpPr/>
          <p:nvPr/>
        </p:nvSpPr>
        <p:spPr>
          <a:xfrm rot="5400000" flipH="1">
            <a:off x="2547206" y="2109054"/>
            <a:ext cx="198296" cy="803293"/>
          </a:xfrm>
          <a:prstGeom prst="leftBrace">
            <a:avLst>
              <a:gd name="adj1" fmla="val 8333"/>
              <a:gd name="adj2" fmla="val 49338"/>
            </a:avLst>
          </a:prstGeom>
          <a:ln w="25400">
            <a:solidFill>
              <a:srgbClr val="EA23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5400000">
            <a:off x="4470337" y="729302"/>
            <a:ext cx="250947" cy="2295527"/>
          </a:xfrm>
          <a:prstGeom prst="leftBrace">
            <a:avLst>
              <a:gd name="adj1" fmla="val 8333"/>
              <a:gd name="adj2" fmla="val 49338"/>
            </a:avLst>
          </a:prstGeom>
          <a:ln w="25400">
            <a:solidFill>
              <a:srgbClr val="F16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5400000" flipH="1">
            <a:off x="5320577" y="2186848"/>
            <a:ext cx="198294" cy="647702"/>
          </a:xfrm>
          <a:prstGeom prst="leftBrace">
            <a:avLst>
              <a:gd name="adj1" fmla="val 8333"/>
              <a:gd name="adj2" fmla="val 49338"/>
            </a:avLst>
          </a:prstGeom>
          <a:ln w="25400">
            <a:solidFill>
              <a:srgbClr val="BF24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5400000" flipH="1">
            <a:off x="7051305" y="1193426"/>
            <a:ext cx="203938" cy="2628902"/>
          </a:xfrm>
          <a:prstGeom prst="leftBrace">
            <a:avLst>
              <a:gd name="adj1" fmla="val 8333"/>
              <a:gd name="adj2" fmla="val 49338"/>
            </a:avLst>
          </a:prstGeom>
          <a:ln w="25400">
            <a:solidFill>
              <a:srgbClr val="0878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5400000" flipH="1">
            <a:off x="9095803" y="1866324"/>
            <a:ext cx="191644" cy="1295400"/>
          </a:xfrm>
          <a:prstGeom prst="leftBrace">
            <a:avLst>
              <a:gd name="adj1" fmla="val 8333"/>
              <a:gd name="adj2" fmla="val 49338"/>
            </a:avLst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5400000">
            <a:off x="5889599" y="-2236235"/>
            <a:ext cx="312786" cy="7586665"/>
          </a:xfrm>
          <a:prstGeom prst="leftBrace">
            <a:avLst>
              <a:gd name="adj1" fmla="val 8333"/>
              <a:gd name="adj2" fmla="val 49338"/>
            </a:avLst>
          </a:prstGeom>
          <a:ln w="25400">
            <a:solidFill>
              <a:srgbClr val="31AC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441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>
                <a:latin typeface="+mn-lt"/>
              </a:rPr>
              <a:t>History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53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+mn-lt"/>
              </a:rPr>
              <a:t>BOM (</a:t>
            </a:r>
            <a:r>
              <a:rPr lang="en-US" i="1">
                <a:solidFill>
                  <a:schemeClr val="bg1"/>
                </a:solidFill>
                <a:latin typeface="+mn-lt"/>
              </a:rPr>
              <a:t>Browser Object Model</a:t>
            </a:r>
            <a:r>
              <a:rPr lang="en-US">
                <a:solidFill>
                  <a:schemeClr val="bg1"/>
                </a:solidFill>
                <a:latin typeface="+mn-lt"/>
              </a:rPr>
              <a:t>)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11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172330"/>
              </p:ext>
            </p:extLst>
          </p:nvPr>
        </p:nvGraphicFramePr>
        <p:xfrm>
          <a:off x="249382" y="1572358"/>
          <a:ext cx="11684000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293">
                  <a:extLst>
                    <a:ext uri="{9D8B030D-6E8A-4147-A177-3AD203B41FA5}">
                      <a16:colId xmlns:a16="http://schemas.microsoft.com/office/drawing/2014/main" val="2374332564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284451095"/>
                    </a:ext>
                  </a:extLst>
                </a:gridCol>
                <a:gridCol w="6304107">
                  <a:extLst>
                    <a:ext uri="{9D8B030D-6E8A-4147-A177-3AD203B41FA5}">
                      <a16:colId xmlns:a16="http://schemas.microsoft.com/office/drawing/2014/main" val="235674425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Naziv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Upotreba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90688"/>
                  </a:ext>
                </a:extLst>
              </a:tr>
              <a:tr h="617546">
                <a:tc>
                  <a:txBody>
                    <a:bodyPr/>
                    <a:lstStyle/>
                    <a:p>
                      <a:r>
                        <a:rPr lang="en-US" b="1" dirty="0" err="1"/>
                        <a:t>metode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i="1" baseline="0" dirty="0"/>
                        <a:t>back()</a:t>
                      </a:r>
                    </a:p>
                    <a:p>
                      <a:r>
                        <a:rPr lang="sr-Latn-RS" i="1" baseline="0" dirty="0"/>
                        <a:t>forward()</a:t>
                      </a:r>
                      <a:endParaRPr lang="en-US" i="1" baseline="0" dirty="0"/>
                    </a:p>
                    <a:p>
                      <a:r>
                        <a:rPr lang="en-US" i="1" baseline="0" dirty="0"/>
                        <a:t>go(…)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err="1"/>
                        <a:t>povratak</a:t>
                      </a:r>
                      <a:r>
                        <a:rPr lang="en-US" i="0" baseline="0" dirty="0"/>
                        <a:t> </a:t>
                      </a:r>
                      <a:r>
                        <a:rPr lang="en-US" i="0" baseline="0" dirty="0" err="1"/>
                        <a:t>na</a:t>
                      </a:r>
                      <a:r>
                        <a:rPr lang="en-US" i="0" baseline="0" dirty="0"/>
                        <a:t> </a:t>
                      </a:r>
                      <a:r>
                        <a:rPr lang="en-US" i="0" baseline="0" dirty="0" err="1"/>
                        <a:t>prethodnu</a:t>
                      </a:r>
                      <a:r>
                        <a:rPr lang="en-US" i="0" baseline="0" dirty="0"/>
                        <a:t> </a:t>
                      </a:r>
                      <a:r>
                        <a:rPr lang="en-US" i="0" baseline="0" dirty="0" err="1"/>
                        <a:t>stranicu</a:t>
                      </a:r>
                      <a:endParaRPr lang="en-US" i="0" baseline="0" dirty="0"/>
                    </a:p>
                    <a:p>
                      <a:r>
                        <a:rPr lang="sr-Latn-RS" i="0" baseline="0" dirty="0"/>
                        <a:t>o</a:t>
                      </a:r>
                      <a:r>
                        <a:rPr lang="en-US" i="0" baseline="0" dirty="0" err="1"/>
                        <a:t>dlazak</a:t>
                      </a:r>
                      <a:r>
                        <a:rPr lang="en-US" i="0" baseline="0" dirty="0"/>
                        <a:t> </a:t>
                      </a:r>
                      <a:r>
                        <a:rPr lang="en-US" i="0" baseline="0" dirty="0" err="1"/>
                        <a:t>na</a:t>
                      </a:r>
                      <a:r>
                        <a:rPr lang="en-US" i="0" baseline="0" dirty="0"/>
                        <a:t> </a:t>
                      </a:r>
                      <a:r>
                        <a:rPr lang="en-US" i="0" baseline="0" dirty="0" err="1"/>
                        <a:t>slede</a:t>
                      </a:r>
                      <a:r>
                        <a:rPr lang="sr-Latn-RS" i="0" baseline="0" dirty="0"/>
                        <a:t>ću stranicu</a:t>
                      </a:r>
                      <a:endParaRPr lang="en-US" i="0" baseline="0" dirty="0"/>
                    </a:p>
                    <a:p>
                      <a:r>
                        <a:rPr lang="sr-Latn-RS" i="0" baseline="0" dirty="0"/>
                        <a:t>odlazak na zadatu stranicu iz liste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054"/>
                  </a:ext>
                </a:extLst>
              </a:tr>
              <a:tr h="357784">
                <a:tc rowSpan="4">
                  <a:txBody>
                    <a:bodyPr/>
                    <a:lstStyle/>
                    <a:p>
                      <a:r>
                        <a:rPr lang="en-US" b="1" dirty="0" err="1"/>
                        <a:t>atributi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i="1" dirty="0"/>
                        <a:t>current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tekuća</a:t>
                      </a:r>
                      <a:r>
                        <a:rPr lang="sr-Latn-RS" baseline="0" dirty="0"/>
                        <a:t> stranica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54198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i="1" dirty="0"/>
                        <a:t>length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ukupan broj zapamćenih</a:t>
                      </a:r>
                      <a:r>
                        <a:rPr lang="sr-Latn-RS" baseline="0" dirty="0"/>
                        <a:t> posećenih stranica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62232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i="1" dirty="0"/>
                        <a:t>next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sledeća stranica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640292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i="1" dirty="0"/>
                        <a:t>previous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prethodna</a:t>
                      </a:r>
                      <a:r>
                        <a:rPr lang="sr-Latn-RS" baseline="0" dirty="0"/>
                        <a:t> stranica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07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3800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>
                <a:latin typeface="+mn-lt"/>
              </a:rPr>
              <a:t>Navigator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54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+mn-lt"/>
              </a:rPr>
              <a:t>BOM (</a:t>
            </a:r>
            <a:r>
              <a:rPr lang="en-US" i="1">
                <a:solidFill>
                  <a:schemeClr val="bg1"/>
                </a:solidFill>
                <a:latin typeface="+mn-lt"/>
              </a:rPr>
              <a:t>Browser Object Model</a:t>
            </a:r>
            <a:r>
              <a:rPr lang="en-US">
                <a:solidFill>
                  <a:schemeClr val="bg1"/>
                </a:solidFill>
                <a:latin typeface="+mn-lt"/>
              </a:rPr>
              <a:t>)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11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286796"/>
              </p:ext>
            </p:extLst>
          </p:nvPr>
        </p:nvGraphicFramePr>
        <p:xfrm>
          <a:off x="249382" y="2227115"/>
          <a:ext cx="11684000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293">
                  <a:extLst>
                    <a:ext uri="{9D8B030D-6E8A-4147-A177-3AD203B41FA5}">
                      <a16:colId xmlns:a16="http://schemas.microsoft.com/office/drawing/2014/main" val="2374332564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284451095"/>
                    </a:ext>
                  </a:extLst>
                </a:gridCol>
                <a:gridCol w="6304107">
                  <a:extLst>
                    <a:ext uri="{9D8B030D-6E8A-4147-A177-3AD203B41FA5}">
                      <a16:colId xmlns:a16="http://schemas.microsoft.com/office/drawing/2014/main" val="235674425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Naziv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Upotreba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90688"/>
                  </a:ext>
                </a:extLst>
              </a:tr>
              <a:tr h="357784">
                <a:tc rowSpan="6">
                  <a:txBody>
                    <a:bodyPr/>
                    <a:lstStyle/>
                    <a:p>
                      <a:r>
                        <a:rPr lang="en-US" b="1" dirty="0" err="1"/>
                        <a:t>atributi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1" dirty="0" err="1"/>
                        <a:t>appName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naziv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web</a:t>
                      </a:r>
                      <a:r>
                        <a:rPr lang="en-US" i="1" baseline="0" dirty="0"/>
                        <a:t> browser</a:t>
                      </a:r>
                      <a:r>
                        <a:rPr lang="en-US" baseline="0" dirty="0"/>
                        <a:t>-a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54198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/>
                        <a:t>appVersion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verzija</a:t>
                      </a:r>
                      <a:r>
                        <a:rPr lang="en-US" baseline="0" dirty="0"/>
                        <a:t> </a:t>
                      </a:r>
                      <a:r>
                        <a:rPr lang="en-US" i="1" baseline="0" dirty="0"/>
                        <a:t>web browser</a:t>
                      </a:r>
                      <a:r>
                        <a:rPr lang="en-US" baseline="0" dirty="0"/>
                        <a:t>-a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62232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/>
                        <a:t>cookieEnabled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d</a:t>
                      </a:r>
                      <a:r>
                        <a:rPr lang="en-US" dirty="0"/>
                        <a:t>a li browser </a:t>
                      </a:r>
                      <a:r>
                        <a:rPr lang="en-US" dirty="0" err="1"/>
                        <a:t>podr</a:t>
                      </a:r>
                      <a:r>
                        <a:rPr lang="sr-Latn-RS" dirty="0"/>
                        <a:t>žava</a:t>
                      </a:r>
                      <a:r>
                        <a:rPr lang="sr-Latn-RS" baseline="0" dirty="0"/>
                        <a:t> </a:t>
                      </a:r>
                      <a:r>
                        <a:rPr lang="sr-Latn-RS" i="1" baseline="0" dirty="0"/>
                        <a:t>cookies</a:t>
                      </a:r>
                      <a:r>
                        <a:rPr lang="en-US" i="0" baseline="0" dirty="0"/>
                        <a:t>?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640292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jezik</a:t>
                      </a:r>
                      <a:r>
                        <a:rPr lang="en-US" baseline="0" dirty="0"/>
                        <a:t> </a:t>
                      </a:r>
                      <a:r>
                        <a:rPr lang="en-US" i="1" baseline="0" dirty="0"/>
                        <a:t>web browser</a:t>
                      </a:r>
                      <a:r>
                        <a:rPr lang="en-US" baseline="0" dirty="0"/>
                        <a:t>-a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07667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operativni</a:t>
                      </a:r>
                      <a:r>
                        <a:rPr lang="en-US" baseline="0" dirty="0"/>
                        <a:t> system </a:t>
                      </a:r>
                      <a:r>
                        <a:rPr lang="en-US" baseline="0" dirty="0" err="1"/>
                        <a:t>na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kome</a:t>
                      </a:r>
                      <a:r>
                        <a:rPr lang="en-US" baseline="0" dirty="0"/>
                        <a:t> je </a:t>
                      </a:r>
                      <a:r>
                        <a:rPr lang="en-US" baseline="0" dirty="0" err="1"/>
                        <a:t>pokrenut</a:t>
                      </a:r>
                      <a:r>
                        <a:rPr lang="en-US" baseline="0" dirty="0"/>
                        <a:t> </a:t>
                      </a:r>
                      <a:r>
                        <a:rPr lang="en-US" i="1" dirty="0"/>
                        <a:t>web</a:t>
                      </a:r>
                      <a:r>
                        <a:rPr lang="en-US" i="1" baseline="0" dirty="0"/>
                        <a:t> browser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283793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i="0" dirty="0" err="1"/>
                        <a:t>i</a:t>
                      </a:r>
                      <a:r>
                        <a:rPr lang="en-US" i="0" baseline="0" dirty="0"/>
                        <a:t> </a:t>
                      </a:r>
                      <a:r>
                        <a:rPr lang="en-US" i="0" baseline="0" dirty="0" err="1"/>
                        <a:t>mnogi</a:t>
                      </a:r>
                      <a:r>
                        <a:rPr lang="en-US" i="0" baseline="0" dirty="0"/>
                        <a:t> </a:t>
                      </a:r>
                      <a:r>
                        <a:rPr lang="en-US" i="0" baseline="0" dirty="0" err="1"/>
                        <a:t>drugi</a:t>
                      </a:r>
                      <a:r>
                        <a:rPr lang="en-US" i="0" baseline="0" dirty="0"/>
                        <a:t>…</a:t>
                      </a:r>
                      <a:endParaRPr lang="en-US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354460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249382" y="1585178"/>
            <a:ext cx="11684000" cy="538898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 err="1"/>
              <a:t>opisuje</a:t>
            </a:r>
            <a:r>
              <a:rPr lang="en-US" dirty="0"/>
              <a:t> </a:t>
            </a:r>
            <a:r>
              <a:rPr lang="en-US" i="1" dirty="0"/>
              <a:t>web browser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da bi </a:t>
            </a:r>
            <a:r>
              <a:rPr lang="en-US" dirty="0" err="1"/>
              <a:t>pristupio</a:t>
            </a:r>
            <a:r>
              <a:rPr lang="en-US" dirty="0"/>
              <a:t> </a:t>
            </a:r>
            <a:r>
              <a:rPr lang="en-US" dirty="0" err="1"/>
              <a:t>stranici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527562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82" y="34604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Dodatno</a:t>
            </a:r>
            <a:r>
              <a:rPr lang="en-US">
                <a:solidFill>
                  <a:schemeClr val="bg1"/>
                </a:solidFill>
                <a:latin typeface="+mn-lt"/>
              </a:rPr>
              <a:t> DOM</a:t>
            </a:r>
          </a:p>
        </p:txBody>
      </p:sp>
    </p:spTree>
    <p:extLst>
      <p:ext uri="{BB962C8B-B14F-4D97-AF65-F5344CB8AC3E}">
        <p14:creationId xmlns:p14="http://schemas.microsoft.com/office/powerpoint/2010/main" val="23124647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DOM (</a:t>
            </a:r>
            <a:r>
              <a:rPr lang="en-US" i="1" dirty="0">
                <a:solidFill>
                  <a:schemeClr val="bg1"/>
                </a:solidFill>
                <a:latin typeface="+mn-lt"/>
              </a:rPr>
              <a:t>Document Object Model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56</a:t>
            </a:fld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249382" y="960578"/>
            <a:ext cx="11684000" cy="2284522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err="1"/>
              <a:t>dalje</a:t>
            </a:r>
            <a:r>
              <a:rPr lang="en-US" dirty="0"/>
              <a:t> </a:t>
            </a:r>
            <a:r>
              <a:rPr lang="sr-Latn-RS" dirty="0"/>
              <a:t>opisuje </a:t>
            </a:r>
            <a:r>
              <a:rPr lang="sr-Latn-RS" dirty="0">
                <a:solidFill>
                  <a:srgbClr val="0878BE"/>
                </a:solidFill>
              </a:rPr>
              <a:t>objektni model HTML stranice </a:t>
            </a:r>
            <a:r>
              <a:rPr lang="sr-Latn-RS" dirty="0"/>
              <a:t>uz pomoć kog mogu da se čitaju i menjaju njeni elementi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 err="1"/>
              <a:t>objektni</a:t>
            </a:r>
            <a:r>
              <a:rPr lang="en-US" dirty="0"/>
              <a:t> model je </a:t>
            </a:r>
            <a:r>
              <a:rPr lang="en-US" dirty="0" err="1"/>
              <a:t>organizovan</a:t>
            </a:r>
            <a:r>
              <a:rPr lang="en-US" dirty="0"/>
              <a:t> u </a:t>
            </a:r>
            <a:r>
              <a:rPr lang="en-US" dirty="0" err="1">
                <a:solidFill>
                  <a:srgbClr val="0878BE"/>
                </a:solidFill>
              </a:rPr>
              <a:t>stablo</a:t>
            </a:r>
            <a:endParaRPr lang="sr-Latn-RS" dirty="0">
              <a:solidFill>
                <a:srgbClr val="0878BE"/>
              </a:solidFill>
            </a:endParaRPr>
          </a:p>
          <a:p>
            <a:pPr>
              <a:buClr>
                <a:schemeClr val="tx1"/>
              </a:buClr>
            </a:pPr>
            <a:r>
              <a:rPr lang="sr-Latn-RS" dirty="0"/>
              <a:t>ranije se DOM standard organizovao u generacije (Level 0, Level 1, ...), ali to više nije slučaj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44341" y="4467350"/>
            <a:ext cx="1468582" cy="507076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944341" y="3418801"/>
            <a:ext cx="1468582" cy="507076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window</a:t>
            </a:r>
          </a:p>
        </p:txBody>
      </p:sp>
      <p:cxnSp>
        <p:nvCxnSpPr>
          <p:cNvPr id="36" name="Straight Arrow Connector 35"/>
          <p:cNvCxnSpPr>
            <a:stCxn id="35" idx="2"/>
            <a:endCxn id="34" idx="0"/>
          </p:cNvCxnSpPr>
          <p:nvPr/>
        </p:nvCxnSpPr>
        <p:spPr>
          <a:xfrm>
            <a:off x="5678632" y="3925877"/>
            <a:ext cx="0" cy="541473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678632" y="4974426"/>
            <a:ext cx="0" cy="541473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97657" y="5561310"/>
            <a:ext cx="36195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635975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249382" y="960578"/>
            <a:ext cx="11684000" cy="1477822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err="1"/>
              <a:t>opisuje</a:t>
            </a:r>
            <a:r>
              <a:rPr lang="en-US" dirty="0"/>
              <a:t> </a:t>
            </a:r>
            <a:r>
              <a:rPr lang="en-US" dirty="0" err="1"/>
              <a:t>predefinisane</a:t>
            </a:r>
            <a:r>
              <a:rPr lang="en-US" dirty="0"/>
              <a:t> </a:t>
            </a:r>
            <a:r>
              <a:rPr lang="en-US" dirty="0" err="1"/>
              <a:t>nizove</a:t>
            </a:r>
            <a:r>
              <a:rPr lang="en-US" dirty="0"/>
              <a:t> </a:t>
            </a:r>
            <a:r>
              <a:rPr lang="en-US" dirty="0" err="1"/>
              <a:t>objekata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ne </a:t>
            </a:r>
            <a:r>
              <a:rPr lang="en-US" dirty="0" err="1"/>
              <a:t>moraju</a:t>
            </a:r>
            <a:r>
              <a:rPr lang="en-US" dirty="0"/>
              <a:t> </a:t>
            </a:r>
            <a:r>
              <a:rPr lang="en-US" dirty="0" err="1"/>
              <a:t>javiti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HTML </a:t>
            </a:r>
            <a:r>
              <a:rPr lang="en-US" dirty="0" err="1"/>
              <a:t>stranici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 err="1"/>
              <a:t>nizovi</a:t>
            </a:r>
            <a:r>
              <a:rPr lang="en-US" dirty="0"/>
              <a:t> </a:t>
            </a:r>
            <a:r>
              <a:rPr lang="en-US" dirty="0" err="1"/>
              <a:t>uvek</a:t>
            </a:r>
            <a:r>
              <a:rPr lang="en-US" dirty="0"/>
              <a:t> </a:t>
            </a:r>
            <a:r>
              <a:rPr lang="en-US" dirty="0" err="1"/>
              <a:t>postoje</a:t>
            </a:r>
            <a:r>
              <a:rPr lang="en-US" dirty="0"/>
              <a:t>, </a:t>
            </a:r>
            <a:r>
              <a:rPr lang="en-US" dirty="0" err="1"/>
              <a:t>makar</a:t>
            </a:r>
            <a:r>
              <a:rPr lang="en-US" dirty="0"/>
              <a:t> </a:t>
            </a:r>
            <a:r>
              <a:rPr lang="en-US" dirty="0" err="1"/>
              <a:t>bili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prazni</a:t>
            </a: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DOM (</a:t>
            </a:r>
            <a:r>
              <a:rPr lang="en-US" i="1" dirty="0">
                <a:solidFill>
                  <a:schemeClr val="bg1"/>
                </a:solidFill>
                <a:latin typeface="+mn-lt"/>
              </a:rPr>
              <a:t>Document Object Model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) Level 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57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77641" y="3740939"/>
            <a:ext cx="1468582" cy="507076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77641" y="2692390"/>
            <a:ext cx="1468582" cy="507076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window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77641" y="4800726"/>
            <a:ext cx="1468582" cy="507076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sr-Latn-RS" sz="2400" dirty="0">
                <a:solidFill>
                  <a:schemeClr val="tx1"/>
                </a:solidFill>
              </a:rPr>
              <a:t>nchors</a:t>
            </a:r>
            <a:r>
              <a:rPr lang="en-US" sz="2400" dirty="0">
                <a:solidFill>
                  <a:schemeClr val="tx1"/>
                </a:solidFill>
              </a:rPr>
              <a:t>[]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92024" y="4801374"/>
            <a:ext cx="1468582" cy="507076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forms[]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363258" y="4810899"/>
            <a:ext cx="1468582" cy="507076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images[]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930712" y="5849274"/>
            <a:ext cx="1591205" cy="507076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elements[]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48875" y="4856310"/>
            <a:ext cx="36195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400" dirty="0"/>
              <a:t>…</a:t>
            </a:r>
          </a:p>
        </p:txBody>
      </p:sp>
      <p:cxnSp>
        <p:nvCxnSpPr>
          <p:cNvPr id="5" name="Straight Arrow Connector 4"/>
          <p:cNvCxnSpPr>
            <a:stCxn id="18" idx="2"/>
            <a:endCxn id="15" idx="0"/>
          </p:cNvCxnSpPr>
          <p:nvPr/>
        </p:nvCxnSpPr>
        <p:spPr>
          <a:xfrm>
            <a:off x="5411932" y="3199466"/>
            <a:ext cx="0" cy="541473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2"/>
            <a:endCxn id="21" idx="0"/>
          </p:cNvCxnSpPr>
          <p:nvPr/>
        </p:nvCxnSpPr>
        <p:spPr>
          <a:xfrm>
            <a:off x="5411932" y="4248015"/>
            <a:ext cx="0" cy="552711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" idx="2"/>
            <a:endCxn id="23" idx="0"/>
          </p:cNvCxnSpPr>
          <p:nvPr/>
        </p:nvCxnSpPr>
        <p:spPr>
          <a:xfrm flipH="1">
            <a:off x="2726315" y="4248015"/>
            <a:ext cx="2685617" cy="553359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5" idx="2"/>
            <a:endCxn id="32" idx="0"/>
          </p:cNvCxnSpPr>
          <p:nvPr/>
        </p:nvCxnSpPr>
        <p:spPr>
          <a:xfrm>
            <a:off x="5411932" y="4248015"/>
            <a:ext cx="2685617" cy="562884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  <a:endCxn id="3" idx="0"/>
          </p:cNvCxnSpPr>
          <p:nvPr/>
        </p:nvCxnSpPr>
        <p:spPr>
          <a:xfrm>
            <a:off x="5411932" y="4248015"/>
            <a:ext cx="4817918" cy="608295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3" idx="2"/>
            <a:endCxn id="33" idx="0"/>
          </p:cNvCxnSpPr>
          <p:nvPr/>
        </p:nvCxnSpPr>
        <p:spPr>
          <a:xfrm>
            <a:off x="2726315" y="5308450"/>
            <a:ext cx="0" cy="540824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5816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 flipH="1">
            <a:off x="1181593" y="5508552"/>
            <a:ext cx="10172207" cy="9446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1181593" y="4058214"/>
            <a:ext cx="10172207" cy="1236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249382" y="960578"/>
            <a:ext cx="11684000" cy="859910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err="1"/>
              <a:t>opisuje</a:t>
            </a:r>
            <a:r>
              <a:rPr lang="en-US" dirty="0"/>
              <a:t> </a:t>
            </a:r>
            <a:r>
              <a:rPr lang="en-US" dirty="0" err="1"/>
              <a:t>objektni</a:t>
            </a:r>
            <a:r>
              <a:rPr lang="en-US" dirty="0"/>
              <a:t> model </a:t>
            </a:r>
            <a:r>
              <a:rPr lang="en-US" dirty="0" err="1"/>
              <a:t>proizvoljne</a:t>
            </a:r>
            <a:r>
              <a:rPr lang="en-US" dirty="0"/>
              <a:t> HTML </a:t>
            </a:r>
            <a:r>
              <a:rPr lang="en-US" dirty="0" err="1"/>
              <a:t>stranice</a:t>
            </a:r>
            <a:r>
              <a:rPr lang="en-US" dirty="0"/>
              <a:t> u </a:t>
            </a:r>
            <a:r>
              <a:rPr lang="en-US" dirty="0" err="1"/>
              <a:t>odnosu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njen</a:t>
            </a:r>
            <a:r>
              <a:rPr lang="en-US" dirty="0"/>
              <a:t> </a:t>
            </a:r>
            <a:r>
              <a:rPr lang="en-US" dirty="0" err="1"/>
              <a:t>korenski</a:t>
            </a:r>
            <a:r>
              <a:rPr lang="en-US" dirty="0"/>
              <a:t> element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DOM (</a:t>
            </a:r>
            <a:r>
              <a:rPr lang="en-US" i="1" dirty="0">
                <a:solidFill>
                  <a:schemeClr val="bg1"/>
                </a:solidFill>
                <a:latin typeface="+mn-lt"/>
              </a:rPr>
              <a:t>Document Object Model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) Level 1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 - 4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58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19215" y="2428007"/>
            <a:ext cx="1468582" cy="50707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7100897" y="3766181"/>
            <a:ext cx="1468582" cy="50707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50633" y="3766181"/>
            <a:ext cx="1468582" cy="50707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63837" y="5216519"/>
            <a:ext cx="1591205" cy="50707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69933" y="3808239"/>
            <a:ext cx="36195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400" dirty="0"/>
              <a:t>…</a:t>
            </a:r>
          </a:p>
        </p:txBody>
      </p: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>
            <a:off x="6153506" y="2935083"/>
            <a:ext cx="1681682" cy="831098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10" idx="0"/>
          </p:cNvCxnSpPr>
          <p:nvPr/>
        </p:nvCxnSpPr>
        <p:spPr>
          <a:xfrm flipH="1">
            <a:off x="4684924" y="2935083"/>
            <a:ext cx="1468582" cy="831098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3" idx="0"/>
          </p:cNvCxnSpPr>
          <p:nvPr/>
        </p:nvCxnSpPr>
        <p:spPr>
          <a:xfrm flipH="1">
            <a:off x="6150908" y="2935083"/>
            <a:ext cx="2598" cy="873156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2" idx="0"/>
          </p:cNvCxnSpPr>
          <p:nvPr/>
        </p:nvCxnSpPr>
        <p:spPr>
          <a:xfrm flipH="1">
            <a:off x="3059440" y="4273257"/>
            <a:ext cx="1625484" cy="943262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03949" y="5287165"/>
            <a:ext cx="36195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400" dirty="0"/>
              <a:t>…</a:t>
            </a:r>
          </a:p>
        </p:txBody>
      </p:sp>
      <p:cxnSp>
        <p:nvCxnSpPr>
          <p:cNvPr id="38" name="Straight Arrow Connector 37"/>
          <p:cNvCxnSpPr>
            <a:stCxn id="10" idx="2"/>
            <a:endCxn id="37" idx="0"/>
          </p:cNvCxnSpPr>
          <p:nvPr/>
        </p:nvCxnSpPr>
        <p:spPr>
          <a:xfrm>
            <a:off x="4684924" y="4273257"/>
            <a:ext cx="0" cy="1013908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565911" y="5198007"/>
            <a:ext cx="1468582" cy="50707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node</a:t>
            </a:r>
          </a:p>
        </p:txBody>
      </p:sp>
      <p:cxnSp>
        <p:nvCxnSpPr>
          <p:cNvPr id="41" name="Straight Arrow Connector 40"/>
          <p:cNvCxnSpPr>
            <a:stCxn id="10" idx="2"/>
            <a:endCxn id="40" idx="0"/>
          </p:cNvCxnSpPr>
          <p:nvPr/>
        </p:nvCxnSpPr>
        <p:spPr>
          <a:xfrm>
            <a:off x="4684924" y="4273257"/>
            <a:ext cx="1615278" cy="924750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565001" y="3707964"/>
            <a:ext cx="129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child nodes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219249" y="2918780"/>
            <a:ext cx="134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parent node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752821" y="4244669"/>
            <a:ext cx="134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parent node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49793" y="5191657"/>
            <a:ext cx="127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child nodes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81694" y="3598524"/>
            <a:ext cx="91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siblings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81694" y="5118289"/>
            <a:ext cx="91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siblings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586310" y="2015064"/>
            <a:ext cx="112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878BE"/>
                </a:solidFill>
              </a:rPr>
              <a:t>root node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320976" y="4278979"/>
            <a:ext cx="108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878BE"/>
                </a:solidFill>
              </a:rPr>
              <a:t>leaf node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45226" y="5754819"/>
            <a:ext cx="108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878BE"/>
                </a:solidFill>
              </a:rPr>
              <a:t>leaf node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785989" y="5723595"/>
            <a:ext cx="109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878BE"/>
                </a:solidFill>
              </a:rPr>
              <a:t>leaf node</a:t>
            </a:r>
          </a:p>
        </p:txBody>
      </p:sp>
    </p:spTree>
    <p:extLst>
      <p:ext uri="{BB962C8B-B14F-4D97-AF65-F5344CB8AC3E}">
        <p14:creationId xmlns:p14="http://schemas.microsoft.com/office/powerpoint/2010/main" val="24858153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249382" y="960577"/>
            <a:ext cx="11684000" cy="4268647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 err="1"/>
              <a:t>opisuje</a:t>
            </a:r>
            <a:r>
              <a:rPr lang="en-US" dirty="0"/>
              <a:t> </a:t>
            </a:r>
            <a:r>
              <a:rPr lang="en-US" dirty="0" err="1"/>
              <a:t>objektni</a:t>
            </a:r>
            <a:r>
              <a:rPr lang="en-US" dirty="0"/>
              <a:t> model </a:t>
            </a:r>
            <a:r>
              <a:rPr lang="en-US" dirty="0" err="1"/>
              <a:t>proizvoljne</a:t>
            </a:r>
            <a:r>
              <a:rPr lang="en-US" dirty="0"/>
              <a:t> HTML </a:t>
            </a:r>
            <a:r>
              <a:rPr lang="en-US" dirty="0" err="1"/>
              <a:t>stranice</a:t>
            </a:r>
            <a:r>
              <a:rPr lang="en-US" dirty="0"/>
              <a:t> u </a:t>
            </a:r>
            <a:r>
              <a:rPr lang="en-US" dirty="0" err="1"/>
              <a:t>odnosu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njen</a:t>
            </a:r>
            <a:r>
              <a:rPr lang="en-US" dirty="0"/>
              <a:t> </a:t>
            </a:r>
            <a:r>
              <a:rPr lang="en-US" dirty="0" err="1"/>
              <a:t>korenski</a:t>
            </a:r>
            <a:r>
              <a:rPr lang="en-US" dirty="0"/>
              <a:t> element</a:t>
            </a:r>
          </a:p>
          <a:p>
            <a:pPr>
              <a:buClr>
                <a:schemeClr val="tx1"/>
              </a:buClr>
            </a:pPr>
            <a:r>
              <a:rPr lang="sr-Latn-RS" dirty="0" err="1"/>
              <a:t>s</a:t>
            </a:r>
            <a:r>
              <a:rPr lang="en-US" dirty="0" err="1"/>
              <a:t>vaki</a:t>
            </a:r>
            <a:r>
              <a:rPr lang="en-US" dirty="0"/>
              <a:t> element </a:t>
            </a:r>
            <a:r>
              <a:rPr lang="sr-Latn-RS" dirty="0"/>
              <a:t>(čvor) </a:t>
            </a:r>
            <a:r>
              <a:rPr lang="en-US" dirty="0" err="1"/>
              <a:t>stabla</a:t>
            </a:r>
            <a:r>
              <a:rPr lang="en-US" dirty="0"/>
              <a:t> je </a:t>
            </a:r>
            <a:r>
              <a:rPr lang="en-US" dirty="0" err="1"/>
              <a:t>opisan</a:t>
            </a:r>
            <a:r>
              <a:rPr lang="en-US" dirty="0"/>
              <a:t> </a:t>
            </a:r>
            <a:r>
              <a:rPr lang="en-US" dirty="0" err="1"/>
              <a:t>objektom</a:t>
            </a:r>
            <a:r>
              <a:rPr lang="en-US" dirty="0"/>
              <a:t> </a:t>
            </a:r>
            <a:r>
              <a:rPr lang="en-US" dirty="0" err="1"/>
              <a:t>tipa</a:t>
            </a:r>
            <a:r>
              <a:rPr lang="en-US" dirty="0"/>
              <a:t> </a:t>
            </a:r>
            <a:r>
              <a:rPr lang="sr-Latn-RS" i="1" dirty="0"/>
              <a:t>node</a:t>
            </a:r>
          </a:p>
          <a:p>
            <a:pPr>
              <a:buClr>
                <a:schemeClr val="tx1"/>
              </a:buClr>
            </a:pPr>
            <a:r>
              <a:rPr lang="sr-Latn-RS" dirty="0"/>
              <a:t>čvor na vrhu stabla se zove korenski čvor (</a:t>
            </a:r>
            <a:r>
              <a:rPr lang="sr-Latn-RS" i="1" dirty="0"/>
              <a:t>root node</a:t>
            </a:r>
            <a:r>
              <a:rPr lang="sr-Latn-RS" dirty="0"/>
              <a:t>)</a:t>
            </a:r>
          </a:p>
          <a:p>
            <a:pPr>
              <a:buClr>
                <a:schemeClr val="tx1"/>
              </a:buClr>
            </a:pPr>
            <a:r>
              <a:rPr lang="sr-Latn-RS" dirty="0"/>
              <a:t>svaki čvor ima referencu na jedan roditeljski čvor (</a:t>
            </a:r>
            <a:r>
              <a:rPr lang="sr-Latn-RS" i="1" dirty="0"/>
              <a:t>parent node</a:t>
            </a:r>
            <a:r>
              <a:rPr lang="sr-Latn-RS" dirty="0"/>
              <a:t>)</a:t>
            </a:r>
            <a:r>
              <a:rPr lang="en-US" dirty="0"/>
              <a:t>; </a:t>
            </a:r>
            <a:r>
              <a:rPr lang="en-US" dirty="0" err="1"/>
              <a:t>referenca</a:t>
            </a:r>
            <a:r>
              <a:rPr lang="en-US" dirty="0"/>
              <a:t> je </a:t>
            </a:r>
            <a:r>
              <a:rPr lang="en-US" dirty="0" err="1"/>
              <a:t>prazna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korenski</a:t>
            </a:r>
            <a:r>
              <a:rPr lang="en-US" dirty="0"/>
              <a:t> </a:t>
            </a:r>
            <a:r>
              <a:rPr lang="sr-Latn-RS" dirty="0"/>
              <a:t>čvor</a:t>
            </a:r>
          </a:p>
          <a:p>
            <a:pPr>
              <a:buClr>
                <a:schemeClr val="tx1"/>
              </a:buClr>
            </a:pPr>
            <a:r>
              <a:rPr lang="sr-Latn-RS" dirty="0"/>
              <a:t>svaki čvor ima niz referenci na čvorove potomke (</a:t>
            </a:r>
            <a:r>
              <a:rPr lang="sr-Latn-RS" i="1" dirty="0"/>
              <a:t>child nodes</a:t>
            </a:r>
            <a:r>
              <a:rPr lang="en-US" dirty="0"/>
              <a:t>); </a:t>
            </a:r>
            <a:r>
              <a:rPr lang="sr-Latn-RS" dirty="0"/>
              <a:t>niz </a:t>
            </a:r>
            <a:r>
              <a:rPr lang="en-US" dirty="0" err="1"/>
              <a:t>mo</a:t>
            </a:r>
            <a:r>
              <a:rPr lang="sr-Latn-RS" dirty="0"/>
              <a:t>že biti prazan i tada se čvor naziva list</a:t>
            </a:r>
          </a:p>
          <a:p>
            <a:pPr>
              <a:buClr>
                <a:schemeClr val="tx1"/>
              </a:buClr>
            </a:pPr>
            <a:r>
              <a:rPr lang="sr-Latn-RS" dirty="0"/>
              <a:t>čvorovi potomci istog roditeljskog čvora se nazivaju </a:t>
            </a:r>
            <a:r>
              <a:rPr lang="sr-Latn-RS" i="1" dirty="0"/>
              <a:t>siblings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DOM (</a:t>
            </a:r>
            <a:r>
              <a:rPr lang="en-US" i="1" dirty="0">
                <a:solidFill>
                  <a:schemeClr val="bg1"/>
                </a:solidFill>
                <a:latin typeface="+mn-lt"/>
              </a:rPr>
              <a:t>Document Object Model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) Level 1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 - 4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3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3F7F7F"/>
                </a:solidFill>
                <a:latin typeface="Consolas" panose="020B0609020204030204" pitchFamily="49" charset="0"/>
              </a:rPr>
              <a:t>script</a:t>
            </a:r>
            <a:r>
              <a:rPr lang="en-US" sz="4000" dirty="0">
                <a:latin typeface="+mn-lt"/>
              </a:rPr>
              <a:t> </a:t>
            </a:r>
            <a:r>
              <a:rPr lang="en-US" sz="4000" i="1" dirty="0">
                <a:latin typeface="+mn-lt"/>
              </a:rPr>
              <a:t>tag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6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49382" y="1574500"/>
            <a:ext cx="11684000" cy="3088940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RS" dirty="0"/>
              <a:t>navodi se u HTML dokumentima</a:t>
            </a:r>
          </a:p>
          <a:p>
            <a:r>
              <a:rPr lang="sr-Latn-RS" dirty="0"/>
              <a:t>ako se navede kao podelement </a:t>
            </a:r>
            <a:r>
              <a:rPr lang="sr-Latn-RS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sr-Latn-RS" dirty="0"/>
              <a:t> </a:t>
            </a:r>
            <a:r>
              <a:rPr lang="sr-Latn-RS" i="1" dirty="0"/>
              <a:t>tag</a:t>
            </a:r>
            <a:r>
              <a:rPr lang="sr-Latn-RS" dirty="0"/>
              <a:t>-a, tada se u njemu navodi </a:t>
            </a:r>
            <a:r>
              <a:rPr lang="sr-Latn-RS" i="1" dirty="0"/>
              <a:t>JavaScript</a:t>
            </a:r>
            <a:r>
              <a:rPr lang="sr-Latn-RS" dirty="0"/>
              <a:t> kod koji će moći da se izvrši </a:t>
            </a:r>
            <a:r>
              <a:rPr lang="sr-Latn-RS" u="sng" dirty="0">
                <a:solidFill>
                  <a:srgbClr val="0878BE"/>
                </a:solidFill>
              </a:rPr>
              <a:t>na poziv</a:t>
            </a:r>
            <a:r>
              <a:rPr lang="sr-Latn-RS" dirty="0">
                <a:solidFill>
                  <a:srgbClr val="0878BE"/>
                </a:solidFill>
              </a:rPr>
              <a:t> pri učitavanju stranice ili nakon učitavanja stranice </a:t>
            </a:r>
            <a:r>
              <a:rPr lang="sr-Latn-RS" dirty="0"/>
              <a:t>(npr. definicije funkcija)</a:t>
            </a:r>
          </a:p>
          <a:p>
            <a:r>
              <a:rPr lang="sr-Latn-RS" dirty="0"/>
              <a:t>ako se navede kao podelement </a:t>
            </a:r>
            <a:r>
              <a:rPr lang="sr-Latn-RS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sr-Latn-RS" dirty="0"/>
              <a:t> </a:t>
            </a:r>
            <a:r>
              <a:rPr lang="sr-Latn-RS" i="1" dirty="0"/>
              <a:t>tag</a:t>
            </a:r>
            <a:r>
              <a:rPr lang="sr-Latn-RS" dirty="0"/>
              <a:t>-a, tada se u njemu navodi </a:t>
            </a:r>
            <a:r>
              <a:rPr lang="sr-Latn-RS" i="1" dirty="0"/>
              <a:t>JavaScript</a:t>
            </a:r>
            <a:r>
              <a:rPr lang="sr-Latn-RS" dirty="0"/>
              <a:t> kod koji se izvršava onog momenta kada </a:t>
            </a:r>
            <a:r>
              <a:rPr lang="sr-Latn-RS" i="1" dirty="0"/>
              <a:t>web browser </a:t>
            </a:r>
            <a:r>
              <a:rPr lang="sr-Latn-RS" dirty="0">
                <a:solidFill>
                  <a:srgbClr val="0878BE"/>
                </a:solidFill>
              </a:rPr>
              <a:t>pri učitavanju stranice </a:t>
            </a:r>
            <a:r>
              <a:rPr lang="sr-Latn-RS" dirty="0"/>
              <a:t>naiđe na njega</a:t>
            </a:r>
          </a:p>
        </p:txBody>
      </p:sp>
      <p:sp>
        <p:nvSpPr>
          <p:cNvPr id="5" name="Rectangle 4"/>
          <p:cNvSpPr/>
          <p:nvPr/>
        </p:nvSpPr>
        <p:spPr>
          <a:xfrm>
            <a:off x="6340772" y="4755801"/>
            <a:ext cx="37444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sr-Latn-RS" sz="14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sr-Latn-RS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...</a:t>
            </a:r>
          </a:p>
          <a:p>
            <a:endParaRPr lang="en-US" sz="14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script </a:t>
            </a:r>
            <a:r>
              <a:rPr lang="en-US" sz="14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</a:t>
            </a:r>
            <a:r>
              <a:rPr lang="en-US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javascript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sr-Latn-RS" sz="1400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    ...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sr-Latn-RS" sz="14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endParaRPr lang="sr-Latn-RS" sz="14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sz="1400" dirty="0">
                <a:solidFill>
                  <a:srgbClr val="008080"/>
                </a:solidFill>
                <a:latin typeface="Consolas" panose="020B0609020204030204" pitchFamily="49" charset="0"/>
              </a:rPr>
              <a:t>...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140287" y="4755801"/>
            <a:ext cx="37017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sr-Latn-RS" sz="14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sr-Latn-RS" sz="14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sr-Latn-RS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...</a:t>
            </a:r>
          </a:p>
          <a:p>
            <a:endParaRPr lang="en-US" sz="14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script </a:t>
            </a:r>
            <a:r>
              <a:rPr lang="en-US" sz="14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</a:t>
            </a:r>
            <a:r>
              <a:rPr lang="en-US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javascript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sr-Latn-RS" sz="1400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    ...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sr-Latn-RS" sz="14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endParaRPr lang="sr-Latn-RS" sz="14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sz="1400" dirty="0">
                <a:solidFill>
                  <a:srgbClr val="008080"/>
                </a:solidFill>
                <a:latin typeface="Consolas" panose="020B0609020204030204" pitchFamily="49" charset="0"/>
              </a:rPr>
              <a:t>...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sr-Latn-RS" sz="14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88052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DOM (</a:t>
            </a:r>
            <a:r>
              <a:rPr lang="en-US" i="1" dirty="0">
                <a:solidFill>
                  <a:schemeClr val="bg1"/>
                </a:solidFill>
                <a:latin typeface="+mn-lt"/>
              </a:rPr>
              <a:t>Document Object Model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) Level 1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 - 4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60</a:t>
            </a:fld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987496" y="1916646"/>
            <a:ext cx="1809751" cy="80811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nodeName: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"html"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1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77816" y="3127176"/>
            <a:ext cx="1809751" cy="80811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nodeName: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"head"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19358" y="3127176"/>
            <a:ext cx="1758529" cy="80811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</a:p>
          <a:p>
            <a:pPr algn="ctr"/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sr-Latn-RS" sz="1200" dirty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77815" y="4337706"/>
            <a:ext cx="1809751" cy="80811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nodeName: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"title"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97176" y="3126877"/>
            <a:ext cx="1809751" cy="80811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nodeName: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"body"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077815" y="5548236"/>
            <a:ext cx="1809751" cy="80811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Naslov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algn="ctr"/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987496" y="3127176"/>
            <a:ext cx="1809751" cy="80811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</a:p>
          <a:p>
            <a:pPr algn="ctr"/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806856" y="3126877"/>
            <a:ext cx="1809751" cy="80811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</a:p>
          <a:p>
            <a:pPr algn="ctr"/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>
            <a:stCxn id="25" idx="2"/>
          </p:cNvCxnSpPr>
          <p:nvPr/>
        </p:nvCxnSpPr>
        <p:spPr>
          <a:xfrm flipH="1">
            <a:off x="3048000" y="2724760"/>
            <a:ext cx="3844372" cy="402117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5" idx="2"/>
            <a:endCxn id="22" idx="0"/>
          </p:cNvCxnSpPr>
          <p:nvPr/>
        </p:nvCxnSpPr>
        <p:spPr>
          <a:xfrm flipH="1">
            <a:off x="4982692" y="2724760"/>
            <a:ext cx="1909680" cy="402416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5" idx="2"/>
            <a:endCxn id="37" idx="0"/>
          </p:cNvCxnSpPr>
          <p:nvPr/>
        </p:nvCxnSpPr>
        <p:spPr>
          <a:xfrm>
            <a:off x="6892372" y="2724760"/>
            <a:ext cx="0" cy="402416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" idx="2"/>
            <a:endCxn id="35" idx="0"/>
          </p:cNvCxnSpPr>
          <p:nvPr/>
        </p:nvCxnSpPr>
        <p:spPr>
          <a:xfrm>
            <a:off x="6892372" y="2724760"/>
            <a:ext cx="1909680" cy="402117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5" idx="2"/>
            <a:endCxn id="38" idx="0"/>
          </p:cNvCxnSpPr>
          <p:nvPr/>
        </p:nvCxnSpPr>
        <p:spPr>
          <a:xfrm>
            <a:off x="6892372" y="2724760"/>
            <a:ext cx="3819360" cy="402117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2" idx="2"/>
          </p:cNvCxnSpPr>
          <p:nvPr/>
        </p:nvCxnSpPr>
        <p:spPr>
          <a:xfrm>
            <a:off x="4982692" y="3935290"/>
            <a:ext cx="0" cy="402416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7" idx="2"/>
          </p:cNvCxnSpPr>
          <p:nvPr/>
        </p:nvCxnSpPr>
        <p:spPr>
          <a:xfrm>
            <a:off x="4982691" y="5145820"/>
            <a:ext cx="1" cy="402416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5" idx="2"/>
          </p:cNvCxnSpPr>
          <p:nvPr/>
        </p:nvCxnSpPr>
        <p:spPr>
          <a:xfrm>
            <a:off x="8802052" y="3934991"/>
            <a:ext cx="0" cy="2421359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49381" y="1005135"/>
            <a:ext cx="419879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Naslov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"/"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početna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i="1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form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"get"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US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naziv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 </a:t>
            </a:r>
            <a:r>
              <a:rPr lang="en-US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Pretraži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2193747" y="4337556"/>
            <a:ext cx="1758529" cy="80811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"\n\t"</a:t>
            </a:r>
          </a:p>
          <a:p>
            <a:pPr algn="ctr"/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sr-Latn-RS" sz="1200" dirty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24782" y="4337556"/>
            <a:ext cx="1758529" cy="80811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</a:p>
          <a:p>
            <a:pPr algn="ctr"/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sr-Latn-RS" sz="1200" dirty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22" idx="2"/>
            <a:endCxn id="53" idx="0"/>
          </p:cNvCxnSpPr>
          <p:nvPr/>
        </p:nvCxnSpPr>
        <p:spPr>
          <a:xfrm flipH="1">
            <a:off x="3073012" y="3935290"/>
            <a:ext cx="1909680" cy="402266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2" idx="2"/>
            <a:endCxn id="54" idx="0"/>
          </p:cNvCxnSpPr>
          <p:nvPr/>
        </p:nvCxnSpPr>
        <p:spPr>
          <a:xfrm>
            <a:off x="4982692" y="3935290"/>
            <a:ext cx="1921355" cy="402266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6557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DOM (</a:t>
            </a:r>
            <a:r>
              <a:rPr lang="en-US" i="1" dirty="0">
                <a:solidFill>
                  <a:schemeClr val="bg1"/>
                </a:solidFill>
                <a:latin typeface="+mn-lt"/>
              </a:rPr>
              <a:t>Document Object Model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) Level 1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 - 4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61</a:t>
            </a:fld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727567" y="1901115"/>
            <a:ext cx="1885951" cy="80811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nodeName: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"body"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8670542" y="1241213"/>
            <a:ext cx="0" cy="659902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721392" y="3133266"/>
            <a:ext cx="1885951" cy="80811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nodeName: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71683" y="3133266"/>
            <a:ext cx="1832572" cy="80811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"\n\t"</a:t>
            </a:r>
          </a:p>
          <a:p>
            <a:pPr algn="ctr"/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sr-Latn-RS" sz="1200" dirty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24480" y="3120627"/>
            <a:ext cx="1885951" cy="80811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"\n\t"</a:t>
            </a:r>
          </a:p>
          <a:p>
            <a:pPr algn="ctr"/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66055" y="4303436"/>
            <a:ext cx="1885951" cy="80811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nodeName: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href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"/"</a:t>
            </a: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52929" y="4303436"/>
            <a:ext cx="1885951" cy="80811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po</a:t>
            </a:r>
            <a:r>
              <a:rPr lang="sr-Latn-RS" sz="1200" dirty="0">
                <a:solidFill>
                  <a:srgbClr val="2A00FF"/>
                </a:solidFill>
                <a:latin typeface="Consolas" panose="020B0609020204030204" pitchFamily="49" charset="0"/>
              </a:rPr>
              <a:t>četna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algn="ctr"/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27568" y="3121086"/>
            <a:ext cx="1885951" cy="80811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nodeName: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r-Latn-RS" sz="1200" dirty="0">
                <a:solidFill>
                  <a:srgbClr val="2A00FF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orm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730656" y="3121086"/>
            <a:ext cx="1885951" cy="80811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</a:p>
          <a:p>
            <a:pPr algn="ctr"/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" name="Straight Arrow Connector 85"/>
          <p:cNvCxnSpPr>
            <a:stCxn id="35" idx="2"/>
            <a:endCxn id="26" idx="0"/>
          </p:cNvCxnSpPr>
          <p:nvPr/>
        </p:nvCxnSpPr>
        <p:spPr>
          <a:xfrm flipH="1">
            <a:off x="2687969" y="2709229"/>
            <a:ext cx="5982574" cy="424037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5" idx="2"/>
            <a:endCxn id="23" idx="0"/>
          </p:cNvCxnSpPr>
          <p:nvPr/>
        </p:nvCxnSpPr>
        <p:spPr>
          <a:xfrm flipH="1">
            <a:off x="4664368" y="2709229"/>
            <a:ext cx="4006175" cy="424037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35" idx="2"/>
            <a:endCxn id="28" idx="0"/>
          </p:cNvCxnSpPr>
          <p:nvPr/>
        </p:nvCxnSpPr>
        <p:spPr>
          <a:xfrm flipH="1">
            <a:off x="6667456" y="2709229"/>
            <a:ext cx="2003087" cy="411398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5" idx="2"/>
            <a:endCxn id="34" idx="0"/>
          </p:cNvCxnSpPr>
          <p:nvPr/>
        </p:nvCxnSpPr>
        <p:spPr>
          <a:xfrm>
            <a:off x="8670543" y="2709229"/>
            <a:ext cx="1" cy="411857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5" idx="2"/>
            <a:endCxn id="39" idx="0"/>
          </p:cNvCxnSpPr>
          <p:nvPr/>
        </p:nvCxnSpPr>
        <p:spPr>
          <a:xfrm>
            <a:off x="8670543" y="2709229"/>
            <a:ext cx="2003089" cy="411857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3" idx="2"/>
            <a:endCxn id="32" idx="0"/>
          </p:cNvCxnSpPr>
          <p:nvPr/>
        </p:nvCxnSpPr>
        <p:spPr>
          <a:xfrm flipH="1">
            <a:off x="3709031" y="3941380"/>
            <a:ext cx="955337" cy="362056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23" idx="2"/>
            <a:endCxn id="33" idx="0"/>
          </p:cNvCxnSpPr>
          <p:nvPr/>
        </p:nvCxnSpPr>
        <p:spPr>
          <a:xfrm>
            <a:off x="4664368" y="3941380"/>
            <a:ext cx="1031537" cy="362056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8671494" y="3941380"/>
            <a:ext cx="0" cy="2421359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249381" y="1005135"/>
            <a:ext cx="419879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Naslov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"/"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početna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i="1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form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"get"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US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naziv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 </a:t>
            </a:r>
            <a:r>
              <a:rPr lang="en-US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Pretraži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123130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DOM (</a:t>
            </a:r>
            <a:r>
              <a:rPr lang="en-US" i="1" dirty="0">
                <a:solidFill>
                  <a:schemeClr val="bg1"/>
                </a:solidFill>
                <a:latin typeface="+mn-lt"/>
              </a:rPr>
              <a:t>Document Object Model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) Level 1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 - 4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62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9381" y="1005135"/>
            <a:ext cx="419879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Naslov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"/"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početna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i="1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form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"get"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"text" </a:t>
            </a:r>
            <a:r>
              <a:rPr lang="en-US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naziv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 </a:t>
            </a:r>
            <a:r>
              <a:rPr lang="en-US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Pretraži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7727567" y="1901115"/>
            <a:ext cx="1885951" cy="80811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nodeName: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"form"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8670542" y="1241213"/>
            <a:ext cx="0" cy="659902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721392" y="3133266"/>
            <a:ext cx="1885951" cy="80811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nodeName: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"input"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71683" y="3133266"/>
            <a:ext cx="1832572" cy="80811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"\n\t\t"</a:t>
            </a:r>
          </a:p>
          <a:p>
            <a:pPr algn="ctr"/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sr-Latn-RS" sz="1200" dirty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24480" y="3120627"/>
            <a:ext cx="1885951" cy="80811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"\n\t\t"</a:t>
            </a:r>
          </a:p>
          <a:p>
            <a:pPr algn="ctr"/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66055" y="4303436"/>
            <a:ext cx="1885951" cy="80811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nodeName: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"type"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"text"</a:t>
            </a: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52929" y="4303436"/>
            <a:ext cx="1885951" cy="80811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nodeName: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naziv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algn="ctr"/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27568" y="3121086"/>
            <a:ext cx="1885951" cy="80811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nodeName: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"input"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730656" y="3121086"/>
            <a:ext cx="1885951" cy="80811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"\n\t"</a:t>
            </a:r>
          </a:p>
          <a:p>
            <a:pPr algn="ctr"/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6" name="Straight Arrow Connector 85"/>
          <p:cNvCxnSpPr>
            <a:stCxn id="35" idx="2"/>
            <a:endCxn id="26" idx="0"/>
          </p:cNvCxnSpPr>
          <p:nvPr/>
        </p:nvCxnSpPr>
        <p:spPr>
          <a:xfrm flipH="1">
            <a:off x="2687969" y="2709229"/>
            <a:ext cx="5982574" cy="424037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5" idx="2"/>
            <a:endCxn id="23" idx="0"/>
          </p:cNvCxnSpPr>
          <p:nvPr/>
        </p:nvCxnSpPr>
        <p:spPr>
          <a:xfrm flipH="1">
            <a:off x="4664368" y="2709229"/>
            <a:ext cx="4006175" cy="424037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35" idx="2"/>
            <a:endCxn id="28" idx="0"/>
          </p:cNvCxnSpPr>
          <p:nvPr/>
        </p:nvCxnSpPr>
        <p:spPr>
          <a:xfrm flipH="1">
            <a:off x="6667456" y="2709229"/>
            <a:ext cx="2003087" cy="411398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5" idx="2"/>
            <a:endCxn id="34" idx="0"/>
          </p:cNvCxnSpPr>
          <p:nvPr/>
        </p:nvCxnSpPr>
        <p:spPr>
          <a:xfrm>
            <a:off x="8670543" y="2709229"/>
            <a:ext cx="1" cy="411857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5" idx="2"/>
            <a:endCxn id="39" idx="0"/>
          </p:cNvCxnSpPr>
          <p:nvPr/>
        </p:nvCxnSpPr>
        <p:spPr>
          <a:xfrm>
            <a:off x="8670543" y="2709229"/>
            <a:ext cx="2003089" cy="411857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3" idx="2"/>
            <a:endCxn id="32" idx="0"/>
          </p:cNvCxnSpPr>
          <p:nvPr/>
        </p:nvCxnSpPr>
        <p:spPr>
          <a:xfrm flipH="1">
            <a:off x="3709031" y="3941380"/>
            <a:ext cx="955337" cy="362056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23" idx="2"/>
            <a:endCxn id="33" idx="0"/>
          </p:cNvCxnSpPr>
          <p:nvPr/>
        </p:nvCxnSpPr>
        <p:spPr>
          <a:xfrm>
            <a:off x="4664368" y="3941380"/>
            <a:ext cx="1031537" cy="362056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00807" y="4303436"/>
            <a:ext cx="1885951" cy="80811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nodeName: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"type"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"submit"</a:t>
            </a: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787681" y="4303436"/>
            <a:ext cx="1959317" cy="80811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nodeName: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"value"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Pretra</a:t>
            </a:r>
            <a:r>
              <a:rPr lang="sr-Latn-RS" sz="1200" dirty="0">
                <a:solidFill>
                  <a:srgbClr val="2A00FF"/>
                </a:solidFill>
                <a:latin typeface="Consolas" panose="020B0609020204030204" pitchFamily="49" charset="0"/>
              </a:rPr>
              <a:t>ži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algn="ctr"/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sr-Latn-R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/>
          <p:cNvCxnSpPr>
            <a:endCxn id="24" idx="0"/>
          </p:cNvCxnSpPr>
          <p:nvPr/>
        </p:nvCxnSpPr>
        <p:spPr>
          <a:xfrm flipH="1">
            <a:off x="7743783" y="3941380"/>
            <a:ext cx="955337" cy="362056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5" idx="0"/>
          </p:cNvCxnSpPr>
          <p:nvPr/>
        </p:nvCxnSpPr>
        <p:spPr>
          <a:xfrm>
            <a:off x="8699120" y="3941380"/>
            <a:ext cx="1068220" cy="362056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134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i="1" dirty="0">
                <a:latin typeface="+mn-lt"/>
              </a:rPr>
              <a:t>N</a:t>
            </a:r>
            <a:r>
              <a:rPr lang="en-US" sz="4000" i="1" dirty="0">
                <a:latin typeface="+mn-lt"/>
              </a:rPr>
              <a:t>ode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63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+mn-lt"/>
              </a:rPr>
              <a:t>DOM (</a:t>
            </a:r>
            <a:r>
              <a:rPr lang="en-US" i="1" dirty="0">
                <a:solidFill>
                  <a:schemeClr val="bg1"/>
                </a:solidFill>
                <a:latin typeface="+mn-lt"/>
              </a:rPr>
              <a:t>Document Object Model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) Level 1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 - 4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11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623471"/>
              </p:ext>
            </p:extLst>
          </p:nvPr>
        </p:nvGraphicFramePr>
        <p:xfrm>
          <a:off x="249382" y="2227115"/>
          <a:ext cx="11684000" cy="44950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293">
                  <a:extLst>
                    <a:ext uri="{9D8B030D-6E8A-4147-A177-3AD203B41FA5}">
                      <a16:colId xmlns:a16="http://schemas.microsoft.com/office/drawing/2014/main" val="2374332564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284451095"/>
                    </a:ext>
                  </a:extLst>
                </a:gridCol>
                <a:gridCol w="8323407">
                  <a:extLst>
                    <a:ext uri="{9D8B030D-6E8A-4147-A177-3AD203B41FA5}">
                      <a16:colId xmlns:a16="http://schemas.microsoft.com/office/drawing/2014/main" val="235674425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Naziv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Upotreba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90688"/>
                  </a:ext>
                </a:extLst>
              </a:tr>
              <a:tr h="0">
                <a:tc rowSpan="12">
                  <a:txBody>
                    <a:bodyPr/>
                    <a:lstStyle/>
                    <a:p>
                      <a:r>
                        <a:rPr lang="en-US" sz="1400" b="1" dirty="0" err="1"/>
                        <a:t>atributi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400" i="1" dirty="0"/>
                        <a:t>nodeName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naziv</a:t>
                      </a:r>
                      <a:r>
                        <a:rPr lang="sr-Latn-RS" sz="1400" baseline="0" dirty="0"/>
                        <a:t> elementa ili atributa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541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i="1" dirty="0"/>
                        <a:t>nodeType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dirty="0"/>
                        <a:t>tip čvora </a:t>
                      </a:r>
                      <a:r>
                        <a:rPr lang="pl-PL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 za HTML tagove, 2 za atribute, 3 za tekstualne čvorove, 8 za komentar, 9 za dokument)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622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i="1" dirty="0"/>
                        <a:t>nodeValue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i="0" dirty="0"/>
                        <a:t>sadržaj</a:t>
                      </a:r>
                      <a:r>
                        <a:rPr lang="sr-Latn-RS" sz="1400" i="0" baseline="0" dirty="0"/>
                        <a:t> tekstualnog čvora ili vrednost atributa</a:t>
                      </a:r>
                      <a:endParaRPr lang="en-US" sz="1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6402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i="1" dirty="0"/>
                        <a:t>innerHTML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kompletan</a:t>
                      </a:r>
                      <a:r>
                        <a:rPr lang="sr-Latn-RS" sz="1400" baseline="0" dirty="0"/>
                        <a:t> HTML kod podstabla čvora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076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400" i="1" dirty="0"/>
                        <a:t>id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vrednost</a:t>
                      </a:r>
                      <a:r>
                        <a:rPr lang="en-US" sz="1400" dirty="0"/>
                        <a:t> </a:t>
                      </a:r>
                      <a:r>
                        <a:rPr lang="en-US" sz="1400" i="1" dirty="0"/>
                        <a:t>id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atributa</a:t>
                      </a:r>
                      <a:r>
                        <a:rPr lang="en-US" sz="1400" dirty="0"/>
                        <a:t> </a:t>
                      </a:r>
                      <a:r>
                        <a:rPr lang="sr-Latn-RS" sz="1400" baseline="0" dirty="0"/>
                        <a:t>(ako se navede)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2837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err="1"/>
                        <a:t>className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0" dirty="0" err="1"/>
                        <a:t>vrednost</a:t>
                      </a:r>
                      <a:r>
                        <a:rPr lang="en-US" sz="1400" i="0" baseline="0" dirty="0"/>
                        <a:t> </a:t>
                      </a:r>
                      <a:r>
                        <a:rPr lang="en-US" sz="1400" i="1" baseline="0" dirty="0"/>
                        <a:t>class</a:t>
                      </a:r>
                      <a:r>
                        <a:rPr lang="en-US" sz="1400" i="0" baseline="0" dirty="0"/>
                        <a:t> </a:t>
                      </a:r>
                      <a:r>
                        <a:rPr lang="en-US" sz="1400" i="0" baseline="0" dirty="0" err="1"/>
                        <a:t>atributa</a:t>
                      </a:r>
                      <a:r>
                        <a:rPr lang="en-US" sz="1400" dirty="0"/>
                        <a:t> </a:t>
                      </a:r>
                      <a:r>
                        <a:rPr lang="sr-Latn-RS" sz="1400" baseline="0" dirty="0"/>
                        <a:t>(ako se navede)</a:t>
                      </a:r>
                      <a:endParaRPr lang="en-US" sz="1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1131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0" dirty="0" err="1"/>
                        <a:t>referenca</a:t>
                      </a:r>
                      <a:r>
                        <a:rPr lang="en-US" sz="1400" i="0" baseline="0" dirty="0"/>
                        <a:t> </a:t>
                      </a:r>
                      <a:r>
                        <a:rPr lang="en-US" sz="1400" i="0" baseline="0" dirty="0" err="1"/>
                        <a:t>na</a:t>
                      </a:r>
                      <a:r>
                        <a:rPr lang="en-US" sz="1400" i="0" baseline="0" dirty="0"/>
                        <a:t> style </a:t>
                      </a:r>
                      <a:r>
                        <a:rPr lang="en-US" sz="1400" i="0" baseline="0" dirty="0" err="1"/>
                        <a:t>objekat</a:t>
                      </a:r>
                      <a:endParaRPr lang="en-US" sz="1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1824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i="1" dirty="0"/>
                        <a:t>childNodes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i="0" dirty="0"/>
                        <a:t>lista</a:t>
                      </a:r>
                      <a:r>
                        <a:rPr lang="sr-Latn-RS" sz="1400" i="0" baseline="0" dirty="0"/>
                        <a:t> čvorova potomaka</a:t>
                      </a:r>
                      <a:endParaRPr lang="en-US" sz="1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2360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i="1" dirty="0"/>
                        <a:t>firstChild</a:t>
                      </a:r>
                    </a:p>
                    <a:p>
                      <a:r>
                        <a:rPr lang="sr-Latn-RS" sz="1400" i="1" dirty="0"/>
                        <a:t>lastChild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i="0" dirty="0"/>
                        <a:t>prvi</a:t>
                      </a:r>
                      <a:r>
                        <a:rPr lang="sr-Latn-RS" sz="1400" i="0" baseline="0" dirty="0"/>
                        <a:t> čvor potomak</a:t>
                      </a:r>
                    </a:p>
                    <a:p>
                      <a:r>
                        <a:rPr lang="sr-Latn-RS" sz="1400" i="0" baseline="0" dirty="0"/>
                        <a:t>poslednji čvor potomak</a:t>
                      </a:r>
                      <a:endParaRPr lang="en-US" sz="1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21065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i="1" dirty="0"/>
                        <a:t>parentNode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i="0" dirty="0"/>
                        <a:t>roditeljski</a:t>
                      </a:r>
                      <a:r>
                        <a:rPr lang="sr-Latn-RS" sz="1400" i="0" baseline="0" dirty="0"/>
                        <a:t> čvor</a:t>
                      </a:r>
                      <a:endParaRPr lang="en-US" sz="1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426837"/>
                  </a:ext>
                </a:extLst>
              </a:tr>
              <a:tr h="1735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i="1" dirty="0"/>
                        <a:t>previousSibling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i="1" dirty="0"/>
                        <a:t>nextSibling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i="0" dirty="0"/>
                        <a:t>prethodni</a:t>
                      </a:r>
                      <a:r>
                        <a:rPr lang="sr-Latn-RS" sz="1400" i="0" baseline="0" dirty="0"/>
                        <a:t> čvor na istom nivou stabla</a:t>
                      </a:r>
                    </a:p>
                    <a:p>
                      <a:r>
                        <a:rPr lang="sr-Latn-RS" sz="1400" i="0" baseline="0" dirty="0"/>
                        <a:t>sledeći čvor na istom nivou stabla</a:t>
                      </a:r>
                      <a:endParaRPr lang="en-US" sz="1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140354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sz="1400" i="0" dirty="0" err="1"/>
                        <a:t>i</a:t>
                      </a:r>
                      <a:r>
                        <a:rPr lang="en-US" sz="1400" i="0" baseline="0" dirty="0"/>
                        <a:t> </a:t>
                      </a:r>
                      <a:r>
                        <a:rPr lang="en-US" sz="1400" i="0" baseline="0" dirty="0" err="1"/>
                        <a:t>mnogi</a:t>
                      </a:r>
                      <a:r>
                        <a:rPr lang="en-US" sz="1400" i="0" baseline="0" dirty="0"/>
                        <a:t> </a:t>
                      </a:r>
                      <a:r>
                        <a:rPr lang="en-US" sz="1400" i="0" baseline="0" dirty="0" err="1"/>
                        <a:t>drugi</a:t>
                      </a:r>
                      <a:r>
                        <a:rPr lang="en-US" sz="1400" i="0" baseline="0" dirty="0"/>
                        <a:t>…</a:t>
                      </a:r>
                      <a:endParaRPr lang="en-US" sz="1400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354460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249382" y="1585178"/>
            <a:ext cx="11684000" cy="538898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 err="1"/>
              <a:t>opisuje</a:t>
            </a:r>
            <a:r>
              <a:rPr lang="en-US" dirty="0"/>
              <a:t> </a:t>
            </a:r>
            <a:r>
              <a:rPr lang="sr-Latn-RS" dirty="0"/>
              <a:t>jedan čvor u stablu</a:t>
            </a:r>
          </a:p>
        </p:txBody>
      </p:sp>
    </p:spTree>
    <p:extLst>
      <p:ext uri="{BB962C8B-B14F-4D97-AF65-F5344CB8AC3E}">
        <p14:creationId xmlns:p14="http://schemas.microsoft.com/office/powerpoint/2010/main" val="9470807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i="1" dirty="0">
                <a:latin typeface="+mn-lt"/>
              </a:rPr>
              <a:t>N</a:t>
            </a:r>
            <a:r>
              <a:rPr lang="en-US" sz="4000" i="1" dirty="0">
                <a:latin typeface="+mn-lt"/>
              </a:rPr>
              <a:t>ode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64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+mn-lt"/>
              </a:rPr>
              <a:t>DOM (</a:t>
            </a:r>
            <a:r>
              <a:rPr lang="en-US" i="1" dirty="0">
                <a:solidFill>
                  <a:schemeClr val="bg1"/>
                </a:solidFill>
                <a:latin typeface="+mn-lt"/>
              </a:rPr>
              <a:t>Document Object Model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) Level 1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 - 4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11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360780"/>
              </p:ext>
            </p:extLst>
          </p:nvPr>
        </p:nvGraphicFramePr>
        <p:xfrm>
          <a:off x="249382" y="2227115"/>
          <a:ext cx="11684000" cy="438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293">
                  <a:extLst>
                    <a:ext uri="{9D8B030D-6E8A-4147-A177-3AD203B41FA5}">
                      <a16:colId xmlns:a16="http://schemas.microsoft.com/office/drawing/2014/main" val="2374332564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284451095"/>
                    </a:ext>
                  </a:extLst>
                </a:gridCol>
                <a:gridCol w="6304107">
                  <a:extLst>
                    <a:ext uri="{9D8B030D-6E8A-4147-A177-3AD203B41FA5}">
                      <a16:colId xmlns:a16="http://schemas.microsoft.com/office/drawing/2014/main" val="235674425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Naziv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Upotreba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90688"/>
                  </a:ext>
                </a:extLst>
              </a:tr>
              <a:tr h="357784">
                <a:tc rowSpan="8">
                  <a:txBody>
                    <a:bodyPr/>
                    <a:lstStyle/>
                    <a:p>
                      <a:r>
                        <a:rPr lang="sr-Latn-RS" b="1" dirty="0"/>
                        <a:t>metode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i="1" dirty="0"/>
                        <a:t>appendChild(node)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dodaje</a:t>
                      </a:r>
                      <a:r>
                        <a:rPr lang="sr-Latn-RS" baseline="0" dirty="0"/>
                        <a:t> novi čvor na kraj liste čvorova potomaka pozivajućeg čvora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54198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i="1" dirty="0"/>
                        <a:t>insertBefore(referenceNode,</a:t>
                      </a:r>
                      <a:r>
                        <a:rPr lang="sr-Latn-RS" i="1" baseline="0" dirty="0"/>
                        <a:t> insertedNode</a:t>
                      </a:r>
                      <a:r>
                        <a:rPr lang="sr-Latn-RS" i="1" dirty="0"/>
                        <a:t>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umeće čvor u listu čvorova potomaka pre drugog čvora u podstablu pozivajućeg čvora</a:t>
                      </a:r>
                      <a:endParaRPr lang="pl-PL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62232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i="1" dirty="0"/>
                        <a:t>removeChild(node)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i="0" dirty="0"/>
                        <a:t>uklanja</a:t>
                      </a:r>
                      <a:r>
                        <a:rPr lang="sr-Latn-RS" i="0" baseline="0" dirty="0"/>
                        <a:t> čvor iz liste čvorova potomaka pozivajućeg čvora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640292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i="1" dirty="0"/>
                        <a:t>getAttribute(atrributeName)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direktno</a:t>
                      </a:r>
                      <a:r>
                        <a:rPr lang="sr-Latn-RS" baseline="0" dirty="0"/>
                        <a:t> </a:t>
                      </a:r>
                      <a:r>
                        <a:rPr lang="sr-Latn-RS" dirty="0"/>
                        <a:t>čita vrednost atributa</a:t>
                      </a:r>
                      <a:r>
                        <a:rPr lang="sr-Latn-RS" baseline="0" dirty="0"/>
                        <a:t> čvora (iako je atribut čvor potomak pozivajućeg čvora)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07667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i="1" dirty="0"/>
                        <a:t>setAttribute(atrributeName, attributeValue)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direktno</a:t>
                      </a:r>
                      <a:r>
                        <a:rPr lang="sr-Latn-RS" baseline="0" dirty="0"/>
                        <a:t> postavlja novu</a:t>
                      </a:r>
                      <a:r>
                        <a:rPr lang="sr-Latn-RS" dirty="0"/>
                        <a:t> vrednost atributa</a:t>
                      </a:r>
                      <a:r>
                        <a:rPr lang="sr-Latn-RS" baseline="0" dirty="0"/>
                        <a:t> čvora (iako je atribut čvor potomak pozivajućeg čvora)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283793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i="1" dirty="0"/>
                        <a:t>removeAttribute(atrributeName)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/>
                        <a:t>direktno</a:t>
                      </a:r>
                      <a:r>
                        <a:rPr lang="sr-Latn-RS" baseline="0" dirty="0"/>
                        <a:t> uklanja atribut čvora (iako je atribut čvor potomak pozivajućeg čvora)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42589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hasAttributes</a:t>
                      </a:r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/>
                        <a:t>vraća </a:t>
                      </a:r>
                      <a:r>
                        <a:rPr lang="sr-Latn-RS" i="1" dirty="0"/>
                        <a:t>true</a:t>
                      </a:r>
                      <a:r>
                        <a:rPr lang="sr-Latn-RS" dirty="0"/>
                        <a:t> ako pozivajući</a:t>
                      </a:r>
                      <a:r>
                        <a:rPr lang="sr-Latn-RS" baseline="0" dirty="0"/>
                        <a:t> čvor u svom podstablu ima atribute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132929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i="0" dirty="0" err="1"/>
                        <a:t>i</a:t>
                      </a:r>
                      <a:r>
                        <a:rPr lang="en-US" i="0" baseline="0" dirty="0"/>
                        <a:t> </a:t>
                      </a:r>
                      <a:r>
                        <a:rPr lang="en-US" i="0" baseline="0" dirty="0" err="1"/>
                        <a:t>mnog</a:t>
                      </a:r>
                      <a:r>
                        <a:rPr lang="sr-Latn-RS" i="0" baseline="0" dirty="0"/>
                        <a:t>e</a:t>
                      </a:r>
                      <a:r>
                        <a:rPr lang="en-US" i="0" baseline="0" dirty="0"/>
                        <a:t> drug</a:t>
                      </a:r>
                      <a:r>
                        <a:rPr lang="sr-Latn-RS" i="0" baseline="0" dirty="0"/>
                        <a:t>e</a:t>
                      </a:r>
                      <a:r>
                        <a:rPr lang="en-US" i="0" baseline="0" dirty="0"/>
                        <a:t>…</a:t>
                      </a:r>
                      <a:endParaRPr lang="en-US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354460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249382" y="1585178"/>
            <a:ext cx="11684000" cy="538898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 err="1"/>
              <a:t>opisuje</a:t>
            </a:r>
            <a:r>
              <a:rPr lang="en-US" dirty="0"/>
              <a:t> </a:t>
            </a:r>
            <a:r>
              <a:rPr lang="sr-Latn-RS" dirty="0"/>
              <a:t>jedan čvor u stablu</a:t>
            </a:r>
          </a:p>
        </p:txBody>
      </p:sp>
    </p:spTree>
    <p:extLst>
      <p:ext uri="{BB962C8B-B14F-4D97-AF65-F5344CB8AC3E}">
        <p14:creationId xmlns:p14="http://schemas.microsoft.com/office/powerpoint/2010/main" val="12497587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i="1" dirty="0">
                <a:latin typeface="+mn-lt"/>
              </a:rPr>
              <a:t>Document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65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382" y="1585178"/>
            <a:ext cx="11684000" cy="538898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 err="1"/>
              <a:t>opisuje</a:t>
            </a:r>
            <a:r>
              <a:rPr lang="en-US" dirty="0"/>
              <a:t> </a:t>
            </a:r>
            <a:r>
              <a:rPr lang="sr-Latn-RS" dirty="0"/>
              <a:t>HTML dokument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+mn-lt"/>
              </a:rPr>
              <a:t>DOM (</a:t>
            </a:r>
            <a:r>
              <a:rPr lang="en-US" i="1" dirty="0">
                <a:solidFill>
                  <a:schemeClr val="bg1"/>
                </a:solidFill>
                <a:latin typeface="+mn-lt"/>
              </a:rPr>
              <a:t>Document Object Model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) Level 1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 - 4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789899"/>
              </p:ext>
            </p:extLst>
          </p:nvPr>
        </p:nvGraphicFramePr>
        <p:xfrm>
          <a:off x="249382" y="2226676"/>
          <a:ext cx="11684000" cy="44327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293">
                  <a:extLst>
                    <a:ext uri="{9D8B030D-6E8A-4147-A177-3AD203B41FA5}">
                      <a16:colId xmlns:a16="http://schemas.microsoft.com/office/drawing/2014/main" val="2374332564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284451095"/>
                    </a:ext>
                  </a:extLst>
                </a:gridCol>
                <a:gridCol w="6304107">
                  <a:extLst>
                    <a:ext uri="{9D8B030D-6E8A-4147-A177-3AD203B41FA5}">
                      <a16:colId xmlns:a16="http://schemas.microsoft.com/office/drawing/2014/main" val="235674425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Naziv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Upotreba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90688"/>
                  </a:ext>
                </a:extLst>
              </a:tr>
              <a:tr h="217439">
                <a:tc rowSpan="3">
                  <a:txBody>
                    <a:bodyPr/>
                    <a:lstStyle/>
                    <a:p>
                      <a:r>
                        <a:rPr lang="en-US" sz="1400" b="1" dirty="0" err="1"/>
                        <a:t>metode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400" i="1" baseline="0" dirty="0"/>
                        <a:t>write(...)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i="0" dirty="0"/>
                        <a:t>dopisuje sadržaj na kraj HTML dokumenta za vreme učitavanja</a:t>
                      </a:r>
                      <a:r>
                        <a:rPr lang="en-US" sz="1400" i="0" dirty="0"/>
                        <a:t> </a:t>
                      </a:r>
                      <a:r>
                        <a:rPr lang="en-US" sz="1400" i="0" dirty="0" err="1"/>
                        <a:t>stranice</a:t>
                      </a:r>
                      <a:endParaRPr lang="en-US" sz="1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054"/>
                  </a:ext>
                </a:extLst>
              </a:tr>
              <a:tr h="617546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400" i="1" dirty="0"/>
                        <a:t>getElementById(id)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i="1" dirty="0"/>
                        <a:t>getElementsByName(name)</a:t>
                      </a:r>
                      <a:endParaRPr lang="en-US" sz="1400" i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i="1" dirty="0"/>
                        <a:t>getElementsBy</a:t>
                      </a:r>
                      <a:r>
                        <a:rPr lang="en-US" sz="1400" i="1" dirty="0"/>
                        <a:t>Class</a:t>
                      </a:r>
                      <a:r>
                        <a:rPr lang="sr-Latn-RS" sz="1400" i="1" dirty="0"/>
                        <a:t>Name(name)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i="1" dirty="0"/>
                        <a:t>getElementsByTagName(name)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i="0" dirty="0"/>
                        <a:t>pronalazi element</a:t>
                      </a:r>
                      <a:r>
                        <a:rPr lang="sr-Latn-RS" sz="1400" i="0" baseline="0" dirty="0"/>
                        <a:t> po vrednosti </a:t>
                      </a:r>
                      <a:r>
                        <a:rPr lang="sr-Latn-RS" sz="1400" i="1" baseline="0" dirty="0"/>
                        <a:t>id</a:t>
                      </a:r>
                      <a:r>
                        <a:rPr lang="sr-Latn-RS" sz="1400" i="0" baseline="0" dirty="0"/>
                        <a:t> atributa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i="0" dirty="0"/>
                        <a:t>vraća</a:t>
                      </a:r>
                      <a:r>
                        <a:rPr lang="sr-Latn-RS" sz="1400" i="0" baseline="0" dirty="0"/>
                        <a:t> niz </a:t>
                      </a:r>
                      <a:r>
                        <a:rPr lang="sr-Latn-RS" sz="1400" i="0" dirty="0"/>
                        <a:t>element</a:t>
                      </a:r>
                      <a:r>
                        <a:rPr lang="sr-Latn-RS" sz="1400" i="0" baseline="0" dirty="0"/>
                        <a:t>a pronađenih po vrednosti </a:t>
                      </a:r>
                      <a:r>
                        <a:rPr lang="sr-Latn-RS" sz="1400" i="1" baseline="0" dirty="0"/>
                        <a:t>name</a:t>
                      </a:r>
                      <a:r>
                        <a:rPr lang="sr-Latn-RS" sz="1400" i="0" baseline="0" dirty="0"/>
                        <a:t> atributa</a:t>
                      </a:r>
                      <a:endParaRPr lang="en-US" sz="1400" i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i="0" dirty="0"/>
                        <a:t>vraća</a:t>
                      </a:r>
                      <a:r>
                        <a:rPr lang="sr-Latn-RS" sz="1400" i="0" baseline="0" dirty="0"/>
                        <a:t> niz </a:t>
                      </a:r>
                      <a:r>
                        <a:rPr lang="sr-Latn-RS" sz="1400" i="0" dirty="0"/>
                        <a:t>element</a:t>
                      </a:r>
                      <a:r>
                        <a:rPr lang="sr-Latn-RS" sz="1400" i="0" baseline="0" dirty="0"/>
                        <a:t>a pronađenih po vrednosti </a:t>
                      </a:r>
                      <a:r>
                        <a:rPr lang="en-US" sz="1400" i="1" baseline="0" dirty="0"/>
                        <a:t>class</a:t>
                      </a:r>
                      <a:r>
                        <a:rPr lang="sr-Latn-RS" sz="1400" i="0" baseline="0" dirty="0"/>
                        <a:t> atributa</a:t>
                      </a:r>
                      <a:endParaRPr lang="en-US" sz="1400" i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i="0" dirty="0"/>
                        <a:t>vraća</a:t>
                      </a:r>
                      <a:r>
                        <a:rPr lang="sr-Latn-RS" sz="1400" i="0" baseline="0" dirty="0"/>
                        <a:t> niz </a:t>
                      </a:r>
                      <a:r>
                        <a:rPr lang="sr-Latn-RS" sz="1400" i="0" dirty="0"/>
                        <a:t>element</a:t>
                      </a:r>
                      <a:r>
                        <a:rPr lang="sr-Latn-RS" sz="1400" i="0" baseline="0" dirty="0"/>
                        <a:t>a pronađenih po nazivu </a:t>
                      </a:r>
                      <a:r>
                        <a:rPr lang="sr-Latn-RS" sz="1400" i="1" baseline="0" dirty="0"/>
                        <a:t>tag</a:t>
                      </a:r>
                      <a:r>
                        <a:rPr lang="sr-Latn-RS" sz="1400" i="0" baseline="0" dirty="0"/>
                        <a:t>-a</a:t>
                      </a:r>
                      <a:endParaRPr lang="en-US" sz="1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305372"/>
                  </a:ext>
                </a:extLst>
              </a:tr>
              <a:tr h="617546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i="1" dirty="0"/>
                        <a:t>createElement(...)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i="1" dirty="0"/>
                        <a:t>createTextNode(...)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i="1" dirty="0"/>
                        <a:t>createAtrribute(...)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i="0" dirty="0"/>
                        <a:t>kreira čvor koji</a:t>
                      </a:r>
                      <a:r>
                        <a:rPr lang="sr-Latn-RS" sz="1400" i="0" baseline="0" dirty="0"/>
                        <a:t> predstavlja element</a:t>
                      </a:r>
                    </a:p>
                    <a:p>
                      <a:r>
                        <a:rPr lang="sr-Latn-RS" sz="1400" i="0" baseline="0" dirty="0"/>
                        <a:t>kreira tekstualni čvor</a:t>
                      </a:r>
                    </a:p>
                    <a:p>
                      <a:r>
                        <a:rPr lang="sr-Latn-RS" sz="1400" i="0" baseline="0" dirty="0"/>
                        <a:t>kreira čvor koji predstavlja atribut</a:t>
                      </a:r>
                      <a:endParaRPr lang="en-US" sz="1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473913"/>
                  </a:ext>
                </a:extLst>
              </a:tr>
              <a:tr h="244109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err="1"/>
                        <a:t>i</a:t>
                      </a:r>
                      <a:r>
                        <a:rPr lang="en-US" sz="1400" i="0" baseline="0" dirty="0"/>
                        <a:t> </a:t>
                      </a:r>
                      <a:r>
                        <a:rPr lang="en-US" sz="1400" i="0" baseline="0" dirty="0" err="1"/>
                        <a:t>mnog</a:t>
                      </a:r>
                      <a:r>
                        <a:rPr lang="sr-Latn-RS" sz="1400" i="0" baseline="0" dirty="0"/>
                        <a:t>e</a:t>
                      </a:r>
                      <a:r>
                        <a:rPr lang="en-US" sz="1400" i="0" baseline="0" dirty="0"/>
                        <a:t> drug</a:t>
                      </a:r>
                      <a:r>
                        <a:rPr lang="sr-Latn-RS" sz="1400" i="0" baseline="0" dirty="0"/>
                        <a:t>e</a:t>
                      </a:r>
                      <a:r>
                        <a:rPr lang="en-US" sz="1400" i="0" baseline="0" dirty="0"/>
                        <a:t>…</a:t>
                      </a:r>
                      <a:endParaRPr lang="en-US" sz="1400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095352"/>
                  </a:ext>
                </a:extLst>
              </a:tr>
              <a:tr h="357784">
                <a:tc rowSpan="4">
                  <a:txBody>
                    <a:bodyPr/>
                    <a:lstStyle/>
                    <a:p>
                      <a:r>
                        <a:rPr lang="en-US" sz="1400" b="1" dirty="0" err="1"/>
                        <a:t>atributi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h</a:t>
                      </a:r>
                      <a:r>
                        <a:rPr lang="sr-Latn-RS" sz="1400" i="1" dirty="0"/>
                        <a:t>ead</a:t>
                      </a:r>
                      <a:r>
                        <a:rPr lang="en-US" sz="1400" i="1" dirty="0"/>
                        <a:t>,</a:t>
                      </a:r>
                      <a:r>
                        <a:rPr lang="en-US" sz="1400" i="1" baseline="0" dirty="0"/>
                        <a:t> </a:t>
                      </a:r>
                      <a:r>
                        <a:rPr lang="sr-Latn-RS" sz="1400" i="1" dirty="0"/>
                        <a:t>body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referenca na čvor</a:t>
                      </a:r>
                      <a:r>
                        <a:rPr lang="sr-Latn-RS" sz="1400" baseline="0" dirty="0"/>
                        <a:t> </a:t>
                      </a:r>
                      <a:r>
                        <a:rPr lang="sr-Latn-RS" sz="1400" i="1" baseline="0" dirty="0"/>
                        <a:t>head</a:t>
                      </a:r>
                      <a:r>
                        <a:rPr lang="sr-Latn-RS" sz="1400" baseline="0" dirty="0"/>
                        <a:t>, odnosno </a:t>
                      </a:r>
                      <a:r>
                        <a:rPr lang="sr-Latn-RS" sz="1400" i="1" baseline="0" dirty="0"/>
                        <a:t>body </a:t>
                      </a:r>
                      <a:r>
                        <a:rPr lang="sr-Latn-RS" sz="1400" baseline="0" dirty="0"/>
                        <a:t>elementa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262900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f</a:t>
                      </a:r>
                      <a:r>
                        <a:rPr lang="sr-Latn-RS" sz="1400" i="1" dirty="0"/>
                        <a:t>orms, anchors, images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reference na nizove definisane u DOM Level 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54198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i="1" dirty="0"/>
                        <a:t>title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naslov dokumenta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62232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URL dokumenta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07667"/>
                  </a:ext>
                </a:extLst>
              </a:tr>
              <a:tr h="357784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err="1"/>
                        <a:t>i</a:t>
                      </a:r>
                      <a:r>
                        <a:rPr lang="en-US" sz="1400" i="0" baseline="0" dirty="0"/>
                        <a:t> </a:t>
                      </a:r>
                      <a:r>
                        <a:rPr lang="en-US" sz="1400" i="0" baseline="0" dirty="0" err="1"/>
                        <a:t>mnogi</a:t>
                      </a:r>
                      <a:r>
                        <a:rPr lang="en-US" sz="1400" i="0" baseline="0" dirty="0"/>
                        <a:t> </a:t>
                      </a:r>
                      <a:r>
                        <a:rPr lang="en-US" sz="1400" i="0" baseline="0" dirty="0" err="1"/>
                        <a:t>drugi</a:t>
                      </a:r>
                      <a:r>
                        <a:rPr lang="en-US" sz="1400" i="0" baseline="0" dirty="0"/>
                        <a:t>…</a:t>
                      </a:r>
                      <a:endParaRPr lang="en-US" sz="1400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671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9783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i="1" dirty="0">
                <a:latin typeface="+mn-lt"/>
              </a:rPr>
              <a:t>Form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66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382" y="1585178"/>
            <a:ext cx="11684000" cy="538898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 err="1"/>
              <a:t>opisuje</a:t>
            </a:r>
            <a:r>
              <a:rPr lang="en-US" dirty="0"/>
              <a:t> </a:t>
            </a:r>
            <a:r>
              <a:rPr lang="sr-Latn-RS" dirty="0"/>
              <a:t>formu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+mn-lt"/>
              </a:rPr>
              <a:t>DOM (</a:t>
            </a:r>
            <a:r>
              <a:rPr lang="en-US" i="1" dirty="0">
                <a:solidFill>
                  <a:schemeClr val="bg1"/>
                </a:solidFill>
                <a:latin typeface="+mn-lt"/>
              </a:rPr>
              <a:t>Document Object Model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) Level 1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 - 4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3539467"/>
              </p:ext>
            </p:extLst>
          </p:nvPr>
        </p:nvGraphicFramePr>
        <p:xfrm>
          <a:off x="249382" y="2226676"/>
          <a:ext cx="11684000" cy="32921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293">
                  <a:extLst>
                    <a:ext uri="{9D8B030D-6E8A-4147-A177-3AD203B41FA5}">
                      <a16:colId xmlns:a16="http://schemas.microsoft.com/office/drawing/2014/main" val="2374332564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284451095"/>
                    </a:ext>
                  </a:extLst>
                </a:gridCol>
                <a:gridCol w="6304107">
                  <a:extLst>
                    <a:ext uri="{9D8B030D-6E8A-4147-A177-3AD203B41FA5}">
                      <a16:colId xmlns:a16="http://schemas.microsoft.com/office/drawing/2014/main" val="235674425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Naziv</a:t>
                      </a:r>
                      <a:endParaRPr lang="en-US" sz="1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Upotreba</a:t>
                      </a:r>
                      <a:endParaRPr lang="en-US" sz="1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90688"/>
                  </a:ext>
                </a:extLst>
              </a:tr>
              <a:tr h="217439">
                <a:tc rowSpan="2">
                  <a:txBody>
                    <a:bodyPr/>
                    <a:lstStyle/>
                    <a:p>
                      <a:r>
                        <a:rPr lang="en-US" sz="1800" b="1" dirty="0" err="1"/>
                        <a:t>metode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i="1" baseline="0" dirty="0"/>
                        <a:t>reset()</a:t>
                      </a:r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i="1" dirty="0"/>
                        <a:t>reset</a:t>
                      </a:r>
                      <a:r>
                        <a:rPr lang="sr-Latn-RS" sz="1800" i="0" dirty="0"/>
                        <a:t>-uje</a:t>
                      </a:r>
                      <a:r>
                        <a:rPr lang="sr-Latn-RS" sz="1800" i="0" baseline="0" dirty="0"/>
                        <a:t> sva polja forme</a:t>
                      </a:r>
                      <a:endParaRPr lang="en-US" sz="1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054"/>
                  </a:ext>
                </a:extLst>
              </a:tr>
              <a:tr h="366029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i="1" dirty="0"/>
                        <a:t>submit()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i="0" dirty="0"/>
                        <a:t>programski</a:t>
                      </a:r>
                      <a:r>
                        <a:rPr lang="sr-Latn-RS" sz="1800" i="0" baseline="0" dirty="0"/>
                        <a:t> klik na </a:t>
                      </a:r>
                      <a:r>
                        <a:rPr lang="sr-Latn-RS" sz="1800" i="1" baseline="0" dirty="0"/>
                        <a:t>submit</a:t>
                      </a:r>
                      <a:r>
                        <a:rPr lang="sr-Latn-RS" sz="1800" i="0" baseline="0" dirty="0"/>
                        <a:t> dugme</a:t>
                      </a:r>
                      <a:endParaRPr lang="en-US" sz="1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305372"/>
                  </a:ext>
                </a:extLst>
              </a:tr>
              <a:tr h="357784">
                <a:tc rowSpan="5">
                  <a:txBody>
                    <a:bodyPr/>
                    <a:lstStyle/>
                    <a:p>
                      <a:r>
                        <a:rPr lang="en-US" sz="1800" b="1" dirty="0" err="1"/>
                        <a:t>atributi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i="1" dirty="0"/>
                        <a:t>method</a:t>
                      </a:r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vrednost</a:t>
                      </a:r>
                      <a:r>
                        <a:rPr lang="sr-Latn-RS" sz="1800" baseline="0" dirty="0"/>
                        <a:t> </a:t>
                      </a:r>
                      <a:r>
                        <a:rPr lang="sr-Latn-RS" sz="1800" i="1" baseline="0" dirty="0"/>
                        <a:t>method</a:t>
                      </a:r>
                      <a:r>
                        <a:rPr lang="sr-Latn-RS" sz="1800" baseline="0" dirty="0"/>
                        <a:t> atributa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262900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i="1" dirty="0"/>
                        <a:t>action</a:t>
                      </a:r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vrednost</a:t>
                      </a:r>
                      <a:r>
                        <a:rPr lang="sr-Latn-RS" sz="1800" baseline="0" dirty="0"/>
                        <a:t> </a:t>
                      </a:r>
                      <a:r>
                        <a:rPr lang="sr-Latn-RS" sz="1800" i="1" baseline="0" dirty="0"/>
                        <a:t>action</a:t>
                      </a:r>
                      <a:r>
                        <a:rPr lang="sr-Latn-RS" sz="1800" baseline="0" dirty="0"/>
                        <a:t> atributa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54198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i="1" dirty="0"/>
                        <a:t>name</a:t>
                      </a:r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vrednost</a:t>
                      </a:r>
                      <a:r>
                        <a:rPr lang="sr-Latn-RS" sz="1800" baseline="0" dirty="0"/>
                        <a:t> </a:t>
                      </a:r>
                      <a:r>
                        <a:rPr lang="sr-Latn-RS" sz="1800" i="1" baseline="0" dirty="0"/>
                        <a:t>name</a:t>
                      </a:r>
                      <a:r>
                        <a:rPr lang="sr-Latn-RS" sz="1800" baseline="0" dirty="0"/>
                        <a:t> atributa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62232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i="1" dirty="0"/>
                        <a:t>length</a:t>
                      </a:r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ukupan broj </a:t>
                      </a:r>
                      <a:r>
                        <a:rPr lang="sr-Latn-RS" sz="1800" i="1" dirty="0"/>
                        <a:t>input </a:t>
                      </a:r>
                      <a:r>
                        <a:rPr lang="sr-Latn-RS" sz="1800" dirty="0"/>
                        <a:t>elemenata u formi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07667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i="1" dirty="0"/>
                        <a:t>elements</a:t>
                      </a:r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niz </a:t>
                      </a:r>
                      <a:r>
                        <a:rPr lang="sr-Latn-RS" sz="1800" i="1" dirty="0"/>
                        <a:t>input</a:t>
                      </a:r>
                      <a:r>
                        <a:rPr lang="sr-Latn-RS" sz="1800" dirty="0"/>
                        <a:t> elemenata</a:t>
                      </a:r>
                      <a:r>
                        <a:rPr lang="sr-Latn-RS" sz="1800" baseline="0" dirty="0"/>
                        <a:t> u formi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571912"/>
                  </a:ext>
                </a:extLst>
              </a:tr>
              <a:tr h="357784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 err="1"/>
                        <a:t>i</a:t>
                      </a:r>
                      <a:r>
                        <a:rPr lang="en-US" sz="1800" i="0" baseline="0" dirty="0"/>
                        <a:t> </a:t>
                      </a:r>
                      <a:r>
                        <a:rPr lang="en-US" sz="1800" i="0" baseline="0" dirty="0" err="1"/>
                        <a:t>mnogi</a:t>
                      </a:r>
                      <a:r>
                        <a:rPr lang="en-US" sz="1800" i="0" baseline="0" dirty="0"/>
                        <a:t> </a:t>
                      </a:r>
                      <a:r>
                        <a:rPr lang="en-US" sz="1800" i="0" baseline="0" dirty="0" err="1"/>
                        <a:t>drugi</a:t>
                      </a:r>
                      <a:r>
                        <a:rPr lang="en-US" sz="1800" i="0" baseline="0" dirty="0"/>
                        <a:t>…</a:t>
                      </a:r>
                      <a:endParaRPr lang="en-US" sz="1800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671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8753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>
                <a:latin typeface="+mn-lt"/>
              </a:rPr>
              <a:t>Input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67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382" y="1585178"/>
            <a:ext cx="11684000" cy="538898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 err="1"/>
              <a:t>opisuje</a:t>
            </a:r>
            <a:r>
              <a:rPr lang="en-US" dirty="0"/>
              <a:t> </a:t>
            </a:r>
            <a:r>
              <a:rPr lang="en-US" i="1" dirty="0"/>
              <a:t>input</a:t>
            </a:r>
            <a:r>
              <a:rPr lang="en-US" dirty="0"/>
              <a:t> element </a:t>
            </a:r>
            <a:r>
              <a:rPr lang="en-US" dirty="0" err="1"/>
              <a:t>forme</a:t>
            </a:r>
            <a:endParaRPr lang="sr-Latn-R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+mn-lt"/>
              </a:rPr>
              <a:t>DOM (</a:t>
            </a:r>
            <a:r>
              <a:rPr lang="en-US" i="1" dirty="0">
                <a:solidFill>
                  <a:schemeClr val="bg1"/>
                </a:solidFill>
                <a:latin typeface="+mn-lt"/>
              </a:rPr>
              <a:t>Document Object Model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) Level 1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 - 4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9156979"/>
              </p:ext>
            </p:extLst>
          </p:nvPr>
        </p:nvGraphicFramePr>
        <p:xfrm>
          <a:off x="249382" y="2226676"/>
          <a:ext cx="11684000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293">
                  <a:extLst>
                    <a:ext uri="{9D8B030D-6E8A-4147-A177-3AD203B41FA5}">
                      <a16:colId xmlns:a16="http://schemas.microsoft.com/office/drawing/2014/main" val="2374332564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284451095"/>
                    </a:ext>
                  </a:extLst>
                </a:gridCol>
                <a:gridCol w="6304107">
                  <a:extLst>
                    <a:ext uri="{9D8B030D-6E8A-4147-A177-3AD203B41FA5}">
                      <a16:colId xmlns:a16="http://schemas.microsoft.com/office/drawing/2014/main" val="235674425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Naziv</a:t>
                      </a:r>
                      <a:endParaRPr lang="en-US" sz="1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Upotreba</a:t>
                      </a:r>
                      <a:endParaRPr lang="en-US" sz="1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90688"/>
                  </a:ext>
                </a:extLst>
              </a:tr>
              <a:tr h="357784">
                <a:tc rowSpan="5">
                  <a:txBody>
                    <a:bodyPr/>
                    <a:lstStyle/>
                    <a:p>
                      <a:r>
                        <a:rPr lang="en-US" sz="1800" b="1" dirty="0" err="1"/>
                        <a:t>atributi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v</a:t>
                      </a:r>
                      <a:r>
                        <a:rPr lang="en-US" sz="1800" dirty="0" err="1"/>
                        <a:t>rednost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unosa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262900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i="1" dirty="0" err="1"/>
                        <a:t>defaultValue</a:t>
                      </a:r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p</a:t>
                      </a:r>
                      <a:r>
                        <a:rPr lang="en-US" sz="1800" dirty="0"/>
                        <a:t>o</a:t>
                      </a:r>
                      <a:r>
                        <a:rPr lang="sr-Latn-RS" sz="1800" dirty="0"/>
                        <a:t>četna</a:t>
                      </a:r>
                      <a:r>
                        <a:rPr lang="sr-Latn-RS" sz="1800" baseline="0" dirty="0"/>
                        <a:t> vrednost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54198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vrednost type</a:t>
                      </a:r>
                      <a:r>
                        <a:rPr lang="sr-Latn-RS" sz="1800" baseline="0" dirty="0"/>
                        <a:t> atributa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10406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vrednost name</a:t>
                      </a:r>
                      <a:r>
                        <a:rPr lang="sr-Latn-RS" sz="1800" baseline="0" dirty="0"/>
                        <a:t> atributa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62232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dirty="0"/>
                        <a:t>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referenca na formu</a:t>
                      </a:r>
                      <a:r>
                        <a:rPr lang="sr-Latn-RS" sz="1800" baseline="0" dirty="0"/>
                        <a:t> kojoj </a:t>
                      </a:r>
                      <a:r>
                        <a:rPr lang="sr-Latn-RS" sz="1800" i="1" baseline="0" dirty="0"/>
                        <a:t>input</a:t>
                      </a:r>
                      <a:r>
                        <a:rPr lang="sr-Latn-RS" sz="1800" baseline="0" dirty="0"/>
                        <a:t> pripada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07667"/>
                  </a:ext>
                </a:extLst>
              </a:tr>
              <a:tr h="357784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 err="1"/>
                        <a:t>i</a:t>
                      </a:r>
                      <a:r>
                        <a:rPr lang="en-US" sz="1800" i="0" baseline="0" dirty="0"/>
                        <a:t> </a:t>
                      </a:r>
                      <a:r>
                        <a:rPr lang="en-US" sz="1800" i="0" baseline="0" dirty="0" err="1"/>
                        <a:t>mnogi</a:t>
                      </a:r>
                      <a:r>
                        <a:rPr lang="en-US" sz="1800" i="0" baseline="0" dirty="0"/>
                        <a:t> </a:t>
                      </a:r>
                      <a:r>
                        <a:rPr lang="en-US" sz="1800" i="0" baseline="0" dirty="0" err="1"/>
                        <a:t>drugi</a:t>
                      </a:r>
                      <a:r>
                        <a:rPr lang="en-US" sz="1800" i="0" baseline="0" dirty="0"/>
                        <a:t>…</a:t>
                      </a:r>
                      <a:endParaRPr lang="en-US" sz="1800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671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5536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Metoda</a:t>
            </a:r>
            <a:r>
              <a:rPr lang="en-US" sz="4000" dirty="0">
                <a:latin typeface="+mn-lt"/>
              </a:rPr>
              <a:t> </a:t>
            </a:r>
            <a:r>
              <a:rPr lang="en-US" sz="4000" i="1" dirty="0">
                <a:latin typeface="+mn-lt"/>
              </a:rPr>
              <a:t>document.</a:t>
            </a:r>
            <a:r>
              <a:rPr lang="sr-Latn-RS" sz="4000" i="1" dirty="0">
                <a:latin typeface="+mn-lt"/>
              </a:rPr>
              <a:t>write(...)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68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49382" y="1574500"/>
            <a:ext cx="11684000" cy="1644950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lnSpcReduction="10000"/>
          </a:bodyPr>
          <a:lstStyle/>
          <a:p>
            <a:r>
              <a:rPr lang="sr-Latn-RS" dirty="0"/>
              <a:t>ako se pozove za vreme učitavanja stranice d</a:t>
            </a:r>
            <a:r>
              <a:rPr lang="en-US" dirty="0" err="1"/>
              <a:t>opisuje</a:t>
            </a:r>
            <a:r>
              <a:rPr lang="en-US" dirty="0"/>
              <a:t> </a:t>
            </a:r>
            <a:r>
              <a:rPr lang="en-US" dirty="0" err="1"/>
              <a:t>sadr</a:t>
            </a:r>
            <a:r>
              <a:rPr lang="sr-Latn-RS" dirty="0"/>
              <a:t>žaj na kraj HTML dokumenta</a:t>
            </a:r>
          </a:p>
          <a:p>
            <a:r>
              <a:rPr lang="sr-Latn-RS" dirty="0"/>
              <a:t>ako se pozove nakon učitavanja stranice, zamenjuje kompletan sadržaj HTML dokument</a:t>
            </a:r>
            <a:r>
              <a:rPr lang="en-US" dirty="0"/>
              <a:t>a</a:t>
            </a:r>
            <a:endParaRPr lang="sr-Latn-R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3311811"/>
            <a:ext cx="52768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Funkcija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write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script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javascript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generisiPasus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tekst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"&lt;p&gt;"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tekst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"&lt;/p&gt;"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>
                <a:solidFill>
                  <a:srgbClr val="008080"/>
                </a:solidFill>
                <a:latin typeface="Consolas" panose="020B0609020204030204" pitchFamily="49" charset="0"/>
              </a:rPr>
              <a:t>    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običan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pasus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script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javascript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generisiPasus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pasus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generisan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za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vreme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učitavanja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običan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pasus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4590806"/>
            <a:ext cx="2305050" cy="847725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+mn-lt"/>
              </a:rPr>
              <a:t>DOM (</a:t>
            </a:r>
            <a:r>
              <a:rPr lang="en-US" i="1" dirty="0">
                <a:solidFill>
                  <a:schemeClr val="bg1"/>
                </a:solidFill>
                <a:latin typeface="+mn-lt"/>
              </a:rPr>
              <a:t>Document Object Model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) Level 1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 - 4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22107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>
                <a:latin typeface="+mn-lt"/>
              </a:rPr>
              <a:t>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69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49382" y="1574500"/>
            <a:ext cx="11684000" cy="587675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RS" dirty="0" err="1"/>
              <a:t>o</a:t>
            </a:r>
            <a:r>
              <a:rPr lang="en-US" dirty="0" err="1"/>
              <a:t>bjekat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pomo</a:t>
            </a:r>
            <a:r>
              <a:rPr lang="sr-Latn-RS" dirty="0"/>
              <a:t>ć kog se upravlja CSS atributima čvora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49382" y="272765"/>
            <a:ext cx="11684000" cy="59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+mn-lt"/>
              </a:rPr>
              <a:t>DOM (</a:t>
            </a:r>
            <a:r>
              <a:rPr lang="en-US" i="1" dirty="0">
                <a:solidFill>
                  <a:schemeClr val="bg1"/>
                </a:solidFill>
                <a:latin typeface="+mn-lt"/>
              </a:rPr>
              <a:t>Document Object Model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) Level 1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 - 4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383119"/>
              </p:ext>
            </p:extLst>
          </p:nvPr>
        </p:nvGraphicFramePr>
        <p:xfrm>
          <a:off x="249382" y="2227115"/>
          <a:ext cx="11684000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293">
                  <a:extLst>
                    <a:ext uri="{9D8B030D-6E8A-4147-A177-3AD203B41FA5}">
                      <a16:colId xmlns:a16="http://schemas.microsoft.com/office/drawing/2014/main" val="2374332564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284451095"/>
                    </a:ext>
                  </a:extLst>
                </a:gridCol>
                <a:gridCol w="6304107">
                  <a:extLst>
                    <a:ext uri="{9D8B030D-6E8A-4147-A177-3AD203B41FA5}">
                      <a16:colId xmlns:a16="http://schemas.microsoft.com/office/drawing/2014/main" val="235674425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Naziv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CSS atribut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90688"/>
                  </a:ext>
                </a:extLst>
              </a:tr>
              <a:tr h="357784">
                <a:tc rowSpan="8">
                  <a:txBody>
                    <a:bodyPr/>
                    <a:lstStyle/>
                    <a:p>
                      <a:r>
                        <a:rPr lang="sr-Latn-RS" b="1" dirty="0"/>
                        <a:t>atributi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i="1" dirty="0"/>
                        <a:t>display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i="1" dirty="0"/>
                        <a:t>display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54198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i="1" dirty="0"/>
                        <a:t>color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42564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i="1" dirty="0"/>
                        <a:t>backgroundColor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background-color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317969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i="1" dirty="0"/>
                        <a:t>width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652004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i="1" dirty="0"/>
                        <a:t>borderStyle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border-style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693393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i="1" dirty="0"/>
                        <a:t>borderColor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border-color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532715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i="1" dirty="0"/>
                        <a:t>borderWidth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border-width</a:t>
                      </a:r>
                      <a:endParaRPr lang="pl-PL" sz="1800" b="0" i="1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05368"/>
                  </a:ext>
                </a:extLst>
              </a:tr>
              <a:tr h="357784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i="0" dirty="0" err="1"/>
                        <a:t>i</a:t>
                      </a:r>
                      <a:r>
                        <a:rPr lang="en-US" i="0" baseline="0" dirty="0"/>
                        <a:t> </a:t>
                      </a:r>
                      <a:r>
                        <a:rPr lang="en-US" i="0" baseline="0" dirty="0" err="1"/>
                        <a:t>mnog</a:t>
                      </a:r>
                      <a:r>
                        <a:rPr lang="sr-Latn-RS" i="0" baseline="0" dirty="0"/>
                        <a:t>i</a:t>
                      </a:r>
                      <a:r>
                        <a:rPr lang="en-US" i="0" baseline="0" dirty="0"/>
                        <a:t> drug</a:t>
                      </a:r>
                      <a:r>
                        <a:rPr lang="sr-Latn-RS" i="0" baseline="0" dirty="0"/>
                        <a:t>i</a:t>
                      </a:r>
                      <a:r>
                        <a:rPr lang="en-US" i="0" baseline="0" dirty="0"/>
                        <a:t>…</a:t>
                      </a:r>
                      <a:endParaRPr lang="en-US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354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31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3F7F7F"/>
                </a:solidFill>
                <a:latin typeface="Consolas" panose="020B0609020204030204" pitchFamily="49" charset="0"/>
              </a:rPr>
              <a:t>script</a:t>
            </a:r>
            <a:r>
              <a:rPr lang="en-US" sz="4000" dirty="0">
                <a:latin typeface="+mn-lt"/>
              </a:rPr>
              <a:t> </a:t>
            </a:r>
            <a:r>
              <a:rPr lang="en-US" sz="4000" i="1" dirty="0">
                <a:latin typeface="+mn-lt"/>
              </a:rPr>
              <a:t>tag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7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49382" y="1574500"/>
            <a:ext cx="11684000" cy="2692700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en-US" dirty="0" err="1"/>
              <a:t>umesto</a:t>
            </a:r>
            <a:r>
              <a:rPr lang="en-US" dirty="0"/>
              <a:t> u </a:t>
            </a:r>
            <a:r>
              <a:rPr lang="sr-Latn-RS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sr-Latn-RS" dirty="0"/>
              <a:t> </a:t>
            </a:r>
            <a:r>
              <a:rPr lang="sr-Latn-RS" i="1" dirty="0"/>
              <a:t>tag</a:t>
            </a:r>
            <a:r>
              <a:rPr lang="sr-Latn-RS" dirty="0"/>
              <a:t>-</a:t>
            </a:r>
            <a:r>
              <a:rPr lang="en-US" dirty="0"/>
              <a:t>u</a:t>
            </a:r>
            <a:r>
              <a:rPr lang="sr-Latn-RS" dirty="0"/>
              <a:t>, </a:t>
            </a:r>
            <a:r>
              <a:rPr lang="sr-Latn-RS" i="1" dirty="0"/>
              <a:t>JavaScript</a:t>
            </a:r>
            <a:r>
              <a:rPr lang="sr-Latn-RS" dirty="0"/>
              <a:t> kod koji će moći da se izvrši </a:t>
            </a:r>
            <a:r>
              <a:rPr lang="sr-Latn-RS" u="sng" dirty="0">
                <a:solidFill>
                  <a:srgbClr val="0878BE"/>
                </a:solidFill>
              </a:rPr>
              <a:t>na poziv</a:t>
            </a:r>
            <a:r>
              <a:rPr lang="sr-Latn-RS" dirty="0">
                <a:solidFill>
                  <a:srgbClr val="0878BE"/>
                </a:solidFill>
              </a:rPr>
              <a:t> pri učitavanju stranice ili nakon učitavanja stranice </a:t>
            </a:r>
            <a:r>
              <a:rPr lang="sr-Latn-RS" dirty="0"/>
              <a:t>(npr. definicije funkcija)</a:t>
            </a:r>
            <a:r>
              <a:rPr lang="en-US" dirty="0"/>
              <a:t> se </a:t>
            </a:r>
            <a:r>
              <a:rPr lang="en-US" dirty="0" err="1"/>
              <a:t>mo</a:t>
            </a:r>
            <a:r>
              <a:rPr lang="sr-Latn-RS" dirty="0"/>
              <a:t>že izmestiti u eksternu </a:t>
            </a:r>
            <a:r>
              <a:rPr lang="sr-Latn-RS" i="1" dirty="0"/>
              <a:t>.js</a:t>
            </a:r>
            <a:r>
              <a:rPr lang="sr-Latn-RS" dirty="0"/>
              <a:t> datoteku</a:t>
            </a:r>
          </a:p>
          <a:p>
            <a:r>
              <a:rPr lang="sr-Latn-RS" dirty="0"/>
              <a:t>to omogućuje da se </a:t>
            </a:r>
            <a:r>
              <a:rPr lang="en-US" dirty="0" err="1">
                <a:solidFill>
                  <a:srgbClr val="0878BE"/>
                </a:solidFill>
              </a:rPr>
              <a:t>na</a:t>
            </a:r>
            <a:r>
              <a:rPr lang="sr-Latn-RS" dirty="0">
                <a:solidFill>
                  <a:srgbClr val="0878BE"/>
                </a:solidFill>
              </a:rPr>
              <a:t> različitim HTML stranicama </a:t>
            </a:r>
            <a:r>
              <a:rPr lang="sr-Latn-RS" dirty="0"/>
              <a:t>koriste </a:t>
            </a:r>
            <a:r>
              <a:rPr lang="sr-Latn-RS" dirty="0">
                <a:solidFill>
                  <a:srgbClr val="0878BE"/>
                </a:solidFill>
              </a:rPr>
              <a:t>iste funkcije </a:t>
            </a:r>
            <a:r>
              <a:rPr lang="sr-Latn-RS" dirty="0"/>
              <a:t>definisane u zajedničkoj </a:t>
            </a:r>
            <a:r>
              <a:rPr lang="sr-Latn-RS" i="1" dirty="0"/>
              <a:t>.js </a:t>
            </a:r>
            <a:r>
              <a:rPr lang="sr-Latn-RS" dirty="0"/>
              <a:t>datoteci</a:t>
            </a:r>
          </a:p>
          <a:p>
            <a:r>
              <a:rPr lang="sr-Latn-RS" i="1" dirty="0"/>
              <a:t>JavaScript </a:t>
            </a:r>
            <a:r>
              <a:rPr lang="sr-Latn-RS" dirty="0">
                <a:solidFill>
                  <a:srgbClr val="0878BE"/>
                </a:solidFill>
              </a:rPr>
              <a:t>biblioteke </a:t>
            </a:r>
            <a:r>
              <a:rPr lang="sr-Latn-RS" dirty="0"/>
              <a:t>se sastoje od jedne ili više </a:t>
            </a:r>
            <a:r>
              <a:rPr lang="sr-Latn-RS" i="1" dirty="0"/>
              <a:t>.js</a:t>
            </a:r>
            <a:r>
              <a:rPr lang="sr-Latn-RS" dirty="0"/>
              <a:t> datoteka</a:t>
            </a:r>
            <a:endParaRPr lang="sr-Latn-RS" i="1" dirty="0"/>
          </a:p>
        </p:txBody>
      </p:sp>
      <p:sp>
        <p:nvSpPr>
          <p:cNvPr id="13" name="Rectangle 12"/>
          <p:cNvSpPr/>
          <p:nvPr/>
        </p:nvSpPr>
        <p:spPr>
          <a:xfrm>
            <a:off x="4211780" y="4813346"/>
            <a:ext cx="63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sr-Latn-RS" sz="12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sr-Latn-RS" sz="12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...</a:t>
            </a:r>
            <a:endParaRPr lang="en-US" sz="12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script</a:t>
            </a:r>
            <a:r>
              <a:rPr lang="sr-Latn-RS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>
                <a:solidFill>
                  <a:srgbClr val="7F007F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r-Latn-R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eksterna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_datoteka.js"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javascript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...</a:t>
            </a:r>
            <a:endParaRPr lang="en-US" sz="12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sr-Latn-RS" sz="12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49382" y="4691146"/>
            <a:ext cx="31761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sr-Latn-RS" sz="12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sr-Latn-RS" sz="12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...</a:t>
            </a:r>
            <a:endParaRPr lang="en-US" sz="12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script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javascript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sr-Latn-R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...</a:t>
            </a:r>
            <a:endParaRPr lang="en-US" sz="1200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12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sr-Latn-RS" sz="1200" dirty="0">
                <a:solidFill>
                  <a:srgbClr val="008080"/>
                </a:solidFill>
                <a:latin typeface="Consolas" panose="020B0609020204030204" pitchFamily="49" charset="0"/>
              </a:rPr>
              <a:t>...</a:t>
            </a:r>
            <a:endParaRPr lang="en-US" sz="12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sr-Latn-RS" sz="12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10547927" y="4768090"/>
            <a:ext cx="1385455" cy="16004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eksterna_datoteka.js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530840" y="5363288"/>
            <a:ext cx="575597" cy="285109"/>
          </a:xfrm>
          <a:prstGeom prst="rightArrow">
            <a:avLst/>
          </a:prstGeom>
          <a:solidFill>
            <a:srgbClr val="31AC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/>
          <p:nvPr/>
        </p:nvCxnSpPr>
        <p:spPr>
          <a:xfrm flipV="1">
            <a:off x="6511636" y="4895274"/>
            <a:ext cx="4036291" cy="468014"/>
          </a:xfrm>
          <a:prstGeom prst="bentConnector3">
            <a:avLst>
              <a:gd name="adj1" fmla="val 93"/>
            </a:avLst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5057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Dodatni materijali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960578"/>
            <a:ext cx="11684000" cy="5661895"/>
          </a:xfrm>
          <a:ln w="38100">
            <a:noFill/>
          </a:ln>
        </p:spPr>
        <p:txBody>
          <a:bodyPr/>
          <a:lstStyle/>
          <a:p>
            <a:r>
              <a:rPr lang="sr-Latn-RS" dirty="0">
                <a:hlinkClick r:id="rId3"/>
              </a:rPr>
              <a:t>https://</a:t>
            </a:r>
            <a:r>
              <a:rPr lang="sr-Latn-RS">
                <a:hlinkClick r:id="rId3"/>
              </a:rPr>
              <a:t>www.w3schools.com/js/</a:t>
            </a:r>
            <a:endParaRPr lang="en-US"/>
          </a:p>
          <a:p>
            <a:r>
              <a:rPr lang="sr-Latn-RS">
                <a:hlinkClick r:id="rId3"/>
              </a:rPr>
              <a:t>https://www.w3schools.com/js/js_object_definition.asp </a:t>
            </a:r>
            <a:endParaRPr lang="en-US"/>
          </a:p>
          <a:p>
            <a:endParaRPr lang="en-US" dirty="0"/>
          </a:p>
          <a:p>
            <a:pPr marL="0" indent="0">
              <a:buNone/>
            </a:pPr>
            <a:endParaRPr lang="sr-Latn-R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82" y="34604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Dodatno</a:t>
            </a:r>
            <a:r>
              <a:rPr lang="en-US">
                <a:solidFill>
                  <a:schemeClr val="bg1"/>
                </a:solidFill>
                <a:latin typeface="+mn-lt"/>
              </a:rPr>
              <a:t> JavaScript</a:t>
            </a:r>
          </a:p>
        </p:txBody>
      </p:sp>
    </p:spTree>
    <p:extLst>
      <p:ext uri="{BB962C8B-B14F-4D97-AF65-F5344CB8AC3E}">
        <p14:creationId xmlns:p14="http://schemas.microsoft.com/office/powerpoint/2010/main" val="1399513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Naredbe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27944"/>
            <a:ext cx="2743200" cy="365125"/>
          </a:xfrm>
        </p:spPr>
        <p:txBody>
          <a:bodyPr/>
          <a:lstStyle/>
          <a:p>
            <a:fld id="{0A51EA2F-6D5D-4AA6-9C08-0E6AA7753B98}" type="slidenum">
              <a:rPr lang="en-US" smtClean="0"/>
              <a:t>9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49382" y="1574500"/>
            <a:ext cx="11684000" cy="891610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en-US" dirty="0" err="1"/>
              <a:t>naredba</a:t>
            </a:r>
            <a:r>
              <a:rPr lang="en-US" dirty="0"/>
              <a:t> </a:t>
            </a:r>
            <a:r>
              <a:rPr lang="en-US" dirty="0" err="1"/>
              <a:t>iza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ne </a:t>
            </a:r>
            <a:r>
              <a:rPr lang="en-US" dirty="0" err="1"/>
              <a:t>nalazi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sr-Latn-RS" dirty="0"/>
              <a:t>šta više u istoj liniji koda, ne mora da se zatvori znakom 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sr-Latn-RS" dirty="0"/>
          </a:p>
        </p:txBody>
      </p:sp>
      <p:sp>
        <p:nvSpPr>
          <p:cNvPr id="5" name="Rectangle 4"/>
          <p:cNvSpPr/>
          <p:nvPr/>
        </p:nvSpPr>
        <p:spPr>
          <a:xfrm>
            <a:off x="4257964" y="3396564"/>
            <a:ext cx="32096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naredba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dodele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1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poziv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funkcije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funkcija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uzastopne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naredbe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1; b = 2;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funkcija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09002" y="4236751"/>
            <a:ext cx="115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komentari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6940474" y="3713018"/>
            <a:ext cx="1568528" cy="708399"/>
          </a:xfrm>
          <a:prstGeom prst="straightConnector1">
            <a:avLst/>
          </a:prstGeom>
          <a:ln w="508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>
            <a:off x="6973457" y="4421417"/>
            <a:ext cx="1535545" cy="0"/>
          </a:xfrm>
          <a:prstGeom prst="straightConnector1">
            <a:avLst/>
          </a:prstGeom>
          <a:ln w="508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</p:cNvCxnSpPr>
          <p:nvPr/>
        </p:nvCxnSpPr>
        <p:spPr>
          <a:xfrm flipH="1">
            <a:off x="7042731" y="4421417"/>
            <a:ext cx="1466271" cy="819235"/>
          </a:xfrm>
          <a:prstGeom prst="straightConnector1">
            <a:avLst/>
          </a:prstGeom>
          <a:ln w="508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49392" y="4353821"/>
            <a:ext cx="180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operator </a:t>
            </a:r>
            <a:r>
              <a:rPr lang="en-US" dirty="0" err="1">
                <a:solidFill>
                  <a:schemeClr val="accent2"/>
                </a:solidFill>
              </a:rPr>
              <a:t>dodele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3452556" y="3990109"/>
            <a:ext cx="1110208" cy="548378"/>
          </a:xfrm>
          <a:prstGeom prst="straightConnector1">
            <a:avLst/>
          </a:prstGeom>
          <a:ln w="50800">
            <a:solidFill>
              <a:srgbClr val="F16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26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3061</TotalTime>
  <Words>7326</Words>
  <Application>Microsoft Office PowerPoint</Application>
  <PresentationFormat>Widescreen</PresentationFormat>
  <Paragraphs>1577</Paragraphs>
  <Slides>70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Calibri Light</vt:lpstr>
      <vt:lpstr>Consolas</vt:lpstr>
      <vt:lpstr>Office Theme</vt:lpstr>
      <vt:lpstr>Osnove web programiranja</vt:lpstr>
      <vt:lpstr>Sadržaj</vt:lpstr>
      <vt:lpstr>Podsetnik</vt:lpstr>
      <vt:lpstr>Script jezici</vt:lpstr>
      <vt:lpstr>JavaScript</vt:lpstr>
      <vt:lpstr>JavaScript</vt:lpstr>
      <vt:lpstr>JavaScript</vt:lpstr>
      <vt:lpstr>Dodatno 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Dodatno JavaScript objekti</vt:lpstr>
      <vt:lpstr>JavaScript objekti</vt:lpstr>
      <vt:lpstr>JavaScript objekti</vt:lpstr>
      <vt:lpstr>JavaScript objekti</vt:lpstr>
      <vt:lpstr>JavaScript objekti</vt:lpstr>
      <vt:lpstr>JavaScript objekti</vt:lpstr>
      <vt:lpstr>JavaScript objekti</vt:lpstr>
      <vt:lpstr>JavaScript objekti</vt:lpstr>
      <vt:lpstr>JavaScript objekti</vt:lpstr>
      <vt:lpstr>JavaScript objekti</vt:lpstr>
      <vt:lpstr>JavaScript objekti</vt:lpstr>
      <vt:lpstr>JavaScript objekti</vt:lpstr>
      <vt:lpstr>JavaScript objekti</vt:lpstr>
      <vt:lpstr>JavaScript objekti</vt:lpstr>
      <vt:lpstr>JavaScript objekti</vt:lpstr>
      <vt:lpstr>JavaScript objekti</vt:lpstr>
      <vt:lpstr>JavaScript objekti</vt:lpstr>
      <vt:lpstr>Dodatno BOM</vt:lpstr>
      <vt:lpstr>BOM (Browser Object Model)</vt:lpstr>
      <vt:lpstr>PowerPoint Presentation</vt:lpstr>
      <vt:lpstr>PowerPoint Presentation</vt:lpstr>
      <vt:lpstr>PowerPoint Presentation</vt:lpstr>
      <vt:lpstr>PowerPoint Presentation</vt:lpstr>
      <vt:lpstr>Dodatno DOM</vt:lpstr>
      <vt:lpstr>DOM (Document Object Model)</vt:lpstr>
      <vt:lpstr>DOM (Document Object Model) Level 0</vt:lpstr>
      <vt:lpstr>DOM (Document Object Model) Level 1 - 4</vt:lpstr>
      <vt:lpstr>DOM (Document Object Model) Level 1 - 4</vt:lpstr>
      <vt:lpstr>DOM (Document Object Model) Level 1 - 4</vt:lpstr>
      <vt:lpstr>DOM (Document Object Model) Level 1 - 4</vt:lpstr>
      <vt:lpstr>DOM (Document Object Model) Level 1 - 4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Dodatni materijali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 Development</dc:title>
  <dc:creator>Milos</dc:creator>
  <cp:lastModifiedBy>Siniša</cp:lastModifiedBy>
  <cp:revision>282</cp:revision>
  <dcterms:created xsi:type="dcterms:W3CDTF">2020-03-26T12:06:01Z</dcterms:created>
  <dcterms:modified xsi:type="dcterms:W3CDTF">2021-12-22T20:01:55Z</dcterms:modified>
</cp:coreProperties>
</file>