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434" r:id="rId2"/>
    <p:sldId id="258" r:id="rId3"/>
    <p:sldId id="393" r:id="rId4"/>
    <p:sldId id="395" r:id="rId5"/>
    <p:sldId id="435" r:id="rId6"/>
    <p:sldId id="392" r:id="rId7"/>
    <p:sldId id="394" r:id="rId8"/>
    <p:sldId id="396" r:id="rId9"/>
    <p:sldId id="397" r:id="rId10"/>
    <p:sldId id="398" r:id="rId11"/>
    <p:sldId id="437" r:id="rId12"/>
    <p:sldId id="438" r:id="rId13"/>
    <p:sldId id="440" r:id="rId14"/>
    <p:sldId id="399" r:id="rId15"/>
    <p:sldId id="400" r:id="rId16"/>
    <p:sldId id="441" r:id="rId17"/>
    <p:sldId id="442" r:id="rId18"/>
    <p:sldId id="443" r:id="rId19"/>
    <p:sldId id="401" r:id="rId20"/>
    <p:sldId id="402" r:id="rId21"/>
    <p:sldId id="445" r:id="rId22"/>
    <p:sldId id="444" r:id="rId23"/>
    <p:sldId id="446" r:id="rId24"/>
    <p:sldId id="439" r:id="rId25"/>
    <p:sldId id="404" r:id="rId26"/>
    <p:sldId id="408" r:id="rId27"/>
    <p:sldId id="432" r:id="rId28"/>
    <p:sldId id="405" r:id="rId29"/>
    <p:sldId id="448" r:id="rId30"/>
    <p:sldId id="406" r:id="rId31"/>
    <p:sldId id="447" r:id="rId32"/>
    <p:sldId id="409" r:id="rId33"/>
    <p:sldId id="407" r:id="rId34"/>
    <p:sldId id="411" r:id="rId35"/>
    <p:sldId id="449" r:id="rId36"/>
    <p:sldId id="451" r:id="rId37"/>
    <p:sldId id="452" r:id="rId38"/>
    <p:sldId id="410" r:id="rId39"/>
    <p:sldId id="433" r:id="rId40"/>
    <p:sldId id="412" r:id="rId41"/>
    <p:sldId id="413" r:id="rId42"/>
    <p:sldId id="453" r:id="rId43"/>
    <p:sldId id="454" r:id="rId44"/>
    <p:sldId id="455" r:id="rId45"/>
    <p:sldId id="456" r:id="rId46"/>
    <p:sldId id="33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0FF"/>
    <a:srgbClr val="BF247D"/>
    <a:srgbClr val="31AC4A"/>
    <a:srgbClr val="F16726"/>
    <a:srgbClr val="0878BE"/>
    <a:srgbClr val="EA232A"/>
    <a:srgbClr val="6DB33F"/>
    <a:srgbClr val="4A8522"/>
    <a:srgbClr val="005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9" autoAdjust="0"/>
    <p:restoredTop sz="94775" autoAdjust="0"/>
  </p:normalViewPr>
  <p:slideViewPr>
    <p:cSldViewPr snapToGrid="0">
      <p:cViewPr varScale="1">
        <p:scale>
          <a:sx n="121" d="100"/>
          <a:sy n="121" d="100"/>
        </p:scale>
        <p:origin x="34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B6F35-D020-4CF9-AAB1-239E6B0FBF1F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3940C-1F5C-4740-86F9-A41E48B77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0676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ACB24-D4FF-43DD-8E64-17BD169289AA}" type="datetimeFigureOut">
              <a:rPr lang="en-US" smtClean="0"/>
              <a:t>12/30/2021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06C24-BA1C-48DB-B8E9-887F4C67C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9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9B2CF-5071-4CEC-8BB6-449603A72E8D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15356-863F-406B-A8CC-FB733AFDD069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1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F80CE-E258-442F-919C-A9DED7BD2D37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0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A0F1-2945-422C-944B-4BA95688D21E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66F36-4940-47C6-ABC2-03BA09E53387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35086-0B9F-4DFB-ADC0-B73624CC4FE3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1CD55-2A9B-42FD-8368-31EC5C822CF5}" type="datetime1">
              <a:rPr lang="en-US" smtClean="0"/>
              <a:t>12/30/2021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2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C4EA-AFCA-437D-A8A9-FBD1786143B2}" type="datetime1">
              <a:rPr lang="en-US" smtClean="0"/>
              <a:t>12/30/2021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70C8-5C91-4AA6-B69C-77B62B06A7A7}" type="datetime1">
              <a:rPr lang="en-US" smtClean="0"/>
              <a:t>12/30/2021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7A9A0-4036-4B1D-A8EC-F7539332CF2C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9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4FCB-3E44-4810-8AF0-C60A36345AA6}" type="datetime1">
              <a:rPr lang="en-US" smtClean="0"/>
              <a:t>12/30/2021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4013-5C68-42C0-AC40-F1B173485BC7}" type="datetime1">
              <a:rPr lang="en-US" smtClean="0"/>
              <a:t>12/30/2021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1EA2F-6D5D-4AA6-9C08-0E6AA7753B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republic.com/jquery-tutorial/" TargetMode="External"/><Relationship Id="rId4" Type="http://schemas.openxmlformats.org/officeDocument/2006/relationships/hyperlink" Target="https://www.tutorialspoint.com/jquery/jquery-overview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2520548"/>
            <a:ext cx="9144000" cy="989415"/>
          </a:xfrm>
        </p:spPr>
        <p:txBody>
          <a:bodyPr/>
          <a:lstStyle/>
          <a:p>
            <a:r>
              <a:rPr lang="en-US" i="1">
                <a:latin typeface="+mn-lt"/>
              </a:rPr>
              <a:t>Osnove web programiranja</a:t>
            </a:r>
            <a:endParaRPr lang="en-US" i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692869"/>
          </a:xfrm>
        </p:spPr>
        <p:txBody>
          <a:bodyPr>
            <a:noAutofit/>
          </a:bodyPr>
          <a:lstStyle/>
          <a:p>
            <a:r>
              <a:rPr lang="en-US" sz="4800"/>
              <a:t>JavaScript biblioteke i jQuery</a:t>
            </a:r>
          </a:p>
          <a:p>
            <a:endParaRPr lang="en-US" sz="4800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3998" y="4953041"/>
            <a:ext cx="9144000" cy="6653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bg1"/>
                </a:solidFill>
              </a:rPr>
              <a:t>Termin 10 i 11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322" y="586152"/>
            <a:ext cx="1805353" cy="199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9111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423772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dirty="0" err="1"/>
              <a:t>ukoliko</a:t>
            </a:r>
            <a:r>
              <a:rPr lang="en-US" dirty="0"/>
              <a:t> DOM </a:t>
            </a:r>
            <a:r>
              <a:rPr lang="sr-Latn-RS" dirty="0"/>
              <a:t>objekti nisu na raspolaganju, </a:t>
            </a:r>
            <a:r>
              <a:rPr lang="sr-Latn-RS" i="1" dirty="0"/>
              <a:t>jQuery</a:t>
            </a:r>
            <a:r>
              <a:rPr lang="sr-Latn-RS" dirty="0"/>
              <a:t> biblioteka može da obavi efikasnu </a:t>
            </a:r>
            <a:r>
              <a:rPr lang="sr-Latn-RS" dirty="0">
                <a:solidFill>
                  <a:srgbClr val="0878BE"/>
                </a:solidFill>
              </a:rPr>
              <a:t>pretragu</a:t>
            </a:r>
            <a:r>
              <a:rPr lang="sr-Latn-RS" dirty="0"/>
              <a:t> i nađe ih po</a:t>
            </a:r>
            <a:r>
              <a:rPr lang="sr-Latn-RS" dirty="0">
                <a:solidFill>
                  <a:srgbClr val="0878BE"/>
                </a:solidFill>
              </a:rPr>
              <a:t> </a:t>
            </a:r>
            <a:r>
              <a:rPr lang="sr-Latn-RS">
                <a:solidFill>
                  <a:srgbClr val="0878BE"/>
                </a:solidFill>
              </a:rPr>
              <a:t>CSS selektoru</a:t>
            </a:r>
            <a:endParaRPr lang="en-US">
              <a:solidFill>
                <a:srgbClr val="0878BE"/>
              </a:solidFill>
            </a:endParaRPr>
          </a:p>
          <a:p>
            <a:r>
              <a:rPr lang="sr-Latn-RS"/>
              <a:t>Jednostavno </a:t>
            </a:r>
            <a:r>
              <a:rPr lang="sr-Latn-RS" b="1"/>
              <a:t>selektovanje </a:t>
            </a:r>
            <a:r>
              <a:rPr lang="sr-Latn-RS"/>
              <a:t>HTML elemenata i </a:t>
            </a:r>
            <a:r>
              <a:rPr lang="sr-Latn-RS" b="1"/>
              <a:t>izvršavanje akcija </a:t>
            </a:r>
            <a:r>
              <a:rPr lang="sr-Latn-RS"/>
              <a:t>nad njima </a:t>
            </a:r>
            <a:r>
              <a:rPr lang="sr-Latn-RS" b="1"/>
              <a:t>$(slektor).akcija()</a:t>
            </a:r>
            <a:r>
              <a:rPr lang="en-US" b="1"/>
              <a:t> </a:t>
            </a:r>
          </a:p>
          <a:p>
            <a:r>
              <a:rPr lang="sr-Latn-RS" b="1"/>
              <a:t>$ </a:t>
            </a:r>
            <a:r>
              <a:rPr lang="sr-Latn-RS"/>
              <a:t>: koristi jQuery - </a:t>
            </a:r>
            <a:r>
              <a:rPr lang="sr-Latn-RS" altLang="sr-Latn-RS"/>
              <a:t>aktivira jQuery</a:t>
            </a:r>
            <a:endParaRPr lang="sr-Latn-RS"/>
          </a:p>
          <a:p>
            <a:r>
              <a:rPr lang="sr-Latn-RS" b="1"/>
              <a:t>(selektor) </a:t>
            </a:r>
            <a:r>
              <a:rPr lang="sr-Latn-RS"/>
              <a:t>: selektuj HTML element, kao u CSS </a:t>
            </a:r>
          </a:p>
          <a:p>
            <a:r>
              <a:rPr lang="en-US" b="1"/>
              <a:t>akcija() </a:t>
            </a:r>
            <a:r>
              <a:rPr lang="pl-PL"/>
              <a:t>: izvrši akciju nad selektovanim elementom </a:t>
            </a:r>
            <a:endParaRPr lang="sr-Latn-RS" altLang="sr-Latn-RS"/>
          </a:p>
          <a:p>
            <a:pPr>
              <a:buClr>
                <a:schemeClr val="tx1"/>
              </a:buClr>
            </a:pPr>
            <a:endParaRPr lang="sr-Latn-RS" dirty="0">
              <a:solidFill>
                <a:srgbClr val="0878BE"/>
              </a:solidFill>
            </a:endParaRPr>
          </a:p>
          <a:p>
            <a:pPr>
              <a:buClr>
                <a:schemeClr val="tx1"/>
              </a:buClr>
            </a:pPr>
            <a:r>
              <a:rPr lang="sr-Latn-RS" dirty="0"/>
              <a:t>ovaj pristup vraća već </a:t>
            </a:r>
            <a:r>
              <a:rPr lang="sr-Latn-RS" i="1" dirty="0"/>
              <a:t>wrap</a:t>
            </a:r>
            <a:r>
              <a:rPr lang="sr-Latn-RS" dirty="0"/>
              <a:t>-ovane DOM objekte kao </a:t>
            </a:r>
            <a:r>
              <a:rPr lang="sr-Latn-RS" i="1" dirty="0"/>
              <a:t>jQuery</a:t>
            </a:r>
            <a:r>
              <a:rPr lang="sr-Latn-RS" dirty="0"/>
              <a:t> objek</a:t>
            </a:r>
            <a:r>
              <a:rPr lang="en-US" dirty="0"/>
              <a:t>at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Sintaksa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88580" y="6066253"/>
            <a:ext cx="4870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jQueryObjekat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"CSS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selektor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423772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altLang="sr-Latn-RS"/>
              <a:t>Sve počinje</a:t>
            </a:r>
            <a:endParaRPr lang="en-US" altLang="sr-Latn-RS"/>
          </a:p>
          <a:p>
            <a:pPr marL="0" indent="0">
              <a:buNone/>
              <a:defRPr/>
            </a:pPr>
            <a:r>
              <a:rPr lang="sr-Latn-RS" alt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$(document).ready(function() {</a:t>
            </a:r>
          </a:p>
          <a:p>
            <a:pPr marL="0" indent="0">
              <a:buNone/>
              <a:defRPr/>
            </a:pPr>
            <a:r>
              <a:rPr lang="sr-Latn-RS" alt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  <a:defRPr/>
            </a:pPr>
            <a:r>
              <a:rPr lang="sr-Latn-RS" altLang="sr-Latn-RS" b="1">
                <a:latin typeface="Courier New" panose="02070309020205020404" pitchFamily="49" charset="0"/>
                <a:cs typeface="Courier New" panose="02070309020205020404" pitchFamily="49" charset="0"/>
              </a:rPr>
              <a:t>}); </a:t>
            </a:r>
          </a:p>
          <a:p>
            <a:pPr marL="0" indent="0">
              <a:buNone/>
              <a:defRPr/>
            </a:pPr>
            <a:r>
              <a:rPr lang="sr-Latn-RS" altLang="sr-Latn-RS"/>
              <a:t>funkcijom, unutar &lt;script&gt; taga u &lt;body&gt; sekciji.</a:t>
            </a:r>
          </a:p>
          <a:p>
            <a:pPr>
              <a:defRPr/>
            </a:pPr>
            <a:r>
              <a:rPr lang="sr-Latn-RS" altLang="sr-Latn-RS"/>
              <a:t>DOM stablom </a:t>
            </a:r>
            <a:r>
              <a:rPr lang="en-US" altLang="sr-Latn-RS"/>
              <a:t>ne</a:t>
            </a:r>
            <a:r>
              <a:rPr lang="sr-Latn-RS" altLang="sr-Latn-RS"/>
              <a:t> </a:t>
            </a:r>
            <a:r>
              <a:rPr lang="en-US" altLang="sr-Latn-RS"/>
              <a:t>mo</a:t>
            </a:r>
            <a:r>
              <a:rPr lang="sr-Latn-RS" altLang="sr-Latn-RS"/>
              <a:t>že da se manipuliše ispravno sve dok se on ne prevede u stanje </a:t>
            </a:r>
            <a:r>
              <a:rPr lang="en-US" altLang="sr-Latn-RS"/>
              <a:t>“</a:t>
            </a:r>
            <a:r>
              <a:rPr lang="sr-Latn-RS" altLang="sr-Latn-RS"/>
              <a:t>ready</a:t>
            </a:r>
            <a:r>
              <a:rPr lang="en-US" altLang="sr-Latn-RS"/>
              <a:t>”. </a:t>
            </a:r>
            <a:r>
              <a:rPr lang="sr-Latn-RS" altLang="sr-Latn-RS"/>
              <a:t>JQuery detektuje stanje spremnosti. </a:t>
            </a:r>
          </a:p>
          <a:p>
            <a:pPr>
              <a:defRPr/>
            </a:pPr>
            <a:r>
              <a:rPr lang="en-US" b="1"/>
              <a:t>$( document ).ready(function() { ... }) </a:t>
            </a:r>
            <a:r>
              <a:rPr lang="sr-Cyrl-RS"/>
              <a:t>– </a:t>
            </a:r>
            <a:r>
              <a:rPr lang="sr-Latn-RS"/>
              <a:t>kod uključen u okviru funkcije će se izvršiti samo kada je DOM stablo spremno za JavaScript kod da se izvrši.</a:t>
            </a:r>
          </a:p>
          <a:p>
            <a:pPr>
              <a:defRPr/>
            </a:pPr>
            <a:r>
              <a:rPr lang="pt-BR"/>
              <a:t>Ovim se izbegava da se jQuery kod izvršava pre </a:t>
            </a:r>
            <a:r>
              <a:rPr lang="en-US"/>
              <a:t>nego što se završi učitavanje stranice.</a:t>
            </a:r>
            <a:endParaRPr lang="en-US" b="1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Aktiviranje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6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423772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b="1"/>
              <a:t>$( window ).on( "load", function() { ... })</a:t>
            </a:r>
            <a:r>
              <a:rPr lang="sr-Cyrl-RS"/>
              <a:t>– </a:t>
            </a:r>
            <a:r>
              <a:rPr lang="sr-Latn-RS"/>
              <a:t>kod uključen u okviru funkcije će se izvršiti samo kada je cela stranica (npr. slike ili iframes), a ne samo DOM stablo, spremna za JavaScript kod da se izvrši.</a:t>
            </a:r>
            <a:endParaRPr lang="en-US" b="1"/>
          </a:p>
          <a:p>
            <a:pPr>
              <a:defRPr/>
            </a:pPr>
            <a:r>
              <a:rPr lang="sr-Latn-RS" altLang="sr-Latn-RS" sz="3200"/>
              <a:t>Primer:</a:t>
            </a:r>
            <a:endParaRPr lang="en-US" altLang="sr-Latn-RS" sz="3200"/>
          </a:p>
          <a:p>
            <a:pPr marL="0" indent="0">
              <a:buFontTx/>
              <a:buNone/>
              <a:defRPr/>
            </a:pPr>
            <a:r>
              <a:rPr lang="en-US" b="1">
                <a:latin typeface="Consolas" pitchFamily="49" charset="0"/>
                <a:cs typeface="Consolas" pitchFamily="49" charset="0"/>
              </a:rPr>
              <a:t>$(</a:t>
            </a:r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  <a:cs typeface="Consolas" pitchFamily="49" charset="0"/>
              </a:rPr>
              <a:t>this</a:t>
            </a:r>
            <a:r>
              <a:rPr lang="en-US" b="1">
                <a:latin typeface="Consolas" pitchFamily="49" charset="0"/>
                <a:cs typeface="Consolas" pitchFamily="49" charset="0"/>
              </a:rPr>
              <a:t>).hide()</a:t>
            </a:r>
            <a:r>
              <a:rPr lang="sr-Latn-RS" b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sakriva trenutni element</a:t>
            </a:r>
            <a:endParaRPr lang="en-US" b="1">
              <a:solidFill>
                <a:srgbClr val="31AC4A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b="1">
                <a:latin typeface="Consolas" pitchFamily="49" charset="0"/>
                <a:cs typeface="Consolas" pitchFamily="49" charset="0"/>
              </a:rPr>
              <a:t>$(</a:t>
            </a:r>
            <a:r>
              <a:rPr lang="en-US" b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"p"</a:t>
            </a:r>
            <a:r>
              <a:rPr lang="en-US" b="1">
                <a:latin typeface="Consolas" pitchFamily="49" charset="0"/>
                <a:cs typeface="Consolas" pitchFamily="49" charset="0"/>
              </a:rPr>
              <a:t>).hide()</a:t>
            </a:r>
            <a:r>
              <a:rPr lang="sr-Latn-RS" b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// sakriva</a:t>
            </a:r>
            <a:r>
              <a:rPr lang="en-U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sve </a:t>
            </a:r>
            <a:r>
              <a:rPr lang="en-U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&lt;p&gt; eleme</a:t>
            </a:r>
            <a:r>
              <a:rPr lang="sr-Latn-R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nte</a:t>
            </a:r>
            <a:endParaRPr lang="en-US" b="1">
              <a:solidFill>
                <a:srgbClr val="31AC4A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b="1">
                <a:latin typeface="Consolas" pitchFamily="49" charset="0"/>
                <a:cs typeface="Consolas" pitchFamily="49" charset="0"/>
              </a:rPr>
              <a:t>$(</a:t>
            </a:r>
            <a:r>
              <a:rPr lang="en-US" b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".test"</a:t>
            </a:r>
            <a:r>
              <a:rPr lang="en-US" b="1">
                <a:latin typeface="Consolas" pitchFamily="49" charset="0"/>
                <a:cs typeface="Consolas" pitchFamily="49" charset="0"/>
              </a:rPr>
              <a:t>).hide()</a:t>
            </a:r>
            <a:r>
              <a:rPr lang="sr-Latn-RS" b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// sakriva sve elemente sa klasom test</a:t>
            </a:r>
          </a:p>
          <a:p>
            <a:pPr marL="0" indent="0">
              <a:buFontTx/>
              <a:buNone/>
              <a:defRPr/>
            </a:pPr>
            <a:r>
              <a:rPr lang="en-US" b="1">
                <a:latin typeface="Consolas" pitchFamily="49" charset="0"/>
                <a:cs typeface="Consolas" pitchFamily="49" charset="0"/>
              </a:rPr>
              <a:t>$(</a:t>
            </a:r>
            <a:r>
              <a:rPr lang="en-US" b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"#test"</a:t>
            </a:r>
            <a:r>
              <a:rPr lang="en-US" b="1">
                <a:latin typeface="Consolas" pitchFamily="49" charset="0"/>
                <a:cs typeface="Consolas" pitchFamily="49" charset="0"/>
              </a:rPr>
              <a:t>).hide()</a:t>
            </a:r>
            <a:r>
              <a:rPr lang="sr-Latn-RS" b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// sakriva element sa id-om "test“</a:t>
            </a:r>
            <a:endParaRPr lang="en-US" b="1">
              <a:solidFill>
                <a:srgbClr val="31AC4A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  <a:defRPr/>
            </a:pPr>
            <a:r>
              <a:rPr lang="en-US" b="1">
                <a:latin typeface="Consolas" pitchFamily="49" charset="0"/>
                <a:cs typeface="Consolas" pitchFamily="49" charset="0"/>
              </a:rPr>
              <a:t>$(</a:t>
            </a:r>
            <a:r>
              <a:rPr lang="en-US" b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"#test"</a:t>
            </a:r>
            <a:r>
              <a:rPr lang="en-US" b="1">
                <a:latin typeface="Consolas" pitchFamily="49" charset="0"/>
                <a:cs typeface="Consolas" pitchFamily="49" charset="0"/>
              </a:rPr>
              <a:t>).text(</a:t>
            </a:r>
            <a:r>
              <a:rPr lang="en-US" b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"tekst"</a:t>
            </a:r>
            <a:r>
              <a:rPr lang="en-US" b="1">
                <a:latin typeface="Consolas" pitchFamily="49" charset="0"/>
                <a:cs typeface="Consolas" pitchFamily="49" charset="0"/>
              </a:rPr>
              <a:t>)</a:t>
            </a:r>
            <a:r>
              <a:rPr lang="sr-Latn-RS" b="1">
                <a:latin typeface="Consolas" pitchFamily="49" charset="0"/>
                <a:cs typeface="Consolas" pitchFamily="49" charset="0"/>
              </a:rPr>
              <a:t>;</a:t>
            </a:r>
            <a:r>
              <a:rPr lang="en-US" b="1">
                <a:latin typeface="Consolas" pitchFamily="49" charset="0"/>
                <a:cs typeface="Consolas" pitchFamily="49" charset="0"/>
              </a:rPr>
              <a:t> </a:t>
            </a:r>
            <a:r>
              <a:rPr lang="sr-Latn-R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b="1">
                <a:solidFill>
                  <a:srgbClr val="31AC4A"/>
                </a:solidFill>
                <a:latin typeface="Consolas" pitchFamily="49" charset="0"/>
                <a:cs typeface="Consolas" pitchFamily="49" charset="0"/>
              </a:rPr>
              <a:t>menja test paragrafa</a:t>
            </a:r>
            <a:endParaRPr lang="sr-Latn-RS" altLang="sr-Latn-RS">
              <a:latin typeface="Consolas" pitchFamily="49" charset="0"/>
              <a:cs typeface="Consolas" pitchFamily="49" charset="0"/>
            </a:endParaRPr>
          </a:p>
          <a:p>
            <a:pPr marL="0" indent="0">
              <a:buFontTx/>
              <a:buNone/>
              <a:defRPr/>
            </a:pPr>
            <a:endParaRPr lang="en-US" sz="3200" b="1">
              <a:solidFill>
                <a:srgbClr val="31AC4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Aktiviranje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16726"/>
                </a:solidFill>
              </a:rPr>
              <a:t>primer</a:t>
            </a:r>
            <a:r>
              <a:rPr lang="sr-Latn-RS" sz="2400" i="1" dirty="0">
                <a:solidFill>
                  <a:srgbClr val="F16726"/>
                </a:solidFill>
              </a:rPr>
              <a:t>1</a:t>
            </a:r>
            <a:r>
              <a:rPr lang="en-US" sz="2400" i="1" dirty="0">
                <a:solidFill>
                  <a:srgbClr val="F16726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30527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505753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altLang="sr-Latn-RS"/>
              <a:t>Analogno CSS-ovim selektorima</a:t>
            </a:r>
          </a:p>
          <a:p>
            <a:r>
              <a:rPr lang="sr-Latn-RS" altLang="sr-Latn-RS"/>
              <a:t>Elementi zadatog imena:</a:t>
            </a:r>
          </a:p>
          <a:p>
            <a:pPr marL="457200" lvl="1" indent="0">
              <a:buFontTx/>
              <a:buNone/>
            </a:pP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$(</a:t>
            </a:r>
            <a:r>
              <a:rPr lang="sr-Latn-RS" altLang="sr-Latn-RS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"p"</a:t>
            </a: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r-Latn-RS" altLang="sr-Latn-RS"/>
              <a:t>Element zadatog id-a</a:t>
            </a:r>
          </a:p>
          <a:p>
            <a:pPr marL="457200" lvl="1" indent="0">
              <a:buFontTx/>
              <a:buNone/>
            </a:pP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$(</a:t>
            </a:r>
            <a:r>
              <a:rPr lang="sr-Latn-RS" altLang="sr-Latn-RS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"#id"</a:t>
            </a: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r-Latn-RS" altLang="sr-Latn-RS"/>
              <a:t>Elementi zadate klase:</a:t>
            </a:r>
          </a:p>
          <a:p>
            <a:pPr marL="457200" lvl="1" indent="0">
              <a:buFontTx/>
              <a:buNone/>
            </a:pP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$(</a:t>
            </a:r>
            <a:r>
              <a:rPr lang="sr-Latn-RS" altLang="sr-Latn-RS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".klasa"</a:t>
            </a: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FontTx/>
              <a:buNone/>
            </a:pP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$(</a:t>
            </a:r>
            <a:r>
              <a:rPr lang="sr-Latn-RS" altLang="sr-Latn-RS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"p.klasa"</a:t>
            </a: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sr-Latn-RS" altLang="sr-Latn-RS"/>
              <a:t>Elementi sa atributima:</a:t>
            </a:r>
          </a:p>
          <a:p>
            <a:pPr marL="457200" lvl="1" indent="0">
              <a:buFontTx/>
              <a:buNone/>
            </a:pP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$(</a:t>
            </a:r>
            <a:r>
              <a:rPr lang="sr-Latn-RS" altLang="sr-Latn-RS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"a[href]"</a:t>
            </a:r>
            <a:r>
              <a:rPr lang="sr-Latn-RS" altLang="sr-Latn-RS" b="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Selektori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6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CSS </a:t>
            </a:r>
            <a:r>
              <a:rPr lang="en-US" sz="4000" dirty="0" err="1">
                <a:latin typeface="+mn-lt"/>
              </a:rPr>
              <a:t>selektori</a:t>
            </a:r>
            <a:r>
              <a:rPr lang="en-US" sz="4000" dirty="0">
                <a:latin typeface="+mn-lt"/>
              </a:rPr>
              <a:t> (</a:t>
            </a:r>
            <a:r>
              <a:rPr lang="en-US" sz="4000" dirty="0" err="1">
                <a:latin typeface="+mn-lt"/>
              </a:rPr>
              <a:t>podsetnik</a:t>
            </a:r>
            <a:r>
              <a:rPr lang="en-US" sz="4000" dirty="0">
                <a:latin typeface="+mn-lt"/>
              </a:rPr>
              <a:t>)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235308"/>
              </p:ext>
            </p:extLst>
          </p:nvPr>
        </p:nvGraphicFramePr>
        <p:xfrm>
          <a:off x="249382" y="1657350"/>
          <a:ext cx="11684001" cy="4140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0254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4378037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5615710">
                  <a:extLst>
                    <a:ext uri="{9D8B030D-6E8A-4147-A177-3AD203B41FA5}">
                      <a16:colId xmlns:a16="http://schemas.microsoft.com/office/drawing/2014/main" val="1825076113"/>
                    </a:ext>
                  </a:extLst>
                </a:gridCol>
              </a:tblGrid>
              <a:tr h="217632">
                <a:tc>
                  <a:txBody>
                    <a:bodyPr/>
                    <a:lstStyle/>
                    <a:p>
                      <a:r>
                        <a:rPr lang="en-US" dirty="0"/>
                        <a:t>CSS </a:t>
                      </a:r>
                      <a:r>
                        <a:rPr lang="en-US" dirty="0" err="1"/>
                        <a:t>selektor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Primer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Zna</a:t>
                      </a:r>
                      <a:r>
                        <a:rPr lang="sr-Latn-RS" dirty="0"/>
                        <a:t>čenje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"*"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baseline="0" dirty="0" err="1"/>
                        <a:t>svi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elementi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na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stranici</a:t>
                      </a:r>
                      <a:endParaRPr lang="en-US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3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#id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"#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neki_id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element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sa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atributom</a:t>
                      </a:r>
                      <a:r>
                        <a:rPr lang="en-US" i="0" baseline="0" dirty="0"/>
                        <a:t> id, </a:t>
                      </a:r>
                      <a:r>
                        <a:rPr lang="sr-Latn-RS" i="0" baseline="0" dirty="0"/>
                        <a:t>čija je vrednost navedena iza znaka </a:t>
                      </a:r>
                      <a:r>
                        <a:rPr lang="sr-Latn-RS" i="0" baseline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#</a:t>
                      </a:r>
                      <a:endParaRPr lang="en-US" i="0" dirty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.class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".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neka_klasa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err="1"/>
                        <a:t>svi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elementi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koji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pripadaju</a:t>
                      </a:r>
                      <a:r>
                        <a:rPr lang="en-US" i="0" baseline="0" dirty="0"/>
                        <a:t> </a:t>
                      </a:r>
                      <a:r>
                        <a:rPr lang="sr-Latn-RS" i="0" baseline="0" dirty="0"/>
                        <a:t>klasi čiji je naziv naveden iza znaka </a:t>
                      </a:r>
                      <a:r>
                        <a:rPr lang="sr-Latn-RS" i="0" baseline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endParaRPr lang="en-US" i="0" dirty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9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element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sr-Latn-R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p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svi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elementi</a:t>
                      </a:r>
                      <a:r>
                        <a:rPr lang="en-US" dirty="0"/>
                        <a:t> </a:t>
                      </a:r>
                      <a:r>
                        <a:rPr lang="sr-Latn-RS" dirty="0"/>
                        <a:t>čiji</a:t>
                      </a:r>
                      <a:r>
                        <a:rPr lang="sr-Latn-RS" baseline="0" dirty="0"/>
                        <a:t> </a:t>
                      </a:r>
                      <a:r>
                        <a:rPr lang="sr-Latn-RS" i="1" baseline="0" dirty="0"/>
                        <a:t>tag</a:t>
                      </a:r>
                      <a:r>
                        <a:rPr lang="sr-Latn-RS" baseline="0" dirty="0"/>
                        <a:t> ima navedeni naziv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6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s1,</a:t>
                      </a:r>
                      <a:r>
                        <a:rPr lang="sr-Latn-RS" sz="1800" baseline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s2, ...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"p, 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th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, .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neka_klasa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US" sz="1800" i="0" baseline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#</a:t>
                      </a:r>
                      <a:r>
                        <a:rPr lang="en-US" sz="1800" i="0" baseline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neki_id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vi</a:t>
                      </a:r>
                      <a:r>
                        <a:rPr lang="sr-Latn-RS" dirty="0"/>
                        <a:t>šestruka</a:t>
                      </a:r>
                      <a:r>
                        <a:rPr lang="sr-Latn-RS" baseline="0" dirty="0"/>
                        <a:t> selekcija</a:t>
                      </a:r>
                      <a:r>
                        <a:rPr lang="en-US" baseline="0" dirty="0"/>
                        <a:t>; </a:t>
                      </a:r>
                      <a:r>
                        <a:rPr lang="en-US" baseline="0" dirty="0" err="1"/>
                        <a:t>unija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rezultata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svih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selektora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pojedina</a:t>
                      </a:r>
                      <a:r>
                        <a:rPr lang="sr-Latn-RS" baseline="0" dirty="0"/>
                        <a:t>čni selektori se odvajaju znakom </a:t>
                      </a:r>
                      <a:r>
                        <a:rPr lang="sr-Latn-RS" baseline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  <a:endParaRPr lang="en-US" dirty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parent child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sr-Latn-R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a"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t</a:t>
                      </a:r>
                      <a:r>
                        <a:rPr lang="en-US" dirty="0" err="1"/>
                        <a:t>ra</a:t>
                      </a:r>
                      <a:r>
                        <a:rPr lang="sr-Latn-RS" dirty="0"/>
                        <a:t>ženi</a:t>
                      </a:r>
                      <a:r>
                        <a:rPr lang="sr-Latn-RS" baseline="0" dirty="0"/>
                        <a:t> potomci navedenog roditelja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:first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ul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li:first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</a:t>
                      </a:r>
                      <a:r>
                        <a:rPr lang="en-US" dirty="0" err="1"/>
                        <a:t>rvi</a:t>
                      </a:r>
                      <a:r>
                        <a:rPr lang="en-US" dirty="0"/>
                        <a:t> me</a:t>
                      </a:r>
                      <a:r>
                        <a:rPr lang="sr-Latn-RS" dirty="0"/>
                        <a:t>đu</a:t>
                      </a:r>
                      <a:r>
                        <a:rPr lang="sr-Latn-RS" baseline="0" dirty="0"/>
                        <a:t> elementima pogođenim selekcijom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:last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ul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li:last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poslednji </a:t>
                      </a:r>
                      <a:r>
                        <a:rPr lang="en-US" dirty="0"/>
                        <a:t>me</a:t>
                      </a:r>
                      <a:r>
                        <a:rPr lang="sr-Latn-RS" dirty="0"/>
                        <a:t>đu</a:t>
                      </a:r>
                      <a:r>
                        <a:rPr lang="sr-Latn-RS" baseline="0" dirty="0"/>
                        <a:t> elementima pogođenim selekcijom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45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CSS </a:t>
            </a:r>
            <a:r>
              <a:rPr lang="en-US" sz="4000" dirty="0" err="1">
                <a:latin typeface="+mn-lt"/>
              </a:rPr>
              <a:t>selektori</a:t>
            </a:r>
            <a:r>
              <a:rPr lang="en-US" sz="4000" dirty="0">
                <a:latin typeface="+mn-lt"/>
              </a:rPr>
              <a:t> (</a:t>
            </a:r>
            <a:r>
              <a:rPr lang="en-US" sz="4000" dirty="0" err="1">
                <a:latin typeface="+mn-lt"/>
              </a:rPr>
              <a:t>podsetnik</a:t>
            </a:r>
            <a:r>
              <a:rPr lang="en-US" sz="4000" dirty="0">
                <a:latin typeface="+mn-lt"/>
              </a:rPr>
              <a:t>)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749841"/>
              </p:ext>
            </p:extLst>
          </p:nvPr>
        </p:nvGraphicFramePr>
        <p:xfrm>
          <a:off x="249382" y="1657350"/>
          <a:ext cx="11684001" cy="3972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46036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3278909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059056">
                  <a:extLst>
                    <a:ext uri="{9D8B030D-6E8A-4147-A177-3AD203B41FA5}">
                      <a16:colId xmlns:a16="http://schemas.microsoft.com/office/drawing/2014/main" val="1825076113"/>
                    </a:ext>
                  </a:extLst>
                </a:gridCol>
              </a:tblGrid>
              <a:tr h="217632">
                <a:tc>
                  <a:txBody>
                    <a:bodyPr/>
                    <a:lstStyle/>
                    <a:p>
                      <a:r>
                        <a:rPr lang="en-US" dirty="0"/>
                        <a:t>CSS </a:t>
                      </a:r>
                      <a:r>
                        <a:rPr lang="en-US" dirty="0" err="1"/>
                        <a:t>selektor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Primer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Zna</a:t>
                      </a:r>
                      <a:r>
                        <a:rPr lang="sr-Latn-RS" dirty="0"/>
                        <a:t>čenje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:first-child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sr-Latn-R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r:first-child"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baseline="0" dirty="0"/>
                        <a:t>element pogo</a:t>
                      </a:r>
                      <a:r>
                        <a:rPr lang="sr-Latn-RS" i="0" baseline="0" dirty="0"/>
                        <a:t>đen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koji</a:t>
                      </a:r>
                      <a:r>
                        <a:rPr lang="en-US" i="0" baseline="0" dirty="0"/>
                        <a:t> je </a:t>
                      </a:r>
                      <a:r>
                        <a:rPr lang="en-US" i="0" baseline="0" dirty="0" err="1"/>
                        <a:t>prvi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potomak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svog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roditelja</a:t>
                      </a:r>
                      <a:endParaRPr lang="en-US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3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:last-child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tr:last-child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baseline="0" dirty="0"/>
                        <a:t>element pogo</a:t>
                      </a:r>
                      <a:r>
                        <a:rPr lang="sr-Latn-RS" i="0" baseline="0" dirty="0"/>
                        <a:t>đen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koji</a:t>
                      </a:r>
                      <a:r>
                        <a:rPr lang="en-US" i="0" baseline="0" dirty="0"/>
                        <a:t> je </a:t>
                      </a:r>
                      <a:r>
                        <a:rPr lang="sr-Latn-RS" i="0" baseline="0" dirty="0"/>
                        <a:t>poslednji </a:t>
                      </a:r>
                      <a:r>
                        <a:rPr lang="en-US" i="0" baseline="0" dirty="0" err="1"/>
                        <a:t>potomak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svog</a:t>
                      </a:r>
                      <a:r>
                        <a:rPr lang="en-US" i="0" baseline="0" dirty="0"/>
                        <a:t> </a:t>
                      </a:r>
                      <a:r>
                        <a:rPr lang="en-US" i="0" baseline="0" dirty="0" err="1"/>
                        <a:t>roditelja</a:t>
                      </a:r>
                      <a:endParaRPr lang="en-US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:not(s)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sr-Latn-R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nput:not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(:checked)"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err="1"/>
                        <a:t>svi</a:t>
                      </a:r>
                      <a:r>
                        <a:rPr lang="en-US" i="0" dirty="0"/>
                        <a:t> </a:t>
                      </a:r>
                      <a:r>
                        <a:rPr lang="en-US" i="0" dirty="0" err="1"/>
                        <a:t>elementi</a:t>
                      </a:r>
                      <a:r>
                        <a:rPr lang="en-US" i="0" dirty="0"/>
                        <a:t> pogo</a:t>
                      </a:r>
                      <a:r>
                        <a:rPr lang="sr-Latn-RS" i="0" dirty="0"/>
                        <a:t>đen</a:t>
                      </a:r>
                      <a:r>
                        <a:rPr lang="sr-Latn-RS" i="0" baseline="0" dirty="0"/>
                        <a:t>i selekcijom, na koje se ne odnosi selekcija u zagradi</a:t>
                      </a:r>
                      <a:endParaRPr lang="en-US" i="0" dirty="0">
                        <a:solidFill>
                          <a:srgbClr val="2A00FF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9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:odd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sr-Latn-R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r:</a:t>
                      </a:r>
                      <a:r>
                        <a:rPr lang="sr-Latn-R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odd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svi</a:t>
                      </a:r>
                      <a:r>
                        <a:rPr lang="sr-Latn-RS" baseline="0" dirty="0"/>
                        <a:t> neparni elementi pogođeni selekcijom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6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:even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sr-Latn-R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t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r:</a:t>
                      </a:r>
                      <a:r>
                        <a:rPr lang="sr-Latn-R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even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svi</a:t>
                      </a:r>
                      <a:r>
                        <a:rPr lang="sr-Latn-RS" baseline="0" dirty="0"/>
                        <a:t> parni elementi pogođeni selekcijom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:parent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"#</a:t>
                      </a:r>
                      <a:r>
                        <a:rPr lang="en-US" sz="1800" i="0" dirty="0" err="1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neki_id:parent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r</a:t>
                      </a:r>
                      <a:r>
                        <a:rPr lang="en-US" dirty="0" err="1"/>
                        <a:t>oditelj</a:t>
                      </a:r>
                      <a:r>
                        <a:rPr lang="en-US" baseline="0" dirty="0"/>
                        <a:t> </a:t>
                      </a:r>
                      <a:r>
                        <a:rPr lang="sr-Latn-RS" baseline="0" dirty="0"/>
                        <a:t>čvora pogođenog selekcijom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[attribute]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"input[checked]"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svi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poseduju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navedeni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atribut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[attribute=value]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solidFill>
                            <a:srgbClr val="2A00FF"/>
                          </a:solidFill>
                          <a:latin typeface="Consolas" panose="020B0609020204030204" pitchFamily="49" charset="0"/>
                        </a:rPr>
                        <a:t>"input[type=text]"</a:t>
                      </a:r>
                      <a:r>
                        <a:rPr lang="en-US" sz="1800" i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svi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elementi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koji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poseduju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navedenu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vrednost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atributa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i </a:t>
                      </a:r>
                      <a:r>
                        <a:rPr lang="en-US" b="0" dirty="0" err="1"/>
                        <a:t>mnogi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 err="1"/>
                        <a:t>drugi</a:t>
                      </a:r>
                      <a:r>
                        <a:rPr lang="en-US" b="0" baseline="0" dirty="0"/>
                        <a:t>…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baseline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3518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16726"/>
                </a:solidFill>
              </a:rPr>
              <a:t>primer</a:t>
            </a:r>
            <a:r>
              <a:rPr lang="sr-Latn-RS" sz="2400" i="1" dirty="0">
                <a:solidFill>
                  <a:srgbClr val="F16726"/>
                </a:solidFill>
              </a:rPr>
              <a:t>2</a:t>
            </a:r>
            <a:r>
              <a:rPr lang="en-US" sz="2400" i="1" dirty="0">
                <a:solidFill>
                  <a:srgbClr val="F16726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273109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505753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Da li je iz JavaScript-a</a:t>
            </a:r>
          </a:p>
          <a:p>
            <a:pPr marL="400050" lvl="1" indent="0">
              <a:buFontTx/>
              <a:buNone/>
            </a:pPr>
            <a:r>
              <a:rPr lang="sr-Latn-RS" altLang="sr-Latn-RS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sr-Latn-RS" altLang="sr-Latn-RS">
                <a:latin typeface="Consolas" pitchFamily="49" charset="0"/>
                <a:cs typeface="Consolas" pitchFamily="49" charset="0"/>
              </a:rPr>
              <a:t> contents = document.getElementById(</a:t>
            </a:r>
            <a:r>
              <a:rPr lang="sr-Latn-RS" altLang="sr-Latn-RS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'contents'</a:t>
            </a:r>
            <a:r>
              <a:rPr lang="sr-Latn-RS" altLang="sr-Latn-RS">
                <a:latin typeface="Consolas" pitchFamily="49" charset="0"/>
                <a:cs typeface="Consolas" pitchFamily="49" charset="0"/>
              </a:rPr>
              <a:t>);</a:t>
            </a:r>
            <a:endParaRPr lang="en-US" altLang="sr-Latn-RS">
              <a:latin typeface="Consolas" pitchFamily="49" charset="0"/>
              <a:cs typeface="Consolas" pitchFamily="49" charset="0"/>
            </a:endParaRPr>
          </a:p>
          <a:p>
            <a:r>
              <a:rPr lang="en-US"/>
              <a:t>isto </a:t>
            </a:r>
            <a:r>
              <a:rPr lang="en-US" altLang="sr-Latn-RS"/>
              <a:t>sa JQuery</a:t>
            </a:r>
          </a:p>
          <a:p>
            <a:pPr marL="400050" lvl="1" indent="0">
              <a:buFontTx/>
              <a:buNone/>
            </a:pPr>
            <a:r>
              <a:rPr lang="en-US" altLang="sr-Latn-RS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sr-Latn-RS">
                <a:latin typeface="Consolas" pitchFamily="49" charset="0"/>
                <a:cs typeface="Consolas" pitchFamily="49" charset="0"/>
              </a:rPr>
              <a:t> contents = $(</a:t>
            </a:r>
            <a:r>
              <a:rPr lang="en-US" altLang="sr-Latn-RS" b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'#contents'</a:t>
            </a:r>
            <a:r>
              <a:rPr lang="en-US" altLang="sr-Latn-RS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Selektori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1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505753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 li je </a:t>
            </a:r>
            <a:r>
              <a:rPr lang="en-US" dirty="0" err="1"/>
              <a:t>iz</a:t>
            </a:r>
            <a:r>
              <a:rPr lang="en-US" dirty="0"/>
              <a:t> JavaScript-a</a:t>
            </a:r>
          </a:p>
          <a:p>
            <a:pPr marL="400050" lvl="1" indent="0">
              <a:buFontTx/>
              <a:buNone/>
            </a:pPr>
            <a:r>
              <a:rPr lang="sr-Latn-RS" altLang="sr-Latn-RS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sr-Latn-RS" altLang="sr-Latn-RS" dirty="0">
                <a:latin typeface="Consolas" pitchFamily="49" charset="0"/>
                <a:cs typeface="Consolas" pitchFamily="49" charset="0"/>
              </a:rPr>
              <a:t> </a:t>
            </a:r>
            <a:r>
              <a:rPr lang="sr-Latn-RS" altLang="sr-Latn-RS" dirty="0" err="1">
                <a:latin typeface="Consolas" pitchFamily="49" charset="0"/>
                <a:cs typeface="Consolas" pitchFamily="49" charset="0"/>
              </a:rPr>
              <a:t>contents</a:t>
            </a:r>
            <a:r>
              <a:rPr lang="sr-Latn-RS" altLang="sr-Latn-RS" dirty="0">
                <a:latin typeface="Consolas" pitchFamily="49" charset="0"/>
                <a:cs typeface="Consolas" pitchFamily="49" charset="0"/>
              </a:rPr>
              <a:t> = </a:t>
            </a:r>
            <a:r>
              <a:rPr lang="sr-Latn-RS" altLang="sr-Latn-RS" dirty="0" err="1"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lang="sr-Latn-RS" altLang="sr-Latn-RS" dirty="0">
                <a:latin typeface="Consolas" pitchFamily="49" charset="0"/>
                <a:cs typeface="Consolas" pitchFamily="49" charset="0"/>
              </a:rPr>
              <a:t>(</a:t>
            </a:r>
            <a:r>
              <a:rPr lang="sr-Latn-RS" altLang="sr-Latn-RS" b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altLang="sr-Latn-RS" b="1" dirty="0" err="1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contents</a:t>
            </a:r>
            <a:r>
              <a:rPr lang="sr-Latn-RS" altLang="sr-Latn-RS" b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sr-Latn-RS" altLang="sr-Latn-RS" dirty="0">
                <a:latin typeface="Consolas" pitchFamily="49" charset="0"/>
                <a:cs typeface="Consolas" pitchFamily="49" charset="0"/>
              </a:rPr>
              <a:t>);</a:t>
            </a:r>
            <a:endParaRPr lang="en-US" altLang="sr-Latn-R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altLang="sr-Latn-RS" dirty="0" err="1"/>
              <a:t>sa</a:t>
            </a:r>
            <a:r>
              <a:rPr lang="en-US" altLang="sr-Latn-RS" dirty="0"/>
              <a:t> </a:t>
            </a:r>
            <a:r>
              <a:rPr lang="en-US" altLang="sr-Latn-RS" dirty="0" err="1"/>
              <a:t>JQuery</a:t>
            </a:r>
            <a:endParaRPr lang="en-US" altLang="sr-Latn-RS" dirty="0"/>
          </a:p>
          <a:p>
            <a:pPr marL="400050" lvl="1" indent="0">
              <a:buFontTx/>
              <a:buNone/>
            </a:pPr>
            <a:r>
              <a:rPr lang="en-US" altLang="sr-Latn-RS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altLang="sr-Latn-RS" dirty="0">
                <a:latin typeface="Consolas" pitchFamily="49" charset="0"/>
                <a:cs typeface="Consolas" pitchFamily="49" charset="0"/>
              </a:rPr>
              <a:t> contents = $(</a:t>
            </a:r>
            <a:r>
              <a:rPr lang="en-US" altLang="sr-Latn-RS" b="1" dirty="0">
                <a:solidFill>
                  <a:srgbClr val="2A00FF"/>
                </a:solidFill>
                <a:latin typeface="Courier New" pitchFamily="49" charset="0"/>
                <a:cs typeface="Courier New" pitchFamily="49" charset="0"/>
              </a:rPr>
              <a:t>'#contents’</a:t>
            </a:r>
            <a:r>
              <a:rPr lang="en-US" altLang="sr-Latn-R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sr-Latn-RS" dirty="0" err="1"/>
              <a:t>Nije</a:t>
            </a:r>
            <a:endParaRPr lang="en-US" altLang="sr-Latn-RS" dirty="0"/>
          </a:p>
          <a:p>
            <a:r>
              <a:rPr lang="en-US" altLang="sr-Latn-RS" dirty="0"/>
              <a:t>Prva </a:t>
            </a:r>
            <a:r>
              <a:rPr lang="sr-Latn-RS" altLang="sr-Latn-RS" dirty="0"/>
              <a:t>će vratiti HTML DOM objekat</a:t>
            </a:r>
          </a:p>
          <a:p>
            <a:r>
              <a:rPr lang="sr-Latn-RS" altLang="sr-Latn-RS" dirty="0"/>
              <a:t>Druga će vratiti </a:t>
            </a:r>
            <a:r>
              <a:rPr lang="en-US" altLang="sr-Latn-RS" dirty="0"/>
              <a:t>jQuery </a:t>
            </a:r>
            <a:r>
              <a:rPr lang="sr-Latn-RS" altLang="sr-Latn-RS" dirty="0"/>
              <a:t>objekat koji se </a:t>
            </a:r>
            <a:r>
              <a:rPr lang="sr-Latn-RS" altLang="sr-Latn-RS" dirty="0" err="1"/>
              <a:t>vrapuje</a:t>
            </a:r>
            <a:r>
              <a:rPr lang="sr-Latn-RS" altLang="sr-Latn-RS" dirty="0"/>
              <a:t> oko HTML</a:t>
            </a:r>
            <a:r>
              <a:rPr lang="en-US" altLang="sr-Latn-RS" dirty="0"/>
              <a:t> DOM </a:t>
            </a:r>
            <a:r>
              <a:rPr lang="en-US" altLang="sr-Latn-RS" dirty="0" err="1"/>
              <a:t>obje</a:t>
            </a:r>
            <a:r>
              <a:rPr lang="sr-Latn-RS" altLang="sr-Latn-RS" dirty="0" err="1"/>
              <a:t>kta</a:t>
            </a:r>
            <a:r>
              <a:rPr lang="en-US" altLang="sr-Latn-RS" dirty="0"/>
              <a:t> </a:t>
            </a:r>
            <a:r>
              <a:rPr lang="sr-Latn-RS" altLang="sr-Latn-RS" dirty="0"/>
              <a:t>i koji pruža </a:t>
            </a:r>
            <a:r>
              <a:rPr lang="en-US" altLang="sr-Latn-RS" dirty="0"/>
              <a:t>jQuery met</a:t>
            </a:r>
            <a:r>
              <a:rPr lang="sr-Latn-RS" altLang="sr-Latn-RS" dirty="0"/>
              <a:t>ode</a:t>
            </a:r>
            <a:r>
              <a:rPr lang="en-US" altLang="sr-Latn-RS" dirty="0"/>
              <a:t>.</a:t>
            </a:r>
            <a:endParaRPr lang="sr-Latn-RS" altLang="sr-Latn-RS" dirty="0"/>
          </a:p>
          <a:p>
            <a:r>
              <a:rPr lang="sr-Latn-RS" altLang="sr-Latn-RS" dirty="0"/>
              <a:t>Nad pozivom </a:t>
            </a:r>
            <a:r>
              <a:rPr lang="en-US" altLang="sr-Latn-RS" dirty="0"/>
              <a:t>$()</a:t>
            </a:r>
            <a:r>
              <a:rPr lang="sr-Latn-RS" altLang="sr-Latn-RS" dirty="0"/>
              <a:t> mogu se pozvati </a:t>
            </a:r>
            <a:r>
              <a:rPr lang="sr-Latn-RS" altLang="sr-Latn-RS" dirty="0" err="1"/>
              <a:t>JQuery</a:t>
            </a:r>
            <a:r>
              <a:rPr lang="sr-Latn-RS" altLang="sr-Latn-RS" dirty="0"/>
              <a:t> metode kao </a:t>
            </a:r>
            <a:r>
              <a:rPr lang="sr-Latn-RS" altLang="sr-Latn-RS" dirty="0" err="1"/>
              <a:t>css</a:t>
            </a:r>
            <a:r>
              <a:rPr lang="sr-Latn-RS" altLang="sr-Latn-RS" dirty="0"/>
              <a:t>() ili </a:t>
            </a:r>
            <a:r>
              <a:rPr lang="sr-Latn-RS" altLang="sr-Latn-RS" dirty="0" err="1"/>
              <a:t>animate</a:t>
            </a:r>
            <a:r>
              <a:rPr lang="sr-Latn-RS" altLang="sr-Latn-RS" dirty="0"/>
              <a:t>()</a:t>
            </a:r>
          </a:p>
          <a:p>
            <a:pPr marL="400050" lvl="1" indent="0">
              <a:buFontTx/>
              <a:buNone/>
            </a:pPr>
            <a:endParaRPr lang="en-US" altLang="sr-Latn-R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Selektori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06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505753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Dobijanje </a:t>
            </a:r>
            <a:r>
              <a:rPr lang="sr-Latn-RS" altLang="sr-Latn-RS"/>
              <a:t>HTML DOM objekata koji je vrapovan u JQuery objektu</a:t>
            </a:r>
          </a:p>
          <a:p>
            <a:pPr marL="400050" lvl="1" indent="0">
              <a:buFontTx/>
              <a:buNone/>
            </a:pPr>
            <a:r>
              <a:rPr lang="en-US" altLang="sr-Latn-RS">
                <a:latin typeface="Consolas" pitchFamily="49" charset="0"/>
                <a:cs typeface="Consolas" pitchFamily="49" charset="0"/>
              </a:rPr>
              <a:t>$(</a:t>
            </a:r>
            <a:r>
              <a:rPr lang="en-US" altLang="sr-Latn-RS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'#contents'</a:t>
            </a:r>
            <a:r>
              <a:rPr lang="en-US" altLang="sr-Latn-RS">
                <a:latin typeface="Consolas" pitchFamily="49" charset="0"/>
                <a:cs typeface="Consolas" pitchFamily="49" charset="0"/>
              </a:rPr>
              <a:t>)[0]</a:t>
            </a:r>
          </a:p>
          <a:p>
            <a:pPr marL="400050" lvl="1" indent="0">
              <a:buFontTx/>
              <a:buNone/>
            </a:pPr>
            <a:r>
              <a:rPr lang="en-US" altLang="sr-Latn-RS">
                <a:latin typeface="Consolas" pitchFamily="49" charset="0"/>
                <a:cs typeface="Consolas" pitchFamily="49" charset="0"/>
              </a:rPr>
              <a:t>$(</a:t>
            </a:r>
            <a:r>
              <a:rPr lang="en-US" altLang="sr-Latn-RS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'#contents'</a:t>
            </a:r>
            <a:r>
              <a:rPr lang="en-US" altLang="sr-Latn-RS">
                <a:latin typeface="Consolas" pitchFamily="49" charset="0"/>
                <a:cs typeface="Consolas" pitchFamily="49" charset="0"/>
              </a:rPr>
              <a:t>)</a:t>
            </a:r>
            <a:r>
              <a:rPr lang="en-US">
                <a:latin typeface="Consolas" pitchFamily="49" charset="0"/>
                <a:cs typeface="Consolas" pitchFamily="49" charset="0"/>
              </a:rPr>
              <a:t>.get(0);</a:t>
            </a:r>
            <a:endParaRPr lang="sr-Latn-RS" altLang="sr-Latn-RS">
              <a:latin typeface="Consolas" pitchFamily="49" charset="0"/>
              <a:cs typeface="Consolas" pitchFamily="49" charset="0"/>
            </a:endParaRPr>
          </a:p>
          <a:p>
            <a:pPr marL="400050" lvl="1" indent="0">
              <a:buFontTx/>
              <a:buNone/>
            </a:pPr>
            <a:endParaRPr lang="en-US" altLang="sr-Latn-R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Pristup HTML DOM objektu iz jQuery objekta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52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2726016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događaji</a:t>
            </a:r>
            <a:r>
              <a:rPr lang="sr-Latn-RS" dirty="0"/>
              <a:t> se upotrebom </a:t>
            </a:r>
            <a:r>
              <a:rPr lang="sr-Latn-RS" i="1" dirty="0"/>
              <a:t>jQuery</a:t>
            </a:r>
            <a:r>
              <a:rPr lang="sr-Latn-RS" dirty="0"/>
              <a:t> biblioteke </a:t>
            </a:r>
            <a:r>
              <a:rPr lang="sr-Latn-RS" dirty="0">
                <a:solidFill>
                  <a:srgbClr val="0878BE"/>
                </a:solidFill>
              </a:rPr>
              <a:t>registruju direktno </a:t>
            </a:r>
            <a:r>
              <a:rPr lang="sr-Latn-RS">
                <a:solidFill>
                  <a:srgbClr val="0878BE"/>
                </a:solidFill>
              </a:rPr>
              <a:t>iz skripte</a:t>
            </a:r>
            <a:r>
              <a:rPr lang="en-US">
                <a:solidFill>
                  <a:srgbClr val="0878BE"/>
                </a:solidFill>
              </a:rPr>
              <a:t> u head sekciji</a:t>
            </a:r>
            <a:endParaRPr lang="sr-Latn-RS" dirty="0">
              <a:solidFill>
                <a:srgbClr val="0878BE"/>
              </a:solidFill>
            </a:endParaRPr>
          </a:p>
          <a:p>
            <a:pPr>
              <a:buClr>
                <a:schemeClr val="tx1"/>
              </a:buClr>
            </a:pPr>
            <a:r>
              <a:rPr lang="sr-Latn-RS" dirty="0"/>
              <a:t>time se HTML </a:t>
            </a:r>
            <a:r>
              <a:rPr lang="sr-Latn-RS"/>
              <a:t>kod </a:t>
            </a:r>
            <a:r>
              <a:rPr lang="en-US"/>
              <a:t>samog elementa </a:t>
            </a:r>
            <a:r>
              <a:rPr lang="sr-Latn-RS"/>
              <a:t>rasterećuje </a:t>
            </a:r>
            <a:r>
              <a:rPr lang="sr-Latn-RS" dirty="0"/>
              <a:t>od nepotrebnih </a:t>
            </a:r>
            <a:r>
              <a:rPr lang="sr-Latn-RS" i="1" dirty="0"/>
              <a:t>JavaScript</a:t>
            </a:r>
            <a:r>
              <a:rPr lang="sr-Latn-RS" dirty="0"/>
              <a:t> izraza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sr-Latn-RS" dirty="0"/>
              <a:t>t</a:t>
            </a:r>
            <a:r>
              <a:rPr lang="en-US" dirty="0" err="1"/>
              <a:t>ipi</a:t>
            </a:r>
            <a:r>
              <a:rPr lang="sr-Latn-RS" dirty="0"/>
              <a:t>čno se</a:t>
            </a:r>
            <a:r>
              <a:rPr lang="sr-Latn-RS" i="1" dirty="0"/>
              <a:t> inline </a:t>
            </a:r>
            <a:r>
              <a:rPr lang="sr-Latn-RS" dirty="0"/>
              <a:t>kreira rukovaoc događajima – bezimena funkcija (tzv. </a:t>
            </a:r>
            <a:r>
              <a:rPr lang="sr-Latn-RS" i="1" dirty="0"/>
              <a:t>callback</a:t>
            </a:r>
            <a:r>
              <a:rPr lang="sr-Latn-RS" dirty="0"/>
              <a:t>), mada ona može biti definisana u bilo kom trenutku u skripti pre trenutka registrovanja, a registracija se onda može obaviti putem njenog naziva ili putem reference </a:t>
            </a:r>
            <a:r>
              <a:rPr lang="sr-Latn-RS"/>
              <a:t>na funkciju</a:t>
            </a:r>
            <a:endParaRPr lang="en-US"/>
          </a:p>
          <a:p>
            <a:pPr>
              <a:buClr>
                <a:schemeClr val="tx1"/>
              </a:buClr>
            </a:pPr>
            <a:r>
              <a:rPr lang="sr-Latn-RS"/>
              <a:t>Imena događaja su iz JavaScript domena (bez </a:t>
            </a:r>
            <a:r>
              <a:rPr lang="sr-Latn-RS" b="1"/>
              <a:t>on</a:t>
            </a:r>
            <a:r>
              <a:rPr lang="sr-Latn-RS"/>
              <a:t> prefiksa)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Rukovaoci događajima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5104" y="4602024"/>
            <a:ext cx="5108027" cy="2031325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dom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Objekat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doga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đ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"CSS 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selektor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doga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đ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213131" y="4602024"/>
            <a:ext cx="3090359" cy="1477328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funkcija1()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$(…).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doga</a:t>
            </a:r>
            <a:r>
              <a:rPr lang="sr-Latn-RS">
                <a:solidFill>
                  <a:srgbClr val="000000"/>
                </a:solidFill>
                <a:latin typeface="Consolas" panose="020B0609020204030204" pitchFamily="49" charset="0"/>
              </a:rPr>
              <a:t>đaj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(funkcija1)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03491" y="4601319"/>
            <a:ext cx="3629892" cy="1754326"/>
          </a:xfrm>
          <a:prstGeom prst="rect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 funkcija2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$(…).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doga</a:t>
            </a:r>
            <a:r>
              <a:rPr lang="sr-Latn-RS">
                <a:solidFill>
                  <a:srgbClr val="000000"/>
                </a:solidFill>
                <a:latin typeface="Consolas" panose="020B0609020204030204" pitchFamily="49" charset="0"/>
              </a:rPr>
              <a:t>đaj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(funkcija2)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6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Sadr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žaj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 i="1" dirty="0"/>
              <a:t>JavaScript</a:t>
            </a:r>
            <a:r>
              <a:rPr lang="en-US" sz="3000" dirty="0"/>
              <a:t> </a:t>
            </a:r>
            <a:r>
              <a:rPr lang="en-US" sz="3000" dirty="0" err="1"/>
              <a:t>bibliotek</a:t>
            </a:r>
            <a:r>
              <a:rPr lang="sr-Latn-RS" sz="3000" dirty="0"/>
              <a:t>e</a:t>
            </a:r>
            <a:endParaRPr lang="sr-Latn-RS" sz="3000" i="1" dirty="0"/>
          </a:p>
          <a:p>
            <a:pPr marL="514350" indent="-514350">
              <a:buFont typeface="+mj-lt"/>
              <a:buAutoNum type="arabicPeriod"/>
            </a:pPr>
            <a:r>
              <a:rPr lang="en-US" sz="3000" i="1"/>
              <a:t>jQuery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Java Script Doga</a:t>
            </a:r>
            <a:r>
              <a:rPr lang="sr-Latn-RS" sz="4000" dirty="0">
                <a:latin typeface="+mn-lt"/>
              </a:rPr>
              <a:t>đaji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20207"/>
              </p:ext>
            </p:extLst>
          </p:nvPr>
        </p:nvGraphicFramePr>
        <p:xfrm>
          <a:off x="249382" y="1657350"/>
          <a:ext cx="11684000" cy="457199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716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8746837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r>
                        <a:rPr lang="sr-Latn-RS" dirty="0"/>
                        <a:t>Događaj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Dešava se kada...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onabort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prekine učitavanje slike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53313459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onblur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element izgubi fokus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onchange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korisnik pormeni sadržaj polja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217519477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onclick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klikne mišem na objekat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314346099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ondblclick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dva puta klikne po objektu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325649359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onerror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dogodi greška prilikom učitavanja dokumenta ili slike</a:t>
                      </a: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onfocus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element dobije fokus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onkeydown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pritisne taster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onkeypress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pritisne, pa otpusti taster, ili se drži pritisnut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69420998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onkeyup 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otpusti taster</a:t>
                      </a:r>
                      <a:endParaRPr kumimoji="0" lang="en-US" altLang="sr-Latn-R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2743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58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Java Script Doga</a:t>
            </a:r>
            <a:r>
              <a:rPr lang="sr-Latn-RS" sz="4000" dirty="0">
                <a:latin typeface="+mn-lt"/>
              </a:rPr>
              <a:t>đaji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705347"/>
              </p:ext>
            </p:extLst>
          </p:nvPr>
        </p:nvGraphicFramePr>
        <p:xfrm>
          <a:off x="154789" y="1408152"/>
          <a:ext cx="11684000" cy="45720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716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8746837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</a:tblGrid>
              <a:tr h="372613">
                <a:tc>
                  <a:txBody>
                    <a:bodyPr/>
                    <a:lstStyle/>
                    <a:p>
                      <a:r>
                        <a:rPr lang="sr-Latn-RS" dirty="0"/>
                        <a:t>Događaj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Dešava se kada...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onload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stranica ili slika učita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onmousedown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pritisne dugme miša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onmousemove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miš pomera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onmouseout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miš izađe izvan zone elementa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onmouseover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miš pređe preko elementa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onmouseup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otpusti dugme miša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onreset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klikne na reset dugme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onresize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prozoru ili frejmu promeni veličina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onselect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je tekst selektovan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onsubmit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se klikne na dugme subit u formi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949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onunload 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r-Latn-CS" altLang="sr-Latn-R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korisnik napusti stranicu</a:t>
                      </a: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949">
                <a:tc gridSpan="2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200" b="1"/>
                        <a:t>i mnogi drugi...</a:t>
                      </a:r>
                      <a:endParaRPr lang="en-US" sz="1200" b="1"/>
                    </a:p>
                  </a:txBody>
                  <a:tcPr marT="45725" marB="45725" horzOverflow="overflow"/>
                </a:tc>
                <a:tc hMerge="1"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sr-Latn-R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477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jQuery Doga</a:t>
            </a:r>
            <a:r>
              <a:rPr lang="sr-Latn-RS" sz="4000" dirty="0">
                <a:latin typeface="+mn-lt"/>
              </a:rPr>
              <a:t>đaji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05839"/>
              </p:ext>
            </p:extLst>
          </p:nvPr>
        </p:nvGraphicFramePr>
        <p:xfrm>
          <a:off x="249382" y="1657350"/>
          <a:ext cx="11684000" cy="4079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7163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8746837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r-Latn-RS" dirty="0"/>
                        <a:t>Događaj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Dešava se kada...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).ready(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 baseline="0" dirty="0"/>
                        <a:t>... se dokument učita</a:t>
                      </a:r>
                      <a:r>
                        <a:rPr lang="en-US" i="0" baseline="0" dirty="0"/>
                        <a:t>; </a:t>
                      </a:r>
                      <a:r>
                        <a:rPr lang="sr-Latn-RS" i="0" baseline="0" dirty="0"/>
                        <a:t>registruje se na </a:t>
                      </a:r>
                      <a:r>
                        <a:rPr lang="sr-Latn-RS" i="1" baseline="0" dirty="0"/>
                        <a:t>document</a:t>
                      </a:r>
                      <a:r>
                        <a:rPr lang="sr-Latn-RS" i="0" baseline="0" dirty="0"/>
                        <a:t> objekat</a:t>
                      </a:r>
                      <a:endParaRPr lang="en-US" i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3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).click(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aseline="0" dirty="0"/>
                        <a:t>... korisnik klikne na </a:t>
                      </a:r>
                      <a:r>
                        <a:rPr lang="sr-Latn-RS" i="0" baseline="0" dirty="0"/>
                        <a:t>element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submit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aseline="0" dirty="0"/>
                        <a:t>... korisnik </a:t>
                      </a:r>
                      <a:r>
                        <a:rPr lang="en-US" i="1" baseline="0" dirty="0"/>
                        <a:t>submit</a:t>
                      </a:r>
                      <a:r>
                        <a:rPr lang="en-US" baseline="0" dirty="0"/>
                        <a:t>-</a:t>
                      </a:r>
                      <a:r>
                        <a:rPr lang="en-US" baseline="0" dirty="0" err="1"/>
                        <a:t>uje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formu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9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).mouseover(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baseline="0" dirty="0"/>
                        <a:t>... korisnik pređe mišem preko elementa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6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).focus(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... korisnik uđe u polje za unos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).blur(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... korisnik</a:t>
                      </a:r>
                      <a:r>
                        <a:rPr lang="sr-Latn-RS" baseline="0" dirty="0"/>
                        <a:t> napusti polje za unos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).keydown(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...</a:t>
                      </a:r>
                      <a:r>
                        <a:rPr lang="sr-Latn-RS" baseline="0" dirty="0"/>
                        <a:t> korisnik pritisne taster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keypress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...</a:t>
                      </a:r>
                      <a:r>
                        <a:rPr lang="sr-Latn-RS" baseline="0" dirty="0"/>
                        <a:t> korisnik pritisne pa otpusti taster, ili drži taster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).keyup(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b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dirty="0"/>
                        <a:t>... korisnik</a:t>
                      </a:r>
                      <a:r>
                        <a:rPr lang="sr-Latn-RS" baseline="0" dirty="0"/>
                        <a:t> otpusti taster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099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sr-Latn-RS" b="0" dirty="0"/>
                        <a:t>i mnogi drugi...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40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jQuery Doga</a:t>
            </a:r>
            <a:r>
              <a:rPr lang="sr-Latn-RS" sz="4000" dirty="0">
                <a:latin typeface="+mn-lt"/>
              </a:rPr>
              <a:t>đaji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9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926680"/>
              </p:ext>
            </p:extLst>
          </p:nvPr>
        </p:nvGraphicFramePr>
        <p:xfrm>
          <a:off x="3349934" y="1751943"/>
          <a:ext cx="500780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2418">
                  <a:extLst>
                    <a:ext uri="{9D8B030D-6E8A-4147-A177-3AD203B41FA5}">
                      <a16:colId xmlns:a16="http://schemas.microsoft.com/office/drawing/2014/main" val="2374332564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903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0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Mi</a:t>
                      </a:r>
                      <a:r>
                        <a:rPr lang="sr-Latn-RS"/>
                        <a:t>š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/>
                        <a:t>Tastatura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/>
                        <a:t>Forma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r-Latn-RS"/>
                        <a:t>Dokument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i="0">
                          <a:latin typeface="Consolas" panose="020B0609020204030204" pitchFamily="49" charset="0"/>
                        </a:rPr>
                        <a:t>click</a:t>
                      </a:r>
                      <a:endParaRPr lang="en-US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b="0" i="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keypress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 baseline="0"/>
                        <a:t>submit</a:t>
                      </a:r>
                      <a:endParaRPr lang="en-US" i="0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 baseline="0"/>
                        <a:t>load</a:t>
                      </a:r>
                      <a:endParaRPr lang="en-US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13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i="0">
                          <a:latin typeface="Consolas" panose="020B0609020204030204" pitchFamily="49" charset="0"/>
                        </a:rPr>
                        <a:t>dbclick</a:t>
                      </a:r>
                      <a:endParaRPr lang="en-US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/>
                        <a:t>keydown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/>
                        <a:t>change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/>
                        <a:t>Resize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18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i="0">
                          <a:latin typeface="Consolas" panose="020B0609020204030204" pitchFamily="49" charset="0"/>
                        </a:rPr>
                        <a:t>mouseenter</a:t>
                      </a:r>
                      <a:endParaRPr lang="en-US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0"/>
                        <a:t>keyup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0"/>
                        <a:t>Focus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i="0"/>
                        <a:t>scroll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9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i="0">
                          <a:latin typeface="Consolas" panose="020B0609020204030204" pitchFamily="49" charset="0"/>
                        </a:rPr>
                        <a:t>mouseleave</a:t>
                      </a:r>
                      <a:endParaRPr lang="en-US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/>
                        <a:t>blur</a:t>
                      </a: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i="0"/>
                        <a:t>unload</a:t>
                      </a: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46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r-Latn-RS" b="0" i="0">
                          <a:latin typeface="Consolas" panose="020B0609020204030204" pitchFamily="49" charset="0"/>
                        </a:rPr>
                        <a:t>hover</a:t>
                      </a:r>
                      <a:endParaRPr lang="en-US" b="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49359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16726"/>
                </a:solidFill>
              </a:rPr>
              <a:t>prime</a:t>
            </a:r>
            <a:r>
              <a:rPr lang="sr-Latn-RS" sz="2400" i="1" dirty="0">
                <a:solidFill>
                  <a:srgbClr val="F16726"/>
                </a:solidFill>
              </a:rPr>
              <a:t>r3</a:t>
            </a:r>
            <a:r>
              <a:rPr lang="en-US" sz="2400" i="1" dirty="0">
                <a:solidFill>
                  <a:srgbClr val="F16726"/>
                </a:solidFill>
              </a:rPr>
              <a:t>.html</a:t>
            </a:r>
          </a:p>
        </p:txBody>
      </p:sp>
    </p:spTree>
    <p:extLst>
      <p:ext uri="{BB962C8B-B14F-4D97-AF65-F5344CB8AC3E}">
        <p14:creationId xmlns:p14="http://schemas.microsoft.com/office/powerpoint/2010/main" val="112237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357015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i="1" dirty="0"/>
              <a:t>ready </a:t>
            </a:r>
            <a:r>
              <a:rPr lang="sr-Latn-RS" dirty="0"/>
              <a:t>događaj </a:t>
            </a:r>
            <a:r>
              <a:rPr lang="sr-Latn-RS" i="1" dirty="0"/>
              <a:t>document</a:t>
            </a:r>
            <a:r>
              <a:rPr lang="sr-Latn-RS" dirty="0"/>
              <a:t> objekta se odvija </a:t>
            </a:r>
            <a:r>
              <a:rPr lang="sr-Latn-RS" dirty="0">
                <a:solidFill>
                  <a:srgbClr val="0878BE"/>
                </a:solidFill>
              </a:rPr>
              <a:t>kada stranica završi učitavanje</a:t>
            </a:r>
          </a:p>
          <a:p>
            <a:pPr>
              <a:buClr>
                <a:schemeClr val="tx1"/>
              </a:buClr>
            </a:pPr>
            <a:r>
              <a:rPr lang="en-US" dirty="0"/>
              <a:t>s </a:t>
            </a:r>
            <a:r>
              <a:rPr lang="en-US" dirty="0" err="1"/>
              <a:t>obzirom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da se </a:t>
            </a:r>
            <a:r>
              <a:rPr lang="sr-Latn-RS" dirty="0"/>
              <a:t>rukovaoci </a:t>
            </a:r>
            <a:r>
              <a:rPr lang="en-US" dirty="0" err="1"/>
              <a:t>doga</a:t>
            </a:r>
            <a:r>
              <a:rPr lang="sr-Latn-RS" dirty="0"/>
              <a:t>đajima registruju direktno iz skripte, potrebno je </a:t>
            </a:r>
            <a:r>
              <a:rPr lang="sr-Latn-RS" dirty="0">
                <a:solidFill>
                  <a:srgbClr val="0878BE"/>
                </a:solidFill>
              </a:rPr>
              <a:t>sačekati da se svi elementi stranice učitaju pre registracije</a:t>
            </a:r>
          </a:p>
          <a:p>
            <a:pPr>
              <a:buClr>
                <a:schemeClr val="tx1"/>
              </a:buClr>
            </a:pPr>
            <a:r>
              <a:rPr lang="sr-Latn-RS" dirty="0"/>
              <a:t>kod koji registruje ostale događaje zato mora da se nalazi </a:t>
            </a:r>
            <a:r>
              <a:rPr lang="sr-Latn-RS" dirty="0">
                <a:solidFill>
                  <a:srgbClr val="0878BE"/>
                </a:solidFill>
              </a:rPr>
              <a:t>unutar rukovaoca događajem </a:t>
            </a:r>
            <a:r>
              <a:rPr lang="sr-Latn-RS" i="1" dirty="0">
                <a:solidFill>
                  <a:srgbClr val="0878BE"/>
                </a:solidFill>
              </a:rPr>
              <a:t>ready</a:t>
            </a:r>
            <a:r>
              <a:rPr lang="sr-Latn-RS" dirty="0">
                <a:solidFill>
                  <a:srgbClr val="0878BE"/>
                </a:solidFill>
              </a:rPr>
              <a:t> objekta </a:t>
            </a:r>
            <a:r>
              <a:rPr lang="sr-Latn-RS" i="1" dirty="0">
                <a:solidFill>
                  <a:srgbClr val="0878BE"/>
                </a:solidFill>
              </a:rPr>
              <a:t>document</a:t>
            </a:r>
          </a:p>
          <a:p>
            <a:pPr>
              <a:buClr>
                <a:schemeClr val="tx1"/>
              </a:buClr>
            </a:pPr>
            <a:r>
              <a:rPr lang="sr-Latn-RS" dirty="0"/>
              <a:t>ovaj pristup je koristan i za druge namene pri kojima se pristupa elementima stranice (npr. selekcija elemenata odmah po učitavanju stranice radi keširanja referenci u cilju ubrzanja performanse)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Consolas" panose="020B0609020204030204" pitchFamily="49" charset="0"/>
              </a:rPr>
              <a:t>$(document).ready(…)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94018" y="5433020"/>
            <a:ext cx="3994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$(document).ready(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99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Metode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49382" y="1574498"/>
            <a:ext cx="11684000" cy="484477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metode pozivaju nad </a:t>
            </a:r>
            <a:r>
              <a:rPr lang="en-US" dirty="0" err="1">
                <a:solidFill>
                  <a:srgbClr val="0878BE"/>
                </a:solidFill>
              </a:rPr>
              <a:t>objektima</a:t>
            </a:r>
            <a:r>
              <a:rPr lang="sr-Latn-RS" dirty="0">
                <a:solidFill>
                  <a:srgbClr val="0878BE"/>
                </a:solidFill>
              </a:rPr>
              <a:t> </a:t>
            </a:r>
            <a:r>
              <a:rPr lang="en-US" dirty="0" err="1">
                <a:solidFill>
                  <a:srgbClr val="0878BE"/>
                </a:solidFill>
              </a:rPr>
              <a:t>i</a:t>
            </a:r>
            <a:r>
              <a:rPr lang="en-US" dirty="0">
                <a:solidFill>
                  <a:srgbClr val="0878BE"/>
                </a:solidFill>
              </a:rPr>
              <a:t> </a:t>
            </a:r>
            <a:r>
              <a:rPr lang="en-US" dirty="0" err="1">
                <a:solidFill>
                  <a:srgbClr val="0878BE"/>
                </a:solidFill>
              </a:rPr>
              <a:t>vra</a:t>
            </a:r>
            <a:r>
              <a:rPr lang="sr-Latn-RS" dirty="0">
                <a:solidFill>
                  <a:srgbClr val="0878BE"/>
                </a:solidFill>
              </a:rPr>
              <a:t>ćaju objekte koji predstavljaju elemente</a:t>
            </a:r>
          </a:p>
          <a:p>
            <a:pPr>
              <a:buClr>
                <a:schemeClr val="tx1"/>
              </a:buClr>
            </a:pPr>
            <a:r>
              <a:rPr lang="en-US" i="1" dirty="0">
                <a:solidFill>
                  <a:srgbClr val="0878BE"/>
                </a:solidFill>
              </a:rPr>
              <a:t>jQuery</a:t>
            </a:r>
            <a:r>
              <a:rPr lang="en-US" dirty="0">
                <a:solidFill>
                  <a:srgbClr val="0878BE"/>
                </a:solidFill>
              </a:rPr>
              <a:t> </a:t>
            </a:r>
            <a:r>
              <a:rPr lang="sr-Latn-RS" dirty="0">
                <a:solidFill>
                  <a:srgbClr val="0878BE"/>
                </a:solidFill>
              </a:rPr>
              <a:t>preskače tesktualne čvorove i čvorove koji predstavljaju atribute</a:t>
            </a:r>
            <a:r>
              <a:rPr lang="sr-Latn-RS" dirty="0"/>
              <a:t> i njima rukuje implicitno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36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580764"/>
              </p:ext>
            </p:extLst>
          </p:nvPr>
        </p:nvGraphicFramePr>
        <p:xfrm>
          <a:off x="249382" y="2081841"/>
          <a:ext cx="11684000" cy="374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18545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465455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).text()</a:t>
                      </a:r>
                    </a:p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).text(</a:t>
                      </a:r>
                      <a:r>
                        <a:rPr lang="sr-Latn-RS" sz="1800" i="0" baseline="0" dirty="0">
                          <a:latin typeface="Consolas" panose="020B0609020204030204" pitchFamily="49" charset="0"/>
                        </a:rPr>
                        <a:t>novaVrednost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čitanje</a:t>
                      </a:r>
                      <a:r>
                        <a:rPr lang="sr-Latn-RS" sz="1800" baseline="0" dirty="0"/>
                        <a:t> tekstualnog sadržaja elementa</a:t>
                      </a:r>
                    </a:p>
                    <a:p>
                      <a:r>
                        <a:rPr lang="sr-Latn-RS" sz="1800" baseline="0" dirty="0"/>
                        <a:t>izmena tekstualnog sadržaja elementa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).html()</a:t>
                      </a:r>
                    </a:p>
                    <a:p>
                      <a:endParaRPr lang="sr-Latn-RS" sz="1800" i="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).html(</a:t>
                      </a:r>
                      <a:r>
                        <a:rPr lang="sr-Latn-RS" sz="1800" i="0" baseline="0" dirty="0">
                          <a:latin typeface="Consolas" panose="020B0609020204030204" pitchFamily="49" charset="0"/>
                        </a:rPr>
                        <a:t>novaVrednost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čitanje</a:t>
                      </a:r>
                      <a:r>
                        <a:rPr lang="sr-Latn-RS" sz="1800" baseline="0" dirty="0"/>
                        <a:t> podstabla elementa u formi</a:t>
                      </a:r>
                      <a:r>
                        <a:rPr lang="sr-Latn-RS" sz="1800" i="1" baseline="0" dirty="0"/>
                        <a:t> string </a:t>
                      </a:r>
                      <a:r>
                        <a:rPr lang="sr-Latn-RS" sz="1800" baseline="0" dirty="0"/>
                        <a:t>vrednosti koja sadrži HTML kod podstabla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izmena podstabla elementa upotrebom </a:t>
                      </a:r>
                      <a:r>
                        <a:rPr lang="sr-Latn-RS" sz="1800" i="1" baseline="0" dirty="0"/>
                        <a:t>string</a:t>
                      </a:r>
                      <a:r>
                        <a:rPr lang="sr-Latn-RS" sz="1800" baseline="0" dirty="0"/>
                        <a:t> literala ili promenljive koji sadrže HTML kod podstabla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).val()</a:t>
                      </a:r>
                    </a:p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).val(</a:t>
                      </a:r>
                      <a:r>
                        <a:rPr lang="sr-Latn-RS" sz="1800" i="0" baseline="0" dirty="0">
                          <a:latin typeface="Consolas" panose="020B0609020204030204" pitchFamily="49" charset="0"/>
                        </a:rPr>
                        <a:t>novaVrednost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i="0" dirty="0"/>
                        <a:t>čitanje vrednosti</a:t>
                      </a:r>
                      <a:r>
                        <a:rPr lang="sr-Latn-RS" sz="1800" i="0" baseline="0" dirty="0"/>
                        <a:t> polja za unos</a:t>
                      </a:r>
                    </a:p>
                    <a:p>
                      <a:r>
                        <a:rPr lang="sr-Latn-RS" sz="1800" i="0" baseline="0" dirty="0"/>
                        <a:t>izmena vrednosti polja za unos</a:t>
                      </a:r>
                      <a:endParaRPr lang="en-US" sz="180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64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).attr(naziv</a:t>
                      </a:r>
                      <a:r>
                        <a:rPr lang="sr-Latn-RS" sz="1800" i="0" baseline="0" dirty="0">
                          <a:latin typeface="Consolas" panose="020B0609020204030204" pitchFamily="49" charset="0"/>
                        </a:rPr>
                        <a:t>Atributa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).attr(nazivAtributa,</a:t>
                      </a:r>
                      <a:r>
                        <a:rPr lang="sr-Latn-RS" sz="1800" i="0" baseline="0" dirty="0">
                          <a:latin typeface="Consolas" panose="020B0609020204030204" pitchFamily="49" charset="0"/>
                        </a:rPr>
                        <a:t> novaVrednost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).removeAttr(naziv</a:t>
                      </a:r>
                      <a:r>
                        <a:rPr lang="sr-Latn-RS" sz="1800" i="0" baseline="0" dirty="0">
                          <a:latin typeface="Consolas" panose="020B0609020204030204" pitchFamily="49" charset="0"/>
                        </a:rPr>
                        <a:t>Atributa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čitanje</a:t>
                      </a:r>
                      <a:r>
                        <a:rPr lang="sr-Latn-RS" sz="1800" baseline="0" dirty="0"/>
                        <a:t> vrednosti atributa</a:t>
                      </a:r>
                    </a:p>
                    <a:p>
                      <a:r>
                        <a:rPr lang="sr-Latn-RS" sz="1800" baseline="0" dirty="0"/>
                        <a:t>dodavanje atributa ili izmena vrednosti atributa</a:t>
                      </a:r>
                    </a:p>
                    <a:p>
                      <a:r>
                        <a:rPr lang="sr-Latn-RS" sz="1800" baseline="0" dirty="0"/>
                        <a:t>uklanjanje atributa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407667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5891533"/>
            <a:ext cx="11684000" cy="80897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/>
              <a:t>prilikom postavljanja vrednosti, može se proslediti i </a:t>
            </a:r>
            <a:r>
              <a:rPr lang="sr-Latn-RS" i="1" dirty="0"/>
              <a:t>callback</a:t>
            </a:r>
            <a:r>
              <a:rPr lang="sr-Latn-RS" dirty="0"/>
              <a:t> funkcija koja će da izračuna i vrati tu vrednost</a:t>
            </a:r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elementom DOM stabla</a:t>
            </a:r>
            <a:endParaRPr lang="en-US" sz="4000" dirty="0">
              <a:latin typeface="+mn-lt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480087"/>
            <a:ext cx="11684000" cy="48521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it-IT"/>
              <a:t>pristup i izmena elementa stranice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2565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elementom DOM stabla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2045733"/>
              </p:ext>
            </p:extLst>
          </p:nvPr>
        </p:nvGraphicFramePr>
        <p:xfrm>
          <a:off x="249382" y="1671700"/>
          <a:ext cx="11684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04262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679738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prop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0" dirty="0" err="1">
                          <a:latin typeface="Consolas" panose="020B0609020204030204" pitchFamily="49" charset="0"/>
                        </a:rPr>
                        <a:t>nazivProperty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-a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dirty="0"/>
                        <a:t>čitanje</a:t>
                      </a:r>
                      <a:r>
                        <a:rPr lang="sr-Latn-RS" sz="1800" baseline="0" dirty="0"/>
                        <a:t> </a:t>
                      </a:r>
                      <a:r>
                        <a:rPr lang="en-US" sz="1800" baseline="0" dirty="0" err="1"/>
                        <a:t>vrednosti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dinami</a:t>
                      </a:r>
                      <a:r>
                        <a:rPr lang="sr-Latn-RS" sz="1800" baseline="0" dirty="0"/>
                        <a:t>čkih atributa, npr. </a:t>
                      </a:r>
                      <a:r>
                        <a:rPr lang="en-US" sz="1800" i="1" baseline="0" dirty="0"/>
                        <a:t>checked</a:t>
                      </a:r>
                      <a:r>
                        <a:rPr lang="en-US" sz="1800" i="0" baseline="0" dirty="0"/>
                        <a:t>, </a:t>
                      </a:r>
                      <a:r>
                        <a:rPr lang="en-US" sz="1800" i="1" baseline="0" dirty="0"/>
                        <a:t>selected</a:t>
                      </a:r>
                      <a:r>
                        <a:rPr lang="en-US" sz="1800" i="0" baseline="0" dirty="0"/>
                        <a:t> </a:t>
                      </a:r>
                      <a:r>
                        <a:rPr lang="en-US" sz="1800" i="0" baseline="0" dirty="0" err="1"/>
                        <a:t>i</a:t>
                      </a:r>
                      <a:r>
                        <a:rPr lang="en-US" sz="1800" i="0" baseline="0" dirty="0"/>
                        <a:t> sl.</a:t>
                      </a:r>
                      <a:endParaRPr lang="sr-Latn-RS" sz="1800" i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869671" y="2592781"/>
            <a:ext cx="844342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checkboxAdministrator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"input[name=administrator]"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vrati</a:t>
            </a:r>
            <a:r>
              <a:rPr lang="sr-Latn-RS" sz="1600" dirty="0">
                <a:solidFill>
                  <a:srgbClr val="3F7F5F"/>
                </a:solidFill>
                <a:latin typeface="Consolas" panose="020B0609020204030204" pitchFamily="49" charset="0"/>
              </a:rPr>
              <a:t>će početnu vrednost atributa kakva je bila pri učitavanju stranice</a:t>
            </a:r>
            <a:endParaRPr lang="en-US" sz="1600" dirty="0"/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checkboxAdministrator</a:t>
            </a:r>
            <a:r>
              <a:rPr lang="sr-Latn-RS" sz="1600" dirty="0">
                <a:latin typeface="Consolas" panose="020B0609020204030204" pitchFamily="49" charset="0"/>
              </a:rPr>
              <a:t>.attr(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"checked"</a:t>
            </a:r>
            <a:r>
              <a:rPr lang="sr-Latn-RS" sz="1600" dirty="0">
                <a:latin typeface="Consolas" panose="020B0609020204030204" pitchFamily="49" charset="0"/>
              </a:rPr>
              <a:t>))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vrati</a:t>
            </a:r>
            <a:r>
              <a:rPr lang="sr-Latn-RS" sz="1600" dirty="0">
                <a:solidFill>
                  <a:srgbClr val="3F7F5F"/>
                </a:solidFill>
                <a:latin typeface="Consolas" panose="020B0609020204030204" pitchFamily="49" charset="0"/>
              </a:rPr>
              <a:t>će tekuću vrednost atributa (radiće očekivano)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checkboxAdministrator</a:t>
            </a:r>
            <a:r>
              <a:rPr lang="sr-Latn-RS" sz="1600" dirty="0">
                <a:latin typeface="Consolas" panose="020B0609020204030204" pitchFamily="49" charset="0"/>
              </a:rPr>
              <a:t>.</a:t>
            </a:r>
            <a:r>
              <a:rPr lang="en-US" sz="1600" dirty="0">
                <a:latin typeface="Consolas" panose="020B0609020204030204" pitchFamily="49" charset="0"/>
              </a:rPr>
              <a:t>prop</a:t>
            </a:r>
            <a:r>
              <a:rPr lang="sr-Latn-R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"checked"</a:t>
            </a:r>
            <a:r>
              <a:rPr lang="sr-Latn-RS" sz="1600" dirty="0">
                <a:latin typeface="Consolas" panose="020B0609020204030204" pitchFamily="49" charset="0"/>
              </a:rPr>
              <a:t>))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skra</a:t>
            </a:r>
            <a:r>
              <a:rPr lang="sr-Latn-RS" sz="1600" dirty="0">
                <a:solidFill>
                  <a:srgbClr val="3F7F5F"/>
                </a:solidFill>
                <a:latin typeface="Consolas" panose="020B0609020204030204" pitchFamily="49" charset="0"/>
              </a:rPr>
              <a:t>ćeni zapis (radiće očekivano)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checkboxAdministrator</a:t>
            </a:r>
            <a:r>
              <a:rPr lang="sr-Latn-RS" sz="1600" dirty="0">
                <a:latin typeface="Consolas" panose="020B0609020204030204" pitchFamily="49" charset="0"/>
              </a:rPr>
              <a:t>.</a:t>
            </a:r>
            <a:r>
              <a:rPr lang="en-US" sz="1600" dirty="0">
                <a:latin typeface="Consolas" panose="020B0609020204030204" pitchFamily="49" charset="0"/>
              </a:rPr>
              <a:t>checked</a:t>
            </a:r>
            <a:r>
              <a:rPr lang="sr-Latn-RS" sz="1600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sr-Latn-RS" sz="16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16726"/>
                </a:solidFill>
              </a:rPr>
              <a:t>primer4.html</a:t>
            </a:r>
          </a:p>
        </p:txBody>
      </p:sp>
    </p:spTree>
    <p:extLst>
      <p:ext uri="{BB962C8B-B14F-4D97-AF65-F5344CB8AC3E}">
        <p14:creationId xmlns:p14="http://schemas.microsoft.com/office/powerpoint/2010/main" val="2630021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921339"/>
            <a:ext cx="11684000" cy="482469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/>
              <a:t>Kreiranje HTML elementa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Create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element and its’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inerHTML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with HTML</a:t>
            </a:r>
            <a:r>
              <a:rPr lang="sr-Latn-R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sr-Latn-R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txt1jQ = $(</a:t>
            </a:r>
            <a:r>
              <a:rPr lang="en-US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"&lt;p&gt;Text.&lt;/p&gt;")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  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 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Create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element with HTML</a:t>
            </a:r>
            <a:r>
              <a:rPr lang="sr-Latn-R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sr-Latn-R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code</a:t>
            </a:r>
            <a:r>
              <a:rPr lang="sr-Latn-R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and its’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inerHTML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with jQuery code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 txt2jQ = $(</a:t>
            </a:r>
            <a:r>
              <a:rPr lang="en-US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"&lt;p&gt;&lt;/p&gt;"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).text(</a:t>
            </a:r>
            <a:r>
              <a:rPr lang="en-US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"Text."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   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Create DOM element with DOM manipulation JS code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txt3Dom = </a:t>
            </a:r>
            <a:r>
              <a:rPr lang="en-US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document.createElement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"p"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  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txt3.innerHTML = </a:t>
            </a:r>
            <a:r>
              <a:rPr lang="en-US" sz="20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"Text."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	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Create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element from DOM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</a:t>
            </a:r>
            <a:br>
              <a:rPr lang="en-US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solidFill>
                  <a:srgbClr val="BF247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 txt3jQ = $(txt3Dom);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Kreiranje </a:t>
            </a:r>
            <a:r>
              <a:rPr lang="en-US" sz="4000" dirty="0" err="1">
                <a:latin typeface="+mn-lt"/>
              </a:rPr>
              <a:t>novog</a:t>
            </a:r>
            <a:r>
              <a:rPr lang="en-US" sz="4000" dirty="0">
                <a:latin typeface="+mn-lt"/>
              </a:rPr>
              <a:t> jQuery </a:t>
            </a:r>
            <a:r>
              <a:rPr lang="sr-Latn-RS" sz="4000" dirty="0">
                <a:latin typeface="+mn-lt"/>
              </a:rPr>
              <a:t>HTML elementa</a:t>
            </a:r>
          </a:p>
        </p:txBody>
      </p:sp>
    </p:spTree>
    <p:extLst>
      <p:ext uri="{BB962C8B-B14F-4D97-AF65-F5344CB8AC3E}">
        <p14:creationId xmlns:p14="http://schemas.microsoft.com/office/powerpoint/2010/main" val="3596722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934233"/>
              </p:ext>
            </p:extLst>
          </p:nvPr>
        </p:nvGraphicFramePr>
        <p:xfrm>
          <a:off x="249382" y="2677586"/>
          <a:ext cx="116840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77294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8706706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).append(</a:t>
                      </a:r>
                      <a:r>
                        <a:rPr lang="en-US" sz="1800" i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sr-Latn-RS" sz="1800" i="0">
                          <a:latin typeface="Consolas" panose="020B0609020204030204" pitchFamily="49" charset="0"/>
                        </a:rPr>
                      </a:br>
                      <a:r>
                        <a:rPr lang="sr-Latn-RS" sz="1800" i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).prepend(</a:t>
                      </a:r>
                      <a:r>
                        <a:rPr lang="en-US" sz="1800" i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sr-Latn-RS" sz="1800" i="0">
                          <a:latin typeface="Consolas" panose="020B0609020204030204" pitchFamily="49" charset="0"/>
                        </a:rPr>
                      </a:br>
                      <a:r>
                        <a:rPr lang="sr-Latn-RS" sz="1800" i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).empty()</a:t>
                      </a:r>
                      <a:endParaRPr lang="en-U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dodaje </a:t>
                      </a:r>
                      <a:r>
                        <a:rPr lang="en-US" sz="1800" baseline="0" dirty="0"/>
                        <a:t>element</a:t>
                      </a:r>
                      <a:r>
                        <a:rPr lang="sr-Latn-RS" sz="1800" baseline="0" dirty="0"/>
                        <a:t>/</a:t>
                      </a:r>
                      <a:r>
                        <a:rPr lang="en-US" sz="1800" baseline="0" dirty="0" err="1"/>
                        <a:t>elemente</a:t>
                      </a:r>
                      <a:r>
                        <a:rPr lang="sr-Latn-RS" sz="1800" baseline="0" dirty="0"/>
                        <a:t> na </a:t>
                      </a:r>
                      <a:r>
                        <a:rPr lang="sr-Latn-RS" baseline="0" dirty="0"/>
                        <a:t>kraj liste čvorova potomaka </a:t>
                      </a:r>
                      <a:r>
                        <a:rPr lang="sr-Latn-RS" baseline="0"/>
                        <a:t>pozivajućeg čvora </a:t>
                      </a:r>
                      <a:r>
                        <a:rPr lang="sr-Latn-RS" b="1" baseline="0"/>
                        <a:t>(podnivo)</a:t>
                      </a:r>
                      <a:endParaRPr lang="sr-Latn-RS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dodaje </a:t>
                      </a:r>
                      <a:r>
                        <a:rPr lang="en-US" sz="1800" baseline="0" dirty="0"/>
                        <a:t>element</a:t>
                      </a:r>
                      <a:r>
                        <a:rPr lang="sr-Latn-RS" sz="1800" baseline="0" dirty="0"/>
                        <a:t>/</a:t>
                      </a:r>
                      <a:r>
                        <a:rPr lang="en-US" sz="1800" baseline="0" dirty="0" err="1"/>
                        <a:t>elemente</a:t>
                      </a:r>
                      <a:r>
                        <a:rPr lang="sr-Latn-RS" sz="1800" baseline="0" dirty="0"/>
                        <a:t> na </a:t>
                      </a:r>
                      <a:r>
                        <a:rPr lang="sr-Latn-RS" baseline="0" dirty="0"/>
                        <a:t>početak liste čvorova potomaka </a:t>
                      </a:r>
                      <a:r>
                        <a:rPr lang="sr-Latn-RS" baseline="0"/>
                        <a:t>pozivajućeg čvora(</a:t>
                      </a:r>
                      <a:r>
                        <a:rPr lang="sr-Latn-RS" b="1" baseline="0"/>
                        <a:t>podnivo</a:t>
                      </a:r>
                      <a:r>
                        <a:rPr lang="sr-Latn-RS" baseline="0"/>
                        <a:t>)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/>
                        <a:t>briše podstablo </a:t>
                      </a:r>
                      <a:r>
                        <a:rPr lang="sr-Latn-RS"/>
                        <a:t>pozivajućeg </a:t>
                      </a:r>
                      <a:r>
                        <a:rPr lang="en-US"/>
                        <a:t>elementa</a:t>
                      </a:r>
                      <a:r>
                        <a:rPr lang="sr-Latn-RS"/>
                        <a:t> (</a:t>
                      </a:r>
                      <a:r>
                        <a:rPr lang="sr-Latn-RS" b="1"/>
                        <a:t>element</a:t>
                      </a:r>
                      <a:r>
                        <a:rPr lang="sr-Latn-RS" b="1" baseline="0"/>
                        <a:t> ostaje</a:t>
                      </a:r>
                      <a:r>
                        <a:rPr lang="sr-Latn-RS" baseline="0"/>
                        <a:t>)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).after(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).before(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).remove()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dodaje </a:t>
                      </a:r>
                      <a:r>
                        <a:rPr lang="en-US" sz="1800" baseline="0" dirty="0"/>
                        <a:t>element</a:t>
                      </a:r>
                      <a:r>
                        <a:rPr lang="sr-Latn-RS" sz="1800" baseline="0" dirty="0"/>
                        <a:t>/</a:t>
                      </a:r>
                      <a:r>
                        <a:rPr lang="en-US" sz="1800" baseline="0" dirty="0" err="1"/>
                        <a:t>elemente</a:t>
                      </a:r>
                      <a:r>
                        <a:rPr lang="sr-Latn-RS" sz="1800" baseline="0" dirty="0"/>
                        <a:t> iza </a:t>
                      </a:r>
                      <a:r>
                        <a:rPr lang="sr-Latn-RS" baseline="0" dirty="0"/>
                        <a:t>pozivajućeg čvora u istom </a:t>
                      </a:r>
                      <a:r>
                        <a:rPr lang="sr-Latn-RS" baseline="0"/>
                        <a:t>nivou stabla </a:t>
                      </a:r>
                      <a:r>
                        <a:rPr lang="sr-Latn-RS"/>
                        <a:t>(</a:t>
                      </a:r>
                      <a:r>
                        <a:rPr lang="sr-Latn-RS" b="1"/>
                        <a:t>isti </a:t>
                      </a:r>
                      <a:r>
                        <a:rPr lang="sr-Latn-RS" b="1" baseline="0"/>
                        <a:t>nivo</a:t>
                      </a:r>
                      <a:r>
                        <a:rPr lang="sr-Latn-RS" baseline="0"/>
                        <a:t>)</a:t>
                      </a:r>
                      <a:endParaRPr lang="en-US" sz="180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/>
                        <a:t>dodaje </a:t>
                      </a:r>
                      <a:r>
                        <a:rPr lang="sr-Latn-RS" sz="1800" baseline="0" dirty="0"/>
                        <a:t>element/elemente ispred </a:t>
                      </a:r>
                      <a:r>
                        <a:rPr lang="sr-Latn-RS" baseline="0" dirty="0"/>
                        <a:t>pozivajućeg čvora u istom </a:t>
                      </a:r>
                      <a:r>
                        <a:rPr lang="sr-Latn-RS" baseline="0"/>
                        <a:t>nivou stabla </a:t>
                      </a:r>
                      <a:r>
                        <a:rPr lang="sr-Latn-RS"/>
                        <a:t>(</a:t>
                      </a:r>
                      <a:r>
                        <a:rPr lang="sr-Latn-RS" b="1"/>
                        <a:t>isti </a:t>
                      </a:r>
                      <a:r>
                        <a:rPr lang="sr-Latn-RS" b="1" baseline="0"/>
                        <a:t>nivo</a:t>
                      </a:r>
                      <a:r>
                        <a:rPr lang="sr-Latn-RS" baseline="0"/>
                        <a:t>)</a:t>
                      </a:r>
                      <a:endParaRPr lang="sr-Latn-R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uklanja pozivajući </a:t>
                      </a:r>
                      <a:r>
                        <a:rPr lang="en-US" sz="1800" baseline="0" dirty="0"/>
                        <a:t>element</a:t>
                      </a:r>
                      <a:r>
                        <a:rPr lang="sr-Latn-RS" sz="1800" baseline="0" dirty="0"/>
                        <a:t>/</a:t>
                      </a:r>
                      <a:r>
                        <a:rPr lang="en-US" sz="1800" baseline="0" dirty="0" err="1"/>
                        <a:t>elemente</a:t>
                      </a:r>
                      <a:r>
                        <a:rPr lang="sr-Latn-RS" sz="1800" baseline="0" dirty="0"/>
                        <a:t> i sve </a:t>
                      </a:r>
                      <a:r>
                        <a:rPr lang="sr-Latn-RS" sz="1800" baseline="0"/>
                        <a:t>njegove potomke </a:t>
                      </a:r>
                      <a:r>
                        <a:rPr lang="sr-Latn-RS"/>
                        <a:t>(</a:t>
                      </a:r>
                      <a:r>
                        <a:rPr lang="sr-Latn-RS" b="1"/>
                        <a:t>ništa ne </a:t>
                      </a:r>
                      <a:r>
                        <a:rPr lang="sr-Latn-RS" b="1" baseline="0"/>
                        <a:t>ostaje</a:t>
                      </a:r>
                      <a:r>
                        <a:rPr lang="sr-Latn-RS" baseline="0"/>
                        <a:t>)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921341"/>
            <a:ext cx="11684000" cy="48521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/>
              <a:t>umetanje i uklanjanje elemenata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45037" y="13667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</a:t>
            </a:r>
            <a:r>
              <a:rPr lang="sr-Latn-RS" sz="2400" i="1">
                <a:solidFill>
                  <a:srgbClr val="F16726"/>
                </a:solidFill>
              </a:rPr>
              <a:t>5</a:t>
            </a:r>
            <a:r>
              <a:rPr lang="en-US" sz="2400" i="1">
                <a:solidFill>
                  <a:srgbClr val="F16726"/>
                </a:solidFill>
              </a:rPr>
              <a:t>.html</a:t>
            </a:r>
            <a:endParaRPr lang="en-US" sz="2400" i="1" dirty="0">
              <a:solidFill>
                <a:srgbClr val="F16726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DOM stablom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49382" y="5048168"/>
            <a:ext cx="11684000" cy="1667941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dirty="0"/>
              <a:t>Metoda </a:t>
            </a:r>
            <a:r>
              <a:rPr lang="sr-Latn-RS" dirty="0" err="1"/>
              <a:t>remove</a:t>
            </a:r>
            <a:r>
              <a:rPr lang="sr-Latn-RS" dirty="0"/>
              <a:t>() može da ima argument, koji je tipa string i predstavlja selektor filtriranja</a:t>
            </a:r>
          </a:p>
          <a:p>
            <a:pPr lvl="1">
              <a:defRPr/>
            </a:pPr>
            <a:r>
              <a:rPr lang="sr-Latn-RS" dirty="0"/>
              <a:t>time se filtrira lista elemenata za uklanjanje (presek osnovnog selektora i argumenta funkcije</a:t>
            </a:r>
          </a:p>
          <a:p>
            <a:pPr marL="457200" lvl="1" indent="0">
              <a:buNone/>
              <a:defRPr/>
            </a:pPr>
            <a:r>
              <a:rPr lang="sr-Latn-RS" b="1" dirty="0">
                <a:latin typeface="Consolas" pitchFamily="49" charset="0"/>
                <a:cs typeface="Consolas" pitchFamily="49" charset="0"/>
              </a:rPr>
              <a:t>// svi p tagovi sa klasom '</a:t>
            </a:r>
            <a:r>
              <a:rPr lang="sr-Latn-RS" b="1" dirty="0" err="1">
                <a:latin typeface="Consolas" pitchFamily="49" charset="0"/>
                <a:cs typeface="Consolas" pitchFamily="49" charset="0"/>
              </a:rPr>
              <a:t>italic</a:t>
            </a:r>
            <a:r>
              <a:rPr lang="sr-Latn-RS" b="1" dirty="0">
                <a:latin typeface="Consolas" pitchFamily="49" charset="0"/>
                <a:cs typeface="Consolas" pitchFamily="49" charset="0"/>
              </a:rPr>
              <a:t>’</a:t>
            </a:r>
          </a:p>
          <a:p>
            <a:pPr marL="457200" lvl="1" indent="0">
              <a:buNone/>
              <a:defRPr/>
            </a:pPr>
            <a:r>
              <a:rPr lang="sr-Latn-RS" b="1" dirty="0">
                <a:latin typeface="Consolas" pitchFamily="49" charset="0"/>
                <a:cs typeface="Consolas" pitchFamily="49" charset="0"/>
              </a:rPr>
              <a:t>$("p").</a:t>
            </a:r>
            <a:r>
              <a:rPr lang="sr-Latn-RS" b="1" dirty="0" err="1">
                <a:latin typeface="Consolas" pitchFamily="49" charset="0"/>
                <a:cs typeface="Consolas" pitchFamily="49" charset="0"/>
              </a:rPr>
              <a:t>remove</a:t>
            </a:r>
            <a:r>
              <a:rPr lang="sr-Latn-RS" b="1" dirty="0">
                <a:latin typeface="Consolas" pitchFamily="49" charset="0"/>
                <a:cs typeface="Consolas" pitchFamily="49" charset="0"/>
              </a:rPr>
              <a:t>(".</a:t>
            </a:r>
            <a:r>
              <a:rPr lang="sr-Latn-RS" b="1" dirty="0" err="1">
                <a:latin typeface="Consolas" pitchFamily="49" charset="0"/>
                <a:cs typeface="Consolas" pitchFamily="49" charset="0"/>
              </a:rPr>
              <a:t>italic</a:t>
            </a:r>
            <a:r>
              <a:rPr lang="sr-Latn-RS" b="1" dirty="0">
                <a:latin typeface="Consolas" pitchFamily="49" charset="0"/>
                <a:cs typeface="Consolas" pitchFamily="49" charset="0"/>
              </a:rPr>
              <a:t>"); </a:t>
            </a:r>
          </a:p>
        </p:txBody>
      </p:sp>
    </p:spTree>
    <p:extLst>
      <p:ext uri="{BB962C8B-B14F-4D97-AF65-F5344CB8AC3E}">
        <p14:creationId xmlns:p14="http://schemas.microsoft.com/office/powerpoint/2010/main" val="125594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960578"/>
            <a:ext cx="11684000" cy="180109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i="1" dirty="0">
                <a:solidFill>
                  <a:srgbClr val="0878BE"/>
                </a:solidFill>
              </a:rPr>
              <a:t>JavaScript</a:t>
            </a:r>
            <a:r>
              <a:rPr lang="sr-Latn-RS" dirty="0">
                <a:solidFill>
                  <a:srgbClr val="0878BE"/>
                </a:solidFill>
              </a:rPr>
              <a:t> biblioteka </a:t>
            </a:r>
            <a:r>
              <a:rPr lang="sr-Latn-RS" dirty="0"/>
              <a:t>obuhvata skup konstanti, klasa i funkcija koje su definisane u eksternoj </a:t>
            </a:r>
            <a:r>
              <a:rPr lang="sr-Latn-RS" i="1" dirty="0"/>
              <a:t>.js </a:t>
            </a:r>
            <a:r>
              <a:rPr lang="sr-Latn-RS" dirty="0"/>
              <a:t>datoteci</a:t>
            </a:r>
          </a:p>
          <a:p>
            <a:r>
              <a:rPr lang="en-US" i="1" dirty="0"/>
              <a:t>JavaScript </a:t>
            </a:r>
            <a:r>
              <a:rPr lang="en-US" dirty="0" err="1"/>
              <a:t>biblioteka</a:t>
            </a:r>
            <a:r>
              <a:rPr lang="en-US" dirty="0"/>
              <a:t> </a:t>
            </a:r>
            <a:r>
              <a:rPr lang="en-US" dirty="0" err="1"/>
              <a:t>obuhvata</a:t>
            </a:r>
            <a:r>
              <a:rPr lang="en-US" dirty="0"/>
              <a:t> </a:t>
            </a:r>
            <a:r>
              <a:rPr lang="en-US" dirty="0" err="1"/>
              <a:t>jed</a:t>
            </a:r>
            <a:r>
              <a:rPr lang="sr-Latn-RS" dirty="0"/>
              <a:t>nu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vi</a:t>
            </a:r>
            <a:r>
              <a:rPr lang="sr-Latn-RS" dirty="0"/>
              <a:t>še eksternih </a:t>
            </a:r>
            <a:r>
              <a:rPr lang="sr-Latn-RS" i="1" dirty="0"/>
              <a:t>.js </a:t>
            </a:r>
            <a:r>
              <a:rPr lang="sr-Latn-RS" dirty="0"/>
              <a:t>datoteka koje se uključuju na HTML stranicu </a:t>
            </a:r>
            <a:r>
              <a:rPr lang="sr-Latn-RS" dirty="0">
                <a:solidFill>
                  <a:srgbClr val="0878BE"/>
                </a:solidFill>
              </a:rPr>
              <a:t>pre</a:t>
            </a:r>
            <a:r>
              <a:rPr lang="sr-Latn-RS" dirty="0"/>
              <a:t> </a:t>
            </a:r>
            <a:r>
              <a:rPr lang="sr-Latn-RS" i="1" dirty="0"/>
              <a:t>JavaScript </a:t>
            </a:r>
            <a:r>
              <a:rPr lang="sr-Latn-RS" dirty="0"/>
              <a:t>skripte koja će je koristiti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i="1" dirty="0">
                <a:solidFill>
                  <a:schemeClr val="bg1"/>
                </a:solidFill>
                <a:latin typeface="+mn-lt"/>
              </a:rPr>
              <a:t>JavaScript</a:t>
            </a:r>
            <a:r>
              <a:rPr lang="sr-Latn-RS" dirty="0">
                <a:solidFill>
                  <a:schemeClr val="bg1"/>
                </a:solidFill>
                <a:latin typeface="+mn-lt"/>
              </a:rPr>
              <a:t> biblioteke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</a:t>
            </a:fld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701964" y="4298231"/>
            <a:ext cx="10778836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sr-Latn-R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j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avascript_bibilioteka.js"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/skripta_koja_koristi_biblioteku.js"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5158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30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4836811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Pronalaženje elementa na osnovu njegovog </a:t>
            </a:r>
            <a:r>
              <a:rPr lang="en-US"/>
              <a:t>položaja u DOM stablu</a:t>
            </a:r>
            <a:r>
              <a:rPr lang="sr-Latn-RS"/>
              <a:t>, terminologija</a:t>
            </a:r>
            <a:r>
              <a:rPr lang="en-US"/>
              <a:t>: </a:t>
            </a:r>
            <a:endParaRPr lang="sr-Latn-RS"/>
          </a:p>
          <a:p>
            <a:pPr lvl="1"/>
            <a:r>
              <a:rPr lang="en-US"/>
              <a:t>Ancestor – čvor prethodnih </a:t>
            </a:r>
            <a:endParaRPr lang="sr-Latn-RS"/>
          </a:p>
          <a:p>
            <a:pPr lvl="1"/>
            <a:r>
              <a:rPr lang="en-US"/>
              <a:t>Descendant – čvor sledbenik </a:t>
            </a:r>
            <a:endParaRPr lang="sr-Latn-RS"/>
          </a:p>
          <a:p>
            <a:pPr lvl="1"/>
            <a:r>
              <a:rPr lang="en-US"/>
              <a:t>Parent – čvor direktni prethodnik </a:t>
            </a:r>
            <a:endParaRPr lang="sr-Latn-RS"/>
          </a:p>
          <a:p>
            <a:pPr lvl="1"/>
            <a:r>
              <a:rPr lang="en-US"/>
              <a:t>Child – čvor direktni sledbenik </a:t>
            </a:r>
            <a:endParaRPr lang="sr-Latn-RS"/>
          </a:p>
          <a:p>
            <a:pPr lvl="1"/>
            <a:r>
              <a:rPr lang="en-US"/>
              <a:t>Sibling – čvor na istom nivou</a:t>
            </a:r>
            <a:endParaRPr lang="sr-Latn-RS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DOM stablom</a:t>
            </a:r>
          </a:p>
        </p:txBody>
      </p:sp>
    </p:spTree>
    <p:extLst>
      <p:ext uri="{BB962C8B-B14F-4D97-AF65-F5344CB8AC3E}">
        <p14:creationId xmlns:p14="http://schemas.microsoft.com/office/powerpoint/2010/main" val="574914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326249"/>
              </p:ext>
            </p:extLst>
          </p:nvPr>
        </p:nvGraphicFramePr>
        <p:xfrm>
          <a:off x="249382" y="2152069"/>
          <a:ext cx="116840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0873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770312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).parent()</a:t>
                      </a:r>
                    </a:p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).parents()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).parentsUntil(selektor)</a:t>
                      </a:r>
                      <a:endParaRPr lang="en-U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</a:t>
                      </a:r>
                      <a:r>
                        <a:rPr lang="sr-Latn-RS" sz="1800" baseline="0"/>
                        <a:t>roditeljski element, </a:t>
                      </a:r>
                      <a:r>
                        <a:rPr lang="en-US"/>
                        <a:t>direktni prethodnik</a:t>
                      </a:r>
                      <a:r>
                        <a:rPr lang="sr-Latn-RS"/>
                        <a:t>,</a:t>
                      </a:r>
                      <a:r>
                        <a:rPr lang="sr-Latn-RS" baseline="0"/>
                        <a:t> </a:t>
                      </a:r>
                      <a:r>
                        <a:rPr lang="sr-Latn-RS"/>
                        <a:t>(</a:t>
                      </a:r>
                      <a:r>
                        <a:rPr lang="sr-Latn-RS" b="1"/>
                        <a:t>penjanje</a:t>
                      </a:r>
                      <a:r>
                        <a:rPr lang="sr-Latn-RS"/>
                        <a:t>)</a:t>
                      </a:r>
                      <a:endParaRPr lang="sr-Latn-R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sve </a:t>
                      </a:r>
                      <a:r>
                        <a:rPr lang="sr-Latn-RS" sz="1800" baseline="0"/>
                        <a:t>roditeljske elemente,</a:t>
                      </a:r>
                      <a:r>
                        <a:rPr lang="sr-Latn-RS"/>
                        <a:t> listu svih roditelja(Penjanje) ,</a:t>
                      </a:r>
                      <a:r>
                        <a:rPr lang="sr-Latn-RS" baseline="0"/>
                        <a:t> </a:t>
                      </a:r>
                      <a:r>
                        <a:rPr lang="sr-Latn-RS"/>
                        <a:t>(</a:t>
                      </a:r>
                      <a:r>
                        <a:rPr lang="sr-Latn-RS" b="1"/>
                        <a:t>penjanje</a:t>
                      </a:r>
                      <a:r>
                        <a:rPr lang="sr-Latn-RS"/>
                        <a:t>)</a:t>
                      </a:r>
                      <a:endParaRPr lang="sr-Latn-R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dirty="0"/>
                        <a:t>vraća sve roditeljske elemente do (a isključujući)</a:t>
                      </a:r>
                      <a:r>
                        <a:rPr lang="sr-Latn-RS" sz="1800" baseline="0" dirty="0"/>
                        <a:t> </a:t>
                      </a:r>
                      <a:r>
                        <a:rPr lang="sr-Latn-RS" sz="1800" baseline="0"/>
                        <a:t>roditelja </a:t>
                      </a:r>
                      <a:r>
                        <a:rPr lang="sr-Latn-RS"/>
                        <a:t>selektovanog argumentom 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selektor</a:t>
                      </a:r>
                      <a:r>
                        <a:rPr lang="sr-Latn-RS"/>
                        <a:t>,</a:t>
                      </a:r>
                      <a:r>
                        <a:rPr lang="sr-Latn-RS" baseline="0"/>
                        <a:t> </a:t>
                      </a:r>
                      <a:r>
                        <a:rPr lang="sr-Latn-RS"/>
                        <a:t>(</a:t>
                      </a:r>
                      <a:r>
                        <a:rPr lang="sr-Latn-RS" b="1"/>
                        <a:t>penjanje</a:t>
                      </a:r>
                      <a:r>
                        <a:rPr lang="sr-Latn-RS"/>
                        <a:t>)</a:t>
                      </a:r>
                      <a:endParaRPr lang="sr-Latn-RS" baseline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).children()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).find(selektor)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sve </a:t>
                      </a:r>
                      <a:r>
                        <a:rPr lang="sr-Latn-RS" sz="1800" baseline="0"/>
                        <a:t>elemente potomke</a:t>
                      </a:r>
                      <a:r>
                        <a:rPr lang="sr-Latn-RS"/>
                        <a:t>,</a:t>
                      </a:r>
                      <a:r>
                        <a:rPr lang="sr-Latn-RS" baseline="0"/>
                        <a:t> </a:t>
                      </a:r>
                      <a:r>
                        <a:rPr lang="sr-Latn-RS"/>
                        <a:t>(</a:t>
                      </a:r>
                      <a:r>
                        <a:rPr lang="sr-Latn-RS" b="1"/>
                        <a:t>silazak</a:t>
                      </a:r>
                      <a:r>
                        <a:rPr lang="sr-Latn-RS"/>
                        <a:t>)</a:t>
                      </a:r>
                      <a:endParaRPr lang="sr-Latn-RS" sz="1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pronalazi element/elemente u podstablu </a:t>
                      </a:r>
                      <a:r>
                        <a:rPr lang="sr-Latn-R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pozivajućeg elementa koji su identifikovani argumentom kao selektorom, svi sledbenici selektovani zadatim kriterijumom 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selektor</a:t>
                      </a:r>
                      <a:r>
                        <a:rPr lang="sr-Latn-RS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sr-Latn-RS"/>
                        <a:t>(</a:t>
                      </a:r>
                      <a:r>
                        <a:rPr lang="sr-Latn-RS" b="1"/>
                        <a:t>silazak</a:t>
                      </a:r>
                      <a:r>
                        <a:rPr lang="sr-Latn-RS"/>
                        <a:t>)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48521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/>
              <a:t>vertikalno kretanje kroz stablo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</a:t>
            </a:r>
            <a:r>
              <a:rPr lang="sr-Latn-RS" sz="2400" i="1">
                <a:solidFill>
                  <a:srgbClr val="F16726"/>
                </a:solidFill>
              </a:rPr>
              <a:t>6</a:t>
            </a:r>
            <a:r>
              <a:rPr lang="en-US" sz="2400" i="1">
                <a:solidFill>
                  <a:srgbClr val="F16726"/>
                </a:solidFill>
              </a:rPr>
              <a:t>.html</a:t>
            </a:r>
            <a:endParaRPr lang="en-US" sz="2400" i="1" dirty="0">
              <a:solidFill>
                <a:srgbClr val="F16726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DOM stabol</a:t>
            </a:r>
            <a:r>
              <a:rPr lang="en-US" sz="4000">
                <a:latin typeface="+mn-lt"/>
              </a:rPr>
              <a:t>m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2438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DOM stablom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6901844"/>
              </p:ext>
            </p:extLst>
          </p:nvPr>
        </p:nvGraphicFramePr>
        <p:xfrm>
          <a:off x="249382" y="2152069"/>
          <a:ext cx="11684000" cy="3383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2873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821112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).siblings()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sve elemente na istom nivou (koji imaju zajedničkog roditelja sa pozivajućim elementom)</a:t>
                      </a:r>
                      <a:endParaRPr lang="sr-Latn-R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).next()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).nextAll()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).nextUntil(selektor)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element na istom nivou neposredno iza pozivajućeg elementa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sve elemente na istom nivou iza pozivajućeg elementa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sve elemente na istom nivou iza pozivajućeg elementa </a:t>
                      </a:r>
                      <a:r>
                        <a:rPr lang="sr-Latn-RS" sz="1800" dirty="0"/>
                        <a:t>do (a isključujući)</a:t>
                      </a:r>
                      <a:r>
                        <a:rPr lang="sr-Latn-RS" sz="1800" baseline="0" dirty="0"/>
                        <a:t> elementa pogođenog selekcijom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).prev()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).prevAll()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).prevUntil(selektor)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element na istom nivou neposredno pre pozivajućeg elementa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sve elemente na istom nivou pre pozivajućeg elementa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sve elemente na istom nivou pre pozivajućeg elementa </a:t>
                      </a:r>
                      <a:r>
                        <a:rPr lang="sr-Latn-RS" sz="1800" dirty="0"/>
                        <a:t>do (a isključujući)</a:t>
                      </a:r>
                      <a:r>
                        <a:rPr lang="sr-Latn-RS" sz="1800" baseline="0" dirty="0"/>
                        <a:t> elementa pogođenog selekcijom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2001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48521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/>
              <a:t>horizontalno kretanje kroz stablo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</a:t>
            </a:r>
            <a:r>
              <a:rPr lang="sr-Latn-RS" sz="2400" i="1">
                <a:solidFill>
                  <a:srgbClr val="F16726"/>
                </a:solidFill>
              </a:rPr>
              <a:t>7</a:t>
            </a:r>
            <a:r>
              <a:rPr lang="en-US" sz="2400" i="1">
                <a:solidFill>
                  <a:srgbClr val="F16726"/>
                </a:solidFill>
              </a:rPr>
              <a:t>.html</a:t>
            </a:r>
            <a:endParaRPr lang="en-US" sz="2400" i="1" dirty="0">
              <a:solidFill>
                <a:srgbClr val="F16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824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elementom DOM stabla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453435"/>
              </p:ext>
            </p:extLst>
          </p:nvPr>
        </p:nvGraphicFramePr>
        <p:xfrm>
          <a:off x="249382" y="2299213"/>
          <a:ext cx="11684000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80873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770312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).addClass(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).removeClass(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).toggleClass(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  <a:endParaRPr lang="en-U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dodaje klasu pozivajućem </a:t>
                      </a:r>
                      <a:r>
                        <a:rPr lang="en-US" sz="1800" baseline="0" dirty="0" err="1"/>
                        <a:t>elementu</a:t>
                      </a:r>
                      <a:endParaRPr lang="sr-Latn-R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uklanja klasu pozivajućeg </a:t>
                      </a:r>
                      <a:r>
                        <a:rPr lang="en-US" sz="1800" baseline="0" dirty="0" err="1"/>
                        <a:t>elementa</a:t>
                      </a:r>
                      <a:endParaRPr lang="sr-Latn-R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</a:t>
                      </a:r>
                      <a:r>
                        <a:rPr lang="sr-Latn-RS" sz="1800" dirty="0"/>
                        <a:t>odaje</a:t>
                      </a:r>
                      <a:r>
                        <a:rPr lang="sr-Latn-RS" sz="1800" baseline="0" dirty="0"/>
                        <a:t> klasu pozivajućeg </a:t>
                      </a:r>
                      <a:r>
                        <a:rPr lang="en-US" sz="1800" baseline="0" dirty="0" err="1"/>
                        <a:t>elementa</a:t>
                      </a:r>
                      <a:r>
                        <a:rPr lang="sr-Latn-RS" sz="1800" baseline="0" dirty="0"/>
                        <a:t> ukoliko je već ne poseduje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obrnuto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i="0" dirty="0" err="1">
                          <a:latin typeface="Consolas" panose="020B0609020204030204" pitchFamily="49" charset="0"/>
                        </a:rPr>
                        <a:t>css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0" dirty="0" err="1">
                          <a:latin typeface="Consolas" panose="020B0609020204030204" pitchFamily="49" charset="0"/>
                        </a:rPr>
                        <a:t>svojstvo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i="0" dirty="0" err="1">
                          <a:latin typeface="Consolas" panose="020B0609020204030204" pitchFamily="49" charset="0"/>
                        </a:rPr>
                        <a:t>vrednost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)</a:t>
                      </a:r>
                      <a:endParaRPr lang="sr-Latn-R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/>
                        <a:t>postavlja</a:t>
                      </a:r>
                      <a:r>
                        <a:rPr lang="en-US" sz="1800" baseline="0" dirty="0"/>
                        <a:t> CSS </a:t>
                      </a:r>
                      <a:r>
                        <a:rPr lang="en-US" sz="1800" baseline="0" dirty="0" err="1"/>
                        <a:t>svojstvo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elementa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na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novu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vrednost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48521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rukovanje CSS klasama </a:t>
            </a:r>
            <a:r>
              <a:rPr lang="sr-Latn-RS" dirty="0"/>
              <a:t>i CSS svojstvima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</a:t>
            </a:r>
            <a:r>
              <a:rPr lang="sr-Latn-RS" sz="2400" i="1">
                <a:solidFill>
                  <a:srgbClr val="F16726"/>
                </a:solidFill>
              </a:rPr>
              <a:t>8</a:t>
            </a:r>
            <a:r>
              <a:rPr lang="en-US" sz="2400" i="1">
                <a:solidFill>
                  <a:srgbClr val="F16726"/>
                </a:solidFill>
              </a:rPr>
              <a:t>.html</a:t>
            </a:r>
            <a:endParaRPr lang="en-US" sz="2400" i="1" dirty="0">
              <a:solidFill>
                <a:srgbClr val="F16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842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elementom DOM stabla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976735"/>
              </p:ext>
            </p:extLst>
          </p:nvPr>
        </p:nvGraphicFramePr>
        <p:xfrm>
          <a:off x="249382" y="3615558"/>
          <a:ext cx="11684000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7915564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).hide(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show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toggle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sakriva element/elemente</a:t>
                      </a:r>
                      <a:endParaRPr lang="en-US" sz="1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/>
                        <a:t>prikazuje</a:t>
                      </a:r>
                      <a:r>
                        <a:rPr lang="sr-Latn-RS" sz="1800" baseline="0" dirty="0"/>
                        <a:t> element/elemente</a:t>
                      </a: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sakriva element/elemente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ako</a:t>
                      </a:r>
                      <a:r>
                        <a:rPr lang="en-US" sz="1800" baseline="0" dirty="0"/>
                        <a:t> je/</a:t>
                      </a:r>
                      <a:r>
                        <a:rPr lang="en-US" sz="1800" baseline="0" dirty="0" err="1"/>
                        <a:t>su</a:t>
                      </a:r>
                      <a:r>
                        <a:rPr lang="en-US" sz="1800" baseline="0" dirty="0"/>
                        <a:t> bio/</a:t>
                      </a:r>
                      <a:r>
                        <a:rPr lang="en-US" sz="1800" baseline="0" dirty="0" err="1"/>
                        <a:t>bili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prikazan</a:t>
                      </a:r>
                      <a:r>
                        <a:rPr lang="en-US" sz="1800" baseline="0" dirty="0"/>
                        <a:t>/</a:t>
                      </a:r>
                      <a:r>
                        <a:rPr lang="en-US" sz="1800" baseline="0" dirty="0" err="1"/>
                        <a:t>prikazani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obrnuto</a:t>
                      </a:r>
                      <a:endParaRPr lang="sr-Latn-R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194646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Efekti</a:t>
            </a:r>
            <a:br>
              <a:rPr lang="sr-Latn-RS"/>
            </a:br>
            <a:r>
              <a:rPr lang="en-US"/>
              <a:t>hide(), show() i toggle()</a:t>
            </a:r>
            <a:endParaRPr lang="sr-Latn-RS"/>
          </a:p>
          <a:p>
            <a:pPr>
              <a:buClr>
                <a:schemeClr val="tx1"/>
              </a:buClr>
            </a:pPr>
            <a:r>
              <a:rPr lang="en-US" altLang="sr-Latn-RS"/>
              <a:t>animacij</a:t>
            </a:r>
            <a:r>
              <a:rPr lang="sr-Latn-RS" altLang="sr-Latn-RS"/>
              <a:t>a</a:t>
            </a:r>
            <a:r>
              <a:rPr lang="en-US" altLang="sr-Latn-RS"/>
              <a:t> </a:t>
            </a:r>
            <a:r>
              <a:rPr lang="sr-Latn-RS"/>
              <a:t>sklanjanje/pojavljivanje selektovanog elementa</a:t>
            </a:r>
            <a:r>
              <a:rPr lang="en-US"/>
              <a:t> </a:t>
            </a:r>
            <a:r>
              <a:rPr lang="sr-Latn-RS"/>
              <a:t>tako </a:t>
            </a:r>
            <a:r>
              <a:rPr lang="sr-Latn-RS" altLang="sr-Latn-RS"/>
              <a:t>što se rapidno vrši promena propertija CSS </a:t>
            </a:r>
            <a:r>
              <a:rPr lang="sr-Latn-RS" altLang="sr-Latn-RS" b="1"/>
              <a:t>opacity</a:t>
            </a:r>
            <a:r>
              <a:rPr lang="sr-Latn-RS" altLang="sr-Latn-RS"/>
              <a:t> i CSS </a:t>
            </a:r>
            <a:r>
              <a:rPr lang="sr-Latn-RS" altLang="sr-Latn-RS" b="1"/>
              <a:t>height</a:t>
            </a:r>
            <a:r>
              <a:rPr lang="sr-Latn-RS" altLang="sr-Latn-RS"/>
              <a:t> od elementa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</a:t>
            </a:r>
            <a:r>
              <a:rPr lang="sr-Latn-RS" sz="2400" i="1">
                <a:solidFill>
                  <a:srgbClr val="F16726"/>
                </a:solidFill>
              </a:rPr>
              <a:t>9</a:t>
            </a:r>
            <a:r>
              <a:rPr lang="en-US" sz="2400" i="1">
                <a:solidFill>
                  <a:srgbClr val="F16726"/>
                </a:solidFill>
              </a:rPr>
              <a:t>.html</a:t>
            </a:r>
            <a:endParaRPr lang="en-US" sz="2400" i="1" dirty="0">
              <a:solidFill>
                <a:srgbClr val="F16726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771" y="5013434"/>
            <a:ext cx="11684000" cy="1518744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/>
              <a:t>Moguće je zadati brzinu, kao i </a:t>
            </a:r>
            <a:r>
              <a:rPr lang="sr-Latn-RS" dirty="0" err="1"/>
              <a:t>callback</a:t>
            </a:r>
            <a:endParaRPr lang="sr-Latn-RS" dirty="0"/>
          </a:p>
          <a:p>
            <a:pPr lvl="1">
              <a:buClr>
                <a:schemeClr val="tx1"/>
              </a:buClr>
            </a:pPr>
            <a:r>
              <a:rPr lang="sr-Latn-RS" dirty="0">
                <a:latin typeface="Consolas" pitchFamily="49" charset="0"/>
                <a:cs typeface="Consolas" pitchFamily="49" charset="0"/>
              </a:rPr>
              <a:t>.</a:t>
            </a:r>
            <a:r>
              <a:rPr lang="sr-Latn-RS" dirty="0" err="1">
                <a:latin typeface="Consolas" pitchFamily="49" charset="0"/>
                <a:cs typeface="Consolas" pitchFamily="49" charset="0"/>
              </a:rPr>
              <a:t>hide</a:t>
            </a:r>
            <a:r>
              <a:rPr lang="sr-Latn-RS" dirty="0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1">
              <a:buClr>
                <a:schemeClr val="tx1"/>
              </a:buClr>
            </a:pPr>
            <a:r>
              <a:rPr lang="sr-Latn-RS" dirty="0">
                <a:latin typeface="Consolas" pitchFamily="49" charset="0"/>
                <a:cs typeface="Consolas" pitchFamily="49" charset="0"/>
              </a:rPr>
              <a:t>.</a:t>
            </a:r>
            <a:r>
              <a:rPr lang="sr-Latn-RS" dirty="0" err="1">
                <a:latin typeface="Consolas" pitchFamily="49" charset="0"/>
                <a:cs typeface="Consolas" pitchFamily="49" charset="0"/>
              </a:rPr>
              <a:t>hide</a:t>
            </a:r>
            <a:r>
              <a:rPr lang="sr-Latn-RS" dirty="0">
                <a:latin typeface="Consolas" pitchFamily="49" charset="0"/>
                <a:cs typeface="Consolas" pitchFamily="49" charset="0"/>
              </a:rPr>
              <a:t>(1000);</a:t>
            </a:r>
          </a:p>
          <a:p>
            <a:pPr lvl="1">
              <a:buClr>
                <a:schemeClr val="tx1"/>
              </a:buClr>
            </a:pPr>
            <a:r>
              <a:rPr lang="sr-Latn-RS" dirty="0">
                <a:latin typeface="Consolas" pitchFamily="49" charset="0"/>
                <a:cs typeface="Consolas" pitchFamily="49" charset="0"/>
              </a:rPr>
              <a:t>.</a:t>
            </a:r>
            <a:r>
              <a:rPr lang="sr-Latn-RS" dirty="0" err="1">
                <a:latin typeface="Consolas" pitchFamily="49" charset="0"/>
                <a:cs typeface="Consolas" pitchFamily="49" charset="0"/>
              </a:rPr>
              <a:t>hide</a:t>
            </a:r>
            <a:r>
              <a:rPr lang="sr-Latn-R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'slow'</a:t>
            </a:r>
            <a:r>
              <a:rPr lang="sr-Latn-RS" dirty="0">
                <a:latin typeface="Consolas" pitchFamily="49" charset="0"/>
                <a:cs typeface="Consolas" pitchFamily="49" charset="0"/>
              </a:rPr>
              <a:t>);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//'slow', 'normal', or 'fast’</a:t>
            </a:r>
            <a:endParaRPr lang="sr-Latn-RS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sr-Latn-RS" dirty="0">
                <a:latin typeface="Consolas" pitchFamily="49" charset="0"/>
                <a:cs typeface="Consolas" pitchFamily="49" charset="0"/>
              </a:rPr>
              <a:t>.</a:t>
            </a:r>
            <a:r>
              <a:rPr lang="sr-Latn-RS" dirty="0" err="1">
                <a:latin typeface="Consolas" pitchFamily="49" charset="0"/>
                <a:cs typeface="Consolas" pitchFamily="49" charset="0"/>
              </a:rPr>
              <a:t>hide</a:t>
            </a:r>
            <a:r>
              <a:rPr lang="sr-Latn-RS" dirty="0">
                <a:latin typeface="Consolas" pitchFamily="49" charset="0"/>
                <a:cs typeface="Consolas" pitchFamily="49" charset="0"/>
              </a:rPr>
              <a:t>(</a:t>
            </a:r>
            <a:r>
              <a:rPr lang="sr-Latn-RS" i="1" dirty="0" err="1">
                <a:latin typeface="Consolas" pitchFamily="49" charset="0"/>
                <a:cs typeface="Consolas" pitchFamily="49" charset="0"/>
              </a:rPr>
              <a:t>speed,callback</a:t>
            </a:r>
            <a:r>
              <a:rPr lang="sr-Latn-RS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Clr>
                <a:schemeClr val="tx1"/>
              </a:buClr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395235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elementom DOM stabla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142964"/>
              </p:ext>
            </p:extLst>
          </p:nvPr>
        </p:nvGraphicFramePr>
        <p:xfrm>
          <a:off x="236005" y="3182083"/>
          <a:ext cx="11684000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7915564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).fadeIn(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).fadeOut(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).fadeToggle(</a:t>
                      </a:r>
                      <a:r>
                        <a:rPr lang="en-US" sz="1800" i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).fadeTo(</a:t>
                      </a:r>
                      <a:r>
                        <a:rPr lang="en-US" sz="1800" i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>
                          <a:latin typeface="Consolas" panose="020B0609020204030204" pitchFamily="49" charset="0"/>
                        </a:rPr>
                        <a:t>)</a:t>
                      </a:r>
                      <a:endParaRPr lang="sr-Latn-R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/>
                        <a:t>animirano </a:t>
                      </a:r>
                      <a:r>
                        <a:rPr lang="sr-Latn-RS" sz="1800" baseline="0"/>
                        <a:t>prikazuje element/elemente</a:t>
                      </a:r>
                      <a:endParaRPr lang="en-US" sz="1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/>
                        <a:t>animirano </a:t>
                      </a:r>
                      <a:r>
                        <a:rPr lang="sr-Latn-RS" sz="1800" baseline="0"/>
                        <a:t>sakriva element/elemente</a:t>
                      </a:r>
                      <a:endParaRPr lang="en-U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/>
                        <a:t>animirano </a:t>
                      </a:r>
                      <a:r>
                        <a:rPr lang="sr-Latn-RS" sz="1800" baseline="0"/>
                        <a:t>sakriva </a:t>
                      </a:r>
                      <a:r>
                        <a:rPr lang="sr-Latn-RS" sz="1800" baseline="0" dirty="0"/>
                        <a:t>element/elemente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ako</a:t>
                      </a:r>
                      <a:r>
                        <a:rPr lang="en-US" sz="1800" baseline="0" dirty="0"/>
                        <a:t> je/</a:t>
                      </a:r>
                      <a:r>
                        <a:rPr lang="en-US" sz="1800" baseline="0" dirty="0" err="1"/>
                        <a:t>su</a:t>
                      </a:r>
                      <a:r>
                        <a:rPr lang="en-US" sz="1800" baseline="0" dirty="0"/>
                        <a:t> bio/</a:t>
                      </a:r>
                      <a:r>
                        <a:rPr lang="en-US" sz="1800" baseline="0" dirty="0" err="1"/>
                        <a:t>bili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prikazan</a:t>
                      </a:r>
                      <a:r>
                        <a:rPr lang="en-US" sz="1800" baseline="0" dirty="0"/>
                        <a:t>/</a:t>
                      </a:r>
                      <a:r>
                        <a:rPr lang="en-US" sz="1800" baseline="0" dirty="0" err="1"/>
                        <a:t>prikazani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err="1"/>
                        <a:t>i</a:t>
                      </a:r>
                      <a:r>
                        <a:rPr lang="en-US" sz="1800" baseline="0"/>
                        <a:t> obrnuto</a:t>
                      </a:r>
                      <a:br>
                        <a:rPr lang="sr-Latn-RS" sz="1800" baseline="0"/>
                      </a:br>
                      <a:r>
                        <a:rPr lang="en-US" sz="1800" baseline="0"/>
                        <a:t>animirano </a:t>
                      </a:r>
                      <a:r>
                        <a:rPr lang="sr-Latn-RS" sz="1800" baseline="0"/>
                        <a:t>sakriva ili prikazuje element/elemente</a:t>
                      </a:r>
                      <a:r>
                        <a:rPr lang="en-US" sz="1800" baseline="0"/>
                        <a:t> </a:t>
                      </a:r>
                      <a:r>
                        <a:rPr lang="sr-Latn-RS" sz="1800" baseline="0"/>
                        <a:t>do zadate providnost </a:t>
                      </a:r>
                      <a:r>
                        <a:rPr lang="sr-Latn-RS" altLang="sr-Latn-RS" sz="1800"/>
                        <a:t>(od 0 do 1)</a:t>
                      </a:r>
                      <a:endParaRPr lang="sr-Latn-R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150503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Efekti </a:t>
            </a:r>
            <a:br>
              <a:rPr lang="sr-Latn-RS"/>
            </a:br>
            <a:r>
              <a:rPr lang="sr-Latn-RS" altLang="sr-Latn-RS"/>
              <a:t>fadeIn(), fadeOut(), fadeToggle(), fadeTo() </a:t>
            </a:r>
            <a:endParaRPr lang="sr-Latn-RS"/>
          </a:p>
          <a:p>
            <a:pPr>
              <a:buClr>
                <a:schemeClr val="tx1"/>
              </a:buClr>
            </a:pPr>
            <a:r>
              <a:rPr lang="en-US" altLang="sr-Latn-RS"/>
              <a:t>animacij</a:t>
            </a:r>
            <a:r>
              <a:rPr lang="sr-Latn-RS" altLang="sr-Latn-RS"/>
              <a:t>a</a:t>
            </a:r>
            <a:r>
              <a:rPr lang="en-US" altLang="sr-Latn-RS"/>
              <a:t> </a:t>
            </a:r>
            <a:r>
              <a:rPr lang="sr-Latn-RS"/>
              <a:t>sklanjanje/pojavljivanje selektovanog elementa</a:t>
            </a:r>
            <a:r>
              <a:rPr lang="en-US"/>
              <a:t> </a:t>
            </a:r>
            <a:r>
              <a:rPr lang="sr-Latn-RS"/>
              <a:t>tako </a:t>
            </a:r>
            <a:r>
              <a:rPr lang="sr-Latn-RS" altLang="sr-Latn-RS"/>
              <a:t>što se rapidno vrši promena propertija CSS </a:t>
            </a:r>
            <a:r>
              <a:rPr lang="sr-Latn-RS" altLang="sr-Latn-RS" b="1"/>
              <a:t>opacity</a:t>
            </a:r>
            <a:r>
              <a:rPr lang="sr-Latn-RS" altLang="sr-Latn-RS"/>
              <a:t> od elementa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4761185"/>
            <a:ext cx="11684000" cy="2096815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Moguće je zadati brzinu, kao i callback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.fadeIn();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.fadeIn(1000);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.fadeIn(</a:t>
            </a:r>
            <a:r>
              <a:rPr lang="en-US">
                <a:latin typeface="Consolas" pitchFamily="49" charset="0"/>
                <a:cs typeface="Consolas" pitchFamily="49" charset="0"/>
              </a:rPr>
              <a:t>'slow'</a:t>
            </a:r>
            <a:r>
              <a:rPr lang="sr-Latn-RS">
                <a:latin typeface="Consolas" pitchFamily="49" charset="0"/>
                <a:cs typeface="Consolas" pitchFamily="49" charset="0"/>
              </a:rPr>
              <a:t>); </a:t>
            </a:r>
            <a:r>
              <a:rPr lang="en-US">
                <a:latin typeface="Consolas" pitchFamily="49" charset="0"/>
                <a:cs typeface="Consolas" pitchFamily="49" charset="0"/>
              </a:rPr>
              <a:t>//'slow', 'normal', or 'fast’</a:t>
            </a:r>
            <a:endParaRPr lang="sr-Latn-RS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.fadeIn(</a:t>
            </a:r>
            <a:r>
              <a:rPr lang="sr-Latn-RS" i="1">
                <a:latin typeface="Consolas" pitchFamily="49" charset="0"/>
                <a:cs typeface="Consolas" pitchFamily="49" charset="0"/>
              </a:rPr>
              <a:t>speed,callback</a:t>
            </a:r>
            <a:r>
              <a:rPr lang="sr-Latn-RS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.fadeTo(</a:t>
            </a:r>
            <a:r>
              <a:rPr lang="sr-Latn-RS" i="1">
                <a:latin typeface="Consolas" pitchFamily="49" charset="0"/>
                <a:cs typeface="Consolas" pitchFamily="49" charset="0"/>
              </a:rPr>
              <a:t>speed,opacity</a:t>
            </a:r>
            <a:r>
              <a:rPr lang="sr-Latn-RS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.fadeTo(</a:t>
            </a:r>
            <a:r>
              <a:rPr lang="sr-Latn-RS" i="1">
                <a:latin typeface="Consolas" pitchFamily="49" charset="0"/>
                <a:cs typeface="Consolas" pitchFamily="49" charset="0"/>
              </a:rPr>
              <a:t>speed,opacity,callback</a:t>
            </a:r>
            <a:r>
              <a:rPr lang="sr-Latn-RS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Clr>
                <a:schemeClr val="tx1"/>
              </a:buClr>
            </a:pPr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48275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elementom DOM stabla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36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150503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Efekti </a:t>
            </a:r>
            <a:br>
              <a:rPr lang="sr-Latn-RS"/>
            </a:br>
            <a:r>
              <a:rPr lang="sr-Latn-RS" altLang="sr-Latn-RS"/>
              <a:t>slideUp(…), slideDown(…), slideToggle()</a:t>
            </a:r>
          </a:p>
          <a:p>
            <a:pPr>
              <a:buClr>
                <a:schemeClr val="tx1"/>
              </a:buClr>
            </a:pPr>
            <a:r>
              <a:rPr lang="en-US" altLang="sr-Latn-RS"/>
              <a:t>animacij</a:t>
            </a:r>
            <a:r>
              <a:rPr lang="sr-Latn-RS" altLang="sr-Latn-RS"/>
              <a:t>a</a:t>
            </a:r>
            <a:r>
              <a:rPr lang="en-US" altLang="sr-Latn-RS"/>
              <a:t> </a:t>
            </a:r>
            <a:r>
              <a:rPr lang="sr-Latn-RS"/>
              <a:t>sklanjanje/pojavljivanje selektovanog elementa</a:t>
            </a:r>
            <a:r>
              <a:rPr lang="en-US"/>
              <a:t> </a:t>
            </a:r>
            <a:r>
              <a:rPr lang="sr-Latn-RS"/>
              <a:t>tako </a:t>
            </a:r>
            <a:r>
              <a:rPr lang="sr-Latn-RS" altLang="sr-Latn-RS"/>
              <a:t>što se rapidno vrši promena propertija CSS </a:t>
            </a:r>
            <a:r>
              <a:rPr lang="sr-Latn-RS" altLang="sr-Latn-RS" b="1"/>
              <a:t>height </a:t>
            </a:r>
            <a:r>
              <a:rPr lang="sr-Latn-RS" altLang="sr-Latn-RS"/>
              <a:t>od elementa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771" y="4845268"/>
            <a:ext cx="11684000" cy="1518744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Moguće je zadati brzinu, kao i callback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.slideUp();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.slideUp(1000);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.slideUp(</a:t>
            </a:r>
            <a:r>
              <a:rPr lang="en-US">
                <a:latin typeface="Consolas" pitchFamily="49" charset="0"/>
                <a:cs typeface="Consolas" pitchFamily="49" charset="0"/>
              </a:rPr>
              <a:t>'slow'</a:t>
            </a:r>
            <a:r>
              <a:rPr lang="sr-Latn-RS">
                <a:latin typeface="Consolas" pitchFamily="49" charset="0"/>
                <a:cs typeface="Consolas" pitchFamily="49" charset="0"/>
              </a:rPr>
              <a:t>); </a:t>
            </a:r>
            <a:r>
              <a:rPr lang="en-US">
                <a:latin typeface="Consolas" pitchFamily="49" charset="0"/>
                <a:cs typeface="Consolas" pitchFamily="49" charset="0"/>
              </a:rPr>
              <a:t>//'slow', 'normal', or 'fast’</a:t>
            </a:r>
            <a:endParaRPr lang="sr-Latn-RS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.slideUp(</a:t>
            </a:r>
            <a:r>
              <a:rPr lang="sr-Latn-RS" i="1">
                <a:latin typeface="Consolas" pitchFamily="49" charset="0"/>
                <a:cs typeface="Consolas" pitchFamily="49" charset="0"/>
              </a:rPr>
              <a:t>speed,callback</a:t>
            </a:r>
            <a:r>
              <a:rPr lang="sr-Latn-RS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>
              <a:buClr>
                <a:schemeClr val="tx1"/>
              </a:buClr>
            </a:pPr>
            <a:endParaRPr lang="sr-Latn-RS"/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501224"/>
              </p:ext>
            </p:extLst>
          </p:nvPr>
        </p:nvGraphicFramePr>
        <p:xfrm>
          <a:off x="249382" y="3287186"/>
          <a:ext cx="11684000" cy="1280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7915564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…).</a:t>
                      </a:r>
                      <a:r>
                        <a:rPr lang="en-US" sz="1800" i="0" dirty="0" err="1">
                          <a:latin typeface="Consolas" panose="020B0609020204030204" pitchFamily="49" charset="0"/>
                        </a:rPr>
                        <a:t>slideUp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(…)</a:t>
                      </a:r>
                    </a:p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…).</a:t>
                      </a:r>
                      <a:r>
                        <a:rPr lang="en-US" sz="1800" i="0" dirty="0" err="1">
                          <a:latin typeface="Consolas" panose="020B0609020204030204" pitchFamily="49" charset="0"/>
                        </a:rPr>
                        <a:t>slideDown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(…)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…).</a:t>
                      </a:r>
                      <a:r>
                        <a:rPr lang="en-US" sz="1800" i="0" dirty="0" err="1">
                          <a:latin typeface="Consolas" panose="020B0609020204030204" pitchFamily="49" charset="0"/>
                        </a:rPr>
                        <a:t>slideToggle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(…)</a:t>
                      </a:r>
                      <a:endParaRPr lang="sr-Latn-R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/>
                        <a:t>animirano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sakriva</a:t>
                      </a:r>
                      <a:r>
                        <a:rPr lang="en-US" sz="1800" baseline="0" dirty="0"/>
                        <a:t> </a:t>
                      </a:r>
                      <a:r>
                        <a:rPr lang="sr-Latn-RS" sz="1800" baseline="0" dirty="0"/>
                        <a:t>element/elemente</a:t>
                      </a:r>
                      <a:endParaRPr lang="en-US" sz="1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/>
                        <a:t>animirano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prikazuje</a:t>
                      </a:r>
                      <a:r>
                        <a:rPr lang="en-US" sz="1800" baseline="0" dirty="0"/>
                        <a:t> </a:t>
                      </a:r>
                      <a:r>
                        <a:rPr lang="sr-Latn-RS" sz="1800" baseline="0" dirty="0"/>
                        <a:t>element/elemente</a:t>
                      </a:r>
                      <a:endParaRPr lang="en-US" sz="1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aseline="0" dirty="0" err="1"/>
                        <a:t>animirano</a:t>
                      </a:r>
                      <a:r>
                        <a:rPr lang="en-US" sz="1800" baseline="0" dirty="0"/>
                        <a:t> </a:t>
                      </a:r>
                      <a:r>
                        <a:rPr lang="sr-Latn-RS" sz="1800" baseline="0" dirty="0"/>
                        <a:t>sakriva element/elemente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ako</a:t>
                      </a:r>
                      <a:r>
                        <a:rPr lang="en-US" sz="1800" baseline="0" dirty="0"/>
                        <a:t> je/</a:t>
                      </a:r>
                      <a:r>
                        <a:rPr lang="en-US" sz="1800" baseline="0" dirty="0" err="1"/>
                        <a:t>su</a:t>
                      </a:r>
                      <a:r>
                        <a:rPr lang="en-US" sz="1800" baseline="0" dirty="0"/>
                        <a:t> bio/</a:t>
                      </a:r>
                      <a:r>
                        <a:rPr lang="en-US" sz="1800" baseline="0" dirty="0" err="1"/>
                        <a:t>bili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prikazan</a:t>
                      </a:r>
                      <a:r>
                        <a:rPr lang="en-US" sz="1800" baseline="0" dirty="0"/>
                        <a:t>/</a:t>
                      </a:r>
                      <a:r>
                        <a:rPr lang="en-US" sz="1800" baseline="0" dirty="0" err="1"/>
                        <a:t>prikazani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i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obrnuto</a:t>
                      </a:r>
                      <a:endParaRPr lang="sr-Latn-R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</a:t>
            </a:r>
            <a:r>
              <a:rPr lang="sr-Latn-RS" sz="2400" i="1">
                <a:solidFill>
                  <a:srgbClr val="F16726"/>
                </a:solidFill>
              </a:rPr>
              <a:t>10</a:t>
            </a:r>
            <a:r>
              <a:rPr lang="en-US" sz="2400" i="1">
                <a:solidFill>
                  <a:srgbClr val="F16726"/>
                </a:solidFill>
              </a:rPr>
              <a:t>.html</a:t>
            </a:r>
            <a:endParaRPr lang="en-US" sz="2400" i="1" dirty="0">
              <a:solidFill>
                <a:srgbClr val="F16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585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>
                <a:latin typeface="+mn-lt"/>
              </a:rPr>
              <a:t>Metode manipulacije elementom DOM stabla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37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926963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Efekti </a:t>
            </a:r>
            <a:br>
              <a:rPr lang="sr-Latn-RS"/>
            </a:br>
            <a:r>
              <a:rPr lang="sr-Latn-RS"/>
              <a:t>animate</a:t>
            </a:r>
            <a:r>
              <a:rPr lang="sr-Latn-RS" altLang="sr-Latn-RS"/>
              <a:t>(…)</a:t>
            </a:r>
          </a:p>
          <a:p>
            <a:pPr>
              <a:buClr>
                <a:schemeClr val="tx1"/>
              </a:buClr>
            </a:pPr>
            <a:r>
              <a:rPr lang="en-US" altLang="sr-Latn-RS"/>
              <a:t>animacij</a:t>
            </a:r>
            <a:r>
              <a:rPr lang="sr-Latn-RS" altLang="sr-Latn-RS"/>
              <a:t>a</a:t>
            </a:r>
            <a:r>
              <a:rPr lang="en-US" altLang="sr-Latn-RS"/>
              <a:t> </a:t>
            </a:r>
            <a:r>
              <a:rPr lang="sr-Latn-RS"/>
              <a:t>elementa</a:t>
            </a:r>
            <a:r>
              <a:rPr lang="en-US"/>
              <a:t> </a:t>
            </a:r>
            <a:r>
              <a:rPr lang="sr-Latn-RS"/>
              <a:t>tako </a:t>
            </a:r>
            <a:r>
              <a:rPr lang="sr-Latn-RS" altLang="sr-Latn-RS"/>
              <a:t>što se rapidno vrši promena propertija CSS od elementa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3373822"/>
            <a:ext cx="11684000" cy="3342288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Moguće je zadati brzinu, kao i callback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.animate({params});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.animate({params}, speed);</a:t>
            </a:r>
          </a:p>
          <a:p>
            <a:pPr lvl="1">
              <a:buClr>
                <a:schemeClr val="tx1"/>
              </a:buClr>
            </a:pPr>
            <a:r>
              <a:rPr lang="sr-Latn-RS">
                <a:latin typeface="Consolas" pitchFamily="49" charset="0"/>
                <a:cs typeface="Consolas" pitchFamily="49" charset="0"/>
              </a:rPr>
              <a:t>.animate({params}, speed, callback);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200">
                <a:latin typeface="Consolas" pitchFamily="49" charset="0"/>
                <a:cs typeface="Consolas" pitchFamily="49" charset="0"/>
              </a:rPr>
              <a:t>$("button").click(function(){</a:t>
            </a:r>
            <a:br>
              <a:rPr lang="en-US" sz="2200">
                <a:latin typeface="Consolas" pitchFamily="49" charset="0"/>
                <a:cs typeface="Consolas" pitchFamily="49" charset="0"/>
              </a:rPr>
            </a:br>
            <a:r>
              <a:rPr lang="en-US" sz="2200">
                <a:latin typeface="Consolas" pitchFamily="49" charset="0"/>
                <a:cs typeface="Consolas" pitchFamily="49" charset="0"/>
              </a:rPr>
              <a:t>  $("div").animate({left:'250px'});</a:t>
            </a:r>
            <a:br>
              <a:rPr lang="en-US" sz="2200">
                <a:latin typeface="Consolas" pitchFamily="49" charset="0"/>
                <a:cs typeface="Consolas" pitchFamily="49" charset="0"/>
              </a:rPr>
            </a:br>
            <a:r>
              <a:rPr lang="en-US" sz="2200">
                <a:latin typeface="Consolas" pitchFamily="49" charset="0"/>
                <a:cs typeface="Consolas" pitchFamily="49" charset="0"/>
              </a:rPr>
              <a:t>});</a:t>
            </a:r>
            <a:endParaRPr lang="sr-Latn-RS" sz="2200">
              <a:latin typeface="Consolas" pitchFamily="49" charset="0"/>
              <a:cs typeface="Consolas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sr-Latn-RS" sz="2200">
                <a:latin typeface="Consolas" pitchFamily="49" charset="0"/>
                <a:cs typeface="Consolas" pitchFamily="49" charset="0"/>
              </a:rPr>
              <a:t>$("button").click(function(){</a:t>
            </a:r>
            <a:br>
              <a:rPr lang="sr-Latn-RS" sz="2200">
                <a:latin typeface="Consolas" pitchFamily="49" charset="0"/>
                <a:cs typeface="Consolas" pitchFamily="49" charset="0"/>
              </a:rPr>
            </a:br>
            <a:r>
              <a:rPr lang="sr-Latn-RS" sz="2200">
                <a:latin typeface="Consolas" pitchFamily="49" charset="0"/>
                <a:cs typeface="Consolas" pitchFamily="49" charset="0"/>
              </a:rPr>
              <a:t>  $("div").animate({</a:t>
            </a:r>
            <a:br>
              <a:rPr lang="sr-Latn-RS" sz="2200">
                <a:latin typeface="Consolas" pitchFamily="49" charset="0"/>
                <a:cs typeface="Consolas" pitchFamily="49" charset="0"/>
              </a:rPr>
            </a:br>
            <a:r>
              <a:rPr lang="sr-Latn-RS" sz="2200">
                <a:latin typeface="Consolas" pitchFamily="49" charset="0"/>
                <a:cs typeface="Consolas" pitchFamily="49" charset="0"/>
              </a:rPr>
              <a:t>    left:'250px',</a:t>
            </a:r>
            <a:br>
              <a:rPr lang="sr-Latn-RS" sz="2200">
                <a:latin typeface="Consolas" pitchFamily="49" charset="0"/>
                <a:cs typeface="Consolas" pitchFamily="49" charset="0"/>
              </a:rPr>
            </a:br>
            <a:r>
              <a:rPr lang="sr-Latn-RS" sz="2200">
                <a:latin typeface="Consolas" pitchFamily="49" charset="0"/>
                <a:cs typeface="Consolas" pitchFamily="49" charset="0"/>
              </a:rPr>
              <a:t>    height:'+=150px',</a:t>
            </a:r>
            <a:br>
              <a:rPr lang="sr-Latn-RS" sz="2200">
                <a:latin typeface="Consolas" pitchFamily="49" charset="0"/>
                <a:cs typeface="Consolas" pitchFamily="49" charset="0"/>
              </a:rPr>
            </a:br>
            <a:r>
              <a:rPr lang="sr-Latn-RS" sz="2200">
                <a:latin typeface="Consolas" pitchFamily="49" charset="0"/>
                <a:cs typeface="Consolas" pitchFamily="49" charset="0"/>
              </a:rPr>
              <a:t>    width:'+=150px'</a:t>
            </a:r>
            <a:br>
              <a:rPr lang="sr-Latn-RS" sz="2200">
                <a:latin typeface="Consolas" pitchFamily="49" charset="0"/>
                <a:cs typeface="Consolas" pitchFamily="49" charset="0"/>
              </a:rPr>
            </a:br>
            <a:r>
              <a:rPr lang="sr-Latn-RS" sz="2200">
                <a:latin typeface="Consolas" pitchFamily="49" charset="0"/>
                <a:cs typeface="Consolas" pitchFamily="49" charset="0"/>
              </a:rPr>
              <a:t>  });</a:t>
            </a:r>
            <a:br>
              <a:rPr lang="sr-Latn-RS" sz="2200">
                <a:latin typeface="Consolas" pitchFamily="49" charset="0"/>
                <a:cs typeface="Consolas" pitchFamily="49" charset="0"/>
              </a:rPr>
            </a:br>
            <a:r>
              <a:rPr lang="sr-Latn-RS" sz="2200">
                <a:latin typeface="Consolas" pitchFamily="49" charset="0"/>
                <a:cs typeface="Consolas" pitchFamily="49" charset="0"/>
              </a:rPr>
              <a:t>});</a:t>
            </a:r>
          </a:p>
          <a:p>
            <a:pPr>
              <a:buClr>
                <a:schemeClr val="tx1"/>
              </a:buClr>
            </a:pPr>
            <a:endParaRPr lang="sr-Latn-RS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tx1"/>
              </a:buClr>
            </a:pPr>
            <a:endParaRPr lang="sr-Latn-RS"/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675917"/>
              </p:ext>
            </p:extLst>
          </p:nvPr>
        </p:nvGraphicFramePr>
        <p:xfrm>
          <a:off x="249382" y="2604014"/>
          <a:ext cx="11684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68436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7915564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…).</a:t>
                      </a:r>
                      <a:r>
                        <a:rPr lang="sr-Latn-RS" sz="1800" i="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animate</a:t>
                      </a:r>
                      <a:r>
                        <a:rPr lang="en-US" sz="1800" i="0" kern="120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(…)</a:t>
                      </a:r>
                      <a:endParaRPr lang="en-US" sz="1800" i="0" kern="120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/>
                        <a:t>proizvoljna animacija u odnosu na zadate parametre</a:t>
                      </a:r>
                      <a:endParaRPr lang="en-US" sz="180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833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Metode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226111"/>
              </p:ext>
            </p:extLst>
          </p:nvPr>
        </p:nvGraphicFramePr>
        <p:xfrm>
          <a:off x="249382" y="2152069"/>
          <a:ext cx="11684000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00945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7583055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$(selektor).first()</a:t>
                      </a:r>
                    </a:p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$(selektor).last()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prvi među elementima pogođenim prethodnom selekcijom</a:t>
                      </a:r>
                      <a:endParaRPr lang="sr-Latn-RS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poslednji među elementima pogođenim prethodnom selekcijom</a:t>
                      </a:r>
                      <a:endParaRPr lang="sr-Latn-R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$(selektor).filter(užiSelektor)</a:t>
                      </a:r>
                      <a:endParaRPr lang="en-US" sz="1800" i="0" dirty="0"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i="0" dirty="0">
                        <a:latin typeface="Consolas" panose="020B0609020204030204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$(selektor).</a:t>
                      </a:r>
                      <a:r>
                        <a:rPr lang="sr-Latn-RS" sz="18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užiSelektor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en-US" sz="1800" i="0" dirty="0">
                        <a:latin typeface="Consolas" panose="020B0609020204030204" pitchFamily="49" charset="0"/>
                      </a:endParaRPr>
                    </a:p>
                    <a:p>
                      <a:endParaRPr lang="sr-Latn-RS" sz="1800" i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elemente pogođene dodatnom selekcijom među elementima pogođenim prethodnom selekcijom</a:t>
                      </a:r>
                      <a:endParaRPr lang="en-US" sz="180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baseline="0" dirty="0"/>
                        <a:t>vraća elemente koji ne zadovoljavaju dodatnu selekciju među elementima pogođenim prethodnom selekcijom</a:t>
                      </a:r>
                      <a:endParaRPr lang="pl-PL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46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$(selektor).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eq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index</a:t>
                      </a: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  <a:endParaRPr lang="sr-Latn-RS" sz="1800" b="0" i="0" u="none" strike="noStrike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vraća element na zadatoj poziciji među elementima pogođenim prethodnom selekcijom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906339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485210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Filt</a:t>
            </a:r>
            <a:r>
              <a:rPr lang="en-US"/>
              <a:t>e</a:t>
            </a:r>
            <a:r>
              <a:rPr lang="sr-Latn-RS"/>
              <a:t>ri – vraća elemet</a:t>
            </a:r>
            <a:r>
              <a:rPr lang="en-US"/>
              <a:t>/elemente iz liste selektovanih elemenata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primer11.html</a:t>
            </a:r>
            <a:endParaRPr lang="en-US" sz="2400" i="1" dirty="0">
              <a:solidFill>
                <a:srgbClr val="F1672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34073" y="5738327"/>
            <a:ext cx="5038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Razlika izme</a:t>
            </a:r>
            <a:r>
              <a:rPr lang="sr-Latn-RS"/>
              <a:t>đu jQ metoda filter i find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395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Metode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849426"/>
              </p:ext>
            </p:extLst>
          </p:nvPr>
        </p:nvGraphicFramePr>
        <p:xfrm>
          <a:off x="249382" y="1671700"/>
          <a:ext cx="11684000" cy="731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20393">
                  <a:extLst>
                    <a:ext uri="{9D8B030D-6E8A-4147-A177-3AD203B41FA5}">
                      <a16:colId xmlns:a16="http://schemas.microsoft.com/office/drawing/2014/main" val="2284451095"/>
                    </a:ext>
                  </a:extLst>
                </a:gridCol>
                <a:gridCol w="6463607">
                  <a:extLst>
                    <a:ext uri="{9D8B030D-6E8A-4147-A177-3AD203B41FA5}">
                      <a16:colId xmlns:a16="http://schemas.microsoft.com/office/drawing/2014/main" val="2356744254"/>
                    </a:ext>
                  </a:extLst>
                </a:gridCol>
              </a:tblGrid>
              <a:tr h="357784">
                <a:tc>
                  <a:txBody>
                    <a:bodyPr/>
                    <a:lstStyle/>
                    <a:p>
                      <a:r>
                        <a:rPr lang="sr-Latn-RS" sz="1800" dirty="0"/>
                        <a:t>Naziv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Upotreba</a:t>
                      </a:r>
                      <a:endParaRPr lang="en-US" sz="1800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090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$(</a:t>
                      </a:r>
                      <a:r>
                        <a:rPr lang="en-US" sz="1800" i="0" dirty="0">
                          <a:latin typeface="Consolas" panose="020B0609020204030204" pitchFamily="49" charset="0"/>
                        </a:rPr>
                        <a:t>…</a:t>
                      </a:r>
                      <a:r>
                        <a:rPr lang="sr-Latn-RS" sz="1800" i="0" dirty="0">
                          <a:latin typeface="Consolas" panose="020B0609020204030204" pitchFamily="49" charset="0"/>
                        </a:rPr>
                        <a:t>).each(...)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r-Latn-RS" sz="1800" i="0" baseline="0" dirty="0"/>
                        <a:t>iteracija kroz više čvorova obuhvaćenih css selektorom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154198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3465" y="3657601"/>
            <a:ext cx="11684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ovi</a:t>
            </a:r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= $(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"input[</a:t>
            </a:r>
            <a:r>
              <a:rPr lang="sr-Latn-RS" sz="1400" dirty="0">
                <a:solidFill>
                  <a:srgbClr val="2A00F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=</a:t>
            </a:r>
            <a:r>
              <a:rPr lang="sr-Latn-RS" sz="1400" dirty="0">
                <a:solidFill>
                  <a:srgbClr val="2A00FF"/>
                </a:solidFill>
                <a:latin typeface="Consolas" panose="020B0609020204030204" pitchFamily="49" charset="0"/>
              </a:rPr>
              <a:t>checkbox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sz="1400" dirty="0"/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sr-Latn-RS" sz="1400" dirty="0">
                <a:solidFill>
                  <a:srgbClr val="3F7F5F"/>
                </a:solidFill>
                <a:latin typeface="Consolas" panose="020B0609020204030204" pitchFamily="49" charset="0"/>
              </a:rPr>
              <a:t>neće raditi jer je checkbox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ovi</a:t>
            </a:r>
            <a:r>
              <a:rPr lang="sr-Latn-RS" sz="1400" dirty="0">
                <a:solidFill>
                  <a:srgbClr val="3F7F5F"/>
                </a:solidFill>
                <a:latin typeface="Consolas" panose="020B0609020204030204" pitchFamily="49" charset="0"/>
              </a:rPr>
              <a:t> jedan jQuery objekat!</a:t>
            </a:r>
            <a:endParaRPr lang="en-US" sz="1400" dirty="0"/>
          </a:p>
          <a:p>
            <a:r>
              <a:rPr lang="sr-Latn-R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it </a:t>
            </a:r>
            <a:r>
              <a:rPr lang="sr-Latn-R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ovi</a:t>
            </a:r>
            <a:r>
              <a:rPr lang="sr-Latn-RS" sz="1400" dirty="0"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…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radi</a:t>
            </a:r>
            <a:r>
              <a:rPr lang="sr-Latn-RS" sz="1400" dirty="0">
                <a:solidFill>
                  <a:srgbClr val="3F7F5F"/>
                </a:solidFill>
                <a:latin typeface="Consolas" panose="020B0609020204030204" pitchFamily="49" charset="0"/>
              </a:rPr>
              <a:t>će očekivano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; it je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indeks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petlje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, a checkbox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poprima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jedan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po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jedan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DOM </a:t>
            </a:r>
            <a:r>
              <a:rPr lang="sr-Latn-RS" sz="1400" dirty="0">
                <a:solidFill>
                  <a:srgbClr val="3F7F5F"/>
                </a:solidFill>
                <a:latin typeface="Consolas" panose="020B0609020204030204" pitchFamily="49" charset="0"/>
              </a:rPr>
              <a:t>čvor</a:t>
            </a:r>
            <a:endParaRPr lang="en-US" sz="1400" dirty="0"/>
          </a:p>
          <a:p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ovi</a:t>
            </a:r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.each(</a:t>
            </a:r>
            <a:r>
              <a:rPr lang="sr-Latn-R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(it, checkbox</a:t>
            </a:r>
            <a:r>
              <a:rPr lang="sr-Latn-RS" sz="1400" dirty="0"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endParaRPr lang="sr-Latn-RS" sz="1400" dirty="0">
              <a:latin typeface="Consolas" panose="020B0609020204030204" pitchFamily="49" charset="0"/>
            </a:endParaRPr>
          </a:p>
          <a:p>
            <a:r>
              <a:rPr lang="sr-Latn-RS" sz="1400" dirty="0">
                <a:solidFill>
                  <a:srgbClr val="3F7F5F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sr-Latn-RS" sz="1400" dirty="0">
                <a:solidFill>
                  <a:srgbClr val="3F7F5F"/>
                </a:solidFill>
                <a:latin typeface="Consolas" panose="020B0609020204030204" pitchFamily="49" charset="0"/>
              </a:rPr>
              <a:t> svaki čvor se mora ponovo wrap-ovati u jQuery objekat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 </a:t>
            </a:r>
            <a:r>
              <a:rPr lang="sr-Latn-RS" sz="1400" dirty="0">
                <a:latin typeface="Consolas" panose="020B0609020204030204" pitchFamily="49" charset="0"/>
              </a:rPr>
              <a:t>($(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checkbox</a:t>
            </a:r>
            <a:r>
              <a:rPr lang="sr-Latn-RS" sz="1400" dirty="0">
                <a:latin typeface="Consolas" panose="020B0609020204030204" pitchFamily="49" charset="0"/>
              </a:rPr>
              <a:t>).</a:t>
            </a:r>
            <a:r>
              <a:rPr lang="en-US" sz="1400" dirty="0">
                <a:latin typeface="Consolas" panose="020B0609020204030204" pitchFamily="49" charset="0"/>
              </a:rPr>
              <a:t>checked)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	…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}</a:t>
            </a:r>
            <a:endParaRPr lang="sr-Latn-R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sr-Latn-R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sr-Latn-RS" sz="14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382" y="2488898"/>
            <a:ext cx="11684000" cy="109512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/>
              <a:t>Funkcija each() prolazi kroz listu elemenata i za svaki izvršava opcioni kod prosleđen kao funkcija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primer12.html</a:t>
            </a:r>
            <a:endParaRPr lang="en-US" sz="2400" i="1" dirty="0">
              <a:solidFill>
                <a:srgbClr val="F16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7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3192235"/>
            <a:ext cx="11684000" cy="3430238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 fontScale="925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sr-Latn-RS" i="1" dirty="0">
                <a:solidFill>
                  <a:srgbClr val="0878BE"/>
                </a:solidFill>
              </a:rPr>
              <a:t>JavaScript</a:t>
            </a:r>
            <a:r>
              <a:rPr lang="sr-Latn-RS" dirty="0">
                <a:solidFill>
                  <a:srgbClr val="0878BE"/>
                </a:solidFill>
              </a:rPr>
              <a:t> biblioteka </a:t>
            </a:r>
            <a:r>
              <a:rPr lang="en-US" dirty="0" err="1"/>
              <a:t>kojom</a:t>
            </a:r>
            <a:r>
              <a:rPr lang="en-US" dirty="0"/>
              <a:t> </a:t>
            </a:r>
            <a:r>
              <a:rPr lang="en-US"/>
              <a:t>se pojednostavljuje programiranje na klijentskoj stani tj. pojedostavljuje se: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sr-Latn-RS" dirty="0" err="1"/>
              <a:t>p</a:t>
            </a:r>
            <a:r>
              <a:rPr lang="en-US" dirty="0" err="1"/>
              <a:t>ristup</a:t>
            </a:r>
            <a:r>
              <a:rPr lang="en-US" dirty="0"/>
              <a:t> </a:t>
            </a:r>
            <a:r>
              <a:rPr lang="en-US" dirty="0" err="1"/>
              <a:t>elementima</a:t>
            </a:r>
            <a:r>
              <a:rPr lang="en-US" dirty="0"/>
              <a:t> </a:t>
            </a:r>
            <a:r>
              <a:rPr lang="en-US" i="1" dirty="0"/>
              <a:t>web</a:t>
            </a:r>
            <a:r>
              <a:rPr lang="en-US" dirty="0"/>
              <a:t> </a:t>
            </a:r>
            <a:r>
              <a:rPr lang="en-US" dirty="0" err="1"/>
              <a:t>stranice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sr-Latn-RS" dirty="0" err="1"/>
              <a:t>i</a:t>
            </a:r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i="1" dirty="0"/>
              <a:t>web</a:t>
            </a:r>
            <a:r>
              <a:rPr lang="en-US" dirty="0"/>
              <a:t> </a:t>
            </a:r>
            <a:r>
              <a:rPr lang="en-US" dirty="0" err="1"/>
              <a:t>stranice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sr-Latn-RS" dirty="0" err="1"/>
              <a:t>i</a:t>
            </a:r>
            <a:r>
              <a:rPr lang="en-US" dirty="0" err="1"/>
              <a:t>zmena</a:t>
            </a:r>
            <a:r>
              <a:rPr lang="en-US" dirty="0"/>
              <a:t> </a:t>
            </a:r>
            <a:r>
              <a:rPr lang="en-US" dirty="0" err="1"/>
              <a:t>sadr</a:t>
            </a:r>
            <a:r>
              <a:rPr lang="sr-Latn-RS" dirty="0"/>
              <a:t>žaja </a:t>
            </a:r>
            <a:r>
              <a:rPr lang="sr-Latn-RS" i="1" dirty="0"/>
              <a:t>web</a:t>
            </a:r>
            <a:r>
              <a:rPr lang="sr-Latn-RS" dirty="0"/>
              <a:t> stranice</a:t>
            </a:r>
          </a:p>
          <a:p>
            <a:pPr lvl="1">
              <a:buClr>
                <a:schemeClr val="tx1"/>
              </a:buClr>
            </a:pPr>
            <a:r>
              <a:rPr lang="sr-Latn-RS" dirty="0"/>
              <a:t>interakcija sa korisnikom</a:t>
            </a:r>
          </a:p>
          <a:p>
            <a:pPr lvl="1">
              <a:buClr>
                <a:schemeClr val="tx1"/>
              </a:buClr>
            </a:pPr>
            <a:r>
              <a:rPr lang="sr-Latn-RS" dirty="0"/>
              <a:t>animacije</a:t>
            </a:r>
          </a:p>
          <a:p>
            <a:pPr lvl="1">
              <a:buClr>
                <a:schemeClr val="tx1"/>
              </a:buClr>
            </a:pPr>
            <a:r>
              <a:rPr lang="sr-Latn-RS" dirty="0"/>
              <a:t>uobičajene </a:t>
            </a:r>
            <a:r>
              <a:rPr lang="sr-Latn-RS" i="1" dirty="0"/>
              <a:t>JavaScript</a:t>
            </a:r>
            <a:r>
              <a:rPr lang="sr-Latn-RS" dirty="0"/>
              <a:t> naredbe</a:t>
            </a:r>
          </a:p>
          <a:p>
            <a:pPr lvl="1">
              <a:buClr>
                <a:schemeClr val="tx1"/>
              </a:buClr>
            </a:pPr>
            <a:r>
              <a:rPr lang="sv-SE"/>
              <a:t>Dobavljanje sadržaja sa servera bez ponovnog </a:t>
            </a:r>
            <a:r>
              <a:rPr lang="en-US"/>
              <a:t>osvežavanja stranice (</a:t>
            </a:r>
            <a:r>
              <a:rPr lang="sr-Latn-RS"/>
              <a:t>AJAX </a:t>
            </a:r>
            <a:r>
              <a:rPr lang="en-US" dirty="0" err="1"/>
              <a:t>zahtevi</a:t>
            </a:r>
            <a:r>
              <a:rPr lang="en-US" dirty="0"/>
              <a:t> </a:t>
            </a:r>
            <a:r>
              <a:rPr lang="en-US" err="1"/>
              <a:t>i</a:t>
            </a:r>
            <a:r>
              <a:rPr lang="en-US"/>
              <a:t> odgovori)</a:t>
            </a:r>
            <a:endParaRPr lang="sr-Latn-R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227882"/>
              </p:ext>
            </p:extLst>
          </p:nvPr>
        </p:nvGraphicFramePr>
        <p:xfrm>
          <a:off x="2564461" y="1181058"/>
          <a:ext cx="7072313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Image" r:id="rId3" imgW="7072920" imgH="1790280" progId="Photoshop.Image.20">
                  <p:embed/>
                </p:oleObj>
              </mc:Choice>
              <mc:Fallback>
                <p:oleObj name="Image" r:id="rId3" imgW="7072920" imgH="1790280" progId="Photoshop.Image.2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4461" y="1181058"/>
                        <a:ext cx="7072313" cy="179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7763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i="1" dirty="0">
                <a:latin typeface="+mn-lt"/>
              </a:rPr>
              <a:t>Callbacks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40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9"/>
            <a:ext cx="11684000" cy="2398411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/>
              <a:t>ako jedan </a:t>
            </a:r>
            <a:r>
              <a:rPr lang="sr-Latn-RS" i="1" dirty="0"/>
              <a:t>jQuery</a:t>
            </a:r>
            <a:r>
              <a:rPr lang="sr-Latn-RS" dirty="0"/>
              <a:t> poziv traje određeno vreme (npr. animacija), moguće je odložiti sledeći </a:t>
            </a:r>
            <a:r>
              <a:rPr lang="sr-Latn-RS" i="1" dirty="0"/>
              <a:t>jQuery </a:t>
            </a:r>
            <a:r>
              <a:rPr lang="sr-Latn-RS" dirty="0"/>
              <a:t>poziv</a:t>
            </a:r>
            <a:r>
              <a:rPr lang="en-US" dirty="0"/>
              <a:t> </a:t>
            </a:r>
            <a:r>
              <a:rPr lang="en-US" dirty="0" err="1"/>
              <a:t>dok</a:t>
            </a:r>
            <a:r>
              <a:rPr lang="en-US" dirty="0"/>
              <a:t> to </a:t>
            </a:r>
            <a:r>
              <a:rPr lang="en-US" dirty="0" err="1"/>
              <a:t>vreme</a:t>
            </a:r>
            <a:r>
              <a:rPr lang="en-US" dirty="0"/>
              <a:t> ne </a:t>
            </a:r>
            <a:r>
              <a:rPr lang="en-US" dirty="0" err="1"/>
              <a:t>istekne</a:t>
            </a:r>
            <a:r>
              <a:rPr lang="en-US" dirty="0"/>
              <a:t>,</a:t>
            </a:r>
            <a:r>
              <a:rPr lang="sr-Latn-RS" dirty="0"/>
              <a:t> ako se on smesti u </a:t>
            </a:r>
            <a:r>
              <a:rPr lang="sr-Latn-RS" i="1" dirty="0"/>
              <a:t>callback</a:t>
            </a:r>
            <a:r>
              <a:rPr lang="sr-Latn-RS" dirty="0"/>
              <a:t> i doda kao poslednji argument </a:t>
            </a:r>
            <a:r>
              <a:rPr lang="sr-Latn-RS"/>
              <a:t>prvog poziva</a:t>
            </a:r>
            <a:endParaRPr lang="en-US"/>
          </a:p>
          <a:p>
            <a:pPr>
              <a:defRPr/>
            </a:pPr>
            <a:r>
              <a:rPr lang="sr-Latn-RS"/>
              <a:t>Callback je funkcija koja se poziva nakon obavljenog posla (sekvencionalno)</a:t>
            </a:r>
          </a:p>
          <a:p>
            <a:pPr>
              <a:defRPr/>
            </a:pPr>
            <a:r>
              <a:rPr lang="sr-Latn-RS"/>
              <a:t>Obično je to parametar neke funkcije</a:t>
            </a:r>
            <a:endParaRPr lang="en-US"/>
          </a:p>
          <a:p>
            <a:pPr>
              <a:defRPr/>
            </a:pPr>
            <a:r>
              <a:rPr lang="en-US"/>
              <a:t>U okviru collback fukcije mo</a:t>
            </a:r>
            <a:r>
              <a:rPr lang="sr-Latn-RS"/>
              <a:t>že se </a:t>
            </a:r>
            <a:r>
              <a:rPr lang="en-US"/>
              <a:t>koristi</a:t>
            </a:r>
            <a:r>
              <a:rPr lang="sr-Latn-RS"/>
              <a:t>ti i</a:t>
            </a:r>
            <a:r>
              <a:rPr lang="en-US"/>
              <a:t> $(this) da bi se pristupilo elementu </a:t>
            </a:r>
            <a:r>
              <a:rPr lang="sr-Latn-RS"/>
              <a:t>za koji se izvršava callback funkcija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primer13.html</a:t>
            </a:r>
            <a:endParaRPr lang="en-US" sz="2400" i="1" dirty="0">
              <a:solidFill>
                <a:srgbClr val="F1672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2" y="4087080"/>
            <a:ext cx="490450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"p"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slideToggle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1.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poziv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dugme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dugme.text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Sakrij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dugme.text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Otkrij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2.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poziv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dugme.text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Sakrij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2.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poziv</a:t>
            </a:r>
            <a:endParaRPr lang="en-US" sz="16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52316" y="4348688"/>
            <a:ext cx="63176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dugme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$(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slideToggle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1.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poziv</a:t>
            </a:r>
            <a:endParaRPr lang="en-US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dugme.text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Sakrij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dugme.text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Otkrij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2.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poziv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unutar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callback-a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dugme.text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Sakrij</a:t>
            </a:r>
            <a:r>
              <a:rPr lang="en-US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// 2.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poziv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unutar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 callback-a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1218" y="6195823"/>
            <a:ext cx="450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</a:t>
            </a:r>
            <a:r>
              <a:rPr lang="en-US" sz="24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2 </a:t>
            </a:r>
            <a:r>
              <a:rPr lang="sr-Latn-RS" sz="2400" dirty="0">
                <a:solidFill>
                  <a:srgbClr val="FF0000"/>
                </a:solidFill>
              </a:rPr>
              <a:t>pozivi </a:t>
            </a:r>
            <a:r>
              <a:rPr lang="en-US" sz="2400" dirty="0" err="1">
                <a:solidFill>
                  <a:srgbClr val="FF0000"/>
                </a:solidFill>
              </a:rPr>
              <a:t>izvr</a:t>
            </a:r>
            <a:r>
              <a:rPr lang="sr-Latn-RS" sz="2400" dirty="0">
                <a:solidFill>
                  <a:srgbClr val="FF0000"/>
                </a:solidFill>
              </a:rPr>
              <a:t>š</a:t>
            </a:r>
            <a:r>
              <a:rPr lang="en-US" sz="2400" dirty="0" err="1">
                <a:solidFill>
                  <a:srgbClr val="FF0000"/>
                </a:solidFill>
              </a:rPr>
              <a:t>va</a:t>
            </a:r>
            <a:r>
              <a:rPr lang="sr-Latn-RS" sz="2400" dirty="0">
                <a:solidFill>
                  <a:srgbClr val="FF0000"/>
                </a:solidFill>
              </a:rPr>
              <a:t>ć</a:t>
            </a:r>
            <a:r>
              <a:rPr lang="en-US" sz="2400" dirty="0">
                <a:solidFill>
                  <a:srgbClr val="FF0000"/>
                </a:solidFill>
              </a:rPr>
              <a:t>e se </a:t>
            </a:r>
            <a:r>
              <a:rPr lang="en-US" sz="2400" dirty="0" err="1">
                <a:solidFill>
                  <a:srgbClr val="FF0000"/>
                </a:solidFill>
              </a:rPr>
              <a:t>paralelno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82818" y="6029844"/>
            <a:ext cx="5323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>
                <a:solidFill>
                  <a:srgbClr val="FF0000"/>
                </a:solidFill>
              </a:rPr>
              <a:t>Prvo će se izvršiti 1 a posle 2 poziv (sekvencijalno)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458200" y="4455380"/>
            <a:ext cx="748146" cy="417956"/>
          </a:xfrm>
          <a:prstGeom prst="straightConnector1">
            <a:avLst/>
          </a:prstGeom>
          <a:ln w="19050" cmpd="sng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9070254" y="4087080"/>
            <a:ext cx="1284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/>
              <a:t>callback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7850BC-77C2-4E29-A78E-B84657C101DB}"/>
              </a:ext>
            </a:extLst>
          </p:cNvPr>
          <p:cNvSpPr txBox="1"/>
          <p:nvPr/>
        </p:nvSpPr>
        <p:spPr>
          <a:xfrm>
            <a:off x="3067956" y="782331"/>
            <a:ext cx="4502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nastavak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naredni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cas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740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Ulan</a:t>
            </a:r>
            <a:r>
              <a:rPr lang="sr-Latn-RS" sz="4000" dirty="0">
                <a:latin typeface="+mn-lt"/>
              </a:rPr>
              <a:t>čavanje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41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160511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i="1" dirty="0"/>
              <a:t>jQuery</a:t>
            </a:r>
            <a:r>
              <a:rPr lang="sr-Latn-RS" dirty="0"/>
              <a:t> pozivi se mogu ulančavati u istoj naredbi (kad je to </a:t>
            </a:r>
            <a:r>
              <a:rPr lang="sr-Latn-RS"/>
              <a:t>primenljivo)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sr-Latn-RS" i="1"/>
              <a:t>$(selector).efekat().efekat()</a:t>
            </a:r>
            <a:r>
              <a:rPr lang="en-US" i="1"/>
              <a:t>;</a:t>
            </a:r>
            <a:endParaRPr lang="sr-Latn-RS" i="1"/>
          </a:p>
          <a:p>
            <a:pPr>
              <a:buClr>
                <a:schemeClr val="tx1"/>
              </a:buClr>
            </a:pPr>
            <a:r>
              <a:rPr lang="sr-Latn-RS" altLang="sr-Latn-RS"/>
              <a:t>Izvršavanje više jQuery komandi jedne za drugom nad istim elementom se izvršava paralelno, osim ako komande nisu suprotne tada se izvršava sekvencionalno</a:t>
            </a:r>
          </a:p>
          <a:p>
            <a:pPr>
              <a:buClr>
                <a:schemeClr val="tx1"/>
              </a:buClr>
            </a:pPr>
            <a:endParaRPr lang="sr-Latn-RS" i="1"/>
          </a:p>
        </p:txBody>
      </p:sp>
      <p:sp>
        <p:nvSpPr>
          <p:cNvPr id="7" name="TextBox 6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</a:t>
            </a:r>
            <a:r>
              <a:rPr lang="sr-Latn-RS" sz="2400" i="1">
                <a:solidFill>
                  <a:srgbClr val="F16726"/>
                </a:solidFill>
              </a:rPr>
              <a:t>14</a:t>
            </a:r>
            <a:r>
              <a:rPr lang="en-US" sz="2400" i="1">
                <a:solidFill>
                  <a:srgbClr val="F16726"/>
                </a:solidFill>
              </a:rPr>
              <a:t>.html</a:t>
            </a:r>
            <a:endParaRPr lang="en-US" sz="2400" i="1" dirty="0">
              <a:solidFill>
                <a:srgbClr val="F1672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9382" y="3429000"/>
            <a:ext cx="11684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/>
              </a:rPr>
              <a:t>        </a:t>
            </a:r>
            <a:r>
              <a:rPr lang="en-US">
                <a:solidFill>
                  <a:srgbClr val="008000"/>
                </a:solidFill>
                <a:latin typeface="Consolas"/>
              </a:rPr>
              <a:t>// pristupalo bi se elementima pre nego što su učitani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        $(document).ready(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/>
              </a:rPr>
              <a:t> () {</a:t>
            </a:r>
            <a:r>
              <a:rPr lang="en-US">
                <a:solidFill>
                  <a:srgbClr val="008000"/>
                </a:solidFill>
                <a:latin typeface="Consolas"/>
              </a:rPr>
              <a:t>// sačekati da se stranica učita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            $(</a:t>
            </a:r>
            <a:r>
              <a:rPr lang="en-US">
                <a:solidFill>
                  <a:srgbClr val="A31515"/>
                </a:solidFill>
                <a:latin typeface="Consolas"/>
              </a:rPr>
              <a:t>"button#b_1"</a:t>
            </a:r>
            <a:r>
              <a:rPr lang="en-US">
                <a:solidFill>
                  <a:srgbClr val="000000"/>
                </a:solidFill>
                <a:latin typeface="Consolas"/>
              </a:rPr>
              <a:t>).click(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/>
              </a:rPr>
              <a:t> () {</a:t>
            </a:r>
            <a:endParaRPr lang="sr-Latn-RS">
              <a:solidFill>
                <a:srgbClr val="000000"/>
              </a:solidFill>
              <a:latin typeface="Consolas"/>
            </a:endParaRPr>
          </a:p>
          <a:p>
            <a:r>
              <a:rPr lang="sr-Latn-RS">
                <a:solidFill>
                  <a:srgbClr val="000000"/>
                </a:solidFill>
                <a:latin typeface="Consolas"/>
              </a:rPr>
              <a:t>		 </a:t>
            </a:r>
            <a:r>
              <a:rPr lang="en-US">
                <a:solidFill>
                  <a:srgbClr val="008000"/>
                </a:solidFill>
                <a:latin typeface="Consolas"/>
              </a:rPr>
              <a:t>// </a:t>
            </a:r>
            <a:r>
              <a:rPr lang="sr-Latn-RS">
                <a:solidFill>
                  <a:srgbClr val="008000"/>
                </a:solidFill>
                <a:latin typeface="Consolas"/>
              </a:rPr>
              <a:t>sekvencijalno - </a:t>
            </a:r>
            <a:r>
              <a:rPr lang="pl-PL">
                <a:solidFill>
                  <a:srgbClr val="008000"/>
                </a:solidFill>
                <a:latin typeface="Consolas"/>
              </a:rPr>
              <a:t>oboji crv</a:t>
            </a:r>
            <a:r>
              <a:rPr lang="en-US">
                <a:solidFill>
                  <a:srgbClr val="008000"/>
                </a:solidFill>
                <a:latin typeface="Consolas"/>
              </a:rPr>
              <a:t>e</a:t>
            </a:r>
            <a:r>
              <a:rPr lang="pl-PL">
                <a:solidFill>
                  <a:srgbClr val="008000"/>
                </a:solidFill>
                <a:latin typeface="Consolas"/>
              </a:rPr>
              <a:t>no i sakri, pa zatim pokazi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$(</a:t>
            </a:r>
            <a:r>
              <a:rPr lang="en-US">
                <a:solidFill>
                  <a:srgbClr val="A31515"/>
                </a:solidFill>
                <a:latin typeface="Consolas"/>
              </a:rPr>
              <a:t>"p"</a:t>
            </a:r>
            <a:r>
              <a:rPr lang="en-US">
                <a:solidFill>
                  <a:srgbClr val="000000"/>
                </a:solidFill>
                <a:latin typeface="Consolas"/>
              </a:rPr>
              <a:t>).css(</a:t>
            </a:r>
            <a:r>
              <a:rPr lang="en-US">
                <a:solidFill>
                  <a:srgbClr val="A31515"/>
                </a:solidFill>
                <a:latin typeface="Consolas"/>
              </a:rPr>
              <a:t>"color"</a:t>
            </a:r>
            <a:r>
              <a:rPr lang="en-US">
                <a:solidFill>
                  <a:srgbClr val="000000"/>
                </a:solidFill>
                <a:latin typeface="Consolas"/>
              </a:rPr>
              <a:t>, </a:t>
            </a:r>
            <a:r>
              <a:rPr lang="en-US">
                <a:solidFill>
                  <a:srgbClr val="A31515"/>
                </a:solidFill>
                <a:latin typeface="Consolas"/>
              </a:rPr>
              <a:t>"red"</a:t>
            </a:r>
            <a:r>
              <a:rPr lang="en-US">
                <a:solidFill>
                  <a:srgbClr val="000000"/>
                </a:solidFill>
                <a:latin typeface="Consolas"/>
              </a:rPr>
              <a:t>).hide(</a:t>
            </a:r>
            <a:r>
              <a:rPr lang="en-US">
                <a:solidFill>
                  <a:srgbClr val="098658"/>
                </a:solidFill>
                <a:latin typeface="Consolas"/>
              </a:rPr>
              <a:t>1000</a:t>
            </a:r>
            <a:r>
              <a:rPr lang="en-US">
                <a:solidFill>
                  <a:srgbClr val="000000"/>
                </a:solidFill>
                <a:latin typeface="Consolas"/>
              </a:rPr>
              <a:t>).show(</a:t>
            </a:r>
            <a:r>
              <a:rPr lang="en-US">
                <a:solidFill>
                  <a:srgbClr val="098658"/>
                </a:solidFill>
                <a:latin typeface="Consolas"/>
              </a:rPr>
              <a:t>1000</a:t>
            </a:r>
            <a:r>
              <a:rPr lang="en-US">
                <a:solidFill>
                  <a:srgbClr val="000000"/>
                </a:solidFill>
                <a:latin typeface="Consolas"/>
              </a:rPr>
              <a:t>);</a:t>
            </a:r>
            <a:r>
              <a:rPr lang="sr-Latn-RS">
                <a:solidFill>
                  <a:srgbClr val="000000"/>
                </a:solidFill>
                <a:latin typeface="Consolas"/>
              </a:rPr>
              <a:t> </a:t>
            </a:r>
            <a:endParaRPr lang="en-US">
              <a:solidFill>
                <a:srgbClr val="000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            });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            $(</a:t>
            </a:r>
            <a:r>
              <a:rPr lang="en-US">
                <a:solidFill>
                  <a:srgbClr val="A31515"/>
                </a:solidFill>
                <a:latin typeface="Consolas"/>
              </a:rPr>
              <a:t>"button#b_2"</a:t>
            </a:r>
            <a:r>
              <a:rPr lang="en-US">
                <a:solidFill>
                  <a:srgbClr val="000000"/>
                </a:solidFill>
                <a:latin typeface="Consolas"/>
              </a:rPr>
              <a:t>).click(</a:t>
            </a:r>
            <a:r>
              <a:rPr lang="en-US">
                <a:solidFill>
                  <a:srgbClr val="0000FF"/>
                </a:solidFill>
                <a:latin typeface="Consolas"/>
              </a:rPr>
              <a:t>function</a:t>
            </a:r>
            <a:r>
              <a:rPr lang="en-US">
                <a:solidFill>
                  <a:srgbClr val="000000"/>
                </a:solidFill>
                <a:latin typeface="Consolas"/>
              </a:rPr>
              <a:t> () {</a:t>
            </a:r>
            <a:endParaRPr lang="sr-Latn-RS">
              <a:solidFill>
                <a:srgbClr val="000000"/>
              </a:solidFill>
              <a:latin typeface="Consolas"/>
            </a:endParaRPr>
          </a:p>
          <a:p>
            <a:r>
              <a:rPr lang="sr-Latn-RS">
                <a:solidFill>
                  <a:srgbClr val="000000"/>
                </a:solidFill>
                <a:latin typeface="Consolas"/>
              </a:rPr>
              <a:t>		 </a:t>
            </a:r>
            <a:r>
              <a:rPr lang="pl-PL">
                <a:solidFill>
                  <a:srgbClr val="008000"/>
                </a:solidFill>
                <a:latin typeface="Consolas"/>
              </a:rPr>
              <a:t>// paralelno - oboji zeleno i sakri</a:t>
            </a:r>
            <a:endParaRPr lang="en-US">
              <a:solidFill>
                <a:srgbClr val="008000"/>
              </a:solidFill>
              <a:latin typeface="Consolas"/>
            </a:endParaRP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                $(</a:t>
            </a:r>
            <a:r>
              <a:rPr lang="en-US">
                <a:solidFill>
                  <a:srgbClr val="A31515"/>
                </a:solidFill>
                <a:latin typeface="Consolas"/>
              </a:rPr>
              <a:t>"p"</a:t>
            </a:r>
            <a:r>
              <a:rPr lang="en-US">
                <a:solidFill>
                  <a:srgbClr val="000000"/>
                </a:solidFill>
                <a:latin typeface="Consolas"/>
              </a:rPr>
              <a:t>).css(</a:t>
            </a:r>
            <a:r>
              <a:rPr lang="en-US">
                <a:solidFill>
                  <a:srgbClr val="A31515"/>
                </a:solidFill>
                <a:latin typeface="Consolas"/>
              </a:rPr>
              <a:t>"color"</a:t>
            </a:r>
            <a:r>
              <a:rPr lang="en-US">
                <a:solidFill>
                  <a:srgbClr val="000000"/>
                </a:solidFill>
                <a:latin typeface="Consolas"/>
              </a:rPr>
              <a:t>, </a:t>
            </a:r>
            <a:r>
              <a:rPr lang="en-US">
                <a:solidFill>
                  <a:srgbClr val="A31515"/>
                </a:solidFill>
                <a:latin typeface="Consolas"/>
              </a:rPr>
              <a:t>"blue"</a:t>
            </a:r>
            <a:r>
              <a:rPr lang="en-US">
                <a:solidFill>
                  <a:srgbClr val="000000"/>
                </a:solidFill>
                <a:latin typeface="Consolas"/>
              </a:rPr>
              <a:t>).hide(</a:t>
            </a:r>
            <a:r>
              <a:rPr lang="en-US">
                <a:solidFill>
                  <a:srgbClr val="098658"/>
                </a:solidFill>
                <a:latin typeface="Consolas"/>
              </a:rPr>
              <a:t>1000</a:t>
            </a:r>
            <a:r>
              <a:rPr lang="en-US">
                <a:solidFill>
                  <a:srgbClr val="000000"/>
                </a:solidFill>
                <a:latin typeface="Consolas"/>
              </a:rPr>
              <a:t>).css(</a:t>
            </a:r>
            <a:r>
              <a:rPr lang="en-US">
                <a:solidFill>
                  <a:srgbClr val="A31515"/>
                </a:solidFill>
                <a:latin typeface="Consolas"/>
              </a:rPr>
              <a:t>"color"</a:t>
            </a:r>
            <a:r>
              <a:rPr lang="en-US">
                <a:solidFill>
                  <a:srgbClr val="000000"/>
                </a:solidFill>
                <a:latin typeface="Consolas"/>
              </a:rPr>
              <a:t>, </a:t>
            </a:r>
            <a:r>
              <a:rPr lang="en-US">
                <a:solidFill>
                  <a:srgbClr val="A31515"/>
                </a:solidFill>
                <a:latin typeface="Consolas"/>
              </a:rPr>
              <a:t>"green"</a:t>
            </a:r>
            <a:r>
              <a:rPr lang="en-US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            });</a:t>
            </a:r>
          </a:p>
          <a:p>
            <a:r>
              <a:rPr lang="en-US">
                <a:solidFill>
                  <a:srgbClr val="000000"/>
                </a:solidFill>
                <a:latin typeface="Consolas"/>
              </a:rPr>
              <a:t>        });</a:t>
            </a:r>
            <a:endParaRPr lang="en-US" b="0">
              <a:solidFill>
                <a:srgbClr val="000000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340169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Ulan</a:t>
            </a:r>
            <a:r>
              <a:rPr lang="sr-Latn-RS" sz="4000" dirty="0">
                <a:latin typeface="+mn-lt"/>
              </a:rPr>
              <a:t>čavanje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42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160511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/>
              <a:t>Dozvoljeno je korišćenje callback funkcija pri ulančavanju</a:t>
            </a:r>
          </a:p>
          <a:p>
            <a:pPr>
              <a:buClr>
                <a:schemeClr val="tx1"/>
              </a:buClr>
            </a:pPr>
            <a:r>
              <a:rPr lang="sr-Latn-RS"/>
              <a:t>Voditi računa da će callback funkcija da se izvrši tek po zvršetku efekta u kome je callback prosleđen</a:t>
            </a:r>
            <a:endParaRPr lang="en-US"/>
          </a:p>
          <a:p>
            <a:pPr>
              <a:buClr>
                <a:schemeClr val="tx1"/>
              </a:buClr>
            </a:pP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</a:t>
            </a:r>
            <a:r>
              <a:rPr lang="sr-Latn-RS" sz="2400" i="1">
                <a:solidFill>
                  <a:srgbClr val="F16726"/>
                </a:solidFill>
              </a:rPr>
              <a:t>15</a:t>
            </a:r>
            <a:r>
              <a:rPr lang="en-US" sz="2400" i="1">
                <a:solidFill>
                  <a:srgbClr val="F16726"/>
                </a:solidFill>
              </a:rPr>
              <a:t>.html</a:t>
            </a:r>
            <a:endParaRPr lang="en-US" sz="2400" i="1" dirty="0">
              <a:solidFill>
                <a:srgbClr val="F1672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9382" y="3309409"/>
            <a:ext cx="89112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"button"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).click(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dugme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pasus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"p"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pasus.css(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slideToggle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ulančavanje</a:t>
            </a:r>
            <a:endParaRPr lang="en-US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pasus.css(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"color"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R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dugme.text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Sakrij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dugme.text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Otkrij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dugme.text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2A00FF"/>
                </a:solidFill>
                <a:latin typeface="Consolas" panose="020B0609020204030204" pitchFamily="49" charset="0"/>
              </a:rPr>
              <a:t>Sakrij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42050" y="4405313"/>
            <a:ext cx="0" cy="576262"/>
          </a:xfrm>
          <a:prstGeom prst="straightConnector1">
            <a:avLst/>
          </a:prstGeom>
          <a:ln w="19050" cmpd="sng">
            <a:solidFill>
              <a:srgbClr val="FF0000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808663" y="4981575"/>
            <a:ext cx="12842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r-Latn-RS"/>
              <a:t>callback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6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Više efekata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43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160511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sr-Latn-RS" dirty="0" err="1"/>
              <a:t>Efekti</a:t>
            </a:r>
            <a:r>
              <a:rPr lang="en-US" altLang="sr-Latn-RS" dirty="0"/>
              <a:t> </a:t>
            </a:r>
            <a:r>
              <a:rPr lang="sr-Latn-RS" altLang="sr-Latn-RS" dirty="0"/>
              <a:t>se mogu izvršavati paralelno ili sekvencijalno</a:t>
            </a:r>
          </a:p>
          <a:p>
            <a:pPr>
              <a:buClr>
                <a:schemeClr val="tx1"/>
              </a:buClr>
            </a:pPr>
            <a:r>
              <a:rPr lang="sr-Latn-RS" dirty="0"/>
              <a:t>Zavisi od toga koji se efekti ulančavaju nad selektovanim elementom</a:t>
            </a:r>
            <a:r>
              <a:rPr lang="en-US" dirty="0"/>
              <a:t>/</a:t>
            </a:r>
            <a:r>
              <a:rPr lang="en-US" dirty="0" err="1"/>
              <a:t>elementima</a:t>
            </a:r>
            <a:r>
              <a:rPr lang="en-US" dirty="0"/>
              <a:t>, da li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efekti</a:t>
            </a:r>
            <a:r>
              <a:rPr lang="en-US" dirty="0"/>
              <a:t> </a:t>
            </a:r>
            <a:r>
              <a:rPr lang="en-US" dirty="0" err="1"/>
              <a:t>suprotni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ne,</a:t>
            </a:r>
            <a:r>
              <a:rPr lang="sr-Latn-RS" dirty="0"/>
              <a:t> i da li se pri pozivu efekta koristi i </a:t>
            </a:r>
            <a:r>
              <a:rPr lang="sr-Latn-RS" dirty="0" err="1"/>
              <a:t>callback</a:t>
            </a:r>
            <a:r>
              <a:rPr lang="sr-Latn-RS" dirty="0"/>
              <a:t> funkcija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41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Dinami</a:t>
            </a:r>
            <a:r>
              <a:rPr lang="sr-Latn-RS" sz="4000">
                <a:latin typeface="+mn-lt"/>
              </a:rPr>
              <a:t>čko dodavanje elemenata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44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90892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sr-Latn-RS"/>
              <a:t>Poka</a:t>
            </a:r>
            <a:r>
              <a:rPr lang="sr-Latn-RS" altLang="sr-Latn-RS"/>
              <a:t>z</a:t>
            </a:r>
            <a:r>
              <a:rPr lang="en-US" altLang="sr-Latn-RS"/>
              <a:t>ni primer kako se mo</a:t>
            </a:r>
            <a:r>
              <a:rPr lang="sr-Latn-RS" altLang="sr-Latn-RS"/>
              <a:t>že dinamički dodati ili ukoniti red iz tabele u formi za plaćanje parkinga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81645" y="992241"/>
            <a:ext cx="1988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solidFill>
                  <a:srgbClr val="F16726"/>
                </a:solidFill>
              </a:rPr>
              <a:t>primer</a:t>
            </a:r>
            <a:r>
              <a:rPr lang="sr-Latn-RS" sz="2400" i="1">
                <a:solidFill>
                  <a:srgbClr val="F16726"/>
                </a:solidFill>
              </a:rPr>
              <a:t>16</a:t>
            </a:r>
            <a:r>
              <a:rPr lang="en-US" sz="2400" i="1">
                <a:solidFill>
                  <a:srgbClr val="F16726"/>
                </a:solidFill>
              </a:rPr>
              <a:t>.html</a:t>
            </a:r>
            <a:endParaRPr lang="en-US" sz="2400" i="1" dirty="0">
              <a:solidFill>
                <a:srgbClr val="F16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701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>
                <a:latin typeface="+mn-lt"/>
              </a:rPr>
              <a:t>Dinami</a:t>
            </a:r>
            <a:r>
              <a:rPr lang="sr-Latn-RS" sz="4000">
                <a:latin typeface="+mn-lt"/>
              </a:rPr>
              <a:t>čko dodavanje elemenata</a:t>
            </a:r>
            <a:endParaRPr lang="en-US" sz="40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45</a:t>
            </a:fld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49382" y="1574498"/>
            <a:ext cx="11684000" cy="908929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Latn-RS" altLang="sr-Latn-RS"/>
              <a:t>Primena jQuery za potrebe lokalizacije u Bioskop web aplikaciji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84864" y="3600359"/>
            <a:ext cx="6686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16726"/>
                </a:solidFill>
              </a:rPr>
              <a:t>BioskopVebAplikacijaT9</a:t>
            </a:r>
            <a:r>
              <a:rPr lang="sr-Latn-RS" sz="2400" i="1" dirty="0">
                <a:solidFill>
                  <a:srgbClr val="F16726"/>
                </a:solidFill>
              </a:rPr>
              <a:t>, </a:t>
            </a:r>
            <a:r>
              <a:rPr lang="en-US" sz="2400" i="1" dirty="0">
                <a:solidFill>
                  <a:srgbClr val="F16726"/>
                </a:solidFill>
              </a:rPr>
              <a:t>zanrovi.html, </a:t>
            </a:r>
            <a:r>
              <a:rPr lang="sr-Latn-RS" sz="2400" i="1" dirty="0">
                <a:solidFill>
                  <a:srgbClr val="F16726"/>
                </a:solidFill>
              </a:rPr>
              <a:t>base.html, lokacijaJS.js</a:t>
            </a:r>
            <a:endParaRPr lang="en-US" sz="2400" i="1" dirty="0">
              <a:solidFill>
                <a:srgbClr val="F167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4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sr-Latn-RS" dirty="0">
                <a:solidFill>
                  <a:schemeClr val="bg1"/>
                </a:solidFill>
                <a:latin typeface="+mn-lt"/>
              </a:rPr>
              <a:t>Dodatni materijali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60578"/>
            <a:ext cx="11684000" cy="5661895"/>
          </a:xfrm>
          <a:ln w="38100">
            <a:noFill/>
          </a:ln>
        </p:spPr>
        <p:txBody>
          <a:bodyPr/>
          <a:lstStyle/>
          <a:p>
            <a:r>
              <a:rPr lang="sr-Latn-RS" dirty="0">
                <a:hlinkClick r:id="rId3"/>
              </a:rPr>
              <a:t>https://api.jquery.com/</a:t>
            </a:r>
          </a:p>
          <a:p>
            <a:r>
              <a:rPr lang="sr-Latn-RS" dirty="0">
                <a:hlinkClick r:id="rId4"/>
              </a:rPr>
              <a:t>https://www.tutorialspoint.com/jquery/jquery-overview.html</a:t>
            </a:r>
            <a:endParaRPr lang="sr-Latn-RS" dirty="0"/>
          </a:p>
          <a:p>
            <a:r>
              <a:rPr lang="sr-Latn-RS" dirty="0">
                <a:hlinkClick r:id="rId5"/>
              </a:rPr>
              <a:t>https://www.tutorialrepublic.com/jquery-tutorial/</a:t>
            </a:r>
            <a:endParaRPr lang="sr-Latn-RS" dirty="0"/>
          </a:p>
          <a:p>
            <a:r>
              <a:rPr lang="sr-Latn-RS" dirty="0">
                <a:hlinkClick r:id="rId3"/>
              </a:rPr>
              <a:t>https://www.w3schools.com/jquery/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https://www.w3schools.com/js/</a:t>
            </a:r>
          </a:p>
          <a:p>
            <a:r>
              <a:rPr lang="sr-Latn-RS" dirty="0">
                <a:hlinkClick r:id="rId3"/>
              </a:rPr>
              <a:t>https://www.w3schools.com/js/js_object_definition.asp </a:t>
            </a:r>
            <a:endParaRPr lang="en-US" dirty="0"/>
          </a:p>
          <a:p>
            <a:pPr marL="0" indent="0">
              <a:buNone/>
            </a:pPr>
            <a:endParaRPr lang="sr-Latn-R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43021"/>
            <a:ext cx="4932218" cy="1589972"/>
          </a:xfr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/>
              <a:t>Kada bi u </a:t>
            </a:r>
            <a:r>
              <a:rPr lang="en-US">
                <a:solidFill>
                  <a:srgbClr val="00B0F0"/>
                </a:solidFill>
              </a:rPr>
              <a:t>G</a:t>
            </a:r>
            <a:r>
              <a:rPr lang="en-US">
                <a:solidFill>
                  <a:srgbClr val="FF0000"/>
                </a:solidFill>
              </a:rPr>
              <a:t>o</a:t>
            </a:r>
            <a:r>
              <a:rPr lang="en-US">
                <a:solidFill>
                  <a:srgbClr val="FFFF00"/>
                </a:solidFill>
              </a:rPr>
              <a:t>o</a:t>
            </a:r>
            <a:r>
              <a:rPr lang="en-US">
                <a:solidFill>
                  <a:srgbClr val="00B0F0"/>
                </a:solidFill>
              </a:rPr>
              <a:t>g</a:t>
            </a:r>
            <a:r>
              <a:rPr lang="en-US">
                <a:solidFill>
                  <a:srgbClr val="00B050"/>
                </a:solidFill>
              </a:rPr>
              <a:t>l</a:t>
            </a:r>
            <a:r>
              <a:rPr lang="en-US">
                <a:solidFill>
                  <a:srgbClr val="FF0000"/>
                </a:solidFill>
              </a:rPr>
              <a:t>e</a:t>
            </a:r>
            <a:r>
              <a:rPr lang="en-US"/>
              <a:t> ukucali pretragu jQuery (decembar 2020)</a:t>
            </a:r>
            <a:endParaRPr lang="sr-Latn-R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3299" y="918779"/>
            <a:ext cx="4059073" cy="57407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61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da bi se </a:t>
            </a:r>
            <a:r>
              <a:rPr lang="sr-Latn-RS" i="1" dirty="0">
                <a:solidFill>
                  <a:srgbClr val="0878BE"/>
                </a:solidFill>
              </a:rPr>
              <a:t>jQuery</a:t>
            </a:r>
            <a:r>
              <a:rPr lang="sr-Latn-RS" dirty="0">
                <a:solidFill>
                  <a:srgbClr val="0878BE"/>
                </a:solidFill>
              </a:rPr>
              <a:t> biblioteka </a:t>
            </a:r>
            <a:r>
              <a:rPr lang="sr-Latn-RS" dirty="0"/>
              <a:t>uključila u </a:t>
            </a:r>
            <a:r>
              <a:rPr lang="sr-Latn-RS" i="1" dirty="0">
                <a:solidFill>
                  <a:srgbClr val="0878BE"/>
                </a:solidFill>
              </a:rPr>
              <a:t>Maven </a:t>
            </a:r>
            <a:r>
              <a:rPr lang="sr-Latn-RS" dirty="0">
                <a:solidFill>
                  <a:srgbClr val="0878BE"/>
                </a:solidFill>
              </a:rPr>
              <a:t>projekat</a:t>
            </a:r>
            <a:r>
              <a:rPr lang="sr-Latn-RS" dirty="0"/>
              <a:t>, sledeća </a:t>
            </a:r>
            <a:r>
              <a:rPr lang="sr-Latn-RS" dirty="0">
                <a:solidFill>
                  <a:srgbClr val="0878BE"/>
                </a:solidFill>
              </a:rPr>
              <a:t>međuzavisnost </a:t>
            </a:r>
            <a:r>
              <a:rPr lang="sr-Latn-RS" dirty="0"/>
              <a:t>se mora dodati u </a:t>
            </a:r>
            <a:r>
              <a:rPr lang="sr-Latn-RS" i="1" dirty="0"/>
              <a:t>pom.xml</a:t>
            </a:r>
            <a:r>
              <a:rPr lang="sr-Latn-RS" dirty="0"/>
              <a:t> datoteku:</a:t>
            </a: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Pode</a:t>
            </a:r>
            <a:r>
              <a:rPr lang="sr-Latn-RS" sz="4000" dirty="0">
                <a:latin typeface="+mn-lt"/>
              </a:rPr>
              <a:t>šavanje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66589" y="2466098"/>
            <a:ext cx="464958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org.webjars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sr-Latn-RS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3.5.1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9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9"/>
            <a:ext cx="11684000" cy="502950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da bi se </a:t>
            </a:r>
            <a:r>
              <a:rPr lang="sr-Latn-RS" i="1" dirty="0"/>
              <a:t>jQuery</a:t>
            </a:r>
            <a:r>
              <a:rPr lang="sr-Latn-RS" dirty="0"/>
              <a:t> biblioteka uvezla na HTML stranicu, sledeći </a:t>
            </a:r>
            <a:r>
              <a:rPr lang="sr-Latn-RS" i="1" dirty="0">
                <a:solidFill>
                  <a:srgbClr val="0878BE"/>
                </a:solidFill>
              </a:rPr>
              <a:t>script</a:t>
            </a:r>
            <a:r>
              <a:rPr lang="sr-Latn-RS" dirty="0">
                <a:solidFill>
                  <a:srgbClr val="0878BE"/>
                </a:solidFill>
              </a:rPr>
              <a:t> element</a:t>
            </a:r>
            <a:r>
              <a:rPr lang="sr-Latn-RS" dirty="0"/>
              <a:t> mora biti definisan na HTML stranici </a:t>
            </a:r>
            <a:r>
              <a:rPr lang="sr-Latn-RS" dirty="0">
                <a:solidFill>
                  <a:srgbClr val="0878BE"/>
                </a:solidFill>
              </a:rPr>
              <a:t>pre</a:t>
            </a:r>
            <a:r>
              <a:rPr lang="sr-Latn-RS" dirty="0"/>
              <a:t> </a:t>
            </a:r>
            <a:r>
              <a:rPr lang="sr-Latn-RS" i="1" dirty="0"/>
              <a:t>script</a:t>
            </a:r>
            <a:r>
              <a:rPr lang="sr-Latn-RS" dirty="0"/>
              <a:t> elementa u kome se koriste </a:t>
            </a:r>
            <a:r>
              <a:rPr lang="sr-Latn-RS" i="1" dirty="0"/>
              <a:t>jQuery</a:t>
            </a:r>
            <a:r>
              <a:rPr lang="sr-Latn-RS" dirty="0"/>
              <a:t> pozivi:</a:t>
            </a: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sr-Latn-R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67047" y="5830934"/>
            <a:ext cx="10248669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webjars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jquery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/3.5.1/jquery.js"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 </a:t>
            </a:r>
            <a:r>
              <a:rPr lang="en-US" sz="1800" dirty="0" err="1">
                <a:solidFill>
                  <a:srgbClr val="7F007F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js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/skripta_koja_koristi_jquery.js"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javascript</a:t>
            </a:r>
            <a:r>
              <a:rPr lang="en-US" sz="18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script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8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96" y="3120685"/>
            <a:ext cx="1943100" cy="1533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69" y="2592048"/>
            <a:ext cx="4086225" cy="2590800"/>
          </a:xfrm>
          <a:prstGeom prst="rect">
            <a:avLst/>
          </a:prstGeom>
        </p:spPr>
      </p:pic>
      <p:cxnSp>
        <p:nvCxnSpPr>
          <p:cNvPr id="13" name="Curved Connector 12"/>
          <p:cNvCxnSpPr/>
          <p:nvPr/>
        </p:nvCxnSpPr>
        <p:spPr>
          <a:xfrm flipV="1">
            <a:off x="5156200" y="2675468"/>
            <a:ext cx="1744133" cy="1397604"/>
          </a:xfrm>
          <a:prstGeom prst="curvedConnector3">
            <a:avLst/>
          </a:prstGeom>
          <a:ln w="50800">
            <a:solidFill>
              <a:srgbClr val="31AC4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435273" y="3297382"/>
            <a:ext cx="1283854" cy="674254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687782" y="5830934"/>
            <a:ext cx="3759200" cy="255830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Pode</a:t>
            </a:r>
            <a:r>
              <a:rPr lang="sr-Latn-RS" sz="4000" dirty="0">
                <a:latin typeface="+mn-lt"/>
              </a:rPr>
              <a:t>šavanje</a:t>
            </a:r>
            <a:endParaRPr lang="en-US" sz="4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33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152073" y="4057943"/>
            <a:ext cx="2833256" cy="2480969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i="1" dirty="0">
                <a:solidFill>
                  <a:srgbClr val="31AC4A"/>
                </a:solidFill>
              </a:rPr>
              <a:t>jQuery</a:t>
            </a:r>
            <a:r>
              <a:rPr lang="sr-Latn-RS" dirty="0">
                <a:solidFill>
                  <a:srgbClr val="31AC4A"/>
                </a:solidFill>
              </a:rPr>
              <a:t> objekat</a:t>
            </a:r>
          </a:p>
          <a:p>
            <a:r>
              <a:rPr lang="sr-Latn-RS" dirty="0">
                <a:solidFill>
                  <a:srgbClr val="31AC4A"/>
                </a:solidFill>
              </a:rPr>
              <a:t>metoda1(...)</a:t>
            </a:r>
          </a:p>
          <a:p>
            <a:r>
              <a:rPr lang="sr-Latn-RS" dirty="0">
                <a:solidFill>
                  <a:srgbClr val="31AC4A"/>
                </a:solidFill>
              </a:rPr>
              <a:t>metoda2(...)</a:t>
            </a:r>
          </a:p>
          <a:p>
            <a:r>
              <a:rPr lang="sr-Latn-RS" dirty="0">
                <a:solidFill>
                  <a:srgbClr val="31AC4A"/>
                </a:solidFill>
              </a:rPr>
              <a:t>...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1345" y="4057943"/>
            <a:ext cx="4620377" cy="2480969"/>
          </a:xfrm>
          <a:prstGeom prst="rect">
            <a:avLst/>
          </a:prstGeom>
          <a:noFill/>
          <a:ln w="25400">
            <a:solidFill>
              <a:srgbClr val="31A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i="1" dirty="0">
                <a:solidFill>
                  <a:srgbClr val="31AC4A"/>
                </a:solidFill>
              </a:rPr>
              <a:t>jQuery</a:t>
            </a:r>
            <a:r>
              <a:rPr lang="sr-Latn-RS" dirty="0">
                <a:solidFill>
                  <a:srgbClr val="31AC4A"/>
                </a:solidFill>
              </a:rPr>
              <a:t> objekat</a:t>
            </a:r>
          </a:p>
          <a:p>
            <a:r>
              <a:rPr lang="sr-Latn-RS" dirty="0">
                <a:solidFill>
                  <a:srgbClr val="31AC4A"/>
                </a:solidFill>
              </a:rPr>
              <a:t>metoda1(...)</a:t>
            </a:r>
          </a:p>
          <a:p>
            <a:r>
              <a:rPr lang="sr-Latn-RS" dirty="0">
                <a:solidFill>
                  <a:srgbClr val="31AC4A"/>
                </a:solidFill>
              </a:rPr>
              <a:t>metoda2(...)</a:t>
            </a:r>
          </a:p>
          <a:p>
            <a:r>
              <a:rPr lang="sr-Latn-RS" dirty="0">
                <a:solidFill>
                  <a:srgbClr val="31AC4A"/>
                </a:solidFill>
              </a:rPr>
              <a:t>...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2309257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DOM objekat ili skup objekata se zatvaraju (</a:t>
            </a:r>
            <a:r>
              <a:rPr lang="sr-Latn-RS" i="1" dirty="0"/>
              <a:t>wrap</a:t>
            </a:r>
            <a:r>
              <a:rPr lang="sr-Latn-RS" dirty="0"/>
              <a:t>-uju) u </a:t>
            </a:r>
            <a:r>
              <a:rPr lang="sr-Latn-RS" i="1" dirty="0">
                <a:solidFill>
                  <a:srgbClr val="0878BE"/>
                </a:solidFill>
              </a:rPr>
              <a:t>jQuery</a:t>
            </a:r>
            <a:r>
              <a:rPr lang="sr-Latn-RS" dirty="0">
                <a:solidFill>
                  <a:srgbClr val="0878BE"/>
                </a:solidFill>
              </a:rPr>
              <a:t> objekat </a:t>
            </a:r>
            <a:r>
              <a:rPr lang="sr-Latn-RS" dirty="0"/>
              <a:t>i njima se rukuje uz pomoć metoda </a:t>
            </a:r>
            <a:r>
              <a:rPr lang="sr-Latn-RS" i="1" dirty="0"/>
              <a:t>jQuery</a:t>
            </a:r>
            <a:r>
              <a:rPr lang="sr-Latn-RS" dirty="0"/>
              <a:t> objekta</a:t>
            </a:r>
          </a:p>
          <a:p>
            <a:r>
              <a:rPr lang="sr-Latn-RS" dirty="0"/>
              <a:t>ove metode tipično nude </a:t>
            </a:r>
            <a:r>
              <a:rPr lang="sr-Latn-RS" dirty="0">
                <a:solidFill>
                  <a:srgbClr val="0878BE"/>
                </a:solidFill>
              </a:rPr>
              <a:t>lakše rukovanje DOM objektima </a:t>
            </a:r>
            <a:r>
              <a:rPr lang="sr-Latn-RS" dirty="0"/>
              <a:t>i dodatno nude </a:t>
            </a:r>
            <a:r>
              <a:rPr lang="sr-Latn-RS" dirty="0">
                <a:solidFill>
                  <a:srgbClr val="0878BE"/>
                </a:solidFill>
              </a:rPr>
              <a:t>složenije operacije </a:t>
            </a:r>
            <a:r>
              <a:rPr lang="sr-Latn-RS" dirty="0"/>
              <a:t>koje DOM objekti ne implementiraju po specifikaciji</a:t>
            </a:r>
            <a:endParaRPr lang="en-US" dirty="0"/>
          </a:p>
          <a:p>
            <a:r>
              <a:rPr lang="sr-Latn-RS" dirty="0"/>
              <a:t>jQuery objektima se rukuje gotovo univerzalno putem </a:t>
            </a:r>
            <a:r>
              <a:rPr lang="sr-Latn-RS" dirty="0">
                <a:solidFill>
                  <a:srgbClr val="0878BE"/>
                </a:solidFill>
              </a:rPr>
              <a:t>metoda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err="1">
                <a:latin typeface="+mn-lt"/>
              </a:rPr>
              <a:t>Ideja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54401" y="4396943"/>
            <a:ext cx="1427020" cy="20412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DOM objekat</a:t>
            </a:r>
          </a:p>
          <a:p>
            <a:r>
              <a:rPr lang="sr-Latn-RS" dirty="0">
                <a:solidFill>
                  <a:schemeClr val="tx1"/>
                </a:solidFill>
              </a:rPr>
              <a:t>metoda1(...)</a:t>
            </a:r>
          </a:p>
          <a:p>
            <a:r>
              <a:rPr lang="sr-Latn-RS" dirty="0">
                <a:solidFill>
                  <a:schemeClr val="tx1"/>
                </a:solidFill>
              </a:rPr>
              <a:t>metoda2(...)</a:t>
            </a:r>
          </a:p>
          <a:p>
            <a:r>
              <a:rPr lang="sr-Latn-RS" dirty="0">
                <a:solidFill>
                  <a:schemeClr val="tx1"/>
                </a:solidFill>
              </a:rPr>
              <a:t>...</a:t>
            </a:r>
          </a:p>
          <a:p>
            <a:r>
              <a:rPr lang="sr-Latn-RS" dirty="0">
                <a:solidFill>
                  <a:schemeClr val="tx1"/>
                </a:solidFill>
              </a:rPr>
              <a:t>atribut1</a:t>
            </a:r>
          </a:p>
          <a:p>
            <a:r>
              <a:rPr lang="sr-Latn-RS" dirty="0">
                <a:solidFill>
                  <a:schemeClr val="tx1"/>
                </a:solidFill>
              </a:rPr>
              <a:t>atribut2</a:t>
            </a:r>
          </a:p>
          <a:p>
            <a:r>
              <a:rPr lang="sr-Latn-R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293932" y="521427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r-Latn-RS" dirty="0"/>
              <a:t>...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66912" y="4396943"/>
            <a:ext cx="1427020" cy="20412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DOM objekat</a:t>
            </a:r>
          </a:p>
          <a:p>
            <a:r>
              <a:rPr lang="sr-Latn-RS" dirty="0">
                <a:solidFill>
                  <a:schemeClr val="tx1"/>
                </a:solidFill>
              </a:rPr>
              <a:t>metoda1(...)</a:t>
            </a:r>
          </a:p>
          <a:p>
            <a:r>
              <a:rPr lang="sr-Latn-RS" dirty="0">
                <a:solidFill>
                  <a:schemeClr val="tx1"/>
                </a:solidFill>
              </a:rPr>
              <a:t>metoda2(...)</a:t>
            </a:r>
          </a:p>
          <a:p>
            <a:r>
              <a:rPr lang="sr-Latn-RS" dirty="0">
                <a:solidFill>
                  <a:schemeClr val="tx1"/>
                </a:solidFill>
              </a:rPr>
              <a:t>...</a:t>
            </a:r>
          </a:p>
          <a:p>
            <a:r>
              <a:rPr lang="sr-Latn-RS" dirty="0">
                <a:solidFill>
                  <a:schemeClr val="tx1"/>
                </a:solidFill>
              </a:rPr>
              <a:t>atribut1</a:t>
            </a:r>
          </a:p>
          <a:p>
            <a:r>
              <a:rPr lang="sr-Latn-RS" dirty="0">
                <a:solidFill>
                  <a:schemeClr val="tx1"/>
                </a:solidFill>
              </a:rPr>
              <a:t>atribut2</a:t>
            </a:r>
          </a:p>
          <a:p>
            <a:r>
              <a:rPr lang="sr-Latn-R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44063" y="4401995"/>
            <a:ext cx="1427020" cy="2041236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sr-Latn-RS" dirty="0">
                <a:solidFill>
                  <a:schemeClr val="tx1"/>
                </a:solidFill>
              </a:rPr>
              <a:t>DOM objekat</a:t>
            </a:r>
          </a:p>
          <a:p>
            <a:r>
              <a:rPr lang="sr-Latn-RS" dirty="0">
                <a:solidFill>
                  <a:schemeClr val="tx1"/>
                </a:solidFill>
              </a:rPr>
              <a:t>metoda1(...)</a:t>
            </a:r>
          </a:p>
          <a:p>
            <a:r>
              <a:rPr lang="sr-Latn-RS" dirty="0">
                <a:solidFill>
                  <a:schemeClr val="tx1"/>
                </a:solidFill>
              </a:rPr>
              <a:t>metoda2(...)</a:t>
            </a:r>
          </a:p>
          <a:p>
            <a:r>
              <a:rPr lang="sr-Latn-RS" dirty="0">
                <a:solidFill>
                  <a:schemeClr val="tx1"/>
                </a:solidFill>
              </a:rPr>
              <a:t>...</a:t>
            </a:r>
          </a:p>
          <a:p>
            <a:r>
              <a:rPr lang="sr-Latn-RS" dirty="0">
                <a:solidFill>
                  <a:schemeClr val="tx1"/>
                </a:solidFill>
              </a:rPr>
              <a:t>atribut1</a:t>
            </a:r>
          </a:p>
          <a:p>
            <a:r>
              <a:rPr lang="sr-Latn-RS" dirty="0">
                <a:solidFill>
                  <a:schemeClr val="tx1"/>
                </a:solidFill>
              </a:rPr>
              <a:t>atribut2</a:t>
            </a:r>
          </a:p>
          <a:p>
            <a:r>
              <a:rPr lang="sr-Latn-RS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88052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 txBox="1">
            <a:spLocks/>
          </p:cNvSpPr>
          <p:nvPr/>
        </p:nvSpPr>
        <p:spPr>
          <a:xfrm>
            <a:off x="249382" y="1574498"/>
            <a:ext cx="11684000" cy="2300882"/>
          </a:xfrm>
          <a:prstGeom prst="rect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solid"/>
            <a:round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sr-Latn-RS" dirty="0">
                <a:solidFill>
                  <a:srgbClr val="0878BE"/>
                </a:solidFill>
              </a:rPr>
              <a:t>DOM objekat </a:t>
            </a:r>
            <a:r>
              <a:rPr lang="sr-Latn-RS" dirty="0"/>
              <a:t>do čije se reference došlo klasičnim </a:t>
            </a:r>
            <a:r>
              <a:rPr lang="sr-Latn-RS"/>
              <a:t>putem </a:t>
            </a:r>
            <a:r>
              <a:rPr lang="en-US"/>
              <a:t>preko </a:t>
            </a:r>
            <a:r>
              <a:rPr lang="en-US" i="1"/>
              <a:t>JavaScript</a:t>
            </a:r>
            <a:r>
              <a:rPr lang="en-US"/>
              <a:t>-a </a:t>
            </a:r>
            <a:r>
              <a:rPr lang="sr-Latn-RS"/>
              <a:t>može </a:t>
            </a:r>
            <a:r>
              <a:rPr lang="sr-Latn-RS" dirty="0"/>
              <a:t>se</a:t>
            </a:r>
            <a:r>
              <a:rPr lang="en-US" dirty="0">
                <a:solidFill>
                  <a:srgbClr val="0878BE"/>
                </a:solidFill>
              </a:rPr>
              <a:t> </a:t>
            </a:r>
            <a:r>
              <a:rPr lang="en-US" dirty="0" err="1">
                <a:solidFill>
                  <a:srgbClr val="0878BE"/>
                </a:solidFill>
              </a:rPr>
              <a:t>zatvoriti</a:t>
            </a:r>
            <a:r>
              <a:rPr lang="en-US" dirty="0">
                <a:solidFill>
                  <a:srgbClr val="0878BE"/>
                </a:solidFill>
              </a:rPr>
              <a:t> </a:t>
            </a:r>
            <a:r>
              <a:rPr lang="en-US" dirty="0"/>
              <a:t>(</a:t>
            </a:r>
            <a:r>
              <a:rPr lang="en-US" i="1" dirty="0"/>
              <a:t>wrap</a:t>
            </a:r>
            <a:r>
              <a:rPr lang="en-US" dirty="0"/>
              <a:t>-</a:t>
            </a:r>
            <a:r>
              <a:rPr lang="en-US" dirty="0" err="1"/>
              <a:t>ovati</a:t>
            </a:r>
            <a:r>
              <a:rPr lang="en-US" dirty="0"/>
              <a:t>) u </a:t>
            </a:r>
            <a:r>
              <a:rPr lang="en-US" i="1" dirty="0">
                <a:solidFill>
                  <a:srgbClr val="0878BE"/>
                </a:solidFill>
              </a:rPr>
              <a:t>jQuery</a:t>
            </a:r>
            <a:r>
              <a:rPr lang="en-US" dirty="0">
                <a:solidFill>
                  <a:srgbClr val="0878BE"/>
                </a:solidFill>
              </a:rPr>
              <a:t> </a:t>
            </a:r>
            <a:r>
              <a:rPr lang="en-US" dirty="0" err="1">
                <a:solidFill>
                  <a:srgbClr val="0878BE"/>
                </a:solidFill>
              </a:rPr>
              <a:t>objekat</a:t>
            </a:r>
            <a:r>
              <a:rPr lang="en-US" dirty="0">
                <a:solidFill>
                  <a:srgbClr val="0878BE"/>
                </a:solidFill>
              </a:rPr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sr-Latn-RS" dirty="0"/>
              <a:t>čuvati u posebnu referencu</a:t>
            </a:r>
          </a:p>
          <a:p>
            <a:r>
              <a:rPr lang="en-US" dirty="0"/>
              <a:t>od tog momenta </a:t>
            </a:r>
            <a:r>
              <a:rPr lang="sr-Latn-RS" dirty="0"/>
              <a:t>nad tom referencom se mogu pozvati </a:t>
            </a:r>
            <a:r>
              <a:rPr lang="sr-Latn-RS" i="1" dirty="0"/>
              <a:t>jQuery</a:t>
            </a:r>
            <a:r>
              <a:rPr lang="sr-Latn-RS" dirty="0"/>
              <a:t> metode</a:t>
            </a:r>
          </a:p>
          <a:p>
            <a:r>
              <a:rPr lang="sr-Latn-RS" dirty="0"/>
              <a:t>ako je potreban poziv samo jedne metode, prethodno se može zapisati u </a:t>
            </a:r>
            <a:r>
              <a:rPr lang="sr-Latn-RS"/>
              <a:t>jednom izrazu</a:t>
            </a:r>
            <a:endParaRPr lang="en-US"/>
          </a:p>
          <a:p>
            <a:r>
              <a:rPr lang="sr-Latn-RS" b="1"/>
              <a:t>$ </a:t>
            </a:r>
            <a:r>
              <a:rPr lang="sr-Latn-RS"/>
              <a:t>: koristi jQuery - </a:t>
            </a:r>
            <a:r>
              <a:rPr lang="sr-Latn-RS" altLang="sr-Latn-RS"/>
              <a:t>aktivira jQuery</a:t>
            </a:r>
            <a:endParaRPr lang="sr-Latn-R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272765"/>
            <a:ext cx="11684000" cy="595453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en-US" i="1" dirty="0">
                <a:solidFill>
                  <a:schemeClr val="bg1"/>
                </a:solidFill>
                <a:latin typeface="+mn-lt"/>
              </a:rPr>
              <a:t>jQuery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382" y="960578"/>
            <a:ext cx="11684000" cy="521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r-Latn-RS" sz="4000" dirty="0">
                <a:latin typeface="+mn-lt"/>
              </a:rPr>
              <a:t>Sintaksa</a:t>
            </a:r>
            <a:endParaRPr lang="en-US" sz="4000" i="1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1EA2F-6D5D-4AA6-9C08-0E6AA7753B98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9380" y="3923307"/>
            <a:ext cx="57520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dom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Objekat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document.</a:t>
            </a:r>
            <a:r>
              <a:rPr lang="sr-Latn-RS" dirty="0" err="1"/>
              <a:t>getElementById</a:t>
            </a:r>
            <a:r>
              <a:rPr lang="sr-Latn-RS" dirty="0"/>
              <a:t>(</a:t>
            </a:r>
            <a:r>
              <a:rPr lang="en-US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sr-Latn-RS" dirty="0"/>
              <a:t>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jQueryObjekat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$(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dom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Objekat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jQueryObjekat.jQueryMetoda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8728" y="4615804"/>
            <a:ext cx="41286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dom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Objekat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$(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dom</a:t>
            </a:r>
            <a:r>
              <a:rPr lang="sr-Latn-RS" dirty="0">
                <a:solidFill>
                  <a:srgbClr val="000000"/>
                </a:solidFill>
                <a:latin typeface="Consolas" panose="020B0609020204030204" pitchFamily="49" charset="0"/>
              </a:rPr>
              <a:t>Objekat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jQueryMetoda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862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11005</TotalTime>
  <Words>4240</Words>
  <Application>Microsoft Office PowerPoint</Application>
  <PresentationFormat>Widescreen</PresentationFormat>
  <Paragraphs>732</Paragraphs>
  <Slides>46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Office Theme</vt:lpstr>
      <vt:lpstr>Image</vt:lpstr>
      <vt:lpstr>Osnove web programiranja</vt:lpstr>
      <vt:lpstr>Sadržaj</vt:lpstr>
      <vt:lpstr>JavaScript biblioteke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jQuery</vt:lpstr>
      <vt:lpstr>Dodatni materijali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Web Development</dc:title>
  <dc:creator>Milos</dc:creator>
  <cp:lastModifiedBy>Siniša</cp:lastModifiedBy>
  <cp:revision>477</cp:revision>
  <dcterms:created xsi:type="dcterms:W3CDTF">2020-03-26T12:06:01Z</dcterms:created>
  <dcterms:modified xsi:type="dcterms:W3CDTF">2021-12-30T14:30:48Z</dcterms:modified>
</cp:coreProperties>
</file>