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451" r:id="rId2"/>
    <p:sldId id="258" r:id="rId3"/>
    <p:sldId id="438" r:id="rId4"/>
    <p:sldId id="433" r:id="rId5"/>
    <p:sldId id="434" r:id="rId6"/>
    <p:sldId id="486" r:id="rId7"/>
    <p:sldId id="435" r:id="rId8"/>
    <p:sldId id="436" r:id="rId9"/>
    <p:sldId id="439" r:id="rId10"/>
    <p:sldId id="393" r:id="rId11"/>
    <p:sldId id="452" r:id="rId12"/>
    <p:sldId id="453" r:id="rId13"/>
    <p:sldId id="454" r:id="rId14"/>
    <p:sldId id="455" r:id="rId15"/>
    <p:sldId id="457" r:id="rId16"/>
    <p:sldId id="456" r:id="rId17"/>
    <p:sldId id="458" r:id="rId18"/>
    <p:sldId id="459" r:id="rId19"/>
    <p:sldId id="460" r:id="rId20"/>
    <p:sldId id="461" r:id="rId21"/>
    <p:sldId id="462" r:id="rId22"/>
    <p:sldId id="464" r:id="rId23"/>
    <p:sldId id="465" r:id="rId24"/>
    <p:sldId id="442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63" r:id="rId36"/>
    <p:sldId id="477" r:id="rId37"/>
    <p:sldId id="476" r:id="rId38"/>
    <p:sldId id="443" r:id="rId39"/>
    <p:sldId id="479" r:id="rId40"/>
    <p:sldId id="480" r:id="rId41"/>
    <p:sldId id="482" r:id="rId42"/>
    <p:sldId id="483" r:id="rId43"/>
    <p:sldId id="484" r:id="rId44"/>
    <p:sldId id="485" r:id="rId45"/>
    <p:sldId id="488" r:id="rId46"/>
    <p:sldId id="489" r:id="rId47"/>
    <p:sldId id="490" r:id="rId48"/>
    <p:sldId id="492" r:id="rId49"/>
    <p:sldId id="491" r:id="rId50"/>
    <p:sldId id="493" r:id="rId51"/>
    <p:sldId id="494" r:id="rId52"/>
    <p:sldId id="495" r:id="rId53"/>
    <p:sldId id="496" r:id="rId54"/>
    <p:sldId id="487" r:id="rId55"/>
    <p:sldId id="444" r:id="rId56"/>
    <p:sldId id="446" r:id="rId57"/>
    <p:sldId id="445" r:id="rId58"/>
    <p:sldId id="449" r:id="rId59"/>
    <p:sldId id="450" r:id="rId60"/>
    <p:sldId id="448" r:id="rId61"/>
    <p:sldId id="501" r:id="rId62"/>
    <p:sldId id="330" r:id="rId63"/>
    <p:sldId id="497" r:id="rId64"/>
    <p:sldId id="498" r:id="rId65"/>
    <p:sldId id="499" r:id="rId66"/>
    <p:sldId id="50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BF247D"/>
    <a:srgbClr val="2A00FF"/>
    <a:srgbClr val="0878BE"/>
    <a:srgbClr val="F16726"/>
    <a:srgbClr val="6DB33F"/>
    <a:srgbClr val="31AC4A"/>
    <a:srgbClr val="EA232A"/>
    <a:srgbClr val="005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9417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6F35-D020-4CF9-AAB1-239E6B0FBF1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940C-1F5C-4740-86F9-A41E48B7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6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B2CF-5071-4CEC-8BB6-449603A72E8D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356-863F-406B-A8CC-FB733AFDD069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0CE-E258-442F-919C-A9DED7BD2D3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0F1-2945-422C-944B-4BA95688D21E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6F36-4940-47C6-ABC2-03BA09E5338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5086-0B9F-4DFB-ADC0-B73624CC4FE3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CD55-2A9B-42FD-8368-31EC5C822CF5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C4EA-AFCA-437D-A8A9-FBD1786143B2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0C8-5C91-4AA6-B69C-77B62B06A7A7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9A0-4036-4B1D-A8EC-F7539332CF2C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FCB-3E44-4810-8AF0-C60A36345AA6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4013-5C68-42C0-AC40-F1B173485BC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tutorialzine.com/2011/11/chained-ajax-selects-jque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ajax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load/" TargetMode="External"/><Relationship Id="rId2" Type="http://schemas.openxmlformats.org/officeDocument/2006/relationships/hyperlink" Target="https://www.w3schools.com/jquery/jquery_ajax_load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ajax_get" TargetMode="External"/><Relationship Id="rId2" Type="http://schemas.openxmlformats.org/officeDocument/2006/relationships/hyperlink" Target="http://api.jquery.com/jQuery.g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pi.jquery.com/jQuery.post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7" Type="http://schemas.openxmlformats.org/officeDocument/2006/relationships/hyperlink" Target="https://dzone.com/articles/internationalization-u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republic.com/jquery-tutorial/jquery-ajax.php" TargetMode="External"/><Relationship Id="rId5" Type="http://schemas.openxmlformats.org/officeDocument/2006/relationships/hyperlink" Target="https://www.tutorialspoint.com/jquery/jquery-ajax.htm" TargetMode="External"/><Relationship Id="rId4" Type="http://schemas.openxmlformats.org/officeDocument/2006/relationships/hyperlink" Target="https://www.w3schools.com/jquery/jquery_ajax_intro.as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/>
              <a:t>jQuery, AJAX i JSON</a:t>
            </a:r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12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7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84000" cy="570692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i="1" dirty="0"/>
              <a:t>Asynchronous JavaScript and </a:t>
            </a:r>
            <a:r>
              <a:rPr lang="en-US" dirty="0"/>
              <a:t>XML</a:t>
            </a:r>
            <a:endParaRPr lang="sr-Latn-RS" dirty="0"/>
          </a:p>
          <a:p>
            <a:pPr>
              <a:buClr>
                <a:schemeClr val="tx1"/>
              </a:buClr>
            </a:pPr>
            <a:r>
              <a:rPr lang="sr-Latn-RS" dirty="0"/>
              <a:t>prevod: </a:t>
            </a:r>
            <a:r>
              <a:rPr lang="sr-Latn-RS" i="1" dirty="0"/>
              <a:t>JavaScript</a:t>
            </a:r>
            <a:r>
              <a:rPr lang="sr-Latn-RS" dirty="0"/>
              <a:t> program pravi asinhrone pozive ka serveru i sa njim razmenjuje </a:t>
            </a:r>
            <a:r>
              <a:rPr lang="sr-Latn-RS"/>
              <a:t>XML podatke</a:t>
            </a:r>
            <a:endParaRPr lang="en-US"/>
          </a:p>
          <a:p>
            <a:pPr>
              <a:buClr>
                <a:schemeClr val="tx1"/>
              </a:buClr>
            </a:pPr>
            <a:r>
              <a:rPr lang="en-US"/>
              <a:t>tehnika za kreiranje brzih interaktivnih dinamičkih web stranica</a:t>
            </a:r>
            <a:endParaRPr lang="sr-Latn-RS" dirty="0"/>
          </a:p>
          <a:p>
            <a:pPr>
              <a:buClr>
                <a:schemeClr val="tx1"/>
              </a:buClr>
            </a:pPr>
            <a:r>
              <a:rPr lang="sr-Latn-RS"/>
              <a:t>u prvim inkarnacijama ovog koncepta, zaista su se razmenjivali XML podaci, dok ih je vremenom zamenio JSON format zbog jednostavnosti i činjenice da ga </a:t>
            </a:r>
            <a:r>
              <a:rPr lang="sr-Latn-RS" i="1"/>
              <a:t>JavaScript</a:t>
            </a:r>
            <a:r>
              <a:rPr lang="sr-Latn-RS"/>
              <a:t> ima ugrađenu podršku za njega</a:t>
            </a:r>
          </a:p>
          <a:p>
            <a:pPr>
              <a:buClr>
                <a:schemeClr val="tx1"/>
              </a:buClr>
            </a:pPr>
            <a:r>
              <a:rPr lang="sr-Latn-RS"/>
              <a:t>asinhrona priroda zahteva podrazumeva da </a:t>
            </a:r>
            <a:r>
              <a:rPr lang="sr-Latn-RS" i="1"/>
              <a:t>web browser </a:t>
            </a:r>
            <a:r>
              <a:rPr lang="sr-Latn-RS"/>
              <a:t>nakon korisničkog događaja ne blokira interfejs i ne čeka odgovor servera da bi vratio korisniku kontrolu nad </a:t>
            </a:r>
            <a:r>
              <a:rPr lang="sr-Latn-RS" i="1"/>
              <a:t>web browser-om</a:t>
            </a:r>
            <a:r>
              <a:rPr lang="sr-Latn-RS"/>
              <a:t>, već u paralelnom toku (programskoj niti) inicira zahtev i čeka odgovor, a odgovor obrađuje tek kada on stigne</a:t>
            </a:r>
            <a:r>
              <a:rPr lang="en-US"/>
              <a:t>; </a:t>
            </a:r>
          </a:p>
          <a:p>
            <a:pPr>
              <a:buClr>
                <a:schemeClr val="tx1"/>
              </a:buClr>
            </a:pPr>
            <a:r>
              <a:rPr lang="sr-Latn-RS"/>
              <a:t>to može da potraje i nekoliko sekundi</a:t>
            </a:r>
            <a:r>
              <a:rPr lang="en-US"/>
              <a:t>, a korisnik za to vreme mo</a:t>
            </a:r>
            <a:r>
              <a:rPr lang="sr-Latn-RS"/>
              <a:t>že da nastavi da korisiti interfejs</a:t>
            </a:r>
            <a:r>
              <a:rPr lang="en-US"/>
              <a:t> (</a:t>
            </a:r>
            <a:r>
              <a:rPr lang="en-US" b="1"/>
              <a:t>ne blokira se stranic</a:t>
            </a:r>
            <a:r>
              <a:rPr lang="sr-Latn-RS" b="1"/>
              <a:t>a</a:t>
            </a:r>
            <a:r>
              <a:rPr lang="en-US" b="1"/>
              <a:t>, </a:t>
            </a:r>
            <a:r>
              <a:rPr lang="sr-Latn-RS" b="1"/>
              <a:t>korisnik nije izgubio osećaj kontrole, </a:t>
            </a:r>
            <a:r>
              <a:rPr lang="en-US" b="1"/>
              <a:t>nema louder sli</a:t>
            </a:r>
            <a:r>
              <a:rPr lang="sr-Latn-RS" b="1"/>
              <a:t>čice koja izluđuje korisnike</a:t>
            </a:r>
            <a:r>
              <a:rPr lang="sr-Latn-RS"/>
              <a:t>)</a:t>
            </a:r>
          </a:p>
          <a:p>
            <a:pPr>
              <a:buClr>
                <a:schemeClr val="tx1"/>
              </a:buClr>
            </a:pPr>
            <a:endParaRPr lang="sr-Latn-RS" dirty="0"/>
          </a:p>
          <a:p>
            <a:pPr>
              <a:buClr>
                <a:schemeClr val="tx1"/>
              </a:buClr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09" y="6019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5408468" cy="570692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i="1" dirty="0"/>
              <a:t>Asynchronous JavaScript and </a:t>
            </a:r>
            <a:r>
              <a:rPr lang="en-US" dirty="0"/>
              <a:t>XML</a:t>
            </a:r>
            <a:endParaRPr lang="sr-Latn-RS" dirty="0"/>
          </a:p>
          <a:p>
            <a:r>
              <a:rPr lang="en-US"/>
              <a:t>Kod klasičnih web stranica, potrebno je osvežiti čitavu web stranicu kako bi se promenio sadržaj.</a:t>
            </a:r>
            <a:endParaRPr lang="en-US" altLang="sr-Latn-RS"/>
          </a:p>
          <a:p>
            <a:r>
              <a:rPr lang="sr-Latn-RS" altLang="sr-Latn-RS"/>
              <a:t>Umesto da se osvežava čitava stranica, učitavaju se podaci sa servera i osvežavaju delovi stranice</a:t>
            </a:r>
          </a:p>
          <a:p>
            <a:r>
              <a:rPr lang="sr-Latn-RS"/>
              <a:t>web stranica se osvežava asinhrono, razmenom male količine podataka sa serverom. Ovo omogućava da se osvežavaju delovi stranice.</a:t>
            </a:r>
          </a:p>
          <a:p>
            <a:endParaRPr lang="sr-Latn-RS" altLang="sr-Latn-RS"/>
          </a:p>
          <a:p>
            <a:pPr>
              <a:buClr>
                <a:schemeClr val="tx1"/>
              </a:buClr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2" y="960577"/>
            <a:ext cx="5132387" cy="567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56868" cy="570692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Nije nova tehnologija već je kombinacija postojećih tehnologija:</a:t>
            </a:r>
          </a:p>
          <a:p>
            <a:pPr lvl="1"/>
            <a:r>
              <a:rPr lang="sr-Latn-RS" altLang="sr-Latn-RS" sz="2800" b="1"/>
              <a:t>XMLHttpRequest object</a:t>
            </a:r>
            <a:r>
              <a:rPr lang="sr-Latn-RS" altLang="sr-Latn-RS" sz="2800"/>
              <a:t> – asinhrona razmena podataka sa serverom</a:t>
            </a:r>
          </a:p>
          <a:p>
            <a:pPr lvl="1"/>
            <a:r>
              <a:rPr lang="sr-Latn-RS" altLang="sr-Latn-RS" sz="2800" b="1"/>
              <a:t>JavaScript/DOM</a:t>
            </a:r>
            <a:r>
              <a:rPr lang="sr-Latn-RS" altLang="sr-Latn-RS" sz="2800"/>
              <a:t> – izmena strukture i sadržaja bez ponovnog učitavanja stranice</a:t>
            </a:r>
          </a:p>
          <a:p>
            <a:pPr lvl="1"/>
            <a:r>
              <a:rPr lang="vi-VN" altLang="sr-Latn-RS" sz="2800" b="1"/>
              <a:t>CSS</a:t>
            </a:r>
            <a:r>
              <a:rPr lang="vi-VN" altLang="sr-Latn-RS" sz="2800"/>
              <a:t> – uređivanje izgleda stranice</a:t>
            </a:r>
          </a:p>
          <a:p>
            <a:pPr lvl="1"/>
            <a:r>
              <a:rPr lang="sr-Latn-RS" altLang="sr-Latn-RS" sz="2800" b="1"/>
              <a:t>XML (češto JSON)</a:t>
            </a:r>
            <a:r>
              <a:rPr lang="sr-Latn-RS" altLang="sr-Latn-RS" sz="2800"/>
              <a:t> – format podataka koji se razmenjuju</a:t>
            </a:r>
          </a:p>
          <a:p>
            <a:pPr>
              <a:buClr>
                <a:schemeClr val="tx1"/>
              </a:buClr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56868" cy="73487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Povratna vrednost servera može biti: XML, JSON, HTML, ili običan tekst</a:t>
            </a:r>
            <a:endParaRPr lang="sr-Latn-RS" altLang="sr-Latn-RS" sz="2800"/>
          </a:p>
          <a:p>
            <a:pPr>
              <a:buClr>
                <a:schemeClr val="tx1"/>
              </a:buClr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2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382" y="1906588"/>
            <a:ext cx="10856768" cy="4665662"/>
          </a:xfrm>
        </p:spPr>
      </p:pic>
    </p:spTree>
    <p:extLst>
      <p:ext uri="{BB962C8B-B14F-4D97-AF65-F5344CB8AC3E}">
        <p14:creationId xmlns:p14="http://schemas.microsoft.com/office/powerpoint/2010/main" val="153569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Web stranica je prijatnija za korišćenje: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Ne gubi se sav operacioni sadržaj dok se stranica učitava </a:t>
            </a:r>
            <a:r>
              <a:rPr lang="en-US" sz="2800"/>
              <a:t>(</a:t>
            </a:r>
            <a:r>
              <a:rPr lang="sr-Latn-RS" sz="2800"/>
              <a:t>npr. Za kupovinu bioskopskih karti, postoji wizard sa više formi koje se preko ajax smenjuju, podaci iz prethodnih fomi se čuvaju u stranici);</a:t>
            </a:r>
          </a:p>
          <a:p>
            <a:pPr lvl="1"/>
            <a:r>
              <a:rPr lang="sr-Latn-RS" sz="2800"/>
              <a:t>Instant odgovor – </a:t>
            </a:r>
            <a:r>
              <a:rPr lang="sr-Latn-RS" sz="2800">
                <a:solidFill>
                  <a:srgbClr val="0878BE"/>
                </a:solidFill>
              </a:rPr>
              <a:t>korisnik ne mora da čeka sledeću stranicu</a:t>
            </a:r>
            <a:r>
              <a:rPr lang="sr-Latn-RS" sz="2800"/>
              <a:t>;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Ne gubi se pozicija na koju je korisnik skrolovao</a:t>
            </a:r>
            <a:r>
              <a:rPr lang="sr-Latn-RS" sz="2800"/>
              <a:t>;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Navigacija na stranici je lepša </a:t>
            </a:r>
            <a:r>
              <a:rPr lang="sr-Latn-RS" sz="2800"/>
              <a:t>u odnosu na standardno backward/forward u browseru;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Osećaj desktop aplikacije</a:t>
            </a:r>
            <a:r>
              <a:rPr lang="sr-Latn-RS" sz="2800"/>
              <a:t>.</a:t>
            </a:r>
            <a:endParaRPr lang="sr-Latn-R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Prednosti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ostaje se na istoj stranici koliko god je to potrebno </a:t>
            </a:r>
            <a:r>
              <a:rPr lang="sr-Latn-RS" dirty="0"/>
              <a:t>(</a:t>
            </a:r>
            <a:r>
              <a:rPr lang="sr-Latn-RS" b="1" dirty="0"/>
              <a:t>moguće je i trajno i tada se aplikacija naziva </a:t>
            </a:r>
            <a:r>
              <a:rPr lang="sr-Latn-RS" b="1" i="1" dirty="0"/>
              <a:t>single-page web </a:t>
            </a:r>
            <a:r>
              <a:rPr lang="sr-Latn-RS" b="1" dirty="0"/>
              <a:t>aplikacija</a:t>
            </a:r>
            <a:r>
              <a:rPr lang="sr-Latn-RS" dirty="0"/>
              <a:t>)</a:t>
            </a:r>
            <a:r>
              <a:rPr lang="en-US" dirty="0"/>
              <a:t>; </a:t>
            </a:r>
            <a:r>
              <a:rPr lang="en-US" dirty="0" err="1"/>
              <a:t>stranica</a:t>
            </a:r>
            <a:r>
              <a:rPr lang="en-US" dirty="0"/>
              <a:t> se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sr-Latn-RS" dirty="0"/>
              <a:t>potrebno značajno promeniti kontekst prikaza (npr. </a:t>
            </a:r>
            <a:r>
              <a:rPr lang="sr-Latn-RS" i="1" dirty="0"/>
              <a:t>Google, Gmail, Google Drive </a:t>
            </a:r>
            <a:r>
              <a:rPr lang="sr-Latn-RS" dirty="0"/>
              <a:t>i sl.</a:t>
            </a:r>
          </a:p>
          <a:p>
            <a:r>
              <a:rPr lang="sr-Latn-RS"/>
              <a:t>programska </a:t>
            </a:r>
            <a:r>
              <a:rPr lang="sr-Latn-RS" dirty="0"/>
              <a:t>logika koja se bavi prikazom se izmešta u </a:t>
            </a:r>
            <a:r>
              <a:rPr lang="sr-Latn-RS" i="1" dirty="0"/>
              <a:t>JavaScript </a:t>
            </a:r>
            <a:r>
              <a:rPr lang="sr-Latn-RS" dirty="0"/>
              <a:t>programe, a izvršava ih </a:t>
            </a:r>
            <a:r>
              <a:rPr lang="sr-Latn-RS" i="1" dirty="0"/>
              <a:t>web browser </a:t>
            </a:r>
            <a:r>
              <a:rPr lang="sr-Latn-RS" dirty="0"/>
              <a:t>i time se </a:t>
            </a:r>
            <a:r>
              <a:rPr lang="sr-Latn-RS">
                <a:solidFill>
                  <a:srgbClr val="0878BE"/>
                </a:solidFill>
              </a:rPr>
              <a:t>rasterećuje server</a:t>
            </a:r>
            <a:r>
              <a:rPr lang="en-US">
                <a:solidFill>
                  <a:srgbClr val="0878BE"/>
                </a:solidFill>
              </a:rPr>
              <a:t> (server vi</a:t>
            </a:r>
            <a:r>
              <a:rPr lang="sr-Latn-RS">
                <a:solidFill>
                  <a:srgbClr val="0878BE"/>
                </a:solidFill>
              </a:rPr>
              <a:t>š</a:t>
            </a:r>
            <a:r>
              <a:rPr lang="en-US">
                <a:solidFill>
                  <a:srgbClr val="0878BE"/>
                </a:solidFill>
              </a:rPr>
              <a:t>e nije usko grlo)</a:t>
            </a:r>
            <a:endParaRPr lang="sr-Latn-RS" dirty="0">
              <a:solidFill>
                <a:srgbClr val="0878BE"/>
              </a:solidFill>
            </a:endParaRPr>
          </a:p>
          <a:p>
            <a:r>
              <a:rPr lang="sr-Latn-RS"/>
              <a:t>pri korisničkim događajima, </a:t>
            </a:r>
            <a:r>
              <a:rPr lang="sr-Latn-RS">
                <a:solidFill>
                  <a:srgbClr val="0878BE"/>
                </a:solidFill>
              </a:rPr>
              <a:t>stranica se prepravlja i dopunjuje umesto da se učitava nova. </a:t>
            </a:r>
          </a:p>
          <a:p>
            <a:r>
              <a:rPr lang="sr-Latn-RS">
                <a:solidFill>
                  <a:srgbClr val="0878BE"/>
                </a:solidFill>
              </a:rPr>
              <a:t>Data driven pristup </a:t>
            </a:r>
            <a:r>
              <a:rPr lang="sr-Latn-RS"/>
              <a:t>(nasuprot klasičnim web aplikacijama</a:t>
            </a:r>
            <a:r>
              <a:rPr lang="en-US"/>
              <a:t> </a:t>
            </a:r>
            <a:r>
              <a:rPr lang="sr-Latn-RS"/>
              <a:t>koje su page-driven).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Prednosti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1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razmenjuju se JSON objekti, koji su tekstualne reprezentacije u obimu koji je daleko manji od koda kompletne HTML stranice, pa se time </a:t>
            </a:r>
            <a:r>
              <a:rPr lang="sr-Latn-RS" sz="3200">
                <a:solidFill>
                  <a:srgbClr val="0878BE"/>
                </a:solidFill>
              </a:rPr>
              <a:t>štedi mrežni kanal za prenos podataka</a:t>
            </a:r>
            <a:endParaRPr lang="sr-Latn-RS" sz="3200"/>
          </a:p>
          <a:p>
            <a:r>
              <a:rPr lang="sr-Latn-RS" sz="3200">
                <a:solidFill>
                  <a:srgbClr val="0878BE"/>
                </a:solidFill>
              </a:rPr>
              <a:t>uvećane performanse aplikacije i brzina odgovora.</a:t>
            </a:r>
          </a:p>
          <a:p>
            <a:r>
              <a:rPr lang="sr-Latn-RS" sz="3200"/>
              <a:t>sva programska logika vezana za prikaz je sada iskazana isključivo </a:t>
            </a:r>
            <a:r>
              <a:rPr lang="sr-Latn-RS" sz="3200" i="1"/>
              <a:t>JavaScript</a:t>
            </a:r>
            <a:r>
              <a:rPr lang="sr-Latn-RS" sz="3200"/>
              <a:t> programima, što otvara mogućnost za </a:t>
            </a:r>
            <a:r>
              <a:rPr lang="sr-Latn-RS" sz="3200">
                <a:solidFill>
                  <a:srgbClr val="0878BE"/>
                </a:solidFill>
              </a:rPr>
              <a:t>profilisanje </a:t>
            </a:r>
            <a:r>
              <a:rPr lang="sr-Latn-RS" sz="3200" i="1">
                <a:solidFill>
                  <a:srgbClr val="0878BE"/>
                </a:solidFill>
              </a:rPr>
              <a:t>developer</a:t>
            </a:r>
            <a:r>
              <a:rPr lang="sr-Latn-RS" sz="3200">
                <a:solidFill>
                  <a:srgbClr val="0878BE"/>
                </a:solidFill>
              </a:rPr>
              <a:t>-a </a:t>
            </a:r>
            <a:r>
              <a:rPr lang="sr-Latn-RS" sz="3200"/>
              <a:t>(</a:t>
            </a:r>
            <a:r>
              <a:rPr lang="sr-Latn-RS" sz="3200" i="1"/>
              <a:t>frontend</a:t>
            </a:r>
            <a:r>
              <a:rPr lang="sr-Latn-RS" sz="3200"/>
              <a:t>, </a:t>
            </a:r>
            <a:r>
              <a:rPr lang="sr-Latn-RS" sz="3200" i="1"/>
              <a:t>backend</a:t>
            </a:r>
            <a:r>
              <a:rPr lang="sr-Latn-RS" sz="3200"/>
              <a:t>)</a:t>
            </a:r>
          </a:p>
          <a:p>
            <a:endParaRPr lang="sr-Latn-RS" sz="320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Prednosti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i="1" dirty="0"/>
              <a:t>JavaScript </a:t>
            </a:r>
            <a:r>
              <a:rPr lang="sr-Latn-RS" dirty="0"/>
              <a:t>programe je </a:t>
            </a:r>
            <a:r>
              <a:rPr lang="sr-Latn-RS" dirty="0">
                <a:solidFill>
                  <a:srgbClr val="0878BE"/>
                </a:solidFill>
              </a:rPr>
              <a:t>teže </a:t>
            </a:r>
            <a:r>
              <a:rPr lang="sr-Latn-RS" i="1" dirty="0">
                <a:solidFill>
                  <a:srgbClr val="0878BE"/>
                </a:solidFill>
              </a:rPr>
              <a:t>debug</a:t>
            </a:r>
            <a:r>
              <a:rPr lang="sr-Latn-RS" dirty="0">
                <a:solidFill>
                  <a:srgbClr val="0878BE"/>
                </a:solidFill>
              </a:rPr>
              <a:t>-ovati </a:t>
            </a:r>
            <a:r>
              <a:rPr lang="sr-Latn-RS" dirty="0"/>
              <a:t>od </a:t>
            </a:r>
            <a:r>
              <a:rPr lang="sr-Latn-RS" i="1" dirty="0"/>
              <a:t>Java</a:t>
            </a:r>
            <a:r>
              <a:rPr lang="sr-Latn-RS" dirty="0"/>
              <a:t> programa</a:t>
            </a:r>
          </a:p>
          <a:p>
            <a:r>
              <a:rPr lang="sr-Latn-RS" i="1" dirty="0"/>
              <a:t>JavaScript</a:t>
            </a:r>
            <a:r>
              <a:rPr lang="sr-Latn-RS" dirty="0"/>
              <a:t> programe je </a:t>
            </a:r>
            <a:r>
              <a:rPr lang="sr-Latn-RS" dirty="0">
                <a:solidFill>
                  <a:srgbClr val="0878BE"/>
                </a:solidFill>
              </a:rPr>
              <a:t>teže optimizovati </a:t>
            </a:r>
            <a:r>
              <a:rPr lang="sr-Latn-RS" dirty="0"/>
              <a:t>od Java programa</a:t>
            </a:r>
          </a:p>
          <a:p>
            <a:r>
              <a:rPr lang="sr-Latn-RS" dirty="0"/>
              <a:t>previše kompleksni </a:t>
            </a:r>
            <a:r>
              <a:rPr lang="sr-Latn-RS" i="1" dirty="0"/>
              <a:t>JavaScript</a:t>
            </a:r>
            <a:r>
              <a:rPr lang="sr-Latn-RS" dirty="0"/>
              <a:t> programi </a:t>
            </a:r>
            <a:r>
              <a:rPr lang="sr-Latn-RS" dirty="0">
                <a:solidFill>
                  <a:srgbClr val="0878BE"/>
                </a:solidFill>
              </a:rPr>
              <a:t>ne mogu da se izvršavaju na sporijim uređajima</a:t>
            </a:r>
          </a:p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korisnik može da vidi</a:t>
            </a:r>
            <a:r>
              <a:rPr lang="sr-Latn-RS" i="1" dirty="0">
                <a:solidFill>
                  <a:srgbClr val="0878BE"/>
                </a:solidFill>
              </a:rPr>
              <a:t> JavaScript</a:t>
            </a:r>
            <a:r>
              <a:rPr lang="sr-Latn-RS" dirty="0">
                <a:solidFill>
                  <a:srgbClr val="0878BE"/>
                </a:solidFill>
              </a:rPr>
              <a:t> programe u svom </a:t>
            </a:r>
            <a:r>
              <a:rPr lang="sr-Latn-RS" i="1" dirty="0">
                <a:solidFill>
                  <a:srgbClr val="0878BE"/>
                </a:solidFill>
              </a:rPr>
              <a:t>web browser</a:t>
            </a:r>
            <a:r>
              <a:rPr lang="sr-Latn-RS" dirty="0">
                <a:solidFill>
                  <a:srgbClr val="0878BE"/>
                </a:solidFill>
              </a:rPr>
              <a:t>-u</a:t>
            </a:r>
            <a:r>
              <a:rPr lang="sr-Latn-RS" dirty="0"/>
              <a:t>, pa može da njihove fragmente iskoristi za druge namene (</a:t>
            </a:r>
            <a:r>
              <a:rPr lang="sr-Latn-RS" i="1" dirty="0"/>
              <a:t>reverse engineering</a:t>
            </a:r>
            <a:r>
              <a:rPr lang="sr-Latn-RS" dirty="0"/>
              <a:t>), ili pokuša da </a:t>
            </a:r>
            <a:r>
              <a:rPr lang="sr-Latn-RS" i="1" dirty="0"/>
              <a:t>hack-uje</a:t>
            </a:r>
            <a:r>
              <a:rPr lang="sr-Latn-RS" dirty="0"/>
              <a:t> server jer ima više informacija o načinu funkcionisanja aplikacije</a:t>
            </a:r>
          </a:p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validacija zahteva na serveru mora da bude besprekorna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Izazovi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Usled dinamičkog učitavanja sadržaja </a:t>
            </a:r>
            <a:r>
              <a:rPr lang="sr-Latn-RS" sz="3200">
                <a:solidFill>
                  <a:srgbClr val="0878BE"/>
                </a:solidFill>
              </a:rPr>
              <a:t>otežano je</a:t>
            </a:r>
            <a:r>
              <a:rPr lang="sr-Latn-RS" sz="3200"/>
              <a:t>: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Registrovanje stanja u istoriji browsera </a:t>
            </a:r>
            <a:r>
              <a:rPr lang="sr-Latn-RS" sz="2800"/>
              <a:t>(problem backward/forward navigacije);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Bookmark-ovanje nekog konkretnog stanja</a:t>
            </a:r>
            <a:r>
              <a:rPr lang="sr-Latn-RS" sz="2800"/>
              <a:t>;</a:t>
            </a:r>
          </a:p>
          <a:p>
            <a:pPr lvl="1"/>
            <a:r>
              <a:rPr lang="sr-Latn-RS" sz="2800">
                <a:solidFill>
                  <a:srgbClr val="0878BE"/>
                </a:solidFill>
              </a:rPr>
              <a:t>Indeksiranje od strane pretraživača</a:t>
            </a:r>
            <a:r>
              <a:rPr lang="sr-Latn-RS" sz="2800"/>
              <a:t> (dinamički proizveden sadržaj u opštem slučaju nije vidljiv crawler-ima).</a:t>
            </a:r>
          </a:p>
          <a:p>
            <a:r>
              <a:rPr lang="sr-Latn-RS" sz="3200"/>
              <a:t>Korisnici koji koriste browsere koji nemaju podršku ili imaju onesposobljen JavaScript neće biti u stanju da koriste funkcionalnost obezbeđenu AJAX-om.</a:t>
            </a: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Izazovi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9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err="1"/>
              <a:t>Kaskadne</a:t>
            </a:r>
            <a:r>
              <a:rPr lang="en-US" sz="3200" dirty="0"/>
              <a:t> drop-down </a:t>
            </a:r>
            <a:r>
              <a:rPr lang="en-US" sz="3200" dirty="0" err="1"/>
              <a:t>liste</a:t>
            </a:r>
            <a:r>
              <a:rPr lang="en-US" sz="3200" dirty="0"/>
              <a:t> (</a:t>
            </a:r>
            <a:r>
              <a:rPr lang="en-US" sz="3200" dirty="0" err="1"/>
              <a:t>Primer:</a:t>
            </a:r>
            <a:r>
              <a:rPr lang="en-US" sz="3200" u="heavy" dirty="0" err="1">
                <a:hlinkClick r:id="rId2"/>
              </a:rPr>
              <a:t>http</a:t>
            </a:r>
            <a:r>
              <a:rPr lang="en-US" sz="3200" u="heavy" dirty="0">
                <a:hlinkClick r:id="rId2"/>
              </a:rPr>
              <a:t>://demo.tutorialzine.com/2011/11/chained-ajax-selects-</a:t>
            </a:r>
            <a:r>
              <a:rPr lang="en-US" sz="3200" u="heavy" dirty="0" err="1">
                <a:hlinkClick r:id="rId2"/>
              </a:rPr>
              <a:t>jquery</a:t>
            </a:r>
            <a:r>
              <a:rPr lang="en-US" sz="3200" u="heavy" dirty="0">
                <a:hlinkClick r:id="rId2"/>
              </a:rPr>
              <a:t>/</a:t>
            </a:r>
            <a:r>
              <a:rPr lang="en-US" sz="3200" dirty="0"/>
              <a:t>).</a:t>
            </a:r>
          </a:p>
          <a:p>
            <a:pPr>
              <a:defRPr/>
            </a:pPr>
            <a:r>
              <a:rPr lang="en-US" sz="3200" dirty="0" err="1"/>
              <a:t>Glasanje</a:t>
            </a:r>
            <a:r>
              <a:rPr lang="en-US" sz="3200" dirty="0"/>
              <a:t>, </a:t>
            </a:r>
            <a:r>
              <a:rPr lang="en-US" sz="3200" dirty="0" err="1"/>
              <a:t>rejting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ostale</a:t>
            </a:r>
            <a:r>
              <a:rPr lang="en-US" sz="3200" dirty="0"/>
              <a:t> instant </a:t>
            </a:r>
            <a:r>
              <a:rPr lang="en-US" sz="3200" dirty="0" err="1"/>
              <a:t>akcije</a:t>
            </a:r>
            <a:r>
              <a:rPr lang="en-US" sz="3200" dirty="0"/>
              <a:t>, </a:t>
            </a:r>
            <a:r>
              <a:rPr lang="en-US" sz="3200" dirty="0" err="1"/>
              <a:t>kada</a:t>
            </a:r>
            <a:r>
              <a:rPr lang="en-US" sz="3200" dirty="0"/>
              <a:t> </a:t>
            </a:r>
            <a:r>
              <a:rPr lang="en-US" sz="3200" dirty="0" err="1"/>
              <a:t>korisnik</a:t>
            </a:r>
            <a:r>
              <a:rPr lang="en-US" sz="3200" dirty="0"/>
              <a:t> o</a:t>
            </a:r>
            <a:r>
              <a:rPr lang="sr-Latn-RS" sz="3200" dirty="0"/>
              <a:t>č</a:t>
            </a:r>
            <a:r>
              <a:rPr lang="en-US" sz="3200" dirty="0" err="1"/>
              <a:t>ekuje</a:t>
            </a:r>
            <a:r>
              <a:rPr lang="en-US" sz="3200" dirty="0"/>
              <a:t> instant </a:t>
            </a:r>
            <a:r>
              <a:rPr lang="en-US" sz="3200" dirty="0" err="1"/>
              <a:t>odgovor</a:t>
            </a:r>
            <a:r>
              <a:rPr lang="en-US" sz="3200" dirty="0"/>
              <a:t>.</a:t>
            </a:r>
          </a:p>
          <a:p>
            <a:pPr>
              <a:defRPr/>
            </a:pPr>
            <a:r>
              <a:rPr lang="en-US" sz="3200" dirty="0"/>
              <a:t>AutoComplete – </a:t>
            </a:r>
            <a:r>
              <a:rPr lang="en-US" sz="3200" dirty="0" err="1"/>
              <a:t>automatski</a:t>
            </a:r>
            <a:r>
              <a:rPr lang="en-US" sz="3200" dirty="0"/>
              <a:t> </a:t>
            </a:r>
            <a:r>
              <a:rPr lang="en-US" sz="3200" dirty="0" err="1"/>
              <a:t>prikaz</a:t>
            </a:r>
            <a:r>
              <a:rPr lang="en-US" sz="3200" dirty="0"/>
              <a:t> </a:t>
            </a:r>
            <a:r>
              <a:rPr lang="en-US" sz="3200" dirty="0" err="1"/>
              <a:t>rezultata</a:t>
            </a:r>
            <a:r>
              <a:rPr lang="en-US" sz="3200" dirty="0"/>
              <a:t> koji </a:t>
            </a:r>
            <a:r>
              <a:rPr lang="en-US" sz="3200" dirty="0" err="1"/>
              <a:t>odgovaraju</a:t>
            </a:r>
            <a:r>
              <a:rPr lang="en-US" sz="3200" dirty="0"/>
              <a:t> </a:t>
            </a:r>
            <a:r>
              <a:rPr lang="en-US" sz="3200" dirty="0" err="1"/>
              <a:t>pretrazi</a:t>
            </a:r>
            <a:r>
              <a:rPr lang="en-US" sz="3200" dirty="0"/>
              <a:t> (Facebook friend search).</a:t>
            </a:r>
          </a:p>
          <a:p>
            <a:pPr>
              <a:defRPr/>
            </a:pPr>
            <a:r>
              <a:rPr lang="en-US" sz="3200" dirty="0" err="1">
                <a:solidFill>
                  <a:srgbClr val="FF0000"/>
                </a:solidFill>
              </a:rPr>
              <a:t>Paginacija</a:t>
            </a:r>
            <a:r>
              <a:rPr lang="en-US" sz="3200" dirty="0"/>
              <a:t> – </a:t>
            </a:r>
            <a:r>
              <a:rPr lang="en-US" sz="3200" dirty="0" err="1"/>
              <a:t>pretraga</a:t>
            </a:r>
            <a:r>
              <a:rPr lang="en-US" sz="3200" dirty="0"/>
              <a:t>, </a:t>
            </a:r>
            <a:r>
              <a:rPr lang="en-US" sz="3200" dirty="0" err="1"/>
              <a:t>sortiranje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organizacija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/>
              <a:t> </a:t>
            </a:r>
            <a:r>
              <a:rPr lang="en-US" sz="3200" dirty="0" err="1"/>
              <a:t>pristiglih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servera</a:t>
            </a:r>
            <a:r>
              <a:rPr lang="en-US" sz="3200" dirty="0"/>
              <a:t>.</a:t>
            </a:r>
          </a:p>
          <a:p>
            <a:pPr>
              <a:defRPr/>
            </a:pPr>
            <a:r>
              <a:rPr lang="en-US" sz="3200" dirty="0"/>
              <a:t>AutoSave – </a:t>
            </a:r>
            <a:r>
              <a:rPr lang="en-US" sz="3200" dirty="0" err="1"/>
              <a:t>čuvanje</a:t>
            </a:r>
            <a:r>
              <a:rPr lang="en-US" sz="3200" dirty="0"/>
              <a:t> </a:t>
            </a:r>
            <a:r>
              <a:rPr lang="en-US" sz="3200" dirty="0" err="1"/>
              <a:t>sadržaja</a:t>
            </a:r>
            <a:r>
              <a:rPr lang="en-US" sz="3200" dirty="0"/>
              <a:t> bez </a:t>
            </a:r>
            <a:r>
              <a:rPr lang="en-US" sz="3200" dirty="0" err="1"/>
              <a:t>potrebe</a:t>
            </a:r>
            <a:r>
              <a:rPr lang="en-US" sz="3200" dirty="0"/>
              <a:t> za </a:t>
            </a:r>
            <a:r>
              <a:rPr lang="en-US" sz="3200" dirty="0" err="1"/>
              <a:t>čekanjem</a:t>
            </a:r>
            <a:r>
              <a:rPr lang="en-US" sz="3200" dirty="0"/>
              <a:t> od </a:t>
            </a:r>
            <a:r>
              <a:rPr lang="en-US" sz="3200" dirty="0" err="1"/>
              <a:t>strane</a:t>
            </a:r>
            <a:r>
              <a:rPr lang="en-US" sz="3200" dirty="0"/>
              <a:t> </a:t>
            </a:r>
            <a:r>
              <a:rPr lang="en-US" sz="3200" dirty="0" err="1"/>
              <a:t>korisnika</a:t>
            </a:r>
            <a:r>
              <a:rPr lang="en-US" sz="3200" dirty="0"/>
              <a:t> (compose u Gmail).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Primeri upotrebe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AJAX</a:t>
            </a:r>
          </a:p>
          <a:p>
            <a:pPr lvl="1"/>
            <a:r>
              <a:rPr lang="en-US" sz="2600" dirty="0" err="1"/>
              <a:t>ideja</a:t>
            </a:r>
            <a:endParaRPr lang="en-US" sz="2600" dirty="0"/>
          </a:p>
          <a:p>
            <a:pPr lvl="1"/>
            <a:r>
              <a:rPr lang="en-US" sz="2600" dirty="0" err="1"/>
              <a:t>osobine</a:t>
            </a:r>
            <a:endParaRPr lang="en-US" sz="2600" dirty="0"/>
          </a:p>
          <a:p>
            <a:pPr lvl="1"/>
            <a:r>
              <a:rPr lang="en-US" sz="2600"/>
              <a:t>Implementacija</a:t>
            </a:r>
            <a:r>
              <a:rPr lang="sr-Latn-RS" sz="2600"/>
              <a:t> u JS</a:t>
            </a:r>
            <a:endParaRPr lang="en-US" sz="2600" dirty="0"/>
          </a:p>
          <a:p>
            <a:r>
              <a:rPr lang="en-US"/>
              <a:t>JSON</a:t>
            </a:r>
          </a:p>
          <a:p>
            <a:r>
              <a:rPr lang="en-US"/>
              <a:t>jQuery i Ajax</a:t>
            </a: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56868" cy="570692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Nije nova tehnologija već je kombinacija postojećih tehnologija:</a:t>
            </a:r>
          </a:p>
          <a:p>
            <a:pPr lvl="1"/>
            <a:r>
              <a:rPr lang="sr-Latn-RS" altLang="sr-Latn-RS" sz="2800" b="1"/>
              <a:t>XMLHttpRequest object</a:t>
            </a:r>
            <a:r>
              <a:rPr lang="sr-Latn-RS" altLang="sr-Latn-RS" sz="2800"/>
              <a:t> – asinhrona razmena podataka sa serverom</a:t>
            </a:r>
          </a:p>
          <a:p>
            <a:pPr lvl="1"/>
            <a:r>
              <a:rPr lang="sr-Latn-RS" altLang="sr-Latn-RS" sz="2800" b="1"/>
              <a:t>JavaScript/DOM</a:t>
            </a:r>
            <a:r>
              <a:rPr lang="sr-Latn-RS" altLang="sr-Latn-RS" sz="2800"/>
              <a:t> – izmena strukture i sadržaja bez ponovnog učitavanja stranice</a:t>
            </a:r>
          </a:p>
          <a:p>
            <a:pPr lvl="1"/>
            <a:r>
              <a:rPr lang="vi-VN" altLang="sr-Latn-RS" sz="2800" b="1"/>
              <a:t>CSS</a:t>
            </a:r>
            <a:r>
              <a:rPr lang="vi-VN" altLang="sr-Latn-RS" sz="2800"/>
              <a:t> – uređivanje izgleda stranice</a:t>
            </a:r>
          </a:p>
          <a:p>
            <a:pPr lvl="1"/>
            <a:r>
              <a:rPr lang="sr-Latn-RS" altLang="sr-Latn-RS" sz="2800" b="1"/>
              <a:t>XML (češto JSON)</a:t>
            </a:r>
            <a:r>
              <a:rPr lang="sr-Latn-RS" altLang="sr-Latn-RS" sz="2800"/>
              <a:t> – format podataka koji se razmenjuju</a:t>
            </a:r>
          </a:p>
          <a:p>
            <a:pPr>
              <a:buClr>
                <a:schemeClr val="tx1"/>
              </a:buClr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9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Koristi se za slanje HTTP i HTTPS zahteva iz skritpe ka serveru i za slanje odgovora sa servera u skriptu.</a:t>
            </a:r>
          </a:p>
          <a:p>
            <a:r>
              <a:rPr lang="sr-Latn-RS" altLang="sr-Latn-RS" sz="3200"/>
              <a:t>Radi nezavisno od stranice</a:t>
            </a:r>
          </a:p>
          <a:p>
            <a:pPr lvl="1"/>
            <a:r>
              <a:rPr lang="sr-Latn-RS" altLang="sr-Latn-RS" sz="2800"/>
              <a:t>pozovemo metodu </a:t>
            </a:r>
            <a:r>
              <a:rPr lang="sr-Latn-RS" altLang="sr-Latn-RS" sz="2800" b="1"/>
              <a:t>send</a:t>
            </a:r>
            <a:r>
              <a:rPr lang="sr-Latn-RS" altLang="sr-Latn-RS" sz="2800"/>
              <a:t> i ona uputi HTTP zahtev nezavisno od glavne stranice</a:t>
            </a:r>
          </a:p>
          <a:p>
            <a:r>
              <a:rPr lang="sr-Latn-RS" altLang="sr-Latn-RS" sz="3200"/>
              <a:t>Koristi se za</a:t>
            </a:r>
          </a:p>
          <a:p>
            <a:pPr lvl="1"/>
            <a:r>
              <a:rPr lang="sr-Latn-RS" altLang="sr-Latn-RS" sz="2800"/>
              <a:t>Ažuriranje web stranice bez potrebe da se ona ponovno učita</a:t>
            </a:r>
            <a:endParaRPr lang="en-US" altLang="sr-Latn-RS" sz="2800"/>
          </a:p>
          <a:p>
            <a:pPr lvl="1"/>
            <a:r>
              <a:rPr lang="sr-Latn-RS" altLang="sr-Latn-RS" sz="2800"/>
              <a:t>Zatraživanje podataka sa servera – nakon što je stanica učitana</a:t>
            </a:r>
            <a:endParaRPr lang="en-US" altLang="sr-Latn-RS" sz="2800"/>
          </a:p>
          <a:p>
            <a:pPr lvl="1"/>
            <a:r>
              <a:rPr lang="sr-Latn-RS" altLang="sr-Latn-RS" sz="2800"/>
              <a:t>Prihvatanje podataka sa servera – nakon što je stanica učitana</a:t>
            </a:r>
            <a:endParaRPr lang="en-US" altLang="sr-Latn-RS" sz="2800"/>
          </a:p>
          <a:p>
            <a:pPr lvl="1"/>
            <a:r>
              <a:rPr lang="sr-Latn-RS" altLang="sr-Latn-RS" sz="2800"/>
              <a:t>Slanje podataka serveru </a:t>
            </a:r>
            <a:r>
              <a:rPr lang="en-US" altLang="sr-Latn-RS" sz="2800"/>
              <a:t>– </a:t>
            </a:r>
            <a:r>
              <a:rPr lang="sr-Latn-RS" altLang="sr-Latn-RS" sz="2800"/>
              <a:t>u pozadini</a:t>
            </a:r>
            <a:endParaRPr lang="en-US" altLang="sr-Latn-RS" sz="2800"/>
          </a:p>
          <a:p>
            <a:r>
              <a:rPr lang="sr-Latn-RS" altLang="sr-Latn-RS" sz="3200"/>
              <a:t>Povratna vrednost servera može biti: </a:t>
            </a:r>
            <a:r>
              <a:rPr lang="sr-Latn-RS" altLang="sr-Latn-RS" sz="3200" b="1"/>
              <a:t>XML, JSON, HTML, ili običan tekst</a:t>
            </a:r>
            <a:endParaRPr lang="sr-Latn-RS" altLang="sr-Latn-RS" sz="2800" b="1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XMLHttpRequest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sr-Latn-RS" sz="3200"/>
              <a:t>Atribut </a:t>
            </a:r>
            <a:r>
              <a:rPr lang="en-US" altLang="sr-Latn-RS" sz="3200" b="1"/>
              <a:t>readyState</a:t>
            </a:r>
            <a:r>
              <a:rPr lang="en-US" altLang="sr-Latn-RS" sz="3200"/>
              <a:t> sadr</a:t>
            </a:r>
            <a:r>
              <a:rPr lang="sr-Latn-RS" altLang="sr-Latn-RS" sz="3200"/>
              <a:t>ži informaciju o stanju </a:t>
            </a:r>
            <a:r>
              <a:rPr lang="en-US" sz="3200"/>
              <a:t>XMLHttpRequest</a:t>
            </a:r>
            <a:endParaRPr lang="sr-Latn-RS" sz="3200"/>
          </a:p>
          <a:p>
            <a:pPr>
              <a:defRPr/>
            </a:pPr>
            <a:r>
              <a:rPr lang="sr-Latn-RS" altLang="sr-Latn-RS" sz="3200"/>
              <a:t>Funkcija definisana </a:t>
            </a:r>
            <a:r>
              <a:rPr lang="en-US" sz="3200" b="1"/>
              <a:t>onreadystatechange</a:t>
            </a:r>
            <a:r>
              <a:rPr lang="en-US" sz="3200"/>
              <a:t> </a:t>
            </a:r>
            <a:r>
              <a:rPr lang="sr-Latn-RS" sz="3200"/>
              <a:t>se svaki put poziva kada </a:t>
            </a:r>
            <a:r>
              <a:rPr lang="en-US" altLang="sr-Latn-RS" sz="3200" b="1"/>
              <a:t>readyState</a:t>
            </a:r>
            <a:r>
              <a:rPr lang="en-US" altLang="sr-Latn-RS" sz="3200"/>
              <a:t> </a:t>
            </a:r>
            <a:r>
              <a:rPr lang="sr-Latn-RS" altLang="sr-Latn-RS" sz="3200"/>
              <a:t>atribut promeni vrednost</a:t>
            </a:r>
          </a:p>
          <a:p>
            <a:pPr>
              <a:defRPr/>
            </a:pPr>
            <a:r>
              <a:rPr lang="sr-Latn-RS" altLang="sr-Latn-RS" sz="3200"/>
              <a:t>Tokom slanja zahteva serveru </a:t>
            </a:r>
            <a:r>
              <a:rPr lang="en-US" altLang="sr-Latn-RS" sz="3200" b="1"/>
              <a:t>readyState</a:t>
            </a:r>
            <a:r>
              <a:rPr lang="en-US" altLang="sr-Latn-RS" sz="3200"/>
              <a:t> </a:t>
            </a:r>
            <a:r>
              <a:rPr lang="sr-Latn-RS" altLang="sr-Latn-RS" sz="3200"/>
              <a:t>atribut se menja od 0 do 4</a:t>
            </a:r>
          </a:p>
          <a:p>
            <a:pPr lvl="1">
              <a:defRPr/>
            </a:pPr>
            <a:r>
              <a:rPr lang="en-US" sz="2800"/>
              <a:t>0: </a:t>
            </a:r>
            <a:r>
              <a:rPr lang="sr-Latn-RS" sz="2800"/>
              <a:t>zahtev nije inicijalizovan</a:t>
            </a:r>
          </a:p>
          <a:p>
            <a:pPr lvl="1">
              <a:defRPr/>
            </a:pPr>
            <a:r>
              <a:rPr lang="en-US" sz="2800"/>
              <a:t>1: </a:t>
            </a:r>
            <a:r>
              <a:rPr lang="sr-Latn-RS" sz="2800"/>
              <a:t>konekcija se serverom ostvarena</a:t>
            </a:r>
            <a:r>
              <a:rPr lang="en-US" sz="2800"/>
              <a:t> established</a:t>
            </a:r>
            <a:endParaRPr lang="sr-Latn-RS" sz="2800"/>
          </a:p>
          <a:p>
            <a:pPr lvl="1">
              <a:defRPr/>
            </a:pPr>
            <a:r>
              <a:rPr lang="en-US" sz="2800"/>
              <a:t>2: </a:t>
            </a:r>
            <a:r>
              <a:rPr lang="sr-Latn-RS" sz="2800"/>
              <a:t>zahtev primljen na serveru</a:t>
            </a:r>
          </a:p>
          <a:p>
            <a:pPr lvl="1">
              <a:defRPr/>
            </a:pPr>
            <a:r>
              <a:rPr lang="en-US" sz="2800"/>
              <a:t>3: </a:t>
            </a:r>
            <a:r>
              <a:rPr lang="sr-Latn-RS" sz="2800"/>
              <a:t>procesiranje zahteva</a:t>
            </a:r>
          </a:p>
          <a:p>
            <a:pPr lvl="1">
              <a:defRPr/>
            </a:pPr>
            <a:r>
              <a:rPr lang="en-US" sz="2800"/>
              <a:t>4: </a:t>
            </a:r>
            <a:r>
              <a:rPr lang="sr-Latn-RS" sz="2800"/>
              <a:t>zahtev obrađen i odgovor je spreman</a:t>
            </a:r>
            <a:endParaRPr lang="en-US" sz="2800"/>
          </a:p>
          <a:p>
            <a:pPr>
              <a:defRPr/>
            </a:pPr>
            <a:r>
              <a:rPr lang="sr-Latn-RS" altLang="sr-Latn-RS" sz="3200"/>
              <a:t>Funkcija definisana </a:t>
            </a:r>
            <a:r>
              <a:rPr lang="en-US" sz="3200" b="1"/>
              <a:t>onload </a:t>
            </a:r>
            <a:r>
              <a:rPr lang="sr-Latn-RS" sz="3200"/>
              <a:t>poziva se </a:t>
            </a:r>
            <a:r>
              <a:rPr lang="en-US" sz="3200"/>
              <a:t>samo </a:t>
            </a:r>
            <a:r>
              <a:rPr lang="sr-Latn-RS" sz="3200"/>
              <a:t>kada se </a:t>
            </a:r>
            <a:r>
              <a:rPr lang="en-US" sz="3200"/>
              <a:t>XMLHttpRequest tansakcija uspe</a:t>
            </a:r>
            <a:r>
              <a:rPr lang="sr-Latn-RS" sz="3200"/>
              <a:t>šno završi tj. </a:t>
            </a:r>
            <a:r>
              <a:rPr lang="en-US" sz="3200"/>
              <a:t>kada odgovor stigne</a:t>
            </a: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XMLHttpRequest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4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60578"/>
            <a:ext cx="7867650" cy="5772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43700" y="2676525"/>
            <a:ext cx="160972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77100" y="3095625"/>
            <a:ext cx="160972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Implementacija sa XMLHttpRequest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482139"/>
            <a:ext cx="1168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sr-Latn-RS" sz="2400">
                <a:solidFill>
                  <a:srgbClr val="4A8522"/>
                </a:solidFill>
                <a:latin typeface="Consolas" panose="020B0609020204030204" pitchFamily="49" charset="0"/>
              </a:rPr>
              <a:t>//</a:t>
            </a:r>
            <a:r>
              <a:rPr lang="sr-Latn-RS" altLang="sr-Latn-RS" sz="2400">
                <a:solidFill>
                  <a:srgbClr val="4A8522"/>
                </a:solidFill>
                <a:latin typeface="Consolas" panose="020B0609020204030204" pitchFamily="49" charset="0"/>
              </a:rPr>
              <a:t>Tipična upotreba bi bila</a:t>
            </a:r>
            <a:endParaRPr lang="sr-Latn-RS" sz="2400">
              <a:solidFill>
                <a:srgbClr val="4A8522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 xhttp = </a:t>
            </a: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 XMLHttpRequest();</a:t>
            </a:r>
            <a:endParaRPr lang="sr-Latn-RS" sz="240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poziva se svaki put kada </a:t>
            </a:r>
            <a:r>
              <a:rPr lang="en-US" altLang="sr-Latn-RS" sz="2400" b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readyState</a:t>
            </a:r>
            <a:r>
              <a:rPr lang="en-US" alt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menja vrednosti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xhttp.onreadystatechange = </a:t>
            </a: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    if (</a:t>
            </a: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.readyState == 4 &amp;&amp; </a:t>
            </a: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.status == 200) {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 // Action to be performed when the document is read;</a:t>
            </a:r>
            <a:b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    }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};</a:t>
            </a:r>
            <a:endParaRPr lang="sr-Latn-RS" sz="240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//true ozna</a:t>
            </a:r>
            <a:r>
              <a:rPr 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čava asinhronu komunikaciju, deault je true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xhttp.open(</a:t>
            </a:r>
            <a:r>
              <a:rPr lang="en-US" sz="240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"GET"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240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sr-Latn-RS" sz="2400" i="1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240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);</a:t>
            </a:r>
            <a:endParaRPr lang="sr-Latn-RS" sz="240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//pozivom open </a:t>
            </a:r>
            <a:r>
              <a:rPr lang="en-US" altLang="sr-Latn-RS" sz="2400" b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readyState </a:t>
            </a:r>
            <a:r>
              <a:rPr lang="en-US" alt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dobija vrednost </a:t>
            </a:r>
            <a:r>
              <a:rPr lang="en-US" altLang="sr-Latn-RS" sz="2400" b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konekcija se serverom </a:t>
            </a:r>
            <a:r>
              <a:rPr lang="en-U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established</a:t>
            </a:r>
            <a:br>
              <a:rPr lang="en-US" sz="2400">
                <a:latin typeface="Consolas" pitchFamily="49" charset="0"/>
                <a:cs typeface="Consolas" pitchFamily="49" charset="0"/>
              </a:rPr>
            </a:br>
            <a:r>
              <a:rPr lang="en-US" sz="2400">
                <a:latin typeface="Consolas" pitchFamily="49" charset="0"/>
                <a:cs typeface="Consolas" pitchFamily="49" charset="0"/>
              </a:rPr>
              <a:t>xhttp.send();</a:t>
            </a:r>
          </a:p>
          <a:p>
            <a:pPr>
              <a:defRPr/>
            </a:pPr>
            <a:r>
              <a:rPr lang="en-US" alt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//posle poziva send, </a:t>
            </a:r>
            <a:r>
              <a:rPr lang="en-US" altLang="sr-Latn-RS" sz="2400" b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readyState</a:t>
            </a:r>
            <a:r>
              <a:rPr lang="en-US" altLang="sr-Latn-RS" sz="240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menja vrednosti u 2,3,4</a:t>
            </a:r>
            <a:endParaRPr lang="sr-Latn-RS" altLang="sr-Latn-RS" sz="2400" dirty="0">
              <a:solidFill>
                <a:srgbClr val="4A852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5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Implementacija sa XMLHttpRequest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482139"/>
            <a:ext cx="1168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sr-Latn-RS" sz="2400" dirty="0">
                <a:solidFill>
                  <a:srgbClr val="4A8522"/>
                </a:solidFill>
                <a:latin typeface="Consolas" panose="020B0609020204030204" pitchFamily="49" charset="0"/>
              </a:rPr>
              <a:t>//</a:t>
            </a:r>
            <a:r>
              <a:rPr lang="sr-Latn-RS" altLang="sr-Latn-RS" sz="2400" dirty="0">
                <a:solidFill>
                  <a:srgbClr val="4A8522"/>
                </a:solidFill>
                <a:latin typeface="Consolas" panose="020B0609020204030204" pitchFamily="49" charset="0"/>
              </a:rPr>
              <a:t>Tipična upotreba bi bila</a:t>
            </a:r>
            <a:endParaRPr lang="sr-Latn-RS" sz="2400" dirty="0">
              <a:solidFill>
                <a:srgbClr val="4A8522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xhttp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 </a:t>
            </a:r>
            <a:r>
              <a:rPr lang="en-US" sz="24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sr-Latn-R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poziva se samo kada </a:t>
            </a:r>
            <a:r>
              <a:rPr lang="en-U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odgovor</a:t>
            </a:r>
            <a: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stigne</a:t>
            </a:r>
            <a: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sr-Latn-RS" sz="2400" dirty="0">
              <a:solidFill>
                <a:srgbClr val="4A8522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xhttp.onload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    if (</a:t>
            </a:r>
            <a:r>
              <a:rPr lang="en-US" sz="2400" dirty="0" err="1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.status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== 200) {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 // Action to be performed when the document is read;</a:t>
            </a:r>
            <a:b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    }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  <a:endParaRPr lang="sr-Latn-RS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//true </a:t>
            </a:r>
            <a:r>
              <a:rPr lang="en-U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ozna</a:t>
            </a:r>
            <a:r>
              <a:rPr lang="sr-Latn-R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čava</a:t>
            </a:r>
            <a:r>
              <a:rPr lang="sr-Latn-R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asinhronu komunikaciju, </a:t>
            </a:r>
            <a:r>
              <a:rPr lang="sr-Latn-R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deault</a:t>
            </a:r>
            <a:r>
              <a:rPr lang="sr-Latn-RS" sz="2400" dirty="0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 je </a:t>
            </a:r>
            <a:r>
              <a:rPr lang="sr-Latn-RS" sz="2400" dirty="0" err="1">
                <a:solidFill>
                  <a:srgbClr val="4A8522"/>
                </a:solidFill>
                <a:latin typeface="Consolas" pitchFamily="49" charset="0"/>
                <a:cs typeface="Consolas" pitchFamily="49" charset="0"/>
              </a:rPr>
              <a:t>true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xhttp.open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"GET"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2400" dirty="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sr-Latn-RS" sz="2400" i="1" dirty="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>
                <a:solidFill>
                  <a:srgbClr val="0878BE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24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xhttp.send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32660" y="952922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https://httpbin.org/html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97777" y="1345771"/>
            <a:ext cx="2593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primer01-JavaScript.html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0800" y="1837308"/>
            <a:ext cx="5532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BioskopVebAplikacijaT12-SamoAJAX/ajax.html TestAjaxHTMLController</a:t>
            </a:r>
          </a:p>
        </p:txBody>
      </p:sp>
    </p:spTree>
    <p:extLst>
      <p:ext uri="{BB962C8B-B14F-4D97-AF65-F5344CB8AC3E}">
        <p14:creationId xmlns:p14="http://schemas.microsoft.com/office/powerpoint/2010/main" val="199624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JavaScript Object Notation</a:t>
            </a:r>
          </a:p>
          <a:p>
            <a:r>
              <a:rPr lang="pl-PL" altLang="sr-Latn-RS" sz="3200"/>
              <a:t>Jednostavan format za razmenu podataka predstavljenih pomoću teksta</a:t>
            </a:r>
          </a:p>
          <a:p>
            <a:r>
              <a:rPr lang="sr-Latn-RS" sz="3200"/>
              <a:t>Danas primarni format podataka korišćen za asinhronu komunikaciju između klijenta i servera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Uvod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Nezavisan od konkretnih tehnologija sa kojima se koristi;</a:t>
            </a:r>
          </a:p>
          <a:p>
            <a:r>
              <a:rPr lang="sr-Latn-RS" altLang="sr-Latn-RS" sz="3200"/>
              <a:t>Lako se razume</a:t>
            </a:r>
          </a:p>
          <a:p>
            <a:r>
              <a:rPr lang="sr-Latn-RS" altLang="sr-Latn-RS" sz="3200"/>
              <a:t>Kod za generisanje i parsiranje JSON-a je dostupan u većini programskih jezika</a:t>
            </a:r>
          </a:p>
          <a:p>
            <a:r>
              <a:rPr lang="sr-Latn-RS" altLang="sr-Latn-RS" sz="3200"/>
              <a:t>Sintaktički identičan kodu za kreiranje objekata u JavaScriptu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Prednosti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8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 sz="3200"/>
              <a:t>Nizovi ili kolekcije su predstavljene </a:t>
            </a:r>
            <a:r>
              <a:rPr lang="en-US" altLang="sr-Latn-RS" sz="3200"/>
              <a:t>kao vrednosti odvojene zarezom koje su obuhva</a:t>
            </a:r>
            <a:r>
              <a:rPr lang="sr-Latn-RS" altLang="sr-Latn-RS" sz="3200"/>
              <a:t>ć</a:t>
            </a:r>
            <a:r>
              <a:rPr lang="en-US" altLang="sr-Latn-RS" sz="3200"/>
              <a:t>ene </a:t>
            </a:r>
            <a:r>
              <a:rPr lang="sr-Latn-RS" altLang="sr-Latn-RS" sz="3200"/>
              <a:t>simbolima '[' i '</a:t>
            </a:r>
            <a:r>
              <a:rPr lang="en-US" altLang="sr-Latn-RS" sz="3200"/>
              <a:t>]</a:t>
            </a:r>
            <a:r>
              <a:rPr lang="sr-Latn-RS" altLang="sr-Latn-RS" sz="3200"/>
              <a:t>'</a:t>
            </a:r>
          </a:p>
          <a:p>
            <a:r>
              <a:rPr lang="sr-Latn-RS" altLang="sr-Latn-RS" sz="3200"/>
              <a:t>Stringovi su pod navodnicima, primitivni tipovi nisu</a:t>
            </a:r>
          </a:p>
          <a:p>
            <a:r>
              <a:rPr lang="sr-Latn-RS" altLang="sr-Latn-RS" sz="3200"/>
              <a:t>Vitičastim zagradama '</a:t>
            </a:r>
            <a:r>
              <a:rPr lang="en-US" altLang="sr-Latn-RS" sz="3200"/>
              <a:t>{</a:t>
            </a:r>
            <a:r>
              <a:rPr lang="sr-Latn-RS" altLang="sr-Latn-RS" sz="3200"/>
              <a:t>' i '</a:t>
            </a:r>
            <a:r>
              <a:rPr lang="en-US" altLang="sr-Latn-RS" sz="3200"/>
              <a:t>}</a:t>
            </a:r>
            <a:r>
              <a:rPr lang="sr-Latn-RS" altLang="sr-Latn-RS" sz="3200"/>
              <a:t>' obeležavamo blok ili strukturu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Sintaksa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5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/>
              <a:t>Podaci su predstavljeni kao parovi </a:t>
            </a:r>
            <a:r>
              <a:rPr lang="sr-Latn-RS" altLang="sr-Latn-RS" b="1"/>
              <a:t>ključ:vrednost</a:t>
            </a:r>
          </a:p>
          <a:p>
            <a:r>
              <a:rPr lang="sr-Latn-RS" altLang="sr-Latn-RS"/>
              <a:t>Podaci su odvojeni zarezima</a:t>
            </a:r>
          </a:p>
          <a:p>
            <a:r>
              <a:rPr lang="sr-Latn-RS" altLang="sr-Latn-RS"/>
              <a:t>Podaci mogu biti:</a:t>
            </a:r>
          </a:p>
          <a:p>
            <a:pPr lvl="1"/>
            <a:r>
              <a:rPr lang="sr-Latn-RS" altLang="sr-Latn-RS"/>
              <a:t>Brojevi (celi ili razlomljeni)</a:t>
            </a:r>
          </a:p>
          <a:p>
            <a:pPr lvl="1"/>
            <a:r>
              <a:rPr lang="sr-Latn-RS" altLang="sr-Latn-RS"/>
              <a:t>Stringovi (pod navodnicima)</a:t>
            </a:r>
          </a:p>
          <a:p>
            <a:pPr lvl="1"/>
            <a:r>
              <a:rPr lang="it-IT" altLang="sr-Latn-RS"/>
              <a:t>Boolean vrednosti (true ili false)</a:t>
            </a:r>
          </a:p>
          <a:p>
            <a:pPr lvl="1"/>
            <a:r>
              <a:rPr lang="sr-Latn-RS" altLang="sr-Latn-RS"/>
              <a:t>Nizovi ili kolekcije (u uglastim zagradama)</a:t>
            </a:r>
          </a:p>
          <a:p>
            <a:pPr lvl="1"/>
            <a:r>
              <a:rPr lang="sr-Latn-RS" altLang="sr-Latn-RS"/>
              <a:t>Objekti (u vitičastim zagradama)</a:t>
            </a:r>
          </a:p>
          <a:p>
            <a:pPr lvl="1"/>
            <a:r>
              <a:rPr lang="sr-Latn-RS" altLang="sr-Latn-RS"/>
              <a:t>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Sintaksa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svaku i </a:t>
            </a:r>
            <a:r>
              <a:rPr lang="sr-Latn-RS" dirty="0">
                <a:solidFill>
                  <a:srgbClr val="0878BE"/>
                </a:solidFill>
              </a:rPr>
              <a:t>najmanju promenu u prikazu stranice </a:t>
            </a:r>
            <a:r>
              <a:rPr lang="sr-Latn-RS" dirty="0"/>
              <a:t>(npr. poruka o greški), server je morao da generiše</a:t>
            </a:r>
            <a:r>
              <a:rPr lang="sr-Latn-RS" dirty="0">
                <a:solidFill>
                  <a:srgbClr val="0878BE"/>
                </a:solidFill>
              </a:rPr>
              <a:t> potpuno novu stranicu </a:t>
            </a:r>
            <a:r>
              <a:rPr lang="sr-Latn-RS" dirty="0"/>
              <a:t>sa dodatkom te </a:t>
            </a:r>
            <a:r>
              <a:rPr lang="sr-Latn-RS"/>
              <a:t>male promene</a:t>
            </a:r>
          </a:p>
          <a:p>
            <a:r>
              <a:rPr lang="sr-Latn-RS"/>
              <a:t>potencijalni problem server postaje usko</a:t>
            </a:r>
            <a:r>
              <a:rPr lang="en-US"/>
              <a:t> grlo</a:t>
            </a:r>
            <a:endParaRPr lang="sr-Latn-RS" dirty="0"/>
          </a:p>
          <a:p>
            <a:r>
              <a:rPr lang="sr-Latn-RS" dirty="0"/>
              <a:t>ovakav pristup </a:t>
            </a:r>
            <a:r>
              <a:rPr lang="sr-Latn-RS" dirty="0">
                <a:solidFill>
                  <a:srgbClr val="0878BE"/>
                </a:solidFill>
              </a:rPr>
              <a:t>nije pogodan za izrazito interaktivne aplikacije i aplikacije bogate multimedijalnim sadržajem</a:t>
            </a:r>
            <a:r>
              <a:rPr lang="sr-Latn-RS" dirty="0"/>
              <a:t> (npr. stranice kao što su</a:t>
            </a:r>
            <a:r>
              <a:rPr lang="sr-Latn-RS" i="1" dirty="0"/>
              <a:t> Google</a:t>
            </a:r>
            <a:r>
              <a:rPr lang="sr-Latn-RS" dirty="0"/>
              <a:t>, </a:t>
            </a:r>
            <a:r>
              <a:rPr lang="sr-Latn-RS" i="1" dirty="0"/>
              <a:t>Facebook</a:t>
            </a:r>
            <a:r>
              <a:rPr lang="sr-Latn-RS" dirty="0"/>
              <a:t>, </a:t>
            </a:r>
            <a:r>
              <a:rPr lang="sr-Latn-RS" i="1" dirty="0"/>
              <a:t>Youtube</a:t>
            </a:r>
            <a:r>
              <a:rPr lang="sr-Latn-RS" dirty="0"/>
              <a:t>, </a:t>
            </a:r>
            <a:r>
              <a:rPr lang="sr-Latn-RS" i="1" dirty="0"/>
              <a:t>Instagram</a:t>
            </a:r>
            <a:r>
              <a:rPr lang="sr-Latn-RS" dirty="0"/>
              <a:t> i sl.)</a:t>
            </a:r>
          </a:p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učitavanje</a:t>
            </a:r>
            <a:r>
              <a:rPr lang="sr-Latn-RS" dirty="0"/>
              <a:t> takvih stranica se broji u sekundama, pa bi čestim zahtevima za promenom, pri čemu bi se svaki put učitavala potpuno nova stranica, aplikacija postala spora (</a:t>
            </a:r>
            <a:r>
              <a:rPr lang="sr-Latn-RS" i="1" dirty="0"/>
              <a:t>unresponsive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9382" y="272764"/>
            <a:ext cx="11684000" cy="12050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Nedostaci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dosada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šnjeg pristupa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u generisanju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dinami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čkog HTML sadržaja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75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Primer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362527"/>
            <a:ext cx="117982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"studenti"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[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{ 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"id"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"Pera"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"prezime"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"Perić"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    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"email"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"pera@gmail.com"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},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{ 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"id"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"Steva"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"prezime"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"Stević"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 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"email"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null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},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{ 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"id"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"ime"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"Jova"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"prezima"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"Jović"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"email"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"jova@gmail.com"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]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0592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Primer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362527"/>
            <a:ext cx="117982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"firstName"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"John"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"lastName"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"Smith"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"age"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25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"address"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"streetAddress"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"21 2nd Street"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"city"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"New York"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"state"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"NY"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"postalCode"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10021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},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"phoneNumbers"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[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"number"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"212 555-1234"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},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"fax"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600">
                <a:solidFill>
                  <a:srgbClr val="0451A5"/>
                </a:solidFill>
                <a:latin typeface="Consolas"/>
              </a:rPr>
              <a:t>"number"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: 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"646 555-4567"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   ]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608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Primer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4" y="1482139"/>
            <a:ext cx="5313213" cy="46468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5346" y="1482139"/>
            <a:ext cx="6368035" cy="53510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7888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Kada se razmenjuju sa Web serverom, podaci se razmenjuju kao string.</a:t>
            </a:r>
          </a:p>
          <a:p>
            <a:r>
              <a:rPr lang="sr-Latn-RS" sz="3200" b="1"/>
              <a:t>JSON.parse(</a:t>
            </a:r>
            <a:r>
              <a:rPr lang="en-US" sz="3200" b="1"/>
              <a:t>tekst</a:t>
            </a:r>
            <a:r>
              <a:rPr lang="sr-Latn-RS" sz="3200" b="1"/>
              <a:t>) </a:t>
            </a:r>
            <a:r>
              <a:rPr lang="sr-Latn-RS" sz="3200"/>
              <a:t>parsira podatke (string) u JavaScript objekat.</a:t>
            </a:r>
          </a:p>
          <a:p>
            <a:r>
              <a:rPr lang="sr-Latn-RS" sz="3200" b="1"/>
              <a:t>JSON.stringify(</a:t>
            </a:r>
            <a:r>
              <a:rPr lang="en-US" sz="3200" b="1"/>
              <a:t>objekat</a:t>
            </a:r>
            <a:r>
              <a:rPr lang="sr-Latn-RS" sz="3200" b="1"/>
              <a:t>) </a:t>
            </a:r>
            <a:r>
              <a:rPr lang="sr-Latn-RS" sz="3200"/>
              <a:t>konvertuje JavaScript objekat u string.</a:t>
            </a:r>
          </a:p>
          <a:p>
            <a:r>
              <a:rPr lang="sr-Latn-RS" sz="3200" b="1"/>
              <a:t>JSON.stringify(</a:t>
            </a:r>
            <a:r>
              <a:rPr lang="en-US" sz="3200" b="1"/>
              <a:t>objekat</a:t>
            </a:r>
            <a:r>
              <a:rPr lang="sr-Latn-RS" sz="3200" b="1"/>
              <a:t>):</a:t>
            </a:r>
            <a:endParaRPr lang="sr-Latn-RS" sz="3200"/>
          </a:p>
          <a:p>
            <a:pPr lvl="1"/>
            <a:r>
              <a:rPr lang="sr-Latn-RS" sz="2800"/>
              <a:t>Konvertuje sve datume u stringove;</a:t>
            </a:r>
          </a:p>
          <a:p>
            <a:pPr lvl="1"/>
            <a:r>
              <a:rPr lang="sr-Latn-RS" sz="2800"/>
              <a:t>Uklanja sve funkcije iz JavaScript objekta.</a:t>
            </a:r>
            <a:endParaRPr lang="sr-Latn-RS" altLang="sr-Latn-R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JSON i JavaScript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62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JSON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JSON i JavaScript</a:t>
            </a:r>
            <a:r>
              <a:rPr lang="en-US" sz="4000">
                <a:latin typeface="+mn-lt"/>
              </a:rPr>
              <a:t> - na klijentskoj stani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" y="1966529"/>
            <a:ext cx="11590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7F5F"/>
                </a:solidFill>
                <a:latin typeface="Consolas"/>
              </a:rPr>
              <a:t>//kreira se JSON string od objekta </a:t>
            </a:r>
          </a:p>
          <a:p>
            <a:r>
              <a:rPr lang="pt-BR" sz="2400">
                <a:solidFill>
                  <a:srgbClr val="3F7F5F"/>
                </a:solidFill>
                <a:latin typeface="Consolas"/>
              </a:rPr>
              <a:t>//da bi se preko AJAX poslao serveru</a:t>
            </a:r>
          </a:p>
          <a:p>
            <a:r>
              <a:rPr lang="en-US" sz="24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/>
              </a:rPr>
              <a:t> jsonString = JSON.stringify(objekat);</a:t>
            </a:r>
          </a:p>
          <a:p>
            <a:endParaRPr lang="en-US" sz="2400">
              <a:latin typeface="Consolas"/>
            </a:endParaRPr>
          </a:p>
          <a:p>
            <a:r>
              <a:rPr lang="en-US" sz="2400">
                <a:solidFill>
                  <a:srgbClr val="3F7F5F"/>
                </a:solidFill>
                <a:latin typeface="Consolas"/>
              </a:rPr>
              <a:t>//server je vratio JSON string </a:t>
            </a:r>
          </a:p>
          <a:p>
            <a:r>
              <a:rPr lang="pl-PL" sz="2400">
                <a:solidFill>
                  <a:srgbClr val="3F7F5F"/>
                </a:solidFill>
                <a:latin typeface="Consolas"/>
              </a:rPr>
              <a:t>//koji se konvertuje u objekat</a:t>
            </a:r>
          </a:p>
          <a:p>
            <a:r>
              <a:rPr lang="en-US" sz="2400" b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/>
              </a:rPr>
              <a:t> objekat = JSON.parse(jsonString);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988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894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 u čistom </a:t>
            </a:r>
            <a:r>
              <a:rPr lang="sr-Latn-RS" i="1" dirty="0"/>
              <a:t>JavaScript</a:t>
            </a:r>
            <a:r>
              <a:rPr lang="sr-Latn-RS" dirty="0"/>
              <a:t>-u se oslanja na</a:t>
            </a:r>
            <a:r>
              <a:rPr lang="sr-Latn-RS" i="1" dirty="0"/>
              <a:t> XMLHttpRequest </a:t>
            </a:r>
            <a:r>
              <a:rPr lang="sr-Latn-RS" dirty="0"/>
              <a:t>objekte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Implementacija</a:t>
            </a:r>
            <a:r>
              <a:rPr lang="en-US" sz="4000">
                <a:latin typeface="+mn-lt"/>
              </a:rPr>
              <a:t> sa JSON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382" y="2240090"/>
            <a:ext cx="8921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dirty="0">
                <a:latin typeface="Consolas" panose="020B0609020204030204" pitchFamily="49" charset="0"/>
              </a:rPr>
              <a:t> …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pročitan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iz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forme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pretragu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Zanrovi?naziv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kreiranje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zahteva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podešavanje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tipa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URL-a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zahteva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konverzija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string-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ovnog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u JSON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formatu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u JSON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objekat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request.responseType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r-Latn-RS" sz="16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funkcija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koja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će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se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izvršiti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kada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 stigne</a:t>
            </a:r>
            <a:endParaRPr lang="sr-Latn-R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function called when an XMLHttpRequest </a:t>
            </a:r>
            <a:endParaRPr lang="sr-Latn-RS" sz="16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transaction completes successfully.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request.onload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ispis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slanje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zahteva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"GET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: Zanrovi"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30283" y="2240090"/>
            <a:ext cx="53242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Zanrovi?naziv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=ja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GET: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{…}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​status: </a:t>
            </a:r>
            <a:r>
              <a:rPr lang="en-US" sz="1600">
                <a:latin typeface="Consolas" panose="020B0609020204030204" pitchFamily="49" charset="0"/>
              </a:rPr>
              <a:t>"ok",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: (2) […]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0: Object { id: 2,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akcija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1: Object { id: 3,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komedija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848915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495099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XMLHttpRequest.response Read only </a:t>
            </a:r>
            <a:br>
              <a:rPr lang="en-US" sz="3200"/>
            </a:br>
            <a:r>
              <a:rPr lang="en-US" sz="3200"/>
              <a:t>Returns an ArrayBuffer, Blob, Document, JavaScript object, or a DOMString, depending on the value of XMLHttpRequest.responseType, that contains the response entity body.</a:t>
            </a:r>
            <a:br>
              <a:rPr lang="en-US" sz="3200"/>
            </a:br>
            <a:endParaRPr lang="en-US" sz="3200"/>
          </a:p>
          <a:p>
            <a:r>
              <a:rPr lang="en-US" sz="3200"/>
              <a:t>XMLHttpRequest.responseText Read only</a:t>
            </a:r>
            <a:br>
              <a:rPr lang="en-US" sz="3200"/>
            </a:br>
            <a:r>
              <a:rPr lang="en-US" sz="3200"/>
              <a:t>Returns a DOMString that contains the response to the request as text, or null if the request was unsuccessful or has not yet been sent.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Implementacija</a:t>
            </a:r>
            <a:r>
              <a:rPr lang="en-US" sz="4000">
                <a:latin typeface="+mn-lt"/>
              </a:rPr>
              <a:t> sa JSON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altLang="sr-Latn-RS" sz="3200"/>
              <a:t>jQuery pojednostavljuje AJAX funkcionalnosti</a:t>
            </a:r>
          </a:p>
          <a:p>
            <a:pPr>
              <a:defRPr/>
            </a:pPr>
            <a:r>
              <a:rPr lang="sr-Latn-RS" altLang="sr-Latn-RS" sz="3200"/>
              <a:t>Različiti brauzeri podržavaju različitu sintaksu AJAX poziva</a:t>
            </a:r>
          </a:p>
          <a:p>
            <a:pPr>
              <a:defRPr/>
            </a:pPr>
            <a:r>
              <a:rPr lang="sr-Latn-RS" altLang="sr-Latn-RS" sz="3200"/>
              <a:t>jQuery rešava ovaj problem, pa se AJAX poziv svodi na jednu liniju koda</a:t>
            </a:r>
          </a:p>
          <a:p>
            <a:pPr>
              <a:defRPr/>
            </a:pPr>
            <a:r>
              <a:rPr lang="en-US" sz="3200"/>
              <a:t>Više na: </a:t>
            </a:r>
            <a:r>
              <a:rPr lang="en-US" sz="3200" u="heavy">
                <a:hlinkClick r:id="rId2"/>
              </a:rPr>
              <a:t>http://api.jquery.com/category/ajax/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551E4-D8C7-4A00-8BB9-BFF5BA176EAF}"/>
              </a:ext>
            </a:extLst>
          </p:cNvPr>
          <p:cNvSpPr txBox="1"/>
          <p:nvPr/>
        </p:nvSpPr>
        <p:spPr>
          <a:xfrm>
            <a:off x="3664640" y="868218"/>
            <a:ext cx="450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nastavak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naredni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99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7055427" cy="166660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Uz </a:t>
            </a:r>
            <a:r>
              <a:rPr lang="en-US" dirty="0" err="1"/>
              <a:t>pomo</a:t>
            </a:r>
            <a:r>
              <a:rPr lang="sr-Latn-RS" dirty="0"/>
              <a:t>ć </a:t>
            </a:r>
            <a:r>
              <a:rPr lang="sr-Latn-RS" i="1" dirty="0"/>
              <a:t>jQuery</a:t>
            </a:r>
            <a:r>
              <a:rPr lang="sr-Latn-RS" dirty="0"/>
              <a:t> biblioteke, oslanja se na poziv jedne funkcije</a:t>
            </a:r>
            <a:endParaRPr lang="en-US" dirty="0"/>
          </a:p>
          <a:p>
            <a:r>
              <a:rPr lang="en-US"/>
              <a:t>$(</a:t>
            </a:r>
            <a:r>
              <a:rPr lang="en-US" i="1"/>
              <a:t>selector)</a:t>
            </a:r>
            <a:r>
              <a:rPr lang="en-US"/>
              <a:t>.load(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/>
              <a:t>$.</a:t>
            </a:r>
            <a:r>
              <a:rPr lang="en-US" dirty="0"/>
              <a:t>get(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>
                <a:solidFill>
                  <a:srgbClr val="2A00FF"/>
                </a:solidFill>
              </a:rPr>
              <a:t>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/>
              <a:t>$.post(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 i="1"/>
              <a:t>$.</a:t>
            </a:r>
            <a:r>
              <a:rPr lang="en-US"/>
              <a:t>ajax( url [, settings ] )</a:t>
            </a:r>
            <a:endParaRPr lang="sr-Latn-R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4127" y="5032402"/>
            <a:ext cx="5457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Object </a:t>
            </a:r>
            <a:r>
              <a:rPr lang="en-US" sz="1600" dirty="0">
                <a:latin typeface="Consolas" panose="020B0609020204030204" pitchFamily="49" charset="0"/>
              </a:rPr>
              <a:t>{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"ja"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GET: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{…}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    status: </a:t>
            </a:r>
            <a:r>
              <a:rPr lang="en-US" sz="1600">
                <a:latin typeface="Consolas" panose="020B0609020204030204" pitchFamily="49" charset="0"/>
              </a:rPr>
              <a:t>"ok",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: (2) […]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​​        0: Object { id: 2,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akcija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​​        1: Object { id: 3,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komedija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382" y="3309362"/>
            <a:ext cx="74477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"ja"</a:t>
            </a:r>
            <a:r>
              <a:rPr lang="en-US" sz="160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pročitan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iz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forme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pretragu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parametri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JSON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objekat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URL,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parametri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handler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će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obradi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sr-Latn-R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kada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stigne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$.get(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ispis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"GET: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86532" y="4479403"/>
            <a:ext cx="1499332" cy="1030146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5863" y="4294737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16726"/>
                </a:solidFill>
              </a:rPr>
              <a:t>m</a:t>
            </a:r>
            <a:r>
              <a:rPr lang="en-US" dirty="0">
                <a:solidFill>
                  <a:srgbClr val="F16726"/>
                </a:solidFill>
              </a:rPr>
              <a:t>o</a:t>
            </a:r>
            <a:r>
              <a:rPr lang="sr-Latn-RS" dirty="0">
                <a:solidFill>
                  <a:srgbClr val="F16726"/>
                </a:solidFill>
              </a:rPr>
              <a:t>že se izostaviti</a:t>
            </a:r>
            <a:endParaRPr lang="en-US" dirty="0">
              <a:solidFill>
                <a:srgbClr val="F16726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40313" y="5509549"/>
            <a:ext cx="3293814" cy="943046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36199" y="5920491"/>
            <a:ext cx="3829372" cy="1985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6343" y="6198903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04807" y="1055333"/>
            <a:ext cx="4628573" cy="397706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BF247D"/>
                </a:solidFill>
              </a:rPr>
              <a:t>function</a:t>
            </a:r>
            <a:r>
              <a:rPr lang="en-US"/>
              <a:t>(responseTxt, statusTxt, xhr)</a:t>
            </a:r>
            <a:endParaRPr lang="en-US" i="1"/>
          </a:p>
          <a:p>
            <a:pPr marL="0" indent="0">
              <a:buNone/>
            </a:pPr>
            <a:r>
              <a:rPr lang="en-US" i="1"/>
              <a:t>Callback </a:t>
            </a:r>
            <a:r>
              <a:rPr lang="en-US"/>
              <a:t>funkcija ima dodatne opcione parametre</a:t>
            </a:r>
          </a:p>
          <a:p>
            <a:r>
              <a:rPr lang="en-US"/>
              <a:t>responseTxt - sadr</a:t>
            </a:r>
            <a:r>
              <a:rPr lang="sr-Latn-RS"/>
              <a:t>ži odgovor servera ako poziv metode uspe</a:t>
            </a:r>
            <a:endParaRPr lang="en-US"/>
          </a:p>
          <a:p>
            <a:pPr marL="228600" lvl="1">
              <a:spcBef>
                <a:spcPts val="1000"/>
              </a:spcBef>
            </a:pPr>
            <a:r>
              <a:rPr lang="en-US" sz="2800"/>
              <a:t>statusTxt - </a:t>
            </a:r>
            <a:r>
              <a:rPr lang="sr-Latn-RS" sz="2800"/>
              <a:t>sadrži status poziva metode</a:t>
            </a:r>
            <a:r>
              <a:rPr lang="en-US" sz="2800"/>
              <a:t>("success", "notmodified", "error", "timeout", or "parsererror")</a:t>
            </a:r>
          </a:p>
          <a:p>
            <a:r>
              <a:rPr lang="en-US"/>
              <a:t>xhr - </a:t>
            </a:r>
            <a:r>
              <a:rPr lang="sr-Latn-RS"/>
              <a:t>sadrži </a:t>
            </a:r>
            <a:r>
              <a:rPr lang="en-US"/>
              <a:t>XMLHttpRequest </a:t>
            </a:r>
            <a:r>
              <a:rPr lang="sr-Latn-RS"/>
              <a:t>objekat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58811" y="1704109"/>
            <a:ext cx="2645998" cy="238991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23412" y="2529147"/>
            <a:ext cx="2609628" cy="3156758"/>
          </a:xfrm>
          <a:prstGeom prst="straightConnector1">
            <a:avLst/>
          </a:prstGeom>
          <a:ln w="50800">
            <a:solidFill>
              <a:srgbClr val="BF247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1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5158811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Asinhrono učitavanje sadržaja sa servera i smeštanje tog sadržaja u selektovani element</a:t>
            </a:r>
          </a:p>
          <a:p>
            <a:r>
              <a:rPr lang="en-US"/>
              <a:t>$(</a:t>
            </a:r>
            <a:r>
              <a:rPr lang="en-US" i="1"/>
              <a:t>selector)</a:t>
            </a:r>
            <a:r>
              <a:rPr lang="en-US"/>
              <a:t>.load(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/>
              <a:t>$(</a:t>
            </a:r>
            <a:r>
              <a:rPr lang="en-US" i="1"/>
              <a:t>selector)</a:t>
            </a:r>
            <a:r>
              <a:rPr lang="en-US"/>
              <a:t>.load(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, </a:t>
            </a:r>
            <a:r>
              <a:rPr lang="en-US">
                <a:solidFill>
                  <a:srgbClr val="BF247D"/>
                </a:solidFill>
              </a:rPr>
              <a:t>function</a:t>
            </a:r>
            <a:r>
              <a:rPr lang="en-US"/>
              <a:t>(responseTxt, statusTxt, xhr))</a:t>
            </a:r>
            <a:endParaRPr lang="en-US" i="1"/>
          </a:p>
          <a:p>
            <a:r>
              <a:rPr lang="en-US"/>
              <a:t> </a:t>
            </a:r>
            <a:r>
              <a:rPr lang="pt-BR"/>
              <a:t>data – opcioni podaci koji se šalju serveru</a:t>
            </a:r>
          </a:p>
          <a:p>
            <a:r>
              <a:rPr lang="pt-BR"/>
              <a:t>Dodati parameti </a:t>
            </a:r>
            <a:r>
              <a:rPr lang="en-US" i="1"/>
              <a:t>callback</a:t>
            </a:r>
            <a:r>
              <a:rPr lang="en-US"/>
              <a:t> funkcije:</a:t>
            </a:r>
          </a:p>
          <a:p>
            <a:pPr lvl="1"/>
            <a:r>
              <a:rPr lang="en-US"/>
              <a:t>responseTxt - sadr</a:t>
            </a:r>
            <a:r>
              <a:rPr lang="sr-Latn-RS"/>
              <a:t>ži odgovor servera ako poziv metode uspe</a:t>
            </a:r>
            <a:endParaRPr lang="en-US"/>
          </a:p>
          <a:p>
            <a:pPr marL="685800" lvl="2">
              <a:spcBef>
                <a:spcPts val="1000"/>
              </a:spcBef>
            </a:pPr>
            <a:r>
              <a:rPr lang="en-US" sz="2400"/>
              <a:t>statusTxt - </a:t>
            </a:r>
            <a:r>
              <a:rPr lang="sr-Latn-RS" sz="2400"/>
              <a:t>sadrži status poziva metode</a:t>
            </a:r>
            <a:r>
              <a:rPr lang="en-US" sz="2400"/>
              <a:t>("success", "notmodified", "error", "timeout", or "parsererror")</a:t>
            </a:r>
          </a:p>
          <a:p>
            <a:pPr lvl="1"/>
            <a:r>
              <a:rPr lang="en-US"/>
              <a:t>xhr - </a:t>
            </a:r>
            <a:r>
              <a:rPr lang="sr-Latn-RS"/>
              <a:t>sadrži </a:t>
            </a:r>
            <a:r>
              <a:rPr lang="en-US"/>
              <a:t>XMLHttpRequest </a:t>
            </a:r>
            <a:r>
              <a:rPr lang="sr-Latn-RS"/>
              <a:t>objekat</a:t>
            </a:r>
            <a:endParaRPr lang="en-US"/>
          </a:p>
          <a:p>
            <a:endParaRPr lang="en-US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  <a:endParaRPr lang="en-US" sz="4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500"/>
            <a:ext cx="2770909" cy="49444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prevesti</a:t>
            </a:r>
            <a:r>
              <a:rPr lang="en-US" dirty="0"/>
              <a:t> MVC…</a:t>
            </a:r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Ideja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5" y="3758692"/>
            <a:ext cx="1658440" cy="6307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03523" y="5051238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13468" y="514098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3413" y="523837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rgbClr val="4A8522"/>
                </a:solidFill>
              </a:rPr>
              <a:t>specifikacija</a:t>
            </a:r>
            <a:endParaRPr lang="en-US" sz="2000" dirty="0">
              <a:solidFill>
                <a:srgbClr val="4A852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11719" y="304505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1664" y="313479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31609" y="323218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11719" y="965608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21664" y="105535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31609" y="115274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90710" y="304505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00655" y="313479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10600" y="323218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6895987" y="3972201"/>
            <a:ext cx="1714613" cy="1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43814" y="4712216"/>
            <a:ext cx="0" cy="339022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469153" y="1476583"/>
            <a:ext cx="2671922" cy="18563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706255" y="1972016"/>
            <a:ext cx="2417158" cy="16903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778665" y="3862660"/>
            <a:ext cx="2335299" cy="129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" idx="1"/>
          </p:cNvCxnSpPr>
          <p:nvPr/>
        </p:nvCxnSpPr>
        <p:spPr>
          <a:xfrm flipH="1" flipV="1">
            <a:off x="2604655" y="4389453"/>
            <a:ext cx="2518758" cy="1588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947868" y="4721249"/>
            <a:ext cx="8196" cy="339022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2564824" y="4485769"/>
            <a:ext cx="2566785" cy="1619467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12162" y="4694590"/>
            <a:ext cx="23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solidFill>
                  <a:srgbClr val="4A8522"/>
                </a:solidFill>
              </a:rPr>
              <a:t>n</a:t>
            </a:r>
            <a:r>
              <a:rPr lang="en-US" dirty="0" err="1">
                <a:solidFill>
                  <a:srgbClr val="4A8522"/>
                </a:solidFill>
              </a:rPr>
              <a:t>aziv</a:t>
            </a:r>
            <a:r>
              <a:rPr lang="en-US" dirty="0">
                <a:solidFill>
                  <a:srgbClr val="4A8522"/>
                </a:solidFill>
              </a:rPr>
              <a:t> </a:t>
            </a:r>
            <a:r>
              <a:rPr lang="sr-Latn-RS" dirty="0">
                <a:solidFill>
                  <a:srgbClr val="4A8522"/>
                </a:solidFill>
              </a:rPr>
              <a:t>šablona</a:t>
            </a:r>
            <a:r>
              <a:rPr lang="sr-Latn-RS" dirty="0"/>
              <a:t> + </a:t>
            </a:r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69244" y="5421920"/>
            <a:ext cx="15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HTML</a:t>
            </a:r>
            <a:r>
              <a:rPr lang="sr-Latn-RS" dirty="0">
                <a:solidFill>
                  <a:srgbClr val="4A8522"/>
                </a:solidFill>
              </a:rPr>
              <a:t> </a:t>
            </a:r>
            <a:r>
              <a:rPr lang="sr-Latn-RS" dirty="0"/>
              <a:t>+ </a:t>
            </a:r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5917" y="3506794"/>
            <a:ext cx="81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98722" y="2817196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HTML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96644" y="1899660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6153" y="3484791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69151" y="1602684"/>
            <a:ext cx="14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statički HTML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912" y="5691645"/>
            <a:ext cx="17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dinamički HTML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2751282" y="4220789"/>
            <a:ext cx="2380327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63577" y="4250714"/>
            <a:ext cx="9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F16726"/>
                </a:solidFill>
              </a:rPr>
              <a:t>redirect</a:t>
            </a:r>
            <a:endParaRPr lang="en-US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5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7018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sr-Latn-RS" sz="3200"/>
              <a:t>Primer: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2344953"/>
            <a:ext cx="1168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$(</a:t>
            </a:r>
            <a:r>
              <a:rPr lang="en-US">
                <a:solidFill>
                  <a:srgbClr val="2A00FF"/>
                </a:solidFill>
                <a:latin typeface="Consolas"/>
              </a:rPr>
              <a:t>"div#div2"</a:t>
            </a:r>
            <a:r>
              <a:rPr lang="en-US">
                <a:solidFill>
                  <a:srgbClr val="000000"/>
                </a:solidFill>
                <a:latin typeface="Consolas"/>
              </a:rPr>
              <a:t>).load(</a:t>
            </a:r>
            <a:r>
              <a:rPr lang="en-US">
                <a:solidFill>
                  <a:srgbClr val="2A00FF"/>
                </a:solidFill>
                <a:latin typeface="Consolas"/>
              </a:rPr>
              <a:t>'https://httpbin.org/html'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$(</a:t>
            </a:r>
            <a:r>
              <a:rPr lang="en-US">
                <a:solidFill>
                  <a:srgbClr val="2A00FF"/>
                </a:solidFill>
                <a:latin typeface="Consolas"/>
              </a:rPr>
              <a:t>"#myDiv"</a:t>
            </a:r>
            <a:r>
              <a:rPr lang="en-US">
                <a:solidFill>
                  <a:srgbClr val="000000"/>
                </a:solidFill>
                <a:latin typeface="Consolas"/>
              </a:rPr>
              <a:t>).load(</a:t>
            </a:r>
            <a:r>
              <a:rPr lang="en-US">
                <a:solidFill>
                  <a:srgbClr val="2A00FF"/>
                </a:solidFill>
                <a:latin typeface="Consolas"/>
              </a:rPr>
              <a:t>'TestAjaxHTML'</a:t>
            </a:r>
            <a:r>
              <a:rPr lang="en-US">
                <a:solidFill>
                  <a:srgbClr val="000000"/>
                </a:solidFill>
                <a:latin typeface="Consolas"/>
              </a:rPr>
              <a:t>, {</a:t>
            </a:r>
            <a:r>
              <a:rPr lang="en-US">
                <a:solidFill>
                  <a:srgbClr val="2A00FF"/>
                </a:solidFill>
                <a:latin typeface="Consolas"/>
              </a:rPr>
              <a:t>"tekst"</a:t>
            </a:r>
            <a:r>
              <a:rPr lang="en-US">
                <a:solidFill>
                  <a:srgbClr val="000000"/>
                </a:solidFill>
                <a:latin typeface="Consolas"/>
              </a:rPr>
              <a:t>: </a:t>
            </a:r>
            <a:r>
              <a:rPr lang="en-US">
                <a:solidFill>
                  <a:srgbClr val="2A00FF"/>
                </a:solidFill>
                <a:latin typeface="Consolas"/>
              </a:rPr>
              <a:t>"Juhu"</a:t>
            </a:r>
            <a:r>
              <a:rPr lang="en-US">
                <a:solidFill>
                  <a:srgbClr val="000000"/>
                </a:solidFill>
                <a:latin typeface="Consolas"/>
              </a:rPr>
              <a:t>},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(responseTxt, statusTxt, xhr)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alert(responseTxt);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	if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(statusTxt ==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"success"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alert(</a:t>
            </a:r>
            <a:r>
              <a:rPr lang="en-US">
                <a:solidFill>
                  <a:srgbClr val="2A00FF"/>
                </a:solidFill>
                <a:latin typeface="Consolas"/>
              </a:rPr>
              <a:t>"External content loaded successfully!"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	if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(statusTxt ==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"error"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alert(</a:t>
            </a:r>
            <a:r>
              <a:rPr lang="en-US">
                <a:solidFill>
                  <a:srgbClr val="2A00FF"/>
                </a:solidFill>
                <a:latin typeface="Consolas"/>
              </a:rPr>
              <a:t>"Error: "</a:t>
            </a:r>
            <a:r>
              <a:rPr lang="en-US">
                <a:solidFill>
                  <a:srgbClr val="000000"/>
                </a:solidFill>
                <a:latin typeface="Consolas"/>
              </a:rPr>
              <a:t> + xhr.status + </a:t>
            </a:r>
            <a:r>
              <a:rPr lang="en-US">
                <a:solidFill>
                  <a:srgbClr val="2A00FF"/>
                </a:solidFill>
                <a:latin typeface="Consolas"/>
              </a:rPr>
              <a:t>": "</a:t>
            </a:r>
            <a:r>
              <a:rPr lang="en-US">
                <a:solidFill>
                  <a:srgbClr val="000000"/>
                </a:solidFill>
                <a:latin typeface="Consolas"/>
              </a:rPr>
              <a:t> + xhr.responseTxt);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5700383"/>
            <a:ext cx="11684000" cy="57018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/>
              <a:t>Pitanje za sve k</a:t>
            </a:r>
            <a:r>
              <a:rPr lang="sr-Latn-RS" sz="3200"/>
              <a:t>oj</a:t>
            </a:r>
            <a:r>
              <a:rPr lang="en-US" sz="3200"/>
              <a:t>a</a:t>
            </a:r>
            <a:r>
              <a:rPr lang="sr-Latn-RS" sz="3200"/>
              <a:t> se HTTP metoda poziva kod jQuery load funkcije?</a:t>
            </a:r>
          </a:p>
        </p:txBody>
      </p:sp>
    </p:spTree>
    <p:extLst>
      <p:ext uri="{BB962C8B-B14F-4D97-AF65-F5344CB8AC3E}">
        <p14:creationId xmlns:p14="http://schemas.microsoft.com/office/powerpoint/2010/main" val="199830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3175462" cy="48263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/>
              <a:t>Pitanje za sve k</a:t>
            </a:r>
            <a:r>
              <a:rPr lang="sr-Latn-RS" sz="3200"/>
              <a:t>oj</a:t>
            </a:r>
            <a:r>
              <a:rPr lang="en-US" sz="3200"/>
              <a:t>a</a:t>
            </a:r>
            <a:r>
              <a:rPr lang="sr-Latn-RS" sz="3200"/>
              <a:t> se HTTP metoda poziva kod jQuery load funkcije?</a:t>
            </a:r>
          </a:p>
          <a:p>
            <a:pPr lvl="1">
              <a:defRPr/>
            </a:pPr>
            <a:r>
              <a:rPr lang="sr-Latn-RS" sz="2800"/>
              <a:t>Ako se zada drugi parametar data tada se poziva Post metoda u suprotnom je Get</a:t>
            </a:r>
            <a:endParaRPr lang="sr-Latn-R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2315" y="1482138"/>
            <a:ext cx="8497373" cy="49186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513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978429" cy="417790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sz="3200"/>
              <a:t>Ne mora se očitavati cela stranica već samo deo stranice može da se učita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818" y="1482139"/>
            <a:ext cx="8560666" cy="5366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5984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269824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Kako još možemo da iskoristimo fukciju load</a:t>
            </a:r>
          </a:p>
          <a:p>
            <a:r>
              <a:rPr lang="sr-Latn-RS"/>
              <a:t>Npr. U zavisnosti od odabranog radio dugmeta možemo da prikažemo različite kategorije za kupovinu</a:t>
            </a:r>
          </a:p>
          <a:p>
            <a:pPr lvl="1"/>
            <a:r>
              <a:rPr lang="sr-Latn-RS"/>
              <a:t>Definiše se funkcija onClick za dugme koja poziva load JQuery funkciju</a:t>
            </a:r>
          </a:p>
          <a:p>
            <a:pPr lvl="1"/>
            <a:r>
              <a:rPr lang="sr-Latn-RS"/>
              <a:t>Load funkcija gađa akciju Kontrolera ili </a:t>
            </a:r>
            <a:r>
              <a:rPr lang="en-US"/>
              <a:t>stati</a:t>
            </a:r>
            <a:r>
              <a:rPr lang="sr-Latn-RS"/>
              <a:t>č</a:t>
            </a:r>
            <a:r>
              <a:rPr lang="en-US"/>
              <a:t>ku </a:t>
            </a:r>
            <a:r>
              <a:rPr lang="sr-Latn-RS"/>
              <a:t>HTML stranicu</a:t>
            </a:r>
          </a:p>
          <a:p>
            <a:pPr lvl="1"/>
            <a:r>
              <a:rPr lang="sr-Latn-RS"/>
              <a:t>Sadržaj vraćene HTML stranice će se prikazati ispod dugmeta očitati odabrane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82" y="4305992"/>
            <a:ext cx="2376487" cy="254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2796" y="5121824"/>
            <a:ext cx="9380453" cy="841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170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269824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Više o funkciji</a:t>
            </a:r>
          </a:p>
          <a:p>
            <a:r>
              <a:rPr lang="en-US" sz="3200">
                <a:hlinkClick r:id="rId2"/>
              </a:rPr>
              <a:t>https://www.w3schools.com/jquery/jquery_ajax_load.asp</a:t>
            </a:r>
            <a:endParaRPr lang="sr-Latn-RS" sz="3200"/>
          </a:p>
          <a:p>
            <a:r>
              <a:rPr lang="en-US" sz="3200">
                <a:hlinkClick r:id="rId3"/>
              </a:rPr>
              <a:t>https://api.jquery.com/load/</a:t>
            </a:r>
            <a:r>
              <a:rPr lang="sr-Latn-RS" sz="3200"/>
              <a:t> 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$(selector).load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126668" y="4726900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https://httpbin.org/html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785" y="5119749"/>
            <a:ext cx="1570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primer01.html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29710" y="5611286"/>
            <a:ext cx="8010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BioskopVebAplikacijaT12-SamoAJAX/ajax.html Test</a:t>
            </a:r>
            <a:r>
              <a:rPr lang="sr-Latn-RS" b="1">
                <a:solidFill>
                  <a:srgbClr val="FF0000"/>
                </a:solidFill>
              </a:rPr>
              <a:t>Load</a:t>
            </a:r>
            <a:r>
              <a:rPr lang="en-US" b="1">
                <a:solidFill>
                  <a:srgbClr val="FF0000"/>
                </a:solidFill>
              </a:rPr>
              <a:t>AjaxJQuery inside form</a:t>
            </a:r>
          </a:p>
        </p:txBody>
      </p:sp>
    </p:spTree>
    <p:extLst>
      <p:ext uri="{BB962C8B-B14F-4D97-AF65-F5344CB8AC3E}">
        <p14:creationId xmlns:p14="http://schemas.microsoft.com/office/powerpoint/2010/main" val="1728494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Šalju poziv na server i dobijaju odgovor</a:t>
            </a:r>
          </a:p>
          <a:p>
            <a:r>
              <a:rPr lang="sr-Latn-RS" sz="3200"/>
              <a:t>Cela operacija se odvija nezavisno od brauzera</a:t>
            </a:r>
          </a:p>
          <a:p>
            <a:r>
              <a:rPr lang="sr-Latn-RS" sz="3200"/>
              <a:t>Rezultat se dobija preko callback funkcije</a:t>
            </a:r>
          </a:p>
          <a:p>
            <a:r>
              <a:rPr lang="sr-Latn-RS" sz="3200"/>
              <a:t>get()</a:t>
            </a:r>
            <a:r>
              <a:rPr lang="en-US" sz="3200"/>
              <a:t> - </a:t>
            </a:r>
            <a:r>
              <a:rPr lang="sr-Latn-RS" sz="3200"/>
              <a:t>zahteva resurs sa servera</a:t>
            </a:r>
            <a:endParaRPr lang="en-US" sz="3200"/>
          </a:p>
          <a:p>
            <a:r>
              <a:rPr lang="sr-Latn-RS" sz="3200"/>
              <a:t>$.get(URL,callback);</a:t>
            </a:r>
          </a:p>
          <a:p>
            <a:r>
              <a:rPr lang="sr-Latn-RS" sz="3200"/>
              <a:t>post()</a:t>
            </a:r>
            <a:r>
              <a:rPr lang="en-US" sz="3200"/>
              <a:t> - </a:t>
            </a:r>
            <a:r>
              <a:rPr lang="sr-Latn-RS" sz="3200"/>
              <a:t>slanje podataka na server</a:t>
            </a:r>
            <a:endParaRPr lang="en-US" sz="3200"/>
          </a:p>
          <a:p>
            <a:r>
              <a:rPr lang="sr-Latn-RS" sz="3200"/>
              <a:t>$.post(URL,data,callback);</a:t>
            </a:r>
            <a:endParaRPr lang="en-US" sz="3200"/>
          </a:p>
          <a:p>
            <a:r>
              <a:rPr lang="sr-Latn-RS" sz="3200">
                <a:hlinkClick r:id="rId2"/>
              </a:rPr>
              <a:t>https://www.w3schools.com/jquery/jquery_ajax_get_post.asp</a:t>
            </a:r>
            <a:r>
              <a:rPr lang="en-US" sz="3200"/>
              <a:t> </a:t>
            </a:r>
            <a:endParaRPr lang="sr-Latn-RS" sz="3200"/>
          </a:p>
          <a:p>
            <a:endParaRPr lang="sr-Latn-R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$.get() i $.post()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92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4" y="1574496"/>
            <a:ext cx="4004564" cy="525119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Asinhrono zahteva resurs sa servera kroz HTTP get metodu</a:t>
            </a:r>
          </a:p>
          <a:p>
            <a:r>
              <a:rPr lang="en-US"/>
              <a:t>$.get</a:t>
            </a:r>
            <a:r>
              <a:rPr lang="en-US">
                <a:solidFill>
                  <a:srgbClr val="2A00FF"/>
                </a:solidFill>
              </a:rPr>
              <a:t>("URL" </a:t>
            </a:r>
            <a:r>
              <a:rPr lang="en-US"/>
              <a:t>[, data ] [, callback ] [, dataType] )</a:t>
            </a:r>
          </a:p>
          <a:p>
            <a:r>
              <a:rPr lang="en-US" i="1">
                <a:hlinkClick r:id="rId2"/>
              </a:rPr>
              <a:t>http://api.jquery.com/jQuery.get/</a:t>
            </a:r>
            <a:r>
              <a:rPr lang="en-US" i="1"/>
              <a:t> </a:t>
            </a:r>
          </a:p>
          <a:p>
            <a:r>
              <a:rPr lang="en-US"/>
              <a:t>Primer:</a:t>
            </a:r>
            <a:r>
              <a:rPr lang="en-US">
                <a:hlinkClick r:id="rId3"/>
              </a:rPr>
              <a:t> </a:t>
            </a:r>
            <a:r>
              <a:rPr lang="en-US">
                <a:solidFill>
                  <a:srgbClr val="FF0000"/>
                </a:solidFill>
              </a:rPr>
              <a:t>https://www.w3schools.com/jquery/tryit.asp?filename=tryjquery_ajax_get 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$.get() </a:t>
            </a:r>
            <a:endParaRPr lang="en-US" sz="40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52" y="1359353"/>
            <a:ext cx="7293162" cy="546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11049" y="960578"/>
            <a:ext cx="8010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BioskopVebAplikacijaT12-SamoAJAX/ajax.html Test</a:t>
            </a:r>
            <a:r>
              <a:rPr lang="sr-Latn-RS" b="1">
                <a:solidFill>
                  <a:srgbClr val="FF0000"/>
                </a:solidFill>
              </a:rPr>
              <a:t>L</a:t>
            </a:r>
            <a:r>
              <a:rPr lang="en-US" b="1">
                <a:solidFill>
                  <a:srgbClr val="FF0000"/>
                </a:solidFill>
              </a:rPr>
              <a:t>GetAjaxJQuery outside form</a:t>
            </a:r>
          </a:p>
        </p:txBody>
      </p:sp>
    </p:spTree>
    <p:extLst>
      <p:ext uri="{BB962C8B-B14F-4D97-AF65-F5344CB8AC3E}">
        <p14:creationId xmlns:p14="http://schemas.microsoft.com/office/powerpoint/2010/main" val="839022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4" y="1574497"/>
            <a:ext cx="4004564" cy="317640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Asinhrono zahteva resurs sa servera kroz HTTP post metodu</a:t>
            </a:r>
          </a:p>
          <a:p>
            <a:r>
              <a:rPr lang="en-US"/>
              <a:t>$.post</a:t>
            </a:r>
            <a:r>
              <a:rPr lang="en-US">
                <a:solidFill>
                  <a:srgbClr val="2A00FF"/>
                </a:solidFill>
              </a:rPr>
              <a:t>("URL" </a:t>
            </a:r>
            <a:r>
              <a:rPr lang="en-US"/>
              <a:t>[, data ] [, callback ] [, dataType] )</a:t>
            </a:r>
          </a:p>
          <a:p>
            <a:r>
              <a:rPr lang="en-US">
                <a:hlinkClick r:id="rId2"/>
              </a:rPr>
              <a:t>http://api.jquery.com/jQuery.post/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$.post() </a:t>
            </a:r>
            <a:endParaRPr lang="en-US" sz="4000" i="1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11049" y="960578"/>
            <a:ext cx="8010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BioskopVebAplikacijaT12-SamoAJAX/ajax.html Test</a:t>
            </a:r>
            <a:r>
              <a:rPr lang="sr-Latn-RS" b="1">
                <a:solidFill>
                  <a:srgbClr val="FF0000"/>
                </a:solidFill>
              </a:rPr>
              <a:t>L</a:t>
            </a:r>
            <a:r>
              <a:rPr lang="en-US" b="1">
                <a:solidFill>
                  <a:srgbClr val="FF0000"/>
                </a:solidFill>
              </a:rPr>
              <a:t>PostAjaxJQuery outside form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92" y="1482138"/>
            <a:ext cx="7177406" cy="534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080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4" y="1574496"/>
            <a:ext cx="11683998" cy="500520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</a:t>
            </a:r>
            <a:r>
              <a:rPr lang="en-US">
                <a:solidFill>
                  <a:srgbClr val="0000FF"/>
                </a:solidFill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latin typeface="Consolas"/>
              </a:rPr>
              <a:t> jsonObj = 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"custname"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"pera"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"custtel"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"0601234567"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"custemail"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"abc@def"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"size"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"small"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"topping"</a:t>
            </a:r>
            <a:r>
              <a:rPr lang="en-US">
                <a:solidFill>
                  <a:srgbClr val="000000"/>
                </a:solidFill>
                <a:latin typeface="Consolas"/>
              </a:rPr>
              <a:t>: [</a:t>
            </a:r>
            <a:r>
              <a:rPr lang="en-US">
                <a:solidFill>
                  <a:srgbClr val="A31515"/>
                </a:solidFill>
                <a:latin typeface="Consolas"/>
              </a:rPr>
              <a:t>"bacon"</a:t>
            </a:r>
            <a:r>
              <a:rPr lang="en-US">
                <a:solidFill>
                  <a:srgbClr val="000000"/>
                </a:solidFill>
                <a:latin typeface="Consolas"/>
              </a:rPr>
              <a:t>, </a:t>
            </a:r>
            <a:r>
              <a:rPr lang="en-US">
                <a:solidFill>
                  <a:srgbClr val="A31515"/>
                </a:solidFill>
                <a:latin typeface="Consolas"/>
              </a:rPr>
              <a:t>"cheese"</a:t>
            </a:r>
            <a:r>
              <a:rPr lang="en-US">
                <a:solidFill>
                  <a:srgbClr val="000000"/>
                </a:solidFill>
                <a:latin typeface="Consolas"/>
              </a:rPr>
              <a:t>],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"delivery"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"11:30"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A31515"/>
                </a:solidFill>
                <a:latin typeface="Consolas"/>
              </a:rPr>
              <a:t>"comments"</a:t>
            </a:r>
            <a:r>
              <a:rPr lang="en-US">
                <a:solidFill>
                  <a:srgbClr val="000000"/>
                </a:solidFill>
                <a:latin typeface="Consolas"/>
              </a:rPr>
              <a:t>: </a:t>
            </a:r>
            <a:r>
              <a:rPr lang="en-US">
                <a:solidFill>
                  <a:srgbClr val="A31515"/>
                </a:solidFill>
                <a:latin typeface="Consolas"/>
              </a:rPr>
              <a:t>"abc"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};</a:t>
            </a:r>
          </a:p>
          <a:p>
            <a:pPr marL="0" indent="0">
              <a:buNone/>
            </a:pPr>
            <a:br>
              <a:rPr lang="en-US">
                <a:solidFill>
                  <a:srgbClr val="000000"/>
                </a:solidFill>
                <a:latin typeface="Consolas"/>
              </a:rPr>
            </a:b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$.post(</a:t>
            </a:r>
            <a:r>
              <a:rPr lang="en-US">
                <a:solidFill>
                  <a:srgbClr val="A31515"/>
                </a:solidFill>
                <a:latin typeface="Consolas"/>
              </a:rPr>
              <a:t>'https://httpbin.org/post'</a:t>
            </a:r>
            <a:r>
              <a:rPr lang="en-US">
                <a:solidFill>
                  <a:srgbClr val="000000"/>
                </a:solidFill>
                <a:latin typeface="Consolas"/>
              </a:rPr>
              <a:t>, JSON.stringify(jsonObj), 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/>
              </a:rPr>
              <a:t> (result, status) 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solidFill>
                  <a:srgbClr val="000000"/>
                </a:solidFill>
                <a:latin typeface="Consolas"/>
              </a:rPr>
              <a:t> (status != </a:t>
            </a:r>
            <a:r>
              <a:rPr lang="en-US">
                <a:solidFill>
                  <a:srgbClr val="A31515"/>
                </a:solidFill>
                <a:latin typeface="Consolas"/>
              </a:rPr>
              <a:t>"success"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    alert(</a:t>
            </a:r>
            <a:r>
              <a:rPr lang="en-US">
                <a:solidFill>
                  <a:srgbClr val="A31515"/>
                </a:solidFill>
                <a:latin typeface="Consolas"/>
              </a:rPr>
              <a:t>"Result: "</a:t>
            </a:r>
            <a:r>
              <a:rPr lang="en-US">
                <a:solidFill>
                  <a:srgbClr val="000000"/>
                </a:solidFill>
                <a:latin typeface="Consolas"/>
              </a:rPr>
              <a:t> + result + </a:t>
            </a:r>
            <a:r>
              <a:rPr lang="en-US">
                <a:solidFill>
                  <a:srgbClr val="A31515"/>
                </a:solidFill>
                <a:latin typeface="Consolas"/>
              </a:rPr>
              <a:t>"\nStatus: "</a:t>
            </a:r>
            <a:r>
              <a:rPr lang="en-US">
                <a:solidFill>
                  <a:srgbClr val="000000"/>
                </a:solidFill>
                <a:latin typeface="Consolas"/>
              </a:rPr>
              <a:t> + status);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solidFill>
                  <a:srgbClr val="000000"/>
                </a:solidFill>
                <a:latin typeface="Consolas"/>
              </a:rPr>
              <a:t> (status == </a:t>
            </a:r>
            <a:r>
              <a:rPr lang="en-US">
                <a:solidFill>
                  <a:srgbClr val="A31515"/>
                </a:solidFill>
                <a:latin typeface="Consolas"/>
              </a:rPr>
              <a:t>"success"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        $(</a:t>
            </a:r>
            <a:r>
              <a:rPr lang="en-US">
                <a:solidFill>
                  <a:srgbClr val="A31515"/>
                </a:solidFill>
                <a:latin typeface="Consolas"/>
              </a:rPr>
              <a:t>"#div1"</a:t>
            </a:r>
            <a:r>
              <a:rPr lang="en-US">
                <a:solidFill>
                  <a:srgbClr val="000000"/>
                </a:solidFill>
                <a:latin typeface="Consolas"/>
              </a:rPr>
              <a:t>).text(JSON.stringify(result));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$.post() </a:t>
            </a:r>
            <a:endParaRPr lang="en-US" sz="4000" i="1" dirty="0">
              <a:latin typeface="+mn-lt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801433" y="3308146"/>
            <a:ext cx="1570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primer02.html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62745" y="2540239"/>
            <a:ext cx="253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https://httpbin.org/post</a:t>
            </a:r>
          </a:p>
        </p:txBody>
      </p:sp>
    </p:spTree>
    <p:extLst>
      <p:ext uri="{BB962C8B-B14F-4D97-AF65-F5344CB8AC3E}">
        <p14:creationId xmlns:p14="http://schemas.microsoft.com/office/powerpoint/2010/main" val="207964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4" y="1574496"/>
            <a:ext cx="11683998" cy="500520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latin typeface="Consolas"/>
              </a:rPr>
              <a:t> jsonObj = {</a:t>
            </a:r>
          </a:p>
          <a:p>
            <a:pPr marL="0" indent="0">
              <a:buNone/>
            </a:pPr>
            <a:r>
              <a:rPr lang="en-US">
                <a:solidFill>
                  <a:srgbClr val="A31515"/>
                </a:solidFill>
                <a:latin typeface="Consolas"/>
              </a:rPr>
              <a:t>	"id"</a:t>
            </a:r>
            <a:r>
              <a:rPr lang="en-US">
                <a:solidFill>
                  <a:srgbClr val="000000"/>
                </a:solidFill>
                <a:latin typeface="Consolas"/>
              </a:rPr>
              <a:t>: $(</a:t>
            </a:r>
            <a:r>
              <a:rPr lang="en-US">
                <a:solidFill>
                  <a:srgbClr val="A31515"/>
                </a:solidFill>
                <a:latin typeface="Consolas"/>
              </a:rPr>
              <a:t>"input#vrednostAtID"</a:t>
            </a:r>
            <a:r>
              <a:rPr lang="en-US">
                <a:solidFill>
                  <a:srgbClr val="000000"/>
                </a:solidFill>
                <a:latin typeface="Consolas"/>
              </a:rPr>
              <a:t>).val()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$.get(</a:t>
            </a:r>
            <a:r>
              <a:rPr lang="en-US">
                <a:solidFill>
                  <a:srgbClr val="A31515"/>
                </a:solidFill>
                <a:latin typeface="Consolas"/>
              </a:rPr>
              <a:t>'https://jsonplaceholder.typicode.com/posts'</a:t>
            </a:r>
            <a:r>
              <a:rPr lang="en-US">
                <a:solidFill>
                  <a:srgbClr val="000000"/>
                </a:solidFill>
                <a:latin typeface="Consolas"/>
              </a:rPr>
              <a:t>, jsonObj, 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/>
              </a:rPr>
              <a:t> (result, status) {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solidFill>
                  <a:srgbClr val="000000"/>
                </a:solidFill>
                <a:latin typeface="Consolas"/>
              </a:rPr>
              <a:t> (status != </a:t>
            </a:r>
            <a:r>
              <a:rPr lang="en-US">
                <a:solidFill>
                  <a:srgbClr val="A31515"/>
                </a:solidFill>
                <a:latin typeface="Consolas"/>
              </a:rPr>
              <a:t>"success"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alert(</a:t>
            </a:r>
            <a:r>
              <a:rPr lang="en-US">
                <a:solidFill>
                  <a:srgbClr val="A31515"/>
                </a:solidFill>
                <a:latin typeface="Consolas"/>
              </a:rPr>
              <a:t>"Result: "</a:t>
            </a:r>
            <a:r>
              <a:rPr lang="en-US">
                <a:solidFill>
                  <a:srgbClr val="000000"/>
                </a:solidFill>
                <a:latin typeface="Consolas"/>
              </a:rPr>
              <a:t> + result + </a:t>
            </a:r>
            <a:r>
              <a:rPr lang="en-US">
                <a:solidFill>
                  <a:srgbClr val="A31515"/>
                </a:solidFill>
                <a:latin typeface="Consolas"/>
              </a:rPr>
              <a:t>"\nStatus: "</a:t>
            </a:r>
            <a:r>
              <a:rPr lang="en-US">
                <a:solidFill>
                  <a:srgbClr val="000000"/>
                </a:solidFill>
                <a:latin typeface="Consolas"/>
              </a:rPr>
              <a:t> + status);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solidFill>
                  <a:srgbClr val="000000"/>
                </a:solidFill>
                <a:latin typeface="Consolas"/>
              </a:rPr>
              <a:t> (status == </a:t>
            </a:r>
            <a:r>
              <a:rPr lang="en-US">
                <a:solidFill>
                  <a:srgbClr val="A31515"/>
                </a:solidFill>
                <a:latin typeface="Consolas"/>
              </a:rPr>
              <a:t>"success"</a:t>
            </a:r>
            <a:r>
              <a:rPr lang="en-US">
                <a:solidFill>
                  <a:srgbClr val="000000"/>
                </a:solidFill>
                <a:latin typeface="Consolas"/>
              </a:rPr>
              <a:t>) 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>
                <a:solidFill>
                  <a:srgbClr val="0000FF"/>
                </a:solidFill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latin typeface="Consolas"/>
              </a:rPr>
              <a:t> tekst = </a:t>
            </a:r>
            <a:r>
              <a:rPr lang="en-US">
                <a:solidFill>
                  <a:srgbClr val="A31515"/>
                </a:solidFill>
                <a:latin typeface="Consolas"/>
              </a:rPr>
              <a:t>'&lt;table border="1"&gt;'</a:t>
            </a:r>
            <a:r>
              <a:rPr lang="en-US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>
                <a:solidFill>
                  <a:srgbClr val="0000FF"/>
                </a:solidFill>
                <a:latin typeface="Consolas"/>
              </a:rPr>
              <a:t>for</a:t>
            </a:r>
            <a:r>
              <a:rPr lang="en-US">
                <a:solidFill>
                  <a:srgbClr val="000000"/>
                </a:solidFill>
                <a:latin typeface="Consolas"/>
              </a:rPr>
              <a:t> (i = 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000000"/>
                </a:solidFill>
                <a:latin typeface="Consolas"/>
              </a:rPr>
              <a:t>; i &lt; result.length; i++) 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tekst += </a:t>
            </a:r>
            <a:r>
              <a:rPr lang="en-US">
                <a:solidFill>
                  <a:srgbClr val="A31515"/>
                </a:solidFill>
                <a:latin typeface="Consolas"/>
              </a:rPr>
              <a:t>'&lt;tr&gt;'</a:t>
            </a:r>
            <a:r>
              <a:rPr lang="en-US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          tekst += </a:t>
            </a:r>
            <a:r>
              <a:rPr lang="en-US">
                <a:solidFill>
                  <a:srgbClr val="A31515"/>
                </a:solidFill>
                <a:latin typeface="Consolas"/>
              </a:rPr>
              <a:t>'&lt;td&gt;userId: '</a:t>
            </a:r>
            <a:r>
              <a:rPr lang="en-US">
                <a:solidFill>
                  <a:srgbClr val="000000"/>
                </a:solidFill>
                <a:latin typeface="Consolas"/>
              </a:rPr>
              <a:t> + result[i].userId + </a:t>
            </a:r>
            <a:r>
              <a:rPr lang="en-US">
                <a:solidFill>
                  <a:srgbClr val="A31515"/>
                </a:solidFill>
                <a:latin typeface="Consolas"/>
              </a:rPr>
              <a:t>'&lt;/td&gt;'</a:t>
            </a:r>
            <a:r>
              <a:rPr lang="en-US">
                <a:solidFill>
                  <a:srgbClr val="000000"/>
                </a:solidFill>
                <a:latin typeface="Consolas"/>
              </a:rPr>
              <a:t>;</a:t>
            </a:r>
            <a:endParaRPr lang="en-US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$.post() </a:t>
            </a:r>
            <a:endParaRPr lang="en-US" sz="4000" i="1" dirty="0">
              <a:latin typeface="+mn-lt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250112" y="1574496"/>
            <a:ext cx="4941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https://jsonplaceholder.typicode.com/posts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817167" y="1942796"/>
            <a:ext cx="1570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primer02.html</a:t>
            </a:r>
          </a:p>
        </p:txBody>
      </p:sp>
    </p:spTree>
    <p:extLst>
      <p:ext uri="{BB962C8B-B14F-4D97-AF65-F5344CB8AC3E}">
        <p14:creationId xmlns:p14="http://schemas.microsoft.com/office/powerpoint/2010/main" val="24828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500"/>
            <a:ext cx="3547082" cy="66993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... </a:t>
            </a:r>
            <a:r>
              <a:rPr lang="sr-Latn-RS"/>
              <a:t>u samo AJAX app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Ideja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5" y="5033306"/>
            <a:ext cx="1658440" cy="63076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11719" y="4319665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1664" y="440941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31609" y="450680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90710" y="4319665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00655" y="440941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10600" y="450680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6895987" y="5246815"/>
            <a:ext cx="1714613" cy="1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45917" y="4781408"/>
            <a:ext cx="81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54161" y="2433283"/>
            <a:ext cx="2684607" cy="24229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97137" y="5137274"/>
            <a:ext cx="2335299" cy="12937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0984" y="3557123"/>
            <a:ext cx="19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HTML + </a:t>
            </a:r>
            <a:r>
              <a:rPr lang="sr-Latn-RS" i="1" dirty="0">
                <a:solidFill>
                  <a:srgbClr val="BF247D"/>
                </a:solidFill>
              </a:rPr>
              <a:t>JavaScript</a:t>
            </a:r>
            <a:r>
              <a:rPr lang="sr-Latn-RS" dirty="0"/>
              <a:t> 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38530" y="2877088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18167" y="4751380"/>
            <a:ext cx="13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BF247D"/>
                </a:solidFill>
              </a:rPr>
              <a:t>AJAX zahtev</a:t>
            </a:r>
            <a:endParaRPr lang="en-US" dirty="0">
              <a:solidFill>
                <a:srgbClr val="BF247D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51282" y="5495403"/>
            <a:ext cx="2380327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399562" y="1310552"/>
            <a:ext cx="3727949" cy="35024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6903" y="5597504"/>
            <a:ext cx="13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878BE"/>
                </a:solidFill>
              </a:rPr>
              <a:t>JSON podaci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530764" y="2535383"/>
            <a:ext cx="2619260" cy="2379674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11719" y="965608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21664" y="105535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31609" y="115274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  <a:endParaRPr lang="sr-Latn-RS" sz="2000" dirty="0">
              <a:solidFill>
                <a:schemeClr val="tx1"/>
              </a:solidFill>
            </a:endParaRPr>
          </a:p>
          <a:p>
            <a:pPr algn="ctr"/>
            <a:r>
              <a:rPr lang="sr-Latn-R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sz="2000" i="1" dirty="0">
                <a:solidFill>
                  <a:srgbClr val="BF247D"/>
                </a:solidFill>
              </a:rPr>
              <a:t>JavaScript</a:t>
            </a:r>
            <a:endParaRPr lang="en-US" sz="2000" i="1" dirty="0">
              <a:solidFill>
                <a:srgbClr val="BF247D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69151" y="1602684"/>
            <a:ext cx="14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statički HTML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1932489" y="1892759"/>
            <a:ext cx="3199120" cy="2974173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26160" y="2910068"/>
            <a:ext cx="9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F16726"/>
                </a:solidFill>
              </a:rPr>
              <a:t>redirect</a:t>
            </a:r>
            <a:endParaRPr lang="en-US" i="1" dirty="0">
              <a:solidFill>
                <a:srgbClr val="F1672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0767" y="5884416"/>
            <a:ext cx="171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dinamički HTML</a:t>
            </a:r>
            <a:endParaRPr lang="en-US" dirty="0">
              <a:solidFill>
                <a:srgbClr val="08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36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/>
              <a:t>AJAX zahtevi opšte svrhe(viši nivoi apstrakcije), GET ili POST</a:t>
            </a:r>
          </a:p>
          <a:p>
            <a:r>
              <a:rPr lang="sr-Latn-RS" sz="3200"/>
              <a:t>Slično kao $.get() i $.post() funkcija $.ajax() omogućuje da se asinhrono zahteva resurs sa servera </a:t>
            </a:r>
          </a:p>
          <a:p>
            <a:r>
              <a:rPr lang="sr-Latn-RS" sz="3200"/>
              <a:t>$.ajax( url [, settings ] )</a:t>
            </a:r>
          </a:p>
          <a:p>
            <a:r>
              <a:rPr lang="sr-Latn-RS" sz="3200">
                <a:hlinkClick r:id="rId2"/>
              </a:rPr>
              <a:t>http://api.jquery.com/jquery.ajax/</a:t>
            </a:r>
            <a:r>
              <a:rPr lang="en-US" sz="3200"/>
              <a:t> </a:t>
            </a:r>
            <a:endParaRPr lang="sr-Latn-RS" sz="3200"/>
          </a:p>
          <a:p>
            <a:pPr marL="0" indent="0">
              <a:buNone/>
            </a:pPr>
            <a:endParaRPr lang="sr-Latn-R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$.ajax()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94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/>
              <a:t>Moguće je uvezati fukcije koje rade određenu funkcionalost prilikom ajax poziva</a:t>
            </a:r>
          </a:p>
          <a:p>
            <a:r>
              <a:rPr lang="en-US" sz="2400"/>
              <a:t>beforeSend()</a:t>
            </a:r>
          </a:p>
          <a:p>
            <a:pPr lvl="1"/>
            <a:r>
              <a:rPr lang="en-US"/>
              <a:t>Funkcija koja će se pozvati pre slanja zahteva;</a:t>
            </a:r>
          </a:p>
          <a:p>
            <a:pPr lvl="1"/>
            <a:r>
              <a:rPr lang="en-US"/>
              <a:t>Metoda može da vrati false, čime će se zahtev ukinuti.</a:t>
            </a:r>
          </a:p>
          <a:p>
            <a:r>
              <a:rPr lang="en-US" sz="2400"/>
              <a:t>done()</a:t>
            </a:r>
          </a:p>
          <a:p>
            <a:pPr lvl="1"/>
            <a:r>
              <a:rPr lang="en-US"/>
              <a:t>Funkcija koja se poziva u slučaju da je zahtev serveru uspešno razrešen.</a:t>
            </a:r>
          </a:p>
          <a:p>
            <a:r>
              <a:rPr lang="en-US" sz="2400"/>
              <a:t>fail()</a:t>
            </a:r>
          </a:p>
          <a:p>
            <a:pPr lvl="1"/>
            <a:r>
              <a:rPr lang="en-US"/>
              <a:t>Funkcija koja se poziva u slučaju da je zahtev serveru razrešen neuspehom.</a:t>
            </a:r>
          </a:p>
          <a:p>
            <a:r>
              <a:rPr lang="en-US" sz="2400"/>
              <a:t>complete()</a:t>
            </a:r>
          </a:p>
          <a:p>
            <a:pPr lvl="1"/>
            <a:r>
              <a:rPr lang="en-US"/>
              <a:t>Funkcija koja se poziva kada se zahtev izvrši(bez obzira na ishod), nakon izvršavanja done() i fail().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>
                <a:latin typeface="+mn-lt"/>
              </a:rPr>
              <a:t>Obrada događaja</a:t>
            </a:r>
            <a:endParaRPr lang="en-US" sz="400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65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>
                <a:latin typeface="+mn-lt"/>
              </a:rPr>
              <a:t>Obrada događaja</a:t>
            </a:r>
            <a:endParaRPr lang="en-US" sz="400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747830"/>
            <a:ext cx="1168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$.ajax({</a:t>
            </a:r>
          </a:p>
          <a:p>
            <a:r>
              <a:rPr lang="sr-Latn-RS" sz="2000"/>
              <a:t>	</a:t>
            </a:r>
            <a:r>
              <a:rPr lang="en-US" sz="2000"/>
              <a:t>method: "POST",</a:t>
            </a:r>
          </a:p>
          <a:p>
            <a:r>
              <a:rPr lang="sr-Latn-RS" sz="2000"/>
              <a:t>	</a:t>
            </a:r>
            <a:r>
              <a:rPr lang="en-US" sz="2000"/>
              <a:t>url: "some.php",</a:t>
            </a:r>
          </a:p>
          <a:p>
            <a:r>
              <a:rPr lang="sr-Latn-RS" sz="2000"/>
              <a:t>	</a:t>
            </a:r>
            <a:r>
              <a:rPr lang="en-US" sz="2000"/>
              <a:t>data: { name: "John", location: "Boston" }</a:t>
            </a:r>
          </a:p>
          <a:p>
            <a:r>
              <a:rPr lang="en-US" sz="2000"/>
              <a:t>})</a:t>
            </a:r>
          </a:p>
          <a:p>
            <a:r>
              <a:rPr lang="sr-Latn-RS" sz="2000"/>
              <a:t>	</a:t>
            </a:r>
            <a:r>
              <a:rPr lang="en-US" sz="2000"/>
              <a:t>.done(</a:t>
            </a:r>
            <a:r>
              <a:rPr lang="en-US" sz="2000" b="1"/>
              <a:t>function</a:t>
            </a:r>
            <a:r>
              <a:rPr lang="en-US" sz="2000"/>
              <a:t>( msg ) {</a:t>
            </a:r>
          </a:p>
          <a:p>
            <a:r>
              <a:rPr lang="sr-Latn-RS" sz="2000"/>
              <a:t>		</a:t>
            </a:r>
            <a:r>
              <a:rPr lang="en-US" sz="2000"/>
              <a:t>alert( "Data Saved: " + msg );</a:t>
            </a:r>
          </a:p>
          <a:p>
            <a:r>
              <a:rPr lang="sr-Latn-RS" sz="2000"/>
              <a:t>	</a:t>
            </a:r>
            <a:r>
              <a:rPr lang="en-US" sz="2000"/>
              <a:t>})</a:t>
            </a:r>
            <a:endParaRPr lang="sr-Latn-RS" sz="2000"/>
          </a:p>
          <a:p>
            <a:r>
              <a:rPr lang="sr-Latn-RS" sz="2000"/>
              <a:t>	</a:t>
            </a:r>
            <a:r>
              <a:rPr lang="en-US" sz="2000"/>
              <a:t>.fail(</a:t>
            </a:r>
            <a:r>
              <a:rPr lang="en-US" sz="2000" b="1"/>
              <a:t>function</a:t>
            </a:r>
            <a:r>
              <a:rPr lang="en-US" sz="2000"/>
              <a:t>( jqXHR, textStatus) {</a:t>
            </a:r>
          </a:p>
          <a:p>
            <a:r>
              <a:rPr lang="sr-Latn-RS" sz="2000"/>
              <a:t>		</a:t>
            </a:r>
            <a:r>
              <a:rPr lang="en-US" sz="2000"/>
              <a:t>alert( "Request failed: " + textStatus );</a:t>
            </a:r>
          </a:p>
          <a:p>
            <a:r>
              <a:rPr lang="sr-Latn-RS" sz="2000"/>
              <a:t>	</a:t>
            </a:r>
            <a:r>
              <a:rPr lang="en-US" sz="2000"/>
              <a:t>});</a:t>
            </a:r>
            <a:endParaRPr lang="sr-Latn-RS" sz="2000"/>
          </a:p>
          <a:p>
            <a:endParaRPr lang="sr-Latn-RS" sz="2000" i="1"/>
          </a:p>
          <a:p>
            <a:r>
              <a:rPr lang="en-US" sz="2000" i="1"/>
              <a:t>$.post(“http://localhost:8080/url”, …)</a:t>
            </a:r>
            <a:endParaRPr lang="sr-Latn-RS" sz="2000" i="1"/>
          </a:p>
          <a:p>
            <a:r>
              <a:rPr lang="sr-Latn-RS" sz="2000" i="1"/>
              <a:t>	</a:t>
            </a:r>
            <a:r>
              <a:rPr lang="en-US" sz="2000" i="1"/>
              <a:t>.fail(function(data, status){alert(“Request failed!”);})</a:t>
            </a:r>
            <a:r>
              <a:rPr lang="sr-Latn-RS" sz="2000" i="1"/>
              <a:t> 	</a:t>
            </a:r>
            <a:r>
              <a:rPr lang="en-US" sz="2000" i="1"/>
              <a:t>.done(function(data, status){alert(“Reqeust successful”);});</a:t>
            </a:r>
            <a:endParaRPr lang="en-US" sz="20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17167" y="1942796"/>
            <a:ext cx="1570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primer03.html</a:t>
            </a:r>
          </a:p>
        </p:txBody>
      </p:sp>
    </p:spTree>
    <p:extLst>
      <p:ext uri="{BB962C8B-B14F-4D97-AF65-F5344CB8AC3E}">
        <p14:creationId xmlns:p14="http://schemas.microsoft.com/office/powerpoint/2010/main" val="2985978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$.getJSON(URL, data, successCallback)</a:t>
            </a:r>
          </a:p>
          <a:p>
            <a:pPr lvl="1"/>
            <a:r>
              <a:rPr lang="en-US" sz="3200"/>
              <a:t>Učitavanje JSON objekta pomoću GET metoda.</a:t>
            </a:r>
          </a:p>
          <a:p>
            <a:r>
              <a:rPr lang="en-US" sz="3200"/>
              <a:t>$.getScript(URL, successCallback)</a:t>
            </a:r>
          </a:p>
          <a:p>
            <a:pPr lvl="1"/>
            <a:r>
              <a:rPr lang="en-US" sz="3200"/>
              <a:t>Učitavanje JavaScript-a sa servera, skripta se automatski</a:t>
            </a:r>
            <a:r>
              <a:rPr lang="sr-Latn-RS" sz="3200"/>
              <a:t> </a:t>
            </a:r>
            <a:r>
              <a:rPr lang="en-US" sz="3200"/>
              <a:t>izvršava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>
                <a:latin typeface="+mn-lt"/>
              </a:rPr>
              <a:t>$.getJSON</a:t>
            </a:r>
            <a:r>
              <a:rPr lang="en-US" sz="4000">
                <a:latin typeface="+mn-lt"/>
              </a:rPr>
              <a:t>() i </a:t>
            </a:r>
            <a:r>
              <a:rPr lang="vi-VN" sz="4000">
                <a:latin typeface="+mn-lt"/>
              </a:rPr>
              <a:t>$.getScript(</a:t>
            </a:r>
            <a:r>
              <a:rPr lang="en-US" sz="4000">
                <a:latin typeface="+mn-lt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34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7055427" cy="166660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Uz </a:t>
            </a:r>
            <a:r>
              <a:rPr lang="en-US" dirty="0" err="1"/>
              <a:t>pomo</a:t>
            </a:r>
            <a:r>
              <a:rPr lang="sr-Latn-RS" dirty="0"/>
              <a:t>ć </a:t>
            </a:r>
            <a:r>
              <a:rPr lang="sr-Latn-RS" i="1" dirty="0"/>
              <a:t>jQuery</a:t>
            </a:r>
            <a:r>
              <a:rPr lang="sr-Latn-RS" dirty="0"/>
              <a:t> biblioteke, oslanja se na poziv jedne funkcije</a:t>
            </a:r>
            <a:endParaRPr lang="en-US" dirty="0"/>
          </a:p>
          <a:p>
            <a:r>
              <a:rPr lang="en-US"/>
              <a:t>$(</a:t>
            </a:r>
            <a:r>
              <a:rPr lang="en-US" i="1"/>
              <a:t>selector)</a:t>
            </a:r>
            <a:r>
              <a:rPr lang="en-US"/>
              <a:t>.load(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/>
              <a:t>$.</a:t>
            </a:r>
            <a:r>
              <a:rPr lang="en-US" dirty="0"/>
              <a:t>get(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>
                <a:solidFill>
                  <a:srgbClr val="2A00FF"/>
                </a:solidFill>
              </a:rPr>
              <a:t>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/>
              <a:t>$.post(</a:t>
            </a:r>
            <a:r>
              <a:rPr lang="en-US">
                <a:solidFill>
                  <a:srgbClr val="2A00FF"/>
                </a:solidFill>
              </a:rPr>
              <a:t>"URL"</a:t>
            </a:r>
            <a:r>
              <a:rPr lang="en-US"/>
              <a:t> [, data ] [, </a:t>
            </a:r>
            <a:r>
              <a:rPr lang="en-US" i="1"/>
              <a:t>callback</a:t>
            </a:r>
            <a:r>
              <a:rPr lang="en-US"/>
              <a:t> ] )</a:t>
            </a:r>
          </a:p>
          <a:p>
            <a:r>
              <a:rPr lang="en-US" i="1"/>
              <a:t>$.</a:t>
            </a:r>
            <a:r>
              <a:rPr lang="en-US"/>
              <a:t>ajax( url [, settings ] )</a:t>
            </a:r>
            <a:endParaRPr lang="sr-Latn-R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4127" y="5032402"/>
            <a:ext cx="5457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Object </a:t>
            </a:r>
            <a:r>
              <a:rPr lang="en-US" sz="1600" dirty="0">
                <a:latin typeface="Consolas" panose="020B0609020204030204" pitchFamily="49" charset="0"/>
              </a:rPr>
              <a:t>{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"ja"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GET: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{…}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    status: </a:t>
            </a:r>
            <a:r>
              <a:rPr lang="en-US" sz="1600">
                <a:latin typeface="Consolas" panose="020B0609020204030204" pitchFamily="49" charset="0"/>
              </a:rPr>
              <a:t>"ok",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: (2) […]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​​        0: Object { id: 2,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akcija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​​        1: Object { id: 3,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komedija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382" y="3309362"/>
            <a:ext cx="74477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"ja"</a:t>
            </a:r>
            <a:r>
              <a:rPr lang="en-US" sz="160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pročitan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iz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forme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za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pretragu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parametri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JSON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objekat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URL,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parametri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handler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će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obradi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sr-Latn-R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kada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stigne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$.get(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ispis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odgovora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"GET: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86532" y="4479403"/>
            <a:ext cx="1499332" cy="1030146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5863" y="4294737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16726"/>
                </a:solidFill>
              </a:rPr>
              <a:t>m</a:t>
            </a:r>
            <a:r>
              <a:rPr lang="en-US" dirty="0">
                <a:solidFill>
                  <a:srgbClr val="F16726"/>
                </a:solidFill>
              </a:rPr>
              <a:t>o</a:t>
            </a:r>
            <a:r>
              <a:rPr lang="sr-Latn-RS" dirty="0">
                <a:solidFill>
                  <a:srgbClr val="F16726"/>
                </a:solidFill>
              </a:rPr>
              <a:t>že se izostaviti</a:t>
            </a:r>
            <a:endParaRPr lang="en-US" dirty="0">
              <a:solidFill>
                <a:srgbClr val="F16726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40313" y="5509549"/>
            <a:ext cx="3293814" cy="943046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36199" y="5920491"/>
            <a:ext cx="3829372" cy="1985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6343" y="6198903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04807" y="1055333"/>
            <a:ext cx="4628573" cy="397706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BF247D"/>
                </a:solidFill>
              </a:rPr>
              <a:t>function</a:t>
            </a:r>
            <a:r>
              <a:rPr lang="en-US"/>
              <a:t>(responseTxt, statusTxt, xhr)</a:t>
            </a:r>
            <a:endParaRPr lang="en-US" i="1"/>
          </a:p>
          <a:p>
            <a:pPr marL="0" indent="0">
              <a:buNone/>
            </a:pPr>
            <a:r>
              <a:rPr lang="en-US" i="1"/>
              <a:t>Callback </a:t>
            </a:r>
            <a:r>
              <a:rPr lang="en-US"/>
              <a:t>funkcija ima dodatne opcione parametre</a:t>
            </a:r>
          </a:p>
          <a:p>
            <a:r>
              <a:rPr lang="en-US"/>
              <a:t>responseTxt - sadr</a:t>
            </a:r>
            <a:r>
              <a:rPr lang="sr-Latn-RS"/>
              <a:t>ži odgovor servera ako poziv metode uspe</a:t>
            </a:r>
            <a:endParaRPr lang="en-US"/>
          </a:p>
          <a:p>
            <a:pPr marL="228600" lvl="1">
              <a:spcBef>
                <a:spcPts val="1000"/>
              </a:spcBef>
            </a:pPr>
            <a:r>
              <a:rPr lang="en-US" sz="2800"/>
              <a:t>statusTxt - </a:t>
            </a:r>
            <a:r>
              <a:rPr lang="sr-Latn-RS" sz="2800"/>
              <a:t>sadrži status poziva metode</a:t>
            </a:r>
            <a:r>
              <a:rPr lang="en-US" sz="2800"/>
              <a:t>("success", "notmodified", "error", "timeout", or "parsererror")</a:t>
            </a:r>
          </a:p>
          <a:p>
            <a:r>
              <a:rPr lang="en-US"/>
              <a:t>xhr - </a:t>
            </a:r>
            <a:r>
              <a:rPr lang="sr-Latn-RS"/>
              <a:t>sadrži </a:t>
            </a:r>
            <a:r>
              <a:rPr lang="en-US"/>
              <a:t>XMLHttpRequest </a:t>
            </a:r>
            <a:r>
              <a:rPr lang="sr-Latn-RS"/>
              <a:t>objekat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58811" y="1704109"/>
            <a:ext cx="2645998" cy="238991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23412" y="2529147"/>
            <a:ext cx="2609628" cy="3156758"/>
          </a:xfrm>
          <a:prstGeom prst="straightConnector1">
            <a:avLst/>
          </a:prstGeom>
          <a:ln w="50800">
            <a:solidFill>
              <a:srgbClr val="BF247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885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Asinhroni pozivi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5091" y="1643162"/>
            <a:ext cx="64755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handler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obrađuje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događaj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).submit(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"input[name=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handler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obrađuje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$.</a:t>
            </a:r>
            <a:r>
              <a:rPr lang="sr-Latn-RS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3F7F5F"/>
                </a:solidFill>
                <a:latin typeface="Consolas" panose="020B0609020204030204" pitchFamily="49" charset="0"/>
              </a:rPr>
              <a:t>// sprečiti da submit forme promeni stranicu</a:t>
            </a:r>
            <a:endParaRPr lang="sr-Latn-R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21397" y="2523281"/>
            <a:ext cx="0" cy="3576577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18003" y="4311256"/>
            <a:ext cx="3529314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231" y="3907422"/>
            <a:ext cx="140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16726"/>
                </a:solidFill>
              </a:rPr>
              <a:t>glavni tok</a:t>
            </a:r>
            <a:endParaRPr lang="en-US" sz="2400" dirty="0">
              <a:solidFill>
                <a:srgbClr val="F1672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08771" y="3768924"/>
            <a:ext cx="174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7030A0"/>
                </a:solidFill>
              </a:rPr>
              <a:t>paralelni tok</a:t>
            </a:r>
          </a:p>
        </p:txBody>
      </p:sp>
    </p:spTree>
    <p:extLst>
      <p:ext uri="{BB962C8B-B14F-4D97-AF65-F5344CB8AC3E}">
        <p14:creationId xmlns:p14="http://schemas.microsoft.com/office/powerpoint/2010/main" val="625824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9757" y="2106930"/>
            <a:ext cx="11273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ZanroviController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endParaRPr lang="en-U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ResponseBody</a:t>
            </a:r>
            <a:endParaRPr lang="en-U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index(</a:t>
            </a: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(required=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čitanje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Zanr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zanrService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sr-Latn-R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"status"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zanrovi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r-Latn-R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odgovor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r-Latn-R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Asinhroni pozivi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333" y="3778821"/>
            <a:ext cx="1030262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333" y="5424355"/>
            <a:ext cx="1481675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18026" y="2491198"/>
            <a:ext cx="3733610" cy="981207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1636" y="5061585"/>
            <a:ext cx="487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rgbClr val="F16726"/>
                </a:solidFill>
              </a:rPr>
              <a:t>mapa prirodno podržava parove (ključ,  vrednost)</a:t>
            </a:r>
            <a:endParaRPr lang="en-US" sz="2400" dirty="0">
              <a:solidFill>
                <a:srgbClr val="F167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4036" y="1645409"/>
            <a:ext cx="4872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rgbClr val="F16726"/>
                </a:solidFill>
              </a:rPr>
              <a:t>ponovo je potrebno</a:t>
            </a:r>
            <a:r>
              <a:rPr lang="en-US" sz="2400" dirty="0">
                <a:solidFill>
                  <a:srgbClr val="F16726"/>
                </a:solidFill>
              </a:rPr>
              <a:t>;</a:t>
            </a:r>
            <a:endParaRPr lang="sr-Latn-RS" sz="2400" dirty="0">
              <a:solidFill>
                <a:srgbClr val="F16726"/>
              </a:solidFill>
            </a:endParaRPr>
          </a:p>
          <a:p>
            <a:pPr algn="ctr"/>
            <a:r>
              <a:rPr lang="en-US" sz="2400" dirty="0" err="1">
                <a:solidFill>
                  <a:srgbClr val="F16726"/>
                </a:solidFill>
              </a:rPr>
              <a:t>nala</a:t>
            </a:r>
            <a:r>
              <a:rPr lang="sr-Latn-RS" sz="2400" dirty="0">
                <a:solidFill>
                  <a:srgbClr val="F16726"/>
                </a:solidFill>
              </a:rPr>
              <a:t>že </a:t>
            </a:r>
            <a:r>
              <a:rPr lang="sr-Latn-RS" sz="2400" i="1" dirty="0">
                <a:solidFill>
                  <a:srgbClr val="F16726"/>
                </a:solidFill>
              </a:rPr>
              <a:t>Spring</a:t>
            </a:r>
            <a:r>
              <a:rPr lang="sr-Latn-RS" sz="2400" dirty="0">
                <a:solidFill>
                  <a:srgbClr val="F16726"/>
                </a:solidFill>
              </a:rPr>
              <a:t>-u da objekat koji metoda vrati konvertuje u </a:t>
            </a:r>
            <a:r>
              <a:rPr lang="sr-Latn-RS" sz="2400" i="1" dirty="0">
                <a:solidFill>
                  <a:srgbClr val="F16726"/>
                </a:solidFill>
              </a:rPr>
              <a:t>string</a:t>
            </a:r>
            <a:r>
              <a:rPr lang="sr-Latn-RS" sz="2400" dirty="0">
                <a:solidFill>
                  <a:srgbClr val="F16726"/>
                </a:solidFill>
              </a:rPr>
              <a:t>-ovnu JSON reprezentaciju</a:t>
            </a:r>
            <a:endParaRPr lang="en-US" sz="2400" dirty="0">
              <a:solidFill>
                <a:srgbClr val="F16726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248590" y="4927397"/>
            <a:ext cx="661496" cy="258061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32972" y="3636754"/>
            <a:ext cx="2152891" cy="231494"/>
          </a:xfrm>
          <a:prstGeom prst="rect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9382" y="4927397"/>
            <a:ext cx="85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rgbClr val="0878BE"/>
                </a:solidFill>
              </a:rPr>
              <a:t>JSON</a:t>
            </a:r>
            <a:endParaRPr lang="en-US" sz="2400" dirty="0">
              <a:solidFill>
                <a:srgbClr val="08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91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Asinhroni pozivi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5091" y="1643162"/>
            <a:ext cx="64755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handler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obrađuje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događaj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).submit(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"input[name=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handler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obrađuje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$.post(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Zanrovi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3F7F5F"/>
                </a:solidFill>
                <a:latin typeface="Consolas" panose="020B0609020204030204" pitchFamily="49" charset="0"/>
              </a:rPr>
              <a:t>// sprečiti da submit forme promeni stranicu</a:t>
            </a:r>
            <a:endParaRPr lang="sr-Latn-R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21397" y="2523281"/>
            <a:ext cx="0" cy="3576577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7711" y="3768924"/>
            <a:ext cx="142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16726"/>
                </a:solidFill>
              </a:rPr>
              <a:t>glavni tok</a:t>
            </a:r>
          </a:p>
          <a:p>
            <a:r>
              <a:rPr lang="sr-Latn-RS" sz="2400" dirty="0">
                <a:solidFill>
                  <a:srgbClr val="F16726"/>
                </a:solidFill>
              </a:rPr>
              <a:t>(odavno završen)</a:t>
            </a:r>
            <a:endParaRPr lang="en-US" sz="2400" dirty="0">
              <a:solidFill>
                <a:srgbClr val="F1672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1803" y="4299244"/>
            <a:ext cx="174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878BE"/>
                </a:solidFill>
              </a:rPr>
              <a:t>paralelni tok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518003" y="4317357"/>
            <a:ext cx="3415379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74694" y="4525701"/>
            <a:ext cx="1" cy="443552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69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Učitavanje početnih podataka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8811" y="1795586"/>
            <a:ext cx="58051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u</a:t>
            </a:r>
            <a:r>
              <a:rPr lang="sr-Latn-RS" dirty="0">
                <a:solidFill>
                  <a:srgbClr val="3F7F5F"/>
                </a:solidFill>
                <a:latin typeface="Consolas" panose="020B0609020204030204" pitchFamily="49" charset="0"/>
              </a:rPr>
              <a:t>čitavanju stranice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sr-Latn-RS" dirty="0"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ready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…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handler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koji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obrađuje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62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Povezani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zahtevi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713" y="1463232"/>
            <a:ext cx="78013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…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…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dirty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RL1"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5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8537911" y="1055355"/>
            <a:ext cx="3547081" cy="219106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... </a:t>
            </a:r>
            <a:r>
              <a:rPr lang="sr-Latn-RS"/>
              <a:t>u MVC sa AJAX</a:t>
            </a:r>
            <a:r>
              <a:rPr lang="en-US"/>
              <a:t> (hibridni pristup)</a:t>
            </a:r>
          </a:p>
          <a:p>
            <a:r>
              <a:rPr lang="en-US"/>
              <a:t>Programer sam odlu</a:t>
            </a:r>
            <a:r>
              <a:rPr lang="sr-Latn-RS"/>
              <a:t>čuje koji delove HTML stranica ce osvežavati sa AJAX pozivima</a:t>
            </a:r>
          </a:p>
          <a:p>
            <a:r>
              <a:rPr lang="sr-Latn-RS"/>
              <a:t>Zadržavaju se sve pogodnosti korišćenja Thymeleaf a dobija se brže osvežavanje delova stranica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AJAX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Ideja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57" y="3373291"/>
            <a:ext cx="1658440" cy="63076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59765" y="290904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69710" y="299878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9655" y="309617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38756" y="2909041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48701" y="299878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58646" y="3096177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944032" y="4042633"/>
            <a:ext cx="1714613" cy="1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93963" y="3370784"/>
            <a:ext cx="81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793039" y="1768012"/>
            <a:ext cx="2386616" cy="1605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878169" y="3555450"/>
            <a:ext cx="2335299" cy="12937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82638" y="2570651"/>
            <a:ext cx="19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HTML + </a:t>
            </a:r>
            <a:r>
              <a:rPr lang="sr-Latn-RS" i="1" dirty="0">
                <a:solidFill>
                  <a:srgbClr val="BF247D"/>
                </a:solidFill>
              </a:rPr>
              <a:t>JavaScript</a:t>
            </a:r>
            <a:r>
              <a:rPr lang="sr-Latn-RS" dirty="0"/>
              <a:t> 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486" y="1628720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39668" y="3116844"/>
            <a:ext cx="13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BF247D"/>
                </a:solidFill>
              </a:rPr>
              <a:t>AJAX zahtev</a:t>
            </a:r>
            <a:endParaRPr lang="en-US" dirty="0">
              <a:solidFill>
                <a:srgbClr val="BF247D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93039" y="3740116"/>
            <a:ext cx="2380327" cy="0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202024" y="1310554"/>
            <a:ext cx="2925487" cy="20627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11735" y="3263555"/>
            <a:ext cx="13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878BE"/>
                </a:solidFill>
              </a:rPr>
              <a:t>JSON podaci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11719" y="965608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21664" y="105535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31609" y="1152744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  <a:endParaRPr lang="sr-Latn-RS" sz="2000" dirty="0">
              <a:solidFill>
                <a:schemeClr val="tx1"/>
              </a:solidFill>
            </a:endParaRPr>
          </a:p>
          <a:p>
            <a:pPr algn="ctr"/>
            <a:r>
              <a:rPr lang="sr-Latn-R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sz="2000" i="1" dirty="0">
                <a:solidFill>
                  <a:srgbClr val="BF247D"/>
                </a:solidFill>
              </a:rPr>
              <a:t>JavaScript</a:t>
            </a:r>
            <a:endParaRPr lang="en-US" sz="2000" i="1" dirty="0">
              <a:solidFill>
                <a:srgbClr val="BF247D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69151" y="1602684"/>
            <a:ext cx="14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statički HTML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65" name="Straight Arrow Connector 64"/>
          <p:cNvCxnSpPr>
            <a:stCxn id="19" idx="0"/>
          </p:cNvCxnSpPr>
          <p:nvPr/>
        </p:nvCxnSpPr>
        <p:spPr>
          <a:xfrm flipV="1">
            <a:off x="1944577" y="1053235"/>
            <a:ext cx="3277087" cy="2320056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92333" y="1336290"/>
            <a:ext cx="9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F16726"/>
                </a:solidFill>
              </a:rPr>
              <a:t>redirect</a:t>
            </a:r>
            <a:endParaRPr lang="en-US" i="1" dirty="0">
              <a:solidFill>
                <a:srgbClr val="F1672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44280" y="4816787"/>
            <a:ext cx="171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dinamički HTML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995127" y="1945973"/>
            <a:ext cx="2168764" cy="1427318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03523" y="4868770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13468" y="4958516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specifikacija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23413" y="5055906"/>
            <a:ext cx="1584268" cy="14800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>
                <a:solidFill>
                  <a:srgbClr val="4A8522"/>
                </a:solidFill>
              </a:rPr>
              <a:t>Specifikacija</a:t>
            </a:r>
            <a:endParaRPr lang="sr-Latn-RS" sz="2000">
              <a:solidFill>
                <a:srgbClr val="4A8522"/>
              </a:solidFill>
            </a:endParaRPr>
          </a:p>
          <a:p>
            <a:pPr algn="ctr"/>
            <a:r>
              <a:rPr lang="sr-Latn-RS" sz="200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sr-Latn-RS" sz="2000" i="1">
                <a:solidFill>
                  <a:srgbClr val="BF247D"/>
                </a:solidFill>
              </a:rPr>
              <a:t>JavaScript</a:t>
            </a:r>
            <a:endParaRPr lang="en-US" sz="2000" i="1">
              <a:solidFill>
                <a:srgbClr val="BF247D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61844" y="4566359"/>
            <a:ext cx="0" cy="339022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729140" y="4004053"/>
            <a:ext cx="3415647" cy="21261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906386" y="4566359"/>
            <a:ext cx="8196" cy="339022"/>
          </a:xfrm>
          <a:prstGeom prst="straightConnector1">
            <a:avLst/>
          </a:prstGeom>
          <a:ln w="50800">
            <a:solidFill>
              <a:srgbClr val="4A8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464906" y="4004052"/>
            <a:ext cx="3679881" cy="2320564"/>
          </a:xfrm>
          <a:prstGeom prst="straightConnector1">
            <a:avLst/>
          </a:prstGeom>
          <a:ln w="508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51899" y="4551204"/>
            <a:ext cx="23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solidFill>
                  <a:srgbClr val="4A8522"/>
                </a:solidFill>
              </a:rPr>
              <a:t>n</a:t>
            </a:r>
            <a:r>
              <a:rPr lang="en-US" dirty="0" err="1">
                <a:solidFill>
                  <a:srgbClr val="4A8522"/>
                </a:solidFill>
              </a:rPr>
              <a:t>aziv</a:t>
            </a:r>
            <a:r>
              <a:rPr lang="en-US" dirty="0">
                <a:solidFill>
                  <a:srgbClr val="4A8522"/>
                </a:solidFill>
              </a:rPr>
              <a:t> </a:t>
            </a:r>
            <a:r>
              <a:rPr lang="sr-Latn-RS" dirty="0">
                <a:solidFill>
                  <a:srgbClr val="4A8522"/>
                </a:solidFill>
              </a:rPr>
              <a:t>šablona</a:t>
            </a:r>
            <a:r>
              <a:rPr lang="sr-Latn-RS" dirty="0"/>
              <a:t> + </a:t>
            </a:r>
            <a:r>
              <a:rPr lang="sr-Latn-RS" dirty="0">
                <a:solidFill>
                  <a:srgbClr val="0878BE"/>
                </a:solidFill>
              </a:rPr>
              <a:t>podaci</a:t>
            </a:r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4280" y="5287920"/>
            <a:ext cx="320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HTML</a:t>
            </a:r>
            <a:r>
              <a:rPr lang="sr-Latn-RS" dirty="0">
                <a:solidFill>
                  <a:srgbClr val="4A8522"/>
                </a:solidFill>
              </a:rPr>
              <a:t> </a:t>
            </a:r>
            <a:r>
              <a:rPr lang="sr-Latn-RS"/>
              <a:t>+ </a:t>
            </a:r>
            <a:r>
              <a:rPr lang="sr-Latn-RS">
                <a:solidFill>
                  <a:srgbClr val="0878BE"/>
                </a:solidFill>
              </a:rPr>
              <a:t>podaci</a:t>
            </a:r>
            <a:r>
              <a:rPr lang="sr-Latn-RS"/>
              <a:t>+ </a:t>
            </a:r>
            <a:r>
              <a:rPr lang="sr-Latn-RS" i="1">
                <a:solidFill>
                  <a:srgbClr val="BF247D"/>
                </a:solidFill>
              </a:rPr>
              <a:t>JavaScript</a:t>
            </a:r>
            <a:r>
              <a:rPr lang="sr-Latn-RS"/>
              <a:t> </a:t>
            </a:r>
            <a:endParaRPr lang="en-US">
              <a:solidFill>
                <a:srgbClr val="0878BE"/>
              </a:solidFill>
            </a:endParaRPr>
          </a:p>
          <a:p>
            <a:endParaRPr lang="en-US" dirty="0">
              <a:solidFill>
                <a:srgbClr val="0878B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912" y="5509177"/>
            <a:ext cx="17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dinamički HTML</a:t>
            </a:r>
            <a:endParaRPr lang="en-US" dirty="0">
              <a:solidFill>
                <a:srgbClr val="0878BE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212980" y="4020858"/>
            <a:ext cx="3888395" cy="2425316"/>
          </a:xfrm>
          <a:prstGeom prst="straightConnector1">
            <a:avLst/>
          </a:prstGeom>
          <a:ln w="50800">
            <a:solidFill>
              <a:srgbClr val="BF24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93039" y="4205524"/>
            <a:ext cx="2452879" cy="16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20838" y="4181872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endCxn id="53" idx="1"/>
          </p:cNvCxnSpPr>
          <p:nvPr/>
        </p:nvCxnSpPr>
        <p:spPr>
          <a:xfrm>
            <a:off x="2172140" y="4004052"/>
            <a:ext cx="2951273" cy="1791869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8388" y="5001453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zahtev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793039" y="4213927"/>
            <a:ext cx="2351748" cy="1394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303493" y="3933155"/>
            <a:ext cx="9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F16726"/>
                </a:solidFill>
              </a:rPr>
              <a:t>redirect</a:t>
            </a:r>
            <a:endParaRPr lang="en-US" i="1" dirty="0">
              <a:solidFill>
                <a:srgbClr val="F16726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2172140" y="4004052"/>
            <a:ext cx="3041328" cy="16806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96356" y="3740116"/>
            <a:ext cx="9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F16726"/>
                </a:solidFill>
              </a:rPr>
              <a:t>redirect</a:t>
            </a:r>
            <a:endParaRPr lang="en-US" i="1" dirty="0">
              <a:solidFill>
                <a:srgbClr val="F16726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4626" y="960578"/>
            <a:ext cx="6567055" cy="2875613"/>
          </a:xfrm>
          <a:prstGeom prst="rect">
            <a:avLst/>
          </a:prstGeom>
          <a:noFill/>
          <a:ln w="38100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96456" y="1708092"/>
            <a:ext cx="13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>
                <a:solidFill>
                  <a:srgbClr val="4A8522"/>
                </a:solidFill>
              </a:rPr>
              <a:t>samo AJAX</a:t>
            </a:r>
            <a:endParaRPr lang="en-US" b="1" dirty="0">
              <a:solidFill>
                <a:srgbClr val="4A852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10936" y="3138399"/>
            <a:ext cx="7443355" cy="350139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8853" y="5979467"/>
            <a:ext cx="178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>
                <a:solidFill>
                  <a:srgbClr val="FFC000"/>
                </a:solidFill>
              </a:rPr>
              <a:t>MVC sa AJAX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38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Povezivanje stranica</a:t>
            </a:r>
            <a:endParaRPr lang="en-US" sz="4000" i="1" dirty="0"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382" y="1574498"/>
            <a:ext cx="11684000" cy="4826301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 HTML stranice se povezivaju statički: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i="1" dirty="0"/>
          </a:p>
          <a:p>
            <a:r>
              <a:rPr lang="sr-Latn-RS" i="1" dirty="0"/>
              <a:t>client-side</a:t>
            </a:r>
            <a:r>
              <a:rPr lang="sr-Latn-RS" dirty="0"/>
              <a:t> redirekcija: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51EA2F-6D5D-4AA6-9C08-0E6AA7753B98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24221" y="2076218"/>
            <a:ext cx="7002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it-IT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latin typeface="Consolas" panose="020B0609020204030204" pitchFamily="49" charset="0"/>
              </a:rPr>
              <a:t>"zanrovi.html"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žanrovi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it-IT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latin typeface="Consolas" panose="020B0609020204030204" pitchFamily="49" charset="0"/>
              </a:rPr>
              <a:t>"filmovi.html"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filmovi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l-PL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pl-PL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i="1" dirty="0">
                <a:solidFill>
                  <a:srgbClr val="2A00FF"/>
                </a:solidFill>
                <a:latin typeface="Consolas" panose="020B0609020204030204" pitchFamily="49" charset="0"/>
              </a:rPr>
              <a:t>"projekcije.html"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projekcije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it-IT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latin typeface="Consolas" panose="020B0609020204030204" pitchFamily="49" charset="0"/>
              </a:rPr>
              <a:t>"korisnici.html"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korisnici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9622" y="5666342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window.location.replace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"filmovi.html"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6392" y="405015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film.html?id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=1"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Avengers: Endgame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02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Case study – CRUD bioskop veb aplikacija sa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>
            <a:normAutofit fontScale="92500"/>
          </a:bodyPr>
          <a:lstStyle/>
          <a:p>
            <a:r>
              <a:rPr lang="en-US"/>
              <a:t>USE CASE korišćenje </a:t>
            </a:r>
            <a:r>
              <a:rPr lang="sr-Latn-RS"/>
              <a:t>AJAX </a:t>
            </a:r>
            <a:r>
              <a:rPr lang="en-US"/>
              <a:t>za BIoskop web aplikaciju</a:t>
            </a:r>
            <a:endParaRPr lang="sr-Latn-RS"/>
          </a:p>
          <a:p>
            <a:r>
              <a:rPr lang="sr-Latn-RS" i="1"/>
              <a:t>BioskopVebAplikacijaT12-SamoAJAX</a:t>
            </a:r>
          </a:p>
          <a:p>
            <a:pPr lvl="1"/>
            <a:r>
              <a:rPr lang="sr-Latn-RS" i="1"/>
              <a:t>com.ftn.PrviMavenVebProjekat</a:t>
            </a:r>
            <a:r>
              <a:rPr lang="sr-Latn-RS" i="1" dirty="0"/>
              <a:t>:</a:t>
            </a:r>
          </a:p>
          <a:p>
            <a:pPr lvl="2"/>
            <a:r>
              <a:rPr lang="sr-Latn-RS" i="1"/>
              <a:t>index.html (index.js), IndexController</a:t>
            </a:r>
          </a:p>
          <a:p>
            <a:pPr lvl="2"/>
            <a:r>
              <a:rPr lang="sr-Latn-RS" i="1"/>
              <a:t>prijava.html (prijava.js), KorisnikController</a:t>
            </a:r>
          </a:p>
          <a:p>
            <a:pPr lvl="2"/>
            <a:r>
              <a:rPr lang="sr-Latn-RS" i="1"/>
              <a:t>filmovi.html (filmovi.js), </a:t>
            </a:r>
            <a:r>
              <a:rPr lang="sr-Latn-RS" b="1" i="1"/>
              <a:t>dodavanjeFilma.html (dodavanjeFilma.js)</a:t>
            </a:r>
            <a:r>
              <a:rPr lang="sr-Latn-RS" i="1"/>
              <a:t>, film.html(film.js), FilmoviController, ZanroviController</a:t>
            </a:r>
          </a:p>
          <a:p>
            <a:pPr lvl="2"/>
            <a:r>
              <a:rPr lang="sr-Latn-RS" i="1"/>
              <a:t>zanrovi.html (zanrovi.js), dodavanjeZanra.html (dodavanjeZanra.js), zanr.html(zanr.js), ZanroviController</a:t>
            </a:r>
          </a:p>
          <a:p>
            <a:pPr lvl="1"/>
            <a:r>
              <a:rPr lang="sr-Latn-RS" i="1"/>
              <a:t>Neostaju sve html staranice i js fajlovi za rad sa korisnicima i kompletan rad sa projekcijama (Kontroleri, html stanice i js fajlovi)</a:t>
            </a:r>
            <a:endParaRPr lang="en-US" i="1"/>
          </a:p>
          <a:p>
            <a:pPr lvl="1"/>
            <a:endParaRPr lang="en-US" i="1"/>
          </a:p>
          <a:p>
            <a:r>
              <a:rPr lang="sr-Latn-RS" i="1"/>
              <a:t>BioskopVebAplikacijaT12-MVCsaAJAX</a:t>
            </a:r>
            <a:endParaRPr lang="en-US" i="1"/>
          </a:p>
          <a:p>
            <a:pPr lvl="1"/>
            <a:r>
              <a:rPr lang="sr-Latn-RS" i="1"/>
              <a:t>com.ftn.PrviMavenVebProjekat:</a:t>
            </a:r>
            <a:endParaRPr lang="en-US" i="1"/>
          </a:p>
          <a:p>
            <a:pPr lvl="2"/>
            <a:r>
              <a:rPr lang="sr-Latn-RS" i="1"/>
              <a:t>filmovi.html (filmovi.js)</a:t>
            </a:r>
            <a:r>
              <a:rPr lang="en-US" i="1"/>
              <a:t>, </a:t>
            </a:r>
            <a:r>
              <a:rPr lang="sr-Latn-RS" i="1"/>
              <a:t>FilmoviController</a:t>
            </a:r>
            <a:r>
              <a:rPr lang="en-US" i="1"/>
              <a:t> - </a:t>
            </a:r>
            <a:r>
              <a:rPr lang="en-US" b="1" i="1"/>
              <a:t>pretraga filmova</a:t>
            </a:r>
          </a:p>
          <a:p>
            <a:pPr lvl="2"/>
            <a:r>
              <a:rPr lang="en-US" b="1" i="1"/>
              <a:t>sugestija</a:t>
            </a:r>
            <a:r>
              <a:rPr lang="sr-Latn-RS" i="1"/>
              <a:t>, pri CUD operacijama za entitete</a:t>
            </a:r>
            <a:r>
              <a:rPr lang="en-US" i="1"/>
              <a:t> se</a:t>
            </a:r>
            <a:r>
              <a:rPr lang="sr-Latn-RS" i="1"/>
              <a:t> </a:t>
            </a:r>
            <a:r>
              <a:rPr lang="en-US" i="1"/>
              <a:t>AJAX mo</a:t>
            </a:r>
            <a:r>
              <a:rPr lang="sr-Latn-RS" i="1"/>
              <a:t>že koristiti za redirekciju sa klijentske strane i ispis poruka, i za sve slučaje gde je neophodno osvežiti deo stranice</a:t>
            </a:r>
          </a:p>
          <a:p>
            <a:pPr lvl="1"/>
            <a:endParaRPr lang="sr-Latn-R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1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Dodatni materijali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/>
          <a:lstStyle/>
          <a:p>
            <a:r>
              <a:rPr lang="sr-Latn-RS" dirty="0">
                <a:hlinkClick r:id="rId3"/>
              </a:rPr>
              <a:t>https://www.w3schools.com/xml/ajax_intro.asp</a:t>
            </a:r>
            <a:endParaRPr lang="sr-Latn-RS" dirty="0"/>
          </a:p>
          <a:p>
            <a:r>
              <a:rPr lang="sr-Latn-RS" dirty="0">
                <a:hlinkClick r:id="rId4"/>
              </a:rPr>
              <a:t>https://www.w3schools.com/jquery/jquery_ajax_intro.asp</a:t>
            </a:r>
            <a:endParaRPr lang="sr-Latn-RS" dirty="0"/>
          </a:p>
          <a:p>
            <a:r>
              <a:rPr lang="sr-Latn-RS" dirty="0">
                <a:hlinkClick r:id="rId5"/>
              </a:rPr>
              <a:t>https://www.tutorialspoint.com/jquery/jquery-ajax.htm</a:t>
            </a:r>
            <a:endParaRPr lang="sr-Latn-RS" dirty="0"/>
          </a:p>
          <a:p>
            <a:r>
              <a:rPr lang="sr-Latn-RS" dirty="0">
                <a:hlinkClick r:id="rId6"/>
              </a:rPr>
              <a:t>https</a:t>
            </a:r>
            <a:r>
              <a:rPr lang="sr-Latn-RS">
                <a:hlinkClick r:id="rId6"/>
              </a:rPr>
              <a:t>://www.tutorialrepublic.com/jquery-tutorial/jquery-ajax.php</a:t>
            </a:r>
            <a:endParaRPr lang="sr-Latn-RS"/>
          </a:p>
          <a:p>
            <a:endParaRPr lang="sr-Latn-RS"/>
          </a:p>
          <a:p>
            <a:r>
              <a:rPr lang="sr-Latn-RS"/>
              <a:t>O internacionalizaciji sadržaja statičkih html stranica videti više na </a:t>
            </a:r>
          </a:p>
          <a:p>
            <a:r>
              <a:rPr lang="en-US" b="1"/>
              <a:t>Internationalization Using jquery.i18n.properties.js</a:t>
            </a:r>
          </a:p>
          <a:p>
            <a:pPr marL="0" indent="0">
              <a:buNone/>
            </a:pPr>
            <a:r>
              <a:rPr lang="sr-Latn-RS">
                <a:hlinkClick r:id="rId7"/>
              </a:rPr>
              <a:t>https://dzone.com/articles/internationalization-using</a:t>
            </a:r>
            <a:r>
              <a:rPr lang="sr-Latn-RS"/>
              <a:t> 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4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>
                <a:latin typeface="+mn-lt"/>
              </a:rPr>
              <a:t>URL - Podsetnik</a:t>
            </a:r>
            <a:endParaRPr lang="en-US" sz="400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176463"/>
            <a:ext cx="11846933" cy="35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857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Get ili Post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/>
              <a:t>GET je brži i jednostavniji od POST.</a:t>
            </a:r>
          </a:p>
          <a:p>
            <a:r>
              <a:rPr lang="vi-VN" sz="3200"/>
              <a:t>Semantika:</a:t>
            </a:r>
          </a:p>
          <a:p>
            <a:pPr lvl="1"/>
            <a:r>
              <a:rPr lang="vi-VN" sz="2800"/>
              <a:t>GET – dobavljanje podataka. Više uzastopnih poziva GET metode bi uvek trebalo da ima isti rezultat. Browseri keširaju rezultate GET metode u cilju veće efikasnosti.</a:t>
            </a:r>
          </a:p>
          <a:p>
            <a:pPr lvl="1"/>
            <a:r>
              <a:rPr lang="vi-VN" sz="2800"/>
              <a:t>POST – osvežavanje informacija na serveru. Rezultati uzastopnih POST operacija se međusobno razlikuju. Poziv POST metode će uvek uzimati odgovor od servera (nema keširanja rezultata prethodnog upita).</a:t>
            </a:r>
          </a:p>
        </p:txBody>
      </p:sp>
    </p:spTree>
    <p:extLst>
      <p:ext uri="{BB962C8B-B14F-4D97-AF65-F5344CB8AC3E}">
        <p14:creationId xmlns:p14="http://schemas.microsoft.com/office/powerpoint/2010/main" val="2571854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Get ili Post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/>
              <a:t>Koristiti POST u sledećim situacijama:</a:t>
            </a:r>
          </a:p>
          <a:p>
            <a:pPr lvl="1">
              <a:defRPr/>
            </a:pPr>
            <a:r>
              <a:rPr lang="en-US" sz="2800"/>
              <a:t>Keširanje fajla nije opcija (osvežavanja fajla ili baze</a:t>
            </a:r>
            <a:r>
              <a:rPr lang="sr-Latn-RS" sz="2800"/>
              <a:t> </a:t>
            </a:r>
            <a:r>
              <a:rPr lang="en-US" sz="2800"/>
              <a:t>podataka na serveru);</a:t>
            </a:r>
          </a:p>
          <a:p>
            <a:pPr lvl="1">
              <a:defRPr/>
            </a:pPr>
            <a:r>
              <a:rPr lang="en-US" sz="2800"/>
              <a:t>Slanje velike količine podataka (POST nema ograničenja veličine);</a:t>
            </a:r>
          </a:p>
          <a:p>
            <a:pPr lvl="1">
              <a:defRPr/>
            </a:pPr>
            <a:r>
              <a:rPr lang="en-US" sz="2800"/>
              <a:t>Slanje korisničkog inputa – POST je robusniji i sigurniji.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209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jQuery i 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Primer sa Servletima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1574499"/>
            <a:ext cx="11684000" cy="500520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/>
              <a:t>Kori</a:t>
            </a:r>
            <a:r>
              <a:rPr lang="sr-Latn-RS" sz="3200"/>
              <a:t>šćenje Jquery i Ajax sa Servlet tehnologojom možete videti u Biblioteka.zip projektu</a:t>
            </a:r>
            <a:r>
              <a:rPr lang="en-US" sz="280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97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r-Latn-RS" i="1" dirty="0"/>
              <a:t>web browser</a:t>
            </a:r>
            <a:r>
              <a:rPr lang="sr-Latn-RS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sr-Latn-RS" dirty="0"/>
              <a:t>traži od servera statičku HTML stranicu</a:t>
            </a:r>
          </a:p>
          <a:p>
            <a:pPr marL="971550" lvl="1" indent="-514350">
              <a:buFont typeface="+mj-lt"/>
              <a:buAutoNum type="alphaLcParenR"/>
            </a:pPr>
            <a:r>
              <a:rPr lang="sr-Latn-RS" dirty="0"/>
              <a:t>šalje zahtev na </a:t>
            </a:r>
            <a:r>
              <a:rPr lang="sr-Latn-RS" i="1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server: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r-Latn-RS" dirty="0"/>
              <a:t>vraća statički HTML stranicu</a:t>
            </a:r>
          </a:p>
          <a:p>
            <a:pPr marL="914400" lvl="1" indent="-457200">
              <a:buFont typeface="+mj-lt"/>
              <a:buAutoNum type="alphaLcParenR"/>
            </a:pPr>
            <a:r>
              <a:rPr lang="sr-Latn-RS" dirty="0"/>
              <a:t>1. čita podatke iz servisa, prosleđuje ih </a:t>
            </a:r>
            <a:r>
              <a:rPr lang="sr-Latn-RS" i="1" dirty="0"/>
              <a:t>template engine</a:t>
            </a:r>
            <a:r>
              <a:rPr lang="sr-Latn-RS" dirty="0"/>
              <a:t>-u i vraća dinamički HTML</a:t>
            </a:r>
          </a:p>
          <a:p>
            <a:pPr marL="914400" lvl="1" indent="-457200">
              <a:buFont typeface="+mj-lt"/>
              <a:buAutoNum type="alphaLcParenR" startAt="2"/>
            </a:pPr>
            <a:r>
              <a:rPr lang="sr-Latn-RS" dirty="0"/>
              <a:t>2. vrši redirekciju na statički HTML ili na drugu metodu istog ili drugog </a:t>
            </a:r>
            <a:r>
              <a:rPr lang="sr-Latn-RS" i="1" dirty="0"/>
              <a:t>controller</a:t>
            </a:r>
            <a:r>
              <a:rPr lang="sr-Latn-RS" dirty="0"/>
              <a:t>-a</a:t>
            </a:r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MVC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r-Latn-RS" i="1" dirty="0"/>
              <a:t>web browser</a:t>
            </a:r>
            <a:r>
              <a:rPr lang="sr-Latn-RS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sr-Latn-RS" dirty="0"/>
              <a:t>traži od servera statičku HTML stranicu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server: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r-Latn-RS" dirty="0"/>
              <a:t>vraća statički HTML stranicu sa pridruženim </a:t>
            </a:r>
            <a:r>
              <a:rPr lang="sr-Latn-RS" i="1" dirty="0"/>
              <a:t>JavaScript</a:t>
            </a:r>
            <a:r>
              <a:rPr lang="sr-Latn-RS" dirty="0"/>
              <a:t> programom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i="1" dirty="0"/>
              <a:t>web browser</a:t>
            </a:r>
            <a:r>
              <a:rPr lang="sr-Latn-RS" dirty="0"/>
              <a:t>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sr-Latn-RS" i="1" dirty="0"/>
              <a:t>JavaScript</a:t>
            </a:r>
            <a:r>
              <a:rPr lang="sr-Latn-RS" dirty="0"/>
              <a:t> program pravi jedan ili više uzastopnih AJAX zahteva ka </a:t>
            </a:r>
            <a:r>
              <a:rPr lang="sr-Latn-RS" i="1" dirty="0"/>
              <a:t>controller</a:t>
            </a:r>
            <a:r>
              <a:rPr lang="sr-Latn-RS" dirty="0"/>
              <a:t>-ima servera (inicijalno i na korisničke događaje)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server: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sr-Latn-RS" dirty="0"/>
              <a:t>vraća podatke </a:t>
            </a:r>
            <a:r>
              <a:rPr lang="sr-Latn-RS" i="1" dirty="0"/>
              <a:t>JavaScript</a:t>
            </a:r>
            <a:r>
              <a:rPr lang="sr-Latn-RS" dirty="0"/>
              <a:t> programu u vidu JSON objekata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i="1" dirty="0"/>
              <a:t>web browser</a:t>
            </a:r>
            <a:r>
              <a:rPr lang="sr-Latn-RS" dirty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r-Latn-RS" i="1" dirty="0"/>
              <a:t>JavaScript program</a:t>
            </a:r>
            <a:r>
              <a:rPr lang="sr-Latn-RS" dirty="0"/>
              <a:t> ugrađuje podatke u HTML stranicu i menja je</a:t>
            </a:r>
          </a:p>
          <a:p>
            <a:pPr marL="914400" lvl="1" indent="-457200">
              <a:buFont typeface="+mj-lt"/>
              <a:buAutoNum type="alphaLcParenR"/>
            </a:pPr>
            <a:r>
              <a:rPr lang="sr-Latn-RS" i="1" dirty="0"/>
              <a:t>JavaScript program</a:t>
            </a:r>
            <a:r>
              <a:rPr lang="sr-Latn-RS" dirty="0"/>
              <a:t> traži neku drugu statičku HTML stranicu (vrši </a:t>
            </a:r>
            <a:r>
              <a:rPr lang="sr-Latn-RS" i="1" dirty="0"/>
              <a:t>client-side</a:t>
            </a:r>
            <a:r>
              <a:rPr lang="sr-Latn-RS" dirty="0"/>
              <a:t> redirekciju)</a:t>
            </a:r>
            <a:endParaRPr lang="sr-Latn-R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AJAX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i="1" dirty="0"/>
              <a:t>web browser </a:t>
            </a:r>
            <a:r>
              <a:rPr lang="sr-Latn-RS" dirty="0"/>
              <a:t>(client):</a:t>
            </a:r>
          </a:p>
          <a:p>
            <a:pPr lvl="1"/>
            <a:r>
              <a:rPr lang="sr-Latn-RS" dirty="0"/>
              <a:t>izvršava programsku logiku vezanu za </a:t>
            </a:r>
            <a:r>
              <a:rPr lang="sr-Latn-RS" dirty="0">
                <a:solidFill>
                  <a:srgbClr val="0878BE"/>
                </a:solidFill>
              </a:rPr>
              <a:t>prikaz</a:t>
            </a:r>
          </a:p>
          <a:p>
            <a:pPr lvl="1"/>
            <a:r>
              <a:rPr lang="sr-Latn-RS" dirty="0"/>
              <a:t>izvršava programsku logiku vezanu za </a:t>
            </a:r>
            <a:r>
              <a:rPr lang="sr-Latn-RS" dirty="0">
                <a:solidFill>
                  <a:srgbClr val="0878BE"/>
                </a:solidFill>
              </a:rPr>
              <a:t>kontrolu toka</a:t>
            </a:r>
          </a:p>
          <a:p>
            <a:pPr lvl="1"/>
            <a:r>
              <a:rPr lang="sr-Latn-RS" dirty="0"/>
              <a:t>zvršava </a:t>
            </a:r>
            <a:r>
              <a:rPr lang="sr-Latn-RS" i="1" dirty="0"/>
              <a:t>client-side </a:t>
            </a:r>
            <a:r>
              <a:rPr lang="sr-Latn-RS" dirty="0">
                <a:solidFill>
                  <a:srgbClr val="0878BE"/>
                </a:solidFill>
              </a:rPr>
              <a:t>validaciju podataka gde je to moguće</a:t>
            </a:r>
          </a:p>
          <a:p>
            <a:pPr marL="0" indent="0">
              <a:buNone/>
            </a:pPr>
            <a:r>
              <a:rPr lang="sr-Latn-RS" i="1" dirty="0"/>
              <a:t>server:</a:t>
            </a:r>
          </a:p>
          <a:p>
            <a:pPr lvl="1"/>
            <a:r>
              <a:rPr lang="sr-Latn-RS" dirty="0"/>
              <a:t>obavlja ulogu repozitorijuma podataka: </a:t>
            </a:r>
            <a:r>
              <a:rPr lang="sr-Latn-RS" dirty="0">
                <a:solidFill>
                  <a:srgbClr val="0878BE"/>
                </a:solidFill>
              </a:rPr>
              <a:t>čuva integritet podataka i omogućuje da više klijenata konzistentno rukuju istim podacima</a:t>
            </a:r>
          </a:p>
          <a:p>
            <a:pPr lvl="1"/>
            <a:r>
              <a:rPr lang="sr-Latn-RS" dirty="0"/>
              <a:t>i dalje može da </a:t>
            </a:r>
            <a:r>
              <a:rPr lang="sr-Latn-RS" dirty="0">
                <a:solidFill>
                  <a:srgbClr val="0878BE"/>
                </a:solidFill>
              </a:rPr>
              <a:t>čuva stanje </a:t>
            </a:r>
            <a:r>
              <a:rPr lang="sr-Latn-RS" dirty="0"/>
              <a:t>korisničke sesije ili </a:t>
            </a:r>
            <a:r>
              <a:rPr lang="sr-Latn-RS" i="1" dirty="0"/>
              <a:t>context</a:t>
            </a:r>
            <a:r>
              <a:rPr lang="sr-Latn-RS" dirty="0"/>
              <a:t>-a aplikacije</a:t>
            </a:r>
          </a:p>
          <a:p>
            <a:pPr lvl="1"/>
            <a:r>
              <a:rPr lang="sr-Latn-RS" dirty="0"/>
              <a:t>i dalje vrši </a:t>
            </a:r>
            <a:r>
              <a:rPr lang="sr-Latn-RS" i="1" dirty="0"/>
              <a:t>server-side </a:t>
            </a:r>
            <a:r>
              <a:rPr lang="sr-Latn-RS" dirty="0">
                <a:solidFill>
                  <a:srgbClr val="0878BE"/>
                </a:solidFill>
              </a:rPr>
              <a:t>validaciju podataka</a:t>
            </a:r>
          </a:p>
          <a:p>
            <a:pPr lvl="1"/>
            <a:r>
              <a:rPr lang="sr-Latn-RS" dirty="0"/>
              <a:t>i dalje obavlja </a:t>
            </a:r>
            <a:r>
              <a:rPr lang="sr-Latn-RS" dirty="0">
                <a:solidFill>
                  <a:srgbClr val="0878BE"/>
                </a:solidFill>
              </a:rPr>
              <a:t>poslovnu logiku </a:t>
            </a:r>
            <a:r>
              <a:rPr lang="sr-Latn-RS" dirty="0"/>
              <a:t>(servisi)</a:t>
            </a:r>
          </a:p>
          <a:p>
            <a:pPr lvl="1"/>
            <a:r>
              <a:rPr lang="sr-Latn-RS" dirty="0"/>
              <a:t>i dalje vrši </a:t>
            </a:r>
            <a:r>
              <a:rPr lang="sr-Latn-RS" dirty="0">
                <a:solidFill>
                  <a:srgbClr val="0878BE"/>
                </a:solidFill>
              </a:rPr>
              <a:t>perzistenciju podatka </a:t>
            </a:r>
            <a:r>
              <a:rPr lang="sr-Latn-RS" dirty="0"/>
              <a:t>(DAL, baza)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AJAX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Uloge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5309</Words>
  <Application>Microsoft Office PowerPoint</Application>
  <PresentationFormat>Widescreen</PresentationFormat>
  <Paragraphs>901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Office Theme</vt:lpstr>
      <vt:lpstr>Osnove web programiranja</vt:lpstr>
      <vt:lpstr>Sadržaj</vt:lpstr>
      <vt:lpstr>Nedostaci dosadašnjeg pristupa u generisanju dinamičkog HTML sadržaja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AJAX</vt:lpstr>
      <vt:lpstr>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jQuery i Ajax</vt:lpstr>
      <vt:lpstr>AJAX</vt:lpstr>
      <vt:lpstr>AJAX</vt:lpstr>
      <vt:lpstr>AJAX</vt:lpstr>
      <vt:lpstr>AJAX</vt:lpstr>
      <vt:lpstr>AJAX</vt:lpstr>
      <vt:lpstr>AJAX</vt:lpstr>
      <vt:lpstr>Case study – CRUD bioskop veb aplikacija sa AJAX</vt:lpstr>
      <vt:lpstr>Dodatni materijali</vt:lpstr>
      <vt:lpstr>jQuery i Ajax</vt:lpstr>
      <vt:lpstr>jQuery i Ajax</vt:lpstr>
      <vt:lpstr>jQuery i Ajax</vt:lpstr>
      <vt:lpstr>jQuery i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513</cp:revision>
  <dcterms:created xsi:type="dcterms:W3CDTF">2020-03-26T12:06:01Z</dcterms:created>
  <dcterms:modified xsi:type="dcterms:W3CDTF">2022-12-29T14:42:56Z</dcterms:modified>
</cp:coreProperties>
</file>