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10"/>
  </p:notesMasterIdLst>
  <p:sldIdLst>
    <p:sldId id="256" r:id="rId2"/>
    <p:sldId id="259" r:id="rId3"/>
    <p:sldId id="258" r:id="rId4"/>
    <p:sldId id="257" r:id="rId5"/>
    <p:sldId id="265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438" autoAdjust="0"/>
  </p:normalViewPr>
  <p:slideViewPr>
    <p:cSldViewPr snapToGrid="0">
      <p:cViewPr varScale="1">
        <p:scale>
          <a:sx n="68" d="100"/>
          <a:sy n="68" d="100"/>
        </p:scale>
        <p:origin x="1219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DF7DE-676F-4DCA-BF58-753DE773664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CE129-BB52-4F5C-882C-0F1DAF3B6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54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CE129-BB52-4F5C-882C-0F1DAF3B6F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53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0C42-7A09-4F93-92C5-EB519C8C809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06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0C42-7A09-4F93-92C5-EB519C8C809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8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0C42-7A09-4F93-92C5-EB519C8C809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2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0C42-7A09-4F93-92C5-EB519C8C809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1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0C42-7A09-4F93-92C5-EB519C8C809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54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0C42-7A09-4F93-92C5-EB519C8C809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2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0C42-7A09-4F93-92C5-EB519C8C809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3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0C42-7A09-4F93-92C5-EB519C8C809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8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0C42-7A09-4F93-92C5-EB519C8C809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4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E70C42-7A09-4F93-92C5-EB519C8C809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23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0C42-7A09-4F93-92C5-EB519C8C809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2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E70C42-7A09-4F93-92C5-EB519C8C809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1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ftn.uns.ac.rs/n379321878/oss-softverske-informacione-tehnologij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B4F96-C997-4549-9CA5-67BF69EE5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sr-Latn-RS" dirty="0"/>
              <a:t>Testiranje softvera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F2B13-2010-40EA-9AFE-73B78EEC3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Vežbe 1 – Uvod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604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736F-6C1E-4266-AC5E-7234262E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dirty="0"/>
              <a:t>Način izvođenja vežbi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A5A1-F77D-49EC-BB83-1EFACFF78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3160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sr-Latn-RS" sz="2300" dirty="0"/>
              <a:t> Raspored vežbi se nalazi na sledećem linku: </a:t>
            </a:r>
            <a:r>
              <a:rPr lang="sr-Latn-RS" sz="2300" dirty="0">
                <a:hlinkClick r:id="rId2"/>
              </a:rPr>
              <a:t>http://ftn.uns.ac.rs/n379321878/oss-softverske-informacione-tehnologije</a:t>
            </a:r>
            <a:r>
              <a:rPr lang="sr-Latn-RS" sz="2300" dirty="0"/>
              <a:t>. Raspored je podležan </a:t>
            </a:r>
            <a:r>
              <a:rPr lang="en-US" sz="2300" dirty="0" err="1"/>
              <a:t>promenama</a:t>
            </a:r>
            <a:r>
              <a:rPr lang="sr-Latn-RS" sz="2300" dirty="0"/>
              <a:t>. Ako dođe do izmena</a:t>
            </a:r>
            <a:r>
              <a:rPr lang="en-US" sz="2300" dirty="0"/>
              <a:t> u </a:t>
            </a:r>
            <a:r>
              <a:rPr lang="en-US" sz="2300" dirty="0" err="1"/>
              <a:t>rasporedu</a:t>
            </a:r>
            <a:r>
              <a:rPr lang="sr-Latn-RS" sz="2300" dirty="0"/>
              <a:t> na ovom predmetu studenti će biti obavešteni putem MS Teams platforme.</a:t>
            </a:r>
            <a:endParaRPr lang="en-US" sz="2300" dirty="0"/>
          </a:p>
          <a:p>
            <a:pPr>
              <a:buFont typeface="Wingdings" panose="05000000000000000000" pitchFamily="2" charset="2"/>
              <a:buChar char="§"/>
            </a:pPr>
            <a:r>
              <a:rPr lang="sr-Latn-RS" sz="2300" dirty="0"/>
              <a:t> Studenti mogu da postave pitanje ili traže pomoć u termin</a:t>
            </a:r>
            <a:r>
              <a:rPr lang="en-US" sz="2300" dirty="0" err="1"/>
              <a:t>ima</a:t>
            </a:r>
            <a:r>
              <a:rPr lang="sr-Latn-RS" sz="2300" dirty="0"/>
              <a:t> vežbi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sz="2300" dirty="0"/>
              <a:t> </a:t>
            </a:r>
            <a:r>
              <a:rPr lang="en-US" sz="2300" dirty="0" err="1"/>
              <a:t>Konsultacije</a:t>
            </a:r>
            <a:r>
              <a:rPr lang="en-US" sz="2300" dirty="0"/>
              <a:t> </a:t>
            </a:r>
            <a:r>
              <a:rPr lang="en-US" sz="2300" dirty="0" err="1"/>
              <a:t>služe</a:t>
            </a:r>
            <a:r>
              <a:rPr lang="en-US" sz="2300" dirty="0"/>
              <a:t> za </a:t>
            </a:r>
            <a:r>
              <a:rPr lang="en-US" sz="2300" dirty="0" err="1"/>
              <a:t>razjašnjavanje</a:t>
            </a:r>
            <a:r>
              <a:rPr lang="en-US" sz="2300" dirty="0"/>
              <a:t> </a:t>
            </a:r>
            <a:r>
              <a:rPr lang="en-US" sz="2300" dirty="0" err="1"/>
              <a:t>materije</a:t>
            </a:r>
            <a:r>
              <a:rPr lang="en-US" sz="2300" dirty="0"/>
              <a:t> </a:t>
            </a:r>
            <a:r>
              <a:rPr lang="en-US" sz="2300" dirty="0" err="1"/>
              <a:t>sa</a:t>
            </a:r>
            <a:r>
              <a:rPr lang="en-US" sz="2300" dirty="0"/>
              <a:t> </a:t>
            </a:r>
            <a:r>
              <a:rPr lang="en-US" sz="2300" dirty="0" err="1"/>
              <a:t>vežbi</a:t>
            </a:r>
            <a:r>
              <a:rPr lang="en-US" sz="2300" dirty="0"/>
              <a:t> </a:t>
            </a:r>
            <a:r>
              <a:rPr lang="en-US" sz="2300" dirty="0" err="1"/>
              <a:t>i</a:t>
            </a:r>
            <a:r>
              <a:rPr lang="en-US" sz="2300" dirty="0"/>
              <a:t> </a:t>
            </a:r>
            <a:r>
              <a:rPr lang="en-US" sz="2300" dirty="0" err="1"/>
              <a:t>održavaju</a:t>
            </a:r>
            <a:r>
              <a:rPr lang="en-US" sz="2300" dirty="0"/>
              <a:t> se po </a:t>
            </a:r>
            <a:r>
              <a:rPr lang="en-US" sz="2300" dirty="0" err="1"/>
              <a:t>potrebi</a:t>
            </a:r>
            <a:r>
              <a:rPr lang="en-US" sz="2300" dirty="0"/>
              <a:t>. </a:t>
            </a:r>
            <a:r>
              <a:rPr lang="en-US" sz="2300" dirty="0" err="1"/>
              <a:t>Sve</a:t>
            </a:r>
            <a:r>
              <a:rPr lang="en-US" sz="2300" dirty="0"/>
              <a:t> </a:t>
            </a:r>
            <a:r>
              <a:rPr lang="en-US" sz="2300" dirty="0" err="1"/>
              <a:t>konsultacije</a:t>
            </a:r>
            <a:r>
              <a:rPr lang="en-US" sz="2300" dirty="0"/>
              <a:t> se </a:t>
            </a:r>
            <a:r>
              <a:rPr lang="en-US" sz="2300" dirty="0" err="1"/>
              <a:t>unapred</a:t>
            </a:r>
            <a:r>
              <a:rPr lang="en-US" sz="2300" dirty="0"/>
              <a:t> </a:t>
            </a:r>
            <a:r>
              <a:rPr lang="en-US" sz="2300" dirty="0" err="1"/>
              <a:t>zakazuju</a:t>
            </a:r>
            <a:r>
              <a:rPr lang="en-US" sz="2300" dirty="0"/>
              <a:t> </a:t>
            </a:r>
            <a:r>
              <a:rPr lang="en-US" sz="2300" dirty="0" err="1"/>
              <a:t>emailom</a:t>
            </a:r>
            <a:r>
              <a:rPr lang="en-US" sz="2300" dirty="0"/>
              <a:t>.</a:t>
            </a:r>
            <a:endParaRPr lang="sr-Latn-RS" sz="2300" dirty="0"/>
          </a:p>
          <a:p>
            <a:pPr>
              <a:buFont typeface="Wingdings" panose="05000000000000000000" pitchFamily="2" charset="2"/>
              <a:buChar char="§"/>
            </a:pPr>
            <a:r>
              <a:rPr lang="sr-Latn-RS" sz="2300" dirty="0"/>
              <a:t> Nedeljko Vignjevic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sz="2300" dirty="0"/>
              <a:t> Jelena Dragišić</a:t>
            </a:r>
            <a:r>
              <a:rPr lang="en-US" sz="2300" dirty="0"/>
              <a:t>, email: </a:t>
            </a:r>
            <a:r>
              <a:rPr lang="sr-Latn-RS" sz="2300" dirty="0"/>
              <a:t>jdragisic</a:t>
            </a:r>
            <a:r>
              <a:rPr lang="en-US" sz="2300" dirty="0"/>
              <a:t>@uns.ac.rs</a:t>
            </a:r>
            <a:endParaRPr lang="sr-Latn-RS" sz="23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6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107E-B07C-4D10-80C1-AE982564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Testiranje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79125-F4B2-4D08-9EBB-00F011C7F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9371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sr-Latn-RS" sz="2200" dirty="0"/>
              <a:t> </a:t>
            </a:r>
            <a:r>
              <a:rPr lang="en-US" sz="2300" dirty="0" err="1"/>
              <a:t>Izvršavanje</a:t>
            </a:r>
            <a:r>
              <a:rPr lang="en-US" sz="2300" dirty="0"/>
              <a:t>  </a:t>
            </a:r>
            <a:r>
              <a:rPr lang="en-US" sz="2300" dirty="0" err="1"/>
              <a:t>određenog</a:t>
            </a:r>
            <a:r>
              <a:rPr lang="en-US" sz="2300" dirty="0"/>
              <a:t> </a:t>
            </a:r>
            <a:r>
              <a:rPr lang="en-US" sz="2300" dirty="0" err="1"/>
              <a:t>softvera</a:t>
            </a:r>
            <a:r>
              <a:rPr lang="en-US" sz="2300" dirty="0"/>
              <a:t> u </a:t>
            </a:r>
            <a:r>
              <a:rPr lang="en-US" sz="2300" dirty="0" err="1"/>
              <a:t>unapred</a:t>
            </a:r>
            <a:r>
              <a:rPr lang="en-US" sz="2300" dirty="0"/>
              <a:t> </a:t>
            </a:r>
            <a:r>
              <a:rPr lang="en-US" sz="2300" dirty="0" err="1"/>
              <a:t>definisanim</a:t>
            </a:r>
            <a:r>
              <a:rPr lang="en-US" sz="2300" dirty="0"/>
              <a:t> </a:t>
            </a:r>
            <a:r>
              <a:rPr lang="en-US" sz="2300" dirty="0" err="1"/>
              <a:t>okolnostima</a:t>
            </a:r>
            <a:r>
              <a:rPr lang="en-US" sz="2300" dirty="0"/>
              <a:t>, da bi se </a:t>
            </a:r>
            <a:r>
              <a:rPr lang="en-US" sz="2300" dirty="0" err="1"/>
              <a:t>utvrdio</a:t>
            </a:r>
            <a:r>
              <a:rPr lang="en-US" sz="2300" dirty="0"/>
              <a:t> </a:t>
            </a:r>
            <a:r>
              <a:rPr lang="en-US" sz="2300" dirty="0" err="1"/>
              <a:t>rezultat</a:t>
            </a:r>
            <a:r>
              <a:rPr lang="en-US" sz="2300" dirty="0"/>
              <a:t> </a:t>
            </a:r>
            <a:r>
              <a:rPr lang="en-US" sz="2300" dirty="0" err="1"/>
              <a:t>njegovog</a:t>
            </a:r>
            <a:r>
              <a:rPr lang="en-US" sz="2300" dirty="0"/>
              <a:t> </a:t>
            </a:r>
            <a:r>
              <a:rPr lang="en-US" sz="2300" dirty="0" err="1"/>
              <a:t>rada</a:t>
            </a:r>
            <a:r>
              <a:rPr lang="en-US" sz="23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300" dirty="0"/>
              <a:t> </a:t>
            </a:r>
            <a:r>
              <a:rPr lang="it-IT" sz="2300" dirty="0"/>
              <a:t>Glavni cilj je da se utvrdi da li su ispunjeni postavljeni zahtevi i da se osigura ponasanje softvera u skladu sa njima.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300" dirty="0"/>
              <a:t> </a:t>
            </a:r>
            <a:r>
              <a:rPr lang="en-US" sz="2300" dirty="0" err="1"/>
              <a:t>Testiranjem</a:t>
            </a:r>
            <a:r>
              <a:rPr lang="en-US" sz="2300" dirty="0"/>
              <a:t> </a:t>
            </a:r>
            <a:r>
              <a:rPr lang="en-US" sz="2300" dirty="0" err="1"/>
              <a:t>može</a:t>
            </a:r>
            <a:r>
              <a:rPr lang="en-US" sz="2300" dirty="0"/>
              <a:t> </a:t>
            </a:r>
            <a:r>
              <a:rPr lang="en-US" sz="2300" dirty="0" err="1"/>
              <a:t>samo</a:t>
            </a:r>
            <a:r>
              <a:rPr lang="en-US" sz="2300" dirty="0"/>
              <a:t> da </a:t>
            </a:r>
            <a:r>
              <a:rPr lang="en-US" sz="2300" dirty="0" err="1"/>
              <a:t>pokaže</a:t>
            </a:r>
            <a:r>
              <a:rPr lang="en-US" sz="2300" dirty="0"/>
              <a:t> </a:t>
            </a:r>
            <a:r>
              <a:rPr lang="en-US" sz="2300" dirty="0" err="1"/>
              <a:t>prisustvo</a:t>
            </a:r>
            <a:r>
              <a:rPr lang="en-US" sz="2300" dirty="0"/>
              <a:t> </a:t>
            </a:r>
            <a:r>
              <a:rPr lang="en-US" sz="2300" dirty="0" err="1"/>
              <a:t>grešaka</a:t>
            </a:r>
            <a:r>
              <a:rPr lang="en-US" sz="2300" dirty="0"/>
              <a:t> u </a:t>
            </a:r>
            <a:r>
              <a:rPr lang="en-US" sz="2300" dirty="0" err="1"/>
              <a:t>aplikaciji</a:t>
            </a:r>
            <a:r>
              <a:rPr lang="en-US" sz="2300" dirty="0"/>
              <a:t>. </a:t>
            </a:r>
            <a:r>
              <a:rPr lang="en-US" sz="2300" dirty="0" err="1"/>
              <a:t>Testiranje</a:t>
            </a:r>
            <a:r>
              <a:rPr lang="en-US" sz="2300" dirty="0"/>
              <a:t> ne </a:t>
            </a:r>
            <a:r>
              <a:rPr lang="en-US" sz="2300" dirty="0" err="1"/>
              <a:t>može</a:t>
            </a:r>
            <a:r>
              <a:rPr lang="en-US" sz="2300" dirty="0"/>
              <a:t> da </a:t>
            </a:r>
            <a:r>
              <a:rPr lang="en-US" sz="2300" dirty="0" err="1"/>
              <a:t>demonstrira</a:t>
            </a:r>
            <a:r>
              <a:rPr lang="en-US" sz="2300" dirty="0"/>
              <a:t> da </a:t>
            </a:r>
            <a:r>
              <a:rPr lang="en-US" sz="2300" dirty="0" err="1"/>
              <a:t>nema</a:t>
            </a:r>
            <a:r>
              <a:rPr lang="en-US" sz="2300" dirty="0"/>
              <a:t> </a:t>
            </a:r>
            <a:r>
              <a:rPr lang="en-US" sz="2300" dirty="0" err="1"/>
              <a:t>zaostalih</a:t>
            </a:r>
            <a:r>
              <a:rPr lang="en-US" sz="2300" dirty="0"/>
              <a:t> </a:t>
            </a:r>
            <a:r>
              <a:rPr lang="en-US" sz="2300" dirty="0" err="1"/>
              <a:t>propusta</a:t>
            </a:r>
            <a:r>
              <a:rPr lang="en-US" sz="2300" dirty="0"/>
              <a:t> u </a:t>
            </a:r>
            <a:r>
              <a:rPr lang="en-US" sz="2300" dirty="0" err="1"/>
              <a:t>softveru</a:t>
            </a:r>
            <a:r>
              <a:rPr lang="en-US" sz="2300" dirty="0"/>
              <a:t>.</a:t>
            </a:r>
            <a:endParaRPr lang="it-IT" sz="2300" dirty="0"/>
          </a:p>
          <a:p>
            <a:pPr>
              <a:buFont typeface="Wingdings" panose="05000000000000000000" pitchFamily="2" charset="2"/>
              <a:buChar char="§"/>
            </a:pPr>
            <a:endParaRPr lang="it-IT" sz="2300" dirty="0"/>
          </a:p>
          <a:p>
            <a:pPr>
              <a:buFont typeface="Wingdings" panose="05000000000000000000" pitchFamily="2" charset="2"/>
              <a:buChar char="§"/>
            </a:pPr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92670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23A3-0412-489A-8B31-1B65F716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Test </a:t>
            </a:r>
            <a:r>
              <a:rPr lang="en-US" sz="3200" dirty="0" err="1"/>
              <a:t>proces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D6C7D-EECD-4983-921F-8516D576C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 </a:t>
            </a:r>
            <a:r>
              <a:rPr lang="en-US" sz="2300" dirty="0" err="1"/>
              <a:t>Proces</a:t>
            </a:r>
            <a:r>
              <a:rPr lang="en-US" sz="2300" dirty="0"/>
              <a:t> </a:t>
            </a:r>
            <a:r>
              <a:rPr lang="en-US" sz="2300" dirty="0" err="1"/>
              <a:t>sistematskog</a:t>
            </a:r>
            <a:r>
              <a:rPr lang="en-US" sz="2300" dirty="0"/>
              <a:t> </a:t>
            </a:r>
            <a:r>
              <a:rPr lang="en-US" sz="2300" dirty="0" err="1"/>
              <a:t>izvršavanja</a:t>
            </a:r>
            <a:r>
              <a:rPr lang="en-US" sz="2300" dirty="0"/>
              <a:t> </a:t>
            </a:r>
            <a:r>
              <a:rPr lang="en-US" sz="2300" dirty="0" err="1"/>
              <a:t>programa</a:t>
            </a:r>
            <a:r>
              <a:rPr lang="en-US" sz="2300" dirty="0"/>
              <a:t> </a:t>
            </a:r>
            <a:r>
              <a:rPr lang="en-US" sz="2300" dirty="0" err="1"/>
              <a:t>kako</a:t>
            </a:r>
            <a:r>
              <a:rPr lang="en-US" sz="2300" dirty="0"/>
              <a:t> bi se </a:t>
            </a:r>
            <a:r>
              <a:rPr lang="en-US" sz="2300" dirty="0" err="1"/>
              <a:t>potvrdilo</a:t>
            </a:r>
            <a:r>
              <a:rPr lang="en-US" sz="2300" dirty="0"/>
              <a:t> da on </a:t>
            </a:r>
            <a:r>
              <a:rPr lang="en-US" sz="2300" dirty="0" err="1"/>
              <a:t>radi</a:t>
            </a:r>
            <a:r>
              <a:rPr lang="en-US" sz="2300" dirty="0"/>
              <a:t> u </a:t>
            </a:r>
            <a:r>
              <a:rPr lang="en-US" sz="2300" dirty="0" err="1"/>
              <a:t>skladu</a:t>
            </a:r>
            <a:r>
              <a:rPr lang="en-US" sz="2300" dirty="0"/>
              <a:t> </a:t>
            </a:r>
            <a:r>
              <a:rPr lang="en-US" sz="2300" dirty="0" err="1"/>
              <a:t>sa</a:t>
            </a:r>
            <a:r>
              <a:rPr lang="en-US" sz="2300" dirty="0"/>
              <a:t> </a:t>
            </a:r>
            <a:r>
              <a:rPr lang="en-US" sz="2300" dirty="0" err="1"/>
              <a:t>postavljenim</a:t>
            </a:r>
            <a:r>
              <a:rPr lang="en-US" sz="2300" dirty="0"/>
              <a:t> </a:t>
            </a:r>
            <a:r>
              <a:rPr lang="en-US" sz="2300" dirty="0" err="1"/>
              <a:t>zahtevima</a:t>
            </a:r>
            <a:r>
              <a:rPr lang="en-US" sz="23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300" dirty="0"/>
              <a:t> </a:t>
            </a:r>
            <a:r>
              <a:rPr lang="en-US" sz="2300" dirty="0" err="1"/>
              <a:t>Obuhvata</a:t>
            </a:r>
            <a:r>
              <a:rPr lang="en-US" sz="2300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 err="1"/>
              <a:t>pripremu</a:t>
            </a:r>
            <a:r>
              <a:rPr lang="en-US" sz="2100" dirty="0"/>
              <a:t> test </a:t>
            </a:r>
            <a:r>
              <a:rPr lang="en-US" sz="2100" dirty="0" err="1"/>
              <a:t>podataka</a:t>
            </a:r>
            <a:endParaRPr lang="en-US" sz="21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 err="1"/>
              <a:t>planiranje</a:t>
            </a:r>
            <a:r>
              <a:rPr lang="en-US" sz="2100" dirty="0"/>
              <a:t> </a:t>
            </a:r>
            <a:r>
              <a:rPr lang="en-US" sz="2100" dirty="0" err="1"/>
              <a:t>izvršavanja</a:t>
            </a:r>
            <a:r>
              <a:rPr lang="en-US" sz="2100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 err="1"/>
              <a:t>dizajn</a:t>
            </a:r>
            <a:r>
              <a:rPr lang="en-US" sz="2100" dirty="0"/>
              <a:t> </a:t>
            </a:r>
            <a:r>
              <a:rPr lang="en-US" sz="2100" dirty="0" err="1"/>
              <a:t>i</a:t>
            </a:r>
            <a:r>
              <a:rPr lang="en-US" sz="2100" dirty="0"/>
              <a:t> </a:t>
            </a:r>
            <a:r>
              <a:rPr lang="en-US" sz="2100" dirty="0" err="1"/>
              <a:t>imlementaciju</a:t>
            </a:r>
            <a:r>
              <a:rPr lang="en-US" sz="2100" dirty="0"/>
              <a:t> </a:t>
            </a:r>
            <a:r>
              <a:rPr lang="en-US" sz="2100" dirty="0" err="1"/>
              <a:t>testova</a:t>
            </a:r>
            <a:r>
              <a:rPr lang="en-US" sz="2100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 err="1"/>
              <a:t>analizu</a:t>
            </a:r>
            <a:r>
              <a:rPr lang="en-US" sz="2100" dirty="0"/>
              <a:t> </a:t>
            </a:r>
            <a:r>
              <a:rPr lang="en-US" sz="2100" dirty="0" err="1"/>
              <a:t>rezultata</a:t>
            </a:r>
            <a:r>
              <a:rPr lang="en-US" sz="2100" dirty="0"/>
              <a:t> </a:t>
            </a:r>
            <a:endParaRPr lang="sr-Latn-RS" sz="2100" dirty="0"/>
          </a:p>
        </p:txBody>
      </p:sp>
    </p:spTree>
    <p:extLst>
      <p:ext uri="{BB962C8B-B14F-4D97-AF65-F5344CB8AC3E}">
        <p14:creationId xmlns:p14="http://schemas.microsoft.com/office/powerpoint/2010/main" val="105133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3ECC-FC8F-4CD7-8A10-5C369FB1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Test case </a:t>
            </a:r>
            <a:r>
              <a:rPr lang="en-US" sz="3200" dirty="0" err="1"/>
              <a:t>i</a:t>
            </a:r>
            <a:r>
              <a:rPr lang="en-US" sz="3200" dirty="0"/>
              <a:t> test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6B763-B15A-4B30-9C61-4CEE4119A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en-US" sz="2100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65D5DFA-85DA-4340-B98D-497FA266A874}"/>
              </a:ext>
            </a:extLst>
          </p:cNvPr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sr-Latn-RS" sz="2300" dirty="0"/>
              <a:t>  Test slučaj:</a:t>
            </a:r>
            <a:endParaRPr lang="en-US" sz="23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 err="1"/>
              <a:t>skup</a:t>
            </a:r>
            <a:r>
              <a:rPr lang="en-US" sz="2100" dirty="0"/>
              <a:t> </a:t>
            </a:r>
            <a:r>
              <a:rPr lang="en-US" sz="2100" dirty="0" err="1"/>
              <a:t>ulaznih</a:t>
            </a:r>
            <a:r>
              <a:rPr lang="en-US" sz="2100" dirty="0"/>
              <a:t> </a:t>
            </a:r>
            <a:r>
              <a:rPr lang="en-US" sz="2100" dirty="0" err="1"/>
              <a:t>vrednosti</a:t>
            </a:r>
            <a:r>
              <a:rPr lang="en-US" sz="2100" dirty="0"/>
              <a:t>, </a:t>
            </a:r>
            <a:r>
              <a:rPr lang="en-US" sz="2100" dirty="0" err="1"/>
              <a:t>preduslova</a:t>
            </a:r>
            <a:r>
              <a:rPr lang="en-US" sz="2100" dirty="0"/>
              <a:t> </a:t>
            </a:r>
            <a:r>
              <a:rPr lang="en-US" sz="2100" dirty="0" err="1"/>
              <a:t>izvršenja</a:t>
            </a:r>
            <a:r>
              <a:rPr lang="en-US" sz="2100" dirty="0"/>
              <a:t>, </a:t>
            </a:r>
            <a:r>
              <a:rPr lang="en-US" sz="2100" dirty="0" err="1"/>
              <a:t>očekivanih</a:t>
            </a:r>
            <a:r>
              <a:rPr lang="en-US" sz="2100" dirty="0"/>
              <a:t> </a:t>
            </a:r>
            <a:r>
              <a:rPr lang="en-US" sz="2100" dirty="0" err="1"/>
              <a:t>rezultata</a:t>
            </a:r>
            <a:r>
              <a:rPr lang="en-US" sz="2100" dirty="0"/>
              <a:t> </a:t>
            </a:r>
            <a:r>
              <a:rPr lang="en-US" sz="2100" dirty="0" err="1"/>
              <a:t>i</a:t>
            </a:r>
            <a:r>
              <a:rPr lang="en-US" sz="2100" dirty="0"/>
              <a:t> post-</a:t>
            </a:r>
            <a:r>
              <a:rPr lang="en-US" sz="2100" dirty="0" err="1"/>
              <a:t>uslova</a:t>
            </a:r>
            <a:r>
              <a:rPr lang="en-US" sz="2100" dirty="0"/>
              <a:t> </a:t>
            </a:r>
            <a:r>
              <a:rPr lang="en-US" sz="2100" dirty="0" err="1"/>
              <a:t>izvršenja</a:t>
            </a:r>
            <a:r>
              <a:rPr lang="en-US" sz="2100" dirty="0"/>
              <a:t> </a:t>
            </a:r>
            <a:r>
              <a:rPr lang="en-US" sz="2100" dirty="0" err="1"/>
              <a:t>definisanih</a:t>
            </a:r>
            <a:r>
              <a:rPr lang="en-US" sz="2100" dirty="0"/>
              <a:t> za </a:t>
            </a:r>
            <a:r>
              <a:rPr lang="en-US" sz="2100" dirty="0" err="1"/>
              <a:t>određeni</a:t>
            </a:r>
            <a:r>
              <a:rPr lang="en-US" sz="2100" dirty="0"/>
              <a:t> </a:t>
            </a:r>
            <a:r>
              <a:rPr lang="en-US" sz="2100" dirty="0" err="1"/>
              <a:t>cilj</a:t>
            </a:r>
            <a:r>
              <a:rPr lang="en-US" sz="2100" dirty="0"/>
              <a:t> </a:t>
            </a:r>
            <a:r>
              <a:rPr lang="en-US" sz="2100" dirty="0" err="1"/>
              <a:t>ili</a:t>
            </a:r>
            <a:r>
              <a:rPr lang="en-US" sz="2100" dirty="0"/>
              <a:t> </a:t>
            </a:r>
            <a:r>
              <a:rPr lang="en-US" sz="2100" dirty="0" err="1"/>
              <a:t>stanj</a:t>
            </a:r>
            <a:r>
              <a:rPr lang="sr-Latn-RS" sz="2100" dirty="0"/>
              <a:t>e</a:t>
            </a:r>
            <a:r>
              <a:rPr lang="en-US" sz="21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 </a:t>
            </a:r>
            <a:r>
              <a:rPr lang="en-US" sz="2300" dirty="0"/>
              <a:t>Test scenario: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 err="1"/>
              <a:t>Kombinuje</a:t>
            </a:r>
            <a:r>
              <a:rPr lang="en-US" sz="2100" dirty="0"/>
              <a:t> </a:t>
            </a:r>
            <a:r>
              <a:rPr lang="en-US" sz="2100" dirty="0" err="1"/>
              <a:t>više</a:t>
            </a:r>
            <a:r>
              <a:rPr lang="en-US" sz="2100" dirty="0"/>
              <a:t> test </a:t>
            </a:r>
            <a:r>
              <a:rPr lang="en-US" sz="2100" dirty="0" err="1"/>
              <a:t>slučajeva</a:t>
            </a:r>
            <a:endParaRPr lang="en-US" sz="21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 err="1"/>
              <a:t>Opisuje</a:t>
            </a:r>
            <a:r>
              <a:rPr lang="en-US" sz="2100" dirty="0"/>
              <a:t> </a:t>
            </a:r>
            <a:r>
              <a:rPr lang="en-US" sz="2100" dirty="0" err="1"/>
              <a:t>kako</a:t>
            </a:r>
            <a:r>
              <a:rPr lang="en-US" sz="2100" dirty="0"/>
              <a:t> </a:t>
            </a:r>
            <a:r>
              <a:rPr lang="en-US" sz="2100" dirty="0" err="1"/>
              <a:t>istestirati</a:t>
            </a:r>
            <a:r>
              <a:rPr lang="en-US" sz="2100" dirty="0"/>
              <a:t> </a:t>
            </a:r>
            <a:r>
              <a:rPr lang="en-US" sz="2100" dirty="0" err="1"/>
              <a:t>neku</a:t>
            </a:r>
            <a:r>
              <a:rPr lang="en-US" sz="2100" dirty="0"/>
              <a:t> </a:t>
            </a:r>
            <a:r>
              <a:rPr lang="en-US" sz="2100" dirty="0" err="1"/>
              <a:t>kompleksniju</a:t>
            </a:r>
            <a:r>
              <a:rPr lang="en-US" sz="2100" dirty="0"/>
              <a:t> </a:t>
            </a:r>
            <a:r>
              <a:rPr lang="en-US" sz="2100" dirty="0" err="1"/>
              <a:t>funkcionalnost</a:t>
            </a:r>
            <a:r>
              <a:rPr lang="en-US" sz="2100" dirty="0"/>
              <a:t> </a:t>
            </a:r>
            <a:r>
              <a:rPr lang="en-US" sz="2100" dirty="0" err="1"/>
              <a:t>koja</a:t>
            </a:r>
            <a:r>
              <a:rPr lang="en-US" sz="2100" dirty="0"/>
              <a:t> </a:t>
            </a:r>
            <a:r>
              <a:rPr lang="en-US" sz="2100" dirty="0" err="1"/>
              <a:t>podrazumeva</a:t>
            </a:r>
            <a:r>
              <a:rPr lang="en-US" sz="2100" dirty="0"/>
              <a:t> da se </a:t>
            </a:r>
            <a:r>
              <a:rPr lang="en-US" sz="2100" dirty="0" err="1"/>
              <a:t>određenim</a:t>
            </a:r>
            <a:r>
              <a:rPr lang="en-US" sz="2100" dirty="0"/>
              <a:t> </a:t>
            </a:r>
            <a:r>
              <a:rPr lang="en-US" sz="2100" dirty="0" err="1"/>
              <a:t>redosledom</a:t>
            </a:r>
            <a:r>
              <a:rPr lang="en-US" sz="2100" dirty="0"/>
              <a:t> </a:t>
            </a:r>
            <a:r>
              <a:rPr lang="en-US" sz="2100" dirty="0" err="1"/>
              <a:t>izvršavaju</a:t>
            </a:r>
            <a:r>
              <a:rPr lang="en-US" sz="2100" dirty="0"/>
              <a:t> </a:t>
            </a:r>
            <a:r>
              <a:rPr lang="en-US" sz="2100" dirty="0" err="1"/>
              <a:t>pojedini</a:t>
            </a:r>
            <a:r>
              <a:rPr lang="en-US" sz="2100" dirty="0"/>
              <a:t> test </a:t>
            </a:r>
            <a:r>
              <a:rPr lang="en-US" sz="2100" dirty="0" err="1"/>
              <a:t>slučajevi</a:t>
            </a:r>
            <a:endParaRPr lang="en-US" sz="2100" dirty="0"/>
          </a:p>
          <a:p>
            <a:pPr marL="201168" lvl="1" indent="0">
              <a:buNone/>
            </a:pPr>
            <a:endParaRPr lang="en-US" sz="23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3445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AD3B-A055-4903-B731-F50B7355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Metode</a:t>
            </a:r>
            <a:r>
              <a:rPr lang="en-US" sz="3200" dirty="0"/>
              <a:t> </a:t>
            </a:r>
            <a:r>
              <a:rPr lang="en-US" sz="3200" dirty="0" err="1"/>
              <a:t>testiranja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016F9-CA50-42DE-BCA7-1F858C756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24404"/>
            <a:ext cx="10058400" cy="39649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2300" dirty="0" err="1"/>
              <a:t>Manuleno</a:t>
            </a:r>
            <a:r>
              <a:rPr lang="en-US" sz="2300" dirty="0"/>
              <a:t> </a:t>
            </a:r>
            <a:r>
              <a:rPr lang="en-US" sz="2300" dirty="0" err="1"/>
              <a:t>testiranje</a:t>
            </a:r>
            <a:r>
              <a:rPr lang="en-US" sz="2300" dirty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v-SE" sz="2100" b="0" dirty="0">
                <a:solidFill>
                  <a:srgbClr val="000000"/>
                </a:solidFill>
                <a:effectLst/>
                <a:latin typeface="IBMPlexSerif"/>
              </a:rPr>
              <a:t>proces nalaženja defekata unutar softvera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b="0" dirty="0">
                <a:solidFill>
                  <a:srgbClr val="000000"/>
                </a:solidFill>
                <a:effectLst/>
                <a:latin typeface="IBMPlexSerif"/>
              </a:rPr>
              <a:t>tester </a:t>
            </a:r>
            <a:r>
              <a:rPr lang="en-US" sz="2100" b="0" dirty="0" err="1">
                <a:solidFill>
                  <a:srgbClr val="000000"/>
                </a:solidFill>
                <a:effectLst/>
                <a:latin typeface="IBMPlexSerif"/>
              </a:rPr>
              <a:t>ponaša</a:t>
            </a:r>
            <a:r>
              <a:rPr lang="en-US" sz="2100" b="0" dirty="0">
                <a:solidFill>
                  <a:srgbClr val="000000"/>
                </a:solidFill>
                <a:effectLst/>
                <a:latin typeface="IBMPlexSerif"/>
              </a:rPr>
              <a:t> </a:t>
            </a:r>
            <a:r>
              <a:rPr lang="en-US" sz="2100" b="0" dirty="0" err="1">
                <a:solidFill>
                  <a:srgbClr val="000000"/>
                </a:solidFill>
                <a:effectLst/>
                <a:latin typeface="IBMPlexSerif"/>
              </a:rPr>
              <a:t>kao</a:t>
            </a:r>
            <a:r>
              <a:rPr lang="en-US" sz="2100" b="0" dirty="0">
                <a:solidFill>
                  <a:srgbClr val="000000"/>
                </a:solidFill>
                <a:effectLst/>
                <a:latin typeface="IBMPlexSerif"/>
              </a:rPr>
              <a:t> </a:t>
            </a:r>
            <a:r>
              <a:rPr lang="en-US" sz="2100" b="0" dirty="0" err="1">
                <a:solidFill>
                  <a:srgbClr val="000000"/>
                </a:solidFill>
                <a:effectLst/>
                <a:latin typeface="IBMPlexSerif"/>
              </a:rPr>
              <a:t>krajnji</a:t>
            </a:r>
            <a:r>
              <a:rPr lang="en-US" sz="2100" b="0" dirty="0">
                <a:solidFill>
                  <a:srgbClr val="000000"/>
                </a:solidFill>
                <a:effectLst/>
                <a:latin typeface="IBMPlexSerif"/>
              </a:rPr>
              <a:t> </a:t>
            </a:r>
            <a:r>
              <a:rPr lang="en-US" sz="2100" b="0" dirty="0" err="1">
                <a:solidFill>
                  <a:srgbClr val="000000"/>
                </a:solidFill>
                <a:effectLst/>
                <a:latin typeface="IBMPlexSerif"/>
              </a:rPr>
              <a:t>korisnik</a:t>
            </a:r>
            <a:r>
              <a:rPr lang="en-US" sz="2100" b="0" dirty="0">
                <a:solidFill>
                  <a:srgbClr val="000000"/>
                </a:solidFill>
                <a:effectLst/>
                <a:latin typeface="IBMPlexSerif"/>
              </a:rPr>
              <a:t> </a:t>
            </a:r>
            <a:r>
              <a:rPr lang="en-US" sz="2100" b="0" dirty="0" err="1">
                <a:solidFill>
                  <a:srgbClr val="000000"/>
                </a:solidFill>
                <a:effectLst/>
                <a:latin typeface="IBMPlexSerif"/>
              </a:rPr>
              <a:t>i</a:t>
            </a:r>
            <a:r>
              <a:rPr lang="en-US" sz="2100" b="0" dirty="0">
                <a:solidFill>
                  <a:srgbClr val="000000"/>
                </a:solidFill>
                <a:effectLst/>
                <a:latin typeface="IBMPlexSerif"/>
              </a:rPr>
              <a:t> </a:t>
            </a:r>
            <a:r>
              <a:rPr lang="en-US" sz="2100" b="0" dirty="0" err="1">
                <a:solidFill>
                  <a:srgbClr val="000000"/>
                </a:solidFill>
                <a:effectLst/>
                <a:latin typeface="IBMPlexSerif"/>
              </a:rPr>
              <a:t>manuelno</a:t>
            </a:r>
            <a:r>
              <a:rPr lang="en-US" sz="2100" b="0" dirty="0">
                <a:solidFill>
                  <a:srgbClr val="000000"/>
                </a:solidFill>
                <a:effectLst/>
                <a:latin typeface="IBMPlexSerif"/>
              </a:rPr>
              <a:t> </a:t>
            </a:r>
            <a:r>
              <a:rPr lang="en-US" sz="2100" b="0" dirty="0" err="1">
                <a:solidFill>
                  <a:srgbClr val="000000"/>
                </a:solidFill>
                <a:effectLst/>
                <a:latin typeface="IBMPlexSerif"/>
              </a:rPr>
              <a:t>izvršava</a:t>
            </a:r>
            <a:r>
              <a:rPr lang="en-US" sz="2100" b="0" dirty="0">
                <a:solidFill>
                  <a:srgbClr val="000000"/>
                </a:solidFill>
                <a:effectLst/>
                <a:latin typeface="IBMPlexSerif"/>
              </a:rPr>
              <a:t> test </a:t>
            </a:r>
            <a:r>
              <a:rPr lang="en-US" sz="2100" b="0" dirty="0" err="1">
                <a:solidFill>
                  <a:srgbClr val="000000"/>
                </a:solidFill>
                <a:effectLst/>
                <a:latin typeface="IBMPlexSerif"/>
              </a:rPr>
              <a:t>slučajeve</a:t>
            </a:r>
            <a:r>
              <a:rPr lang="en-US" sz="2100" b="0" dirty="0">
                <a:solidFill>
                  <a:srgbClr val="000000"/>
                </a:solidFill>
                <a:effectLst/>
                <a:latin typeface="IBMPlexSerif"/>
              </a:rPr>
              <a:t> bez </a:t>
            </a:r>
            <a:r>
              <a:rPr lang="en-US" sz="2100" b="0" dirty="0" err="1">
                <a:solidFill>
                  <a:srgbClr val="000000"/>
                </a:solidFill>
                <a:effectLst/>
                <a:latin typeface="IBMPlexSerif"/>
              </a:rPr>
              <a:t>korišćenja</a:t>
            </a:r>
            <a:r>
              <a:rPr lang="en-US" sz="2100" b="0" dirty="0">
                <a:solidFill>
                  <a:srgbClr val="000000"/>
                </a:solidFill>
                <a:effectLst/>
                <a:latin typeface="IBMPlexSerif"/>
              </a:rPr>
              <a:t> </a:t>
            </a:r>
            <a:r>
              <a:rPr lang="en-US" sz="2100" b="0" dirty="0" err="1">
                <a:solidFill>
                  <a:srgbClr val="000000"/>
                </a:solidFill>
                <a:effectLst/>
                <a:latin typeface="IBMPlexSerif"/>
              </a:rPr>
              <a:t>automatizovanih</a:t>
            </a:r>
            <a:r>
              <a:rPr lang="en-US" sz="2100" b="0" dirty="0">
                <a:solidFill>
                  <a:srgbClr val="000000"/>
                </a:solidFill>
                <a:effectLst/>
                <a:latin typeface="IBMPlexSerif"/>
              </a:rPr>
              <a:t> </a:t>
            </a:r>
            <a:r>
              <a:rPr lang="en-US" sz="2100" b="0" dirty="0" err="1">
                <a:solidFill>
                  <a:srgbClr val="000000"/>
                </a:solidFill>
                <a:effectLst/>
                <a:latin typeface="IBMPlexSerif"/>
              </a:rPr>
              <a:t>alata</a:t>
            </a:r>
            <a:endParaRPr lang="sv-SE" sz="2100" dirty="0">
              <a:solidFill>
                <a:srgbClr val="000000"/>
              </a:solidFill>
              <a:latin typeface="IBMPlexSerif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b="0" dirty="0" err="1">
                <a:solidFill>
                  <a:srgbClr val="000000"/>
                </a:solidFill>
                <a:effectLst/>
                <a:latin typeface="IBMPlexSerif"/>
              </a:rPr>
              <a:t>Rezultat</a:t>
            </a:r>
            <a:r>
              <a:rPr lang="en-US" sz="2100" b="0" dirty="0">
                <a:solidFill>
                  <a:srgbClr val="000000"/>
                </a:solidFill>
                <a:effectLst/>
                <a:latin typeface="IBMPlexSerif"/>
              </a:rPr>
              <a:t> </a:t>
            </a:r>
            <a:r>
              <a:rPr lang="en-US" sz="2100" b="0" dirty="0" err="1">
                <a:solidFill>
                  <a:srgbClr val="000000"/>
                </a:solidFill>
                <a:effectLst/>
                <a:latin typeface="IBMPlexSerif"/>
              </a:rPr>
              <a:t>izvršavanja</a:t>
            </a:r>
            <a:r>
              <a:rPr lang="en-US" sz="2100" b="0" dirty="0">
                <a:solidFill>
                  <a:srgbClr val="000000"/>
                </a:solidFill>
                <a:effectLst/>
                <a:latin typeface="IBMPlexSerif"/>
              </a:rPr>
              <a:t> koji </a:t>
            </a:r>
            <a:r>
              <a:rPr lang="en-US" sz="2100" b="0" dirty="0" err="1">
                <a:solidFill>
                  <a:srgbClr val="000000"/>
                </a:solidFill>
                <a:effectLst/>
                <a:latin typeface="IBMPlexSerif"/>
              </a:rPr>
              <a:t>nije</a:t>
            </a:r>
            <a:r>
              <a:rPr lang="en-US" sz="2100" b="0" dirty="0">
                <a:solidFill>
                  <a:srgbClr val="000000"/>
                </a:solidFill>
                <a:effectLst/>
                <a:latin typeface="IBMPlexSerif"/>
              </a:rPr>
              <a:t> </a:t>
            </a:r>
            <a:r>
              <a:rPr lang="en-US" sz="2100" b="0" dirty="0" err="1">
                <a:solidFill>
                  <a:srgbClr val="000000"/>
                </a:solidFill>
                <a:effectLst/>
                <a:latin typeface="IBMPlexSerif"/>
              </a:rPr>
              <a:t>očekivan</a:t>
            </a:r>
            <a:r>
              <a:rPr lang="en-US" sz="2100" b="0" dirty="0">
                <a:solidFill>
                  <a:srgbClr val="000000"/>
                </a:solidFill>
                <a:effectLst/>
                <a:latin typeface="IBMPlexSerif"/>
              </a:rPr>
              <a:t> je </a:t>
            </a:r>
            <a:r>
              <a:rPr lang="en-US" sz="2100" b="0" dirty="0" err="1">
                <a:solidFill>
                  <a:srgbClr val="000000"/>
                </a:solidFill>
                <a:effectLst/>
                <a:latin typeface="IBMPlexSerif"/>
              </a:rPr>
              <a:t>zapisan</a:t>
            </a:r>
            <a:r>
              <a:rPr lang="en-US" sz="2100" b="0" dirty="0">
                <a:solidFill>
                  <a:srgbClr val="000000"/>
                </a:solidFill>
                <a:effectLst/>
                <a:latin typeface="IBMPlexSerif"/>
              </a:rPr>
              <a:t> </a:t>
            </a:r>
            <a:r>
              <a:rPr lang="en-US" sz="2100" b="0" dirty="0" err="1">
                <a:solidFill>
                  <a:srgbClr val="000000"/>
                </a:solidFill>
                <a:effectLst/>
                <a:latin typeface="IBMPlexSerif"/>
              </a:rPr>
              <a:t>i</a:t>
            </a:r>
            <a:r>
              <a:rPr lang="en-US" sz="2100" b="0" dirty="0">
                <a:solidFill>
                  <a:srgbClr val="000000"/>
                </a:solidFill>
                <a:effectLst/>
                <a:latin typeface="IBMPlexSerif"/>
              </a:rPr>
              <a:t> </a:t>
            </a:r>
            <a:r>
              <a:rPr lang="en-US" sz="2100" b="0" dirty="0" err="1">
                <a:solidFill>
                  <a:srgbClr val="000000"/>
                </a:solidFill>
                <a:effectLst/>
                <a:latin typeface="IBMPlexSerif"/>
              </a:rPr>
              <a:t>analiziran</a:t>
            </a:r>
            <a:r>
              <a:rPr lang="en-US" sz="2100" b="0" dirty="0">
                <a:solidFill>
                  <a:srgbClr val="000000"/>
                </a:solidFill>
                <a:effectLst/>
                <a:latin typeface="IBMPlexSerif"/>
              </a:rPr>
              <a:t> u </a:t>
            </a:r>
            <a:r>
              <a:rPr lang="en-US" sz="2100" b="0" dirty="0" err="1">
                <a:solidFill>
                  <a:srgbClr val="000000"/>
                </a:solidFill>
                <a:effectLst/>
                <a:latin typeface="IBMPlexSerif"/>
              </a:rPr>
              <a:t>formi</a:t>
            </a:r>
            <a:r>
              <a:rPr lang="en-US" sz="2100" b="0" dirty="0">
                <a:solidFill>
                  <a:srgbClr val="000000"/>
                </a:solidFill>
                <a:effectLst/>
                <a:latin typeface="IBMPlexSerif"/>
              </a:rPr>
              <a:t> test </a:t>
            </a:r>
            <a:r>
              <a:rPr lang="en-US" sz="2100" b="0" dirty="0" err="1">
                <a:solidFill>
                  <a:srgbClr val="000000"/>
                </a:solidFill>
                <a:effectLst/>
                <a:latin typeface="IBMPlexSerif"/>
              </a:rPr>
              <a:t>izveštaja</a:t>
            </a:r>
            <a:endParaRPr lang="en-US" sz="2100" b="0" dirty="0">
              <a:solidFill>
                <a:srgbClr val="000000"/>
              </a:solidFill>
              <a:effectLst/>
              <a:latin typeface="IBMPlexSerif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300" dirty="0" err="1"/>
              <a:t>Automatsko</a:t>
            </a:r>
            <a:r>
              <a:rPr lang="en-US" sz="2300" dirty="0"/>
              <a:t> </a:t>
            </a:r>
            <a:r>
              <a:rPr lang="en-US" sz="2300" dirty="0" err="1"/>
              <a:t>testiranje</a:t>
            </a:r>
            <a:r>
              <a:rPr lang="en-US" sz="2300" dirty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b="0" i="0" dirty="0" err="1">
                <a:solidFill>
                  <a:srgbClr val="000000"/>
                </a:solidFill>
                <a:effectLst/>
                <a:latin typeface="IBMPlexSerif"/>
              </a:rPr>
              <a:t>proces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BMPlexSerif"/>
              </a:rPr>
              <a:t> u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IBMPlexSerif"/>
              </a:rPr>
              <a:t>kojem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BMPlexSerif"/>
              </a:rPr>
              <a:t> se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IBMPlexSerif"/>
              </a:rPr>
              <a:t>izvršavaju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BMPlexSerif"/>
              </a:rPr>
              <a:t>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IBMPlexSerif"/>
              </a:rPr>
              <a:t>pripremljeni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BMPlexSerif"/>
              </a:rPr>
              <a:t>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IBMPlexSerif"/>
              </a:rPr>
              <a:t>automatski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BMPlexSerif"/>
              </a:rPr>
              <a:t> test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IBMPlexSerif"/>
              </a:rPr>
              <a:t>scenariji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BMPlexSerif"/>
              </a:rPr>
              <a:t>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IBMPlexSerif"/>
              </a:rPr>
              <a:t>kako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BMPlexSerif"/>
              </a:rPr>
              <a:t> bi se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IBMPlexSerif"/>
              </a:rPr>
              <a:t>pronašli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BMPlexSerif"/>
              </a:rPr>
              <a:t>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IBMPlexSerif"/>
              </a:rPr>
              <a:t>defekti</a:t>
            </a:r>
            <a:endParaRPr lang="en-US" sz="2100" b="0" i="0" dirty="0">
              <a:solidFill>
                <a:srgbClr val="000000"/>
              </a:solidFill>
              <a:effectLst/>
              <a:latin typeface="IBMPlexSerif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 err="1">
                <a:solidFill>
                  <a:srgbClr val="000000"/>
                </a:solidFill>
                <a:latin typeface="IBMPlexSerif"/>
              </a:rPr>
              <a:t>c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IBMPlexSerif"/>
              </a:rPr>
              <a:t>ilj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BMPlexSerif"/>
              </a:rPr>
              <a:t>: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IBMPlexSerif"/>
              </a:rPr>
              <a:t>smanjenje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BMPlexSerif"/>
              </a:rPr>
              <a:t>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IBMPlexSerif"/>
              </a:rPr>
              <a:t>ukupne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BMPlexSerif"/>
              </a:rPr>
              <a:t>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IBMPlexSerif"/>
              </a:rPr>
              <a:t>cene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BMPlexSerif"/>
              </a:rPr>
              <a:t>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IBMPlexSerif"/>
              </a:rPr>
              <a:t>manuelnog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BMPlexSerif"/>
              </a:rPr>
              <a:t>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IBMPlexSerif"/>
              </a:rPr>
              <a:t>testiranja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BMPlexSerif"/>
              </a:rPr>
              <a:t>,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IBMPlexSerif"/>
              </a:rPr>
              <a:t>sprečavanje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BMPlexSerif"/>
              </a:rPr>
              <a:t>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IBMPlexSerif"/>
              </a:rPr>
              <a:t>ljudske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IBMPlexSerif"/>
              </a:rPr>
              <a:t>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IBMPlexSerif"/>
              </a:rPr>
              <a:t>greške</a:t>
            </a:r>
            <a:endParaRPr lang="en-US" sz="2100" b="0" i="0" dirty="0">
              <a:solidFill>
                <a:srgbClr val="000000"/>
              </a:solidFill>
              <a:effectLst/>
              <a:latin typeface="IBMPlexSerif"/>
            </a:endParaRPr>
          </a:p>
          <a:p>
            <a:pPr marL="201168" lvl="1" indent="0">
              <a:buNone/>
            </a:pPr>
            <a:endParaRPr lang="en-US" sz="2100" b="0" dirty="0">
              <a:solidFill>
                <a:srgbClr val="000000"/>
              </a:solidFill>
              <a:effectLst/>
              <a:latin typeface="IBMPlexSerif"/>
            </a:endParaRPr>
          </a:p>
        </p:txBody>
      </p:sp>
    </p:spTree>
    <p:extLst>
      <p:ext uri="{BB962C8B-B14F-4D97-AF65-F5344CB8AC3E}">
        <p14:creationId xmlns:p14="http://schemas.microsoft.com/office/powerpoint/2010/main" val="147981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16B06-B362-4B0D-B52A-4F5546C1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Manuelno</a:t>
            </a:r>
            <a:r>
              <a:rPr lang="en-US" sz="3200" dirty="0"/>
              <a:t> </a:t>
            </a:r>
            <a:r>
              <a:rPr lang="en-US" sz="3200" dirty="0" err="1"/>
              <a:t>testiranje</a:t>
            </a:r>
            <a:r>
              <a:rPr lang="en-US" sz="3200" dirty="0"/>
              <a:t> - </a:t>
            </a:r>
            <a:r>
              <a:rPr lang="en-US" sz="3200" dirty="0" err="1"/>
              <a:t>zadatak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4D609-8543-43B8-BEF5-BE1BFE61C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50129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2300" dirty="0" err="1"/>
              <a:t>Koristeći</a:t>
            </a:r>
            <a:r>
              <a:rPr lang="en-US" sz="2300" dirty="0"/>
              <a:t> </a:t>
            </a:r>
            <a:r>
              <a:rPr lang="en-US" sz="2300" dirty="0" err="1"/>
              <a:t>aplikaciju</a:t>
            </a:r>
            <a:r>
              <a:rPr lang="en-US" sz="2300" dirty="0"/>
              <a:t> </a:t>
            </a:r>
            <a:r>
              <a:rPr lang="en-US" sz="2300" dirty="0" err="1"/>
              <a:t>Studentske</a:t>
            </a:r>
            <a:r>
              <a:rPr lang="en-US" sz="2300" dirty="0"/>
              <a:t> </a:t>
            </a:r>
            <a:r>
              <a:rPr lang="en-US" sz="2300" dirty="0" err="1"/>
              <a:t>službe</a:t>
            </a:r>
            <a:r>
              <a:rPr lang="en-US" sz="2300" dirty="0"/>
              <a:t> </a:t>
            </a:r>
            <a:r>
              <a:rPr lang="en-US" sz="2300" dirty="0" err="1"/>
              <a:t>proveriti</a:t>
            </a:r>
            <a:r>
              <a:rPr lang="en-US" sz="2300" dirty="0"/>
              <a:t> da li </a:t>
            </a:r>
            <a:r>
              <a:rPr lang="en-US" sz="2300" dirty="0" err="1"/>
              <a:t>su</a:t>
            </a:r>
            <a:r>
              <a:rPr lang="en-US" sz="2300" dirty="0"/>
              <a:t> </a:t>
            </a:r>
            <a:r>
              <a:rPr lang="en-US" sz="2300" dirty="0" err="1"/>
              <a:t>definisani</a:t>
            </a:r>
            <a:r>
              <a:rPr lang="en-US" sz="2300" dirty="0"/>
              <a:t> </a:t>
            </a:r>
            <a:r>
              <a:rPr lang="en-US" sz="2300" dirty="0" err="1"/>
              <a:t>requirementi</a:t>
            </a:r>
            <a:r>
              <a:rPr lang="en-US" sz="2300" dirty="0"/>
              <a:t> </a:t>
            </a:r>
            <a:r>
              <a:rPr lang="en-US" sz="2300" dirty="0" err="1"/>
              <a:t>zadovoljeni</a:t>
            </a:r>
            <a:endParaRPr lang="en-US" sz="23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300" dirty="0"/>
              <a:t> </a:t>
            </a:r>
            <a:r>
              <a:rPr lang="en-US" sz="2300" dirty="0" err="1"/>
              <a:t>Vaš</a:t>
            </a:r>
            <a:r>
              <a:rPr lang="en-US" sz="2300" dirty="0"/>
              <a:t> </a:t>
            </a:r>
            <a:r>
              <a:rPr lang="en-US" sz="2300" dirty="0" err="1"/>
              <a:t>zadatak</a:t>
            </a:r>
            <a:r>
              <a:rPr lang="en-US" sz="2300" dirty="0"/>
              <a:t> je da </a:t>
            </a:r>
            <a:r>
              <a:rPr lang="en-US" sz="2300" dirty="0" err="1"/>
              <a:t>isprobate</a:t>
            </a:r>
            <a:r>
              <a:rPr lang="en-US" sz="2300" dirty="0"/>
              <a:t> </a:t>
            </a:r>
            <a:r>
              <a:rPr lang="en-US" sz="2300" dirty="0" err="1"/>
              <a:t>svaki</a:t>
            </a:r>
            <a:r>
              <a:rPr lang="en-US" sz="2300" dirty="0"/>
              <a:t> od </a:t>
            </a:r>
            <a:r>
              <a:rPr lang="en-US" sz="2300" dirty="0" err="1"/>
              <a:t>ovih</a:t>
            </a:r>
            <a:r>
              <a:rPr lang="en-US" sz="2300" dirty="0"/>
              <a:t> </a:t>
            </a:r>
            <a:r>
              <a:rPr lang="en-US" sz="2300" dirty="0" err="1"/>
              <a:t>requirementa</a:t>
            </a:r>
            <a:r>
              <a:rPr lang="en-US" sz="2300" dirty="0"/>
              <a:t>, da </a:t>
            </a:r>
            <a:r>
              <a:rPr lang="en-US" sz="2300" dirty="0" err="1"/>
              <a:t>jasno</a:t>
            </a:r>
            <a:r>
              <a:rPr lang="en-US" sz="2300" dirty="0"/>
              <a:t> </a:t>
            </a:r>
            <a:r>
              <a:rPr lang="en-US" sz="2300" dirty="0" err="1"/>
              <a:t>obrazložite</a:t>
            </a:r>
            <a:r>
              <a:rPr lang="en-US" sz="2300" dirty="0"/>
              <a:t> da li je </a:t>
            </a:r>
            <a:r>
              <a:rPr lang="en-US" sz="2300" dirty="0" err="1"/>
              <a:t>zadovoljen</a:t>
            </a:r>
            <a:r>
              <a:rPr lang="en-US" sz="2300" dirty="0"/>
              <a:t> </a:t>
            </a:r>
            <a:r>
              <a:rPr lang="en-US" sz="2300" dirty="0" err="1"/>
              <a:t>ili</a:t>
            </a:r>
            <a:r>
              <a:rPr lang="en-US" sz="2300" dirty="0"/>
              <a:t> </a:t>
            </a:r>
            <a:r>
              <a:rPr lang="en-US" sz="2300" dirty="0" err="1"/>
              <a:t>nije</a:t>
            </a:r>
            <a:r>
              <a:rPr lang="en-US" sz="2300" dirty="0"/>
              <a:t>, </a:t>
            </a:r>
            <a:r>
              <a:rPr lang="en-US" sz="2300" dirty="0" err="1"/>
              <a:t>ako</a:t>
            </a:r>
            <a:r>
              <a:rPr lang="en-US" sz="2300" dirty="0"/>
              <a:t> </a:t>
            </a:r>
            <a:r>
              <a:rPr lang="en-US" sz="2300" dirty="0" err="1"/>
              <a:t>nije</a:t>
            </a:r>
            <a:r>
              <a:rPr lang="en-US" sz="2300" dirty="0"/>
              <a:t> </a:t>
            </a:r>
            <a:r>
              <a:rPr lang="en-US" sz="2300" dirty="0" err="1"/>
              <a:t>zašto</a:t>
            </a:r>
            <a:r>
              <a:rPr lang="en-US" sz="2300" dirty="0"/>
              <a:t> </a:t>
            </a:r>
            <a:r>
              <a:rPr lang="en-US" sz="2300" dirty="0" err="1"/>
              <a:t>nije</a:t>
            </a:r>
            <a:r>
              <a:rPr lang="en-US" sz="2300" dirty="0"/>
              <a:t>, </a:t>
            </a:r>
            <a:r>
              <a:rPr lang="en-US" sz="2300" dirty="0" err="1"/>
              <a:t>kao</a:t>
            </a:r>
            <a:r>
              <a:rPr lang="en-US" sz="2300" dirty="0"/>
              <a:t> </a:t>
            </a:r>
            <a:r>
              <a:rPr lang="en-US" sz="2300" dirty="0" err="1"/>
              <a:t>i</a:t>
            </a:r>
            <a:r>
              <a:rPr lang="en-US" sz="2300" dirty="0"/>
              <a:t> da </a:t>
            </a:r>
            <a:r>
              <a:rPr lang="en-US" sz="2300" dirty="0" err="1"/>
              <a:t>napišete</a:t>
            </a:r>
            <a:r>
              <a:rPr lang="en-US" sz="2300" dirty="0"/>
              <a:t> </a:t>
            </a:r>
            <a:r>
              <a:rPr lang="en-US" sz="2300" dirty="0" err="1"/>
              <a:t>zapažanje</a:t>
            </a:r>
            <a:r>
              <a:rPr lang="en-US" sz="2300" dirty="0"/>
              <a:t> za </a:t>
            </a:r>
            <a:r>
              <a:rPr lang="en-US" sz="2300" dirty="0" err="1"/>
              <a:t>sva</a:t>
            </a:r>
            <a:r>
              <a:rPr lang="en-US" sz="2300" dirty="0"/>
              <a:t> </a:t>
            </a:r>
            <a:r>
              <a:rPr lang="en-US" sz="2300" dirty="0" err="1"/>
              <a:t>ponašanja</a:t>
            </a:r>
            <a:r>
              <a:rPr lang="en-US" sz="2300" dirty="0"/>
              <a:t> </a:t>
            </a:r>
            <a:r>
              <a:rPr lang="en-US" sz="2300" dirty="0" err="1"/>
              <a:t>koja</a:t>
            </a:r>
            <a:r>
              <a:rPr lang="en-US" sz="2300" dirty="0"/>
              <a:t> </a:t>
            </a:r>
            <a:r>
              <a:rPr lang="en-US" sz="2300" dirty="0" err="1"/>
              <a:t>odstupaju</a:t>
            </a:r>
            <a:r>
              <a:rPr lang="en-US" sz="2300" dirty="0"/>
              <a:t> od </a:t>
            </a:r>
            <a:r>
              <a:rPr lang="en-US" sz="2300" dirty="0" err="1"/>
              <a:t>očekivanog</a:t>
            </a:r>
            <a:r>
              <a:rPr lang="en-US" sz="23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300" dirty="0" err="1"/>
              <a:t>Pristupni</a:t>
            </a:r>
            <a:r>
              <a:rPr lang="en-US" sz="2300" dirty="0"/>
              <a:t> </a:t>
            </a:r>
            <a:r>
              <a:rPr lang="en-US" sz="2300" dirty="0" err="1"/>
              <a:t>podaci</a:t>
            </a:r>
            <a:r>
              <a:rPr lang="en-US" sz="2300" dirty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 err="1"/>
              <a:t>Redovan</a:t>
            </a:r>
            <a:r>
              <a:rPr lang="en-US" sz="2100" dirty="0"/>
              <a:t> </a:t>
            </a:r>
            <a:r>
              <a:rPr lang="en-US" sz="2100" dirty="0" err="1"/>
              <a:t>korisnik</a:t>
            </a:r>
            <a:r>
              <a:rPr lang="en-US" sz="2100" dirty="0"/>
              <a:t>: user/user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 err="1"/>
              <a:t>Adminsitrator</a:t>
            </a:r>
            <a:r>
              <a:rPr lang="en-US" sz="2100" dirty="0"/>
              <a:t>: admin/admin</a:t>
            </a:r>
            <a:endParaRPr lang="en-US" sz="2100" b="0" i="0" dirty="0">
              <a:solidFill>
                <a:srgbClr val="000000"/>
              </a:solidFill>
              <a:effectLst/>
              <a:latin typeface="IBMPlexSerif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7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02D7-807A-4082-B456-CF5E777A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Manuelno</a:t>
            </a:r>
            <a:r>
              <a:rPr lang="en-US" sz="3200" dirty="0"/>
              <a:t> </a:t>
            </a:r>
            <a:r>
              <a:rPr lang="en-US" sz="3200" dirty="0" err="1"/>
              <a:t>testiranje</a:t>
            </a:r>
            <a:r>
              <a:rPr lang="en-US" sz="3200" dirty="0"/>
              <a:t> - </a:t>
            </a:r>
            <a:r>
              <a:rPr lang="en-US" sz="3200" dirty="0" err="1"/>
              <a:t>zadatak</a:t>
            </a:r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3B3D60-00ED-460E-BCD5-2D486E596D10}"/>
              </a:ext>
            </a:extLst>
          </p:cNvPr>
          <p:cNvSpPr txBox="1">
            <a:spLocks/>
          </p:cNvSpPr>
          <p:nvPr/>
        </p:nvSpPr>
        <p:spPr>
          <a:xfrm>
            <a:off x="1097280" y="2050129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300" dirty="0" err="1"/>
              <a:t>Redovni</a:t>
            </a:r>
            <a:r>
              <a:rPr lang="en-US" sz="2300" dirty="0"/>
              <a:t> </a:t>
            </a:r>
            <a:r>
              <a:rPr lang="en-US" sz="2300" dirty="0" err="1"/>
              <a:t>korisnik</a:t>
            </a:r>
            <a:r>
              <a:rPr lang="en-US" sz="2300" dirty="0"/>
              <a:t> </a:t>
            </a:r>
            <a:r>
              <a:rPr lang="en-US" sz="2300" dirty="0" err="1"/>
              <a:t>može</a:t>
            </a:r>
            <a:r>
              <a:rPr lang="en-US" sz="2300" dirty="0"/>
              <a:t> </a:t>
            </a:r>
            <a:r>
              <a:rPr lang="en-US" sz="2300" dirty="0" err="1"/>
              <a:t>dodati</a:t>
            </a:r>
            <a:r>
              <a:rPr lang="en-US" sz="2300" dirty="0"/>
              <a:t> </a:t>
            </a:r>
            <a:r>
              <a:rPr lang="en-US" sz="2300" dirty="0" err="1"/>
              <a:t>novog</a:t>
            </a:r>
            <a:r>
              <a:rPr lang="en-US" sz="2300" dirty="0"/>
              <a:t> </a:t>
            </a:r>
            <a:r>
              <a:rPr lang="en-US" sz="2300" dirty="0" err="1"/>
              <a:t>studenta</a:t>
            </a:r>
            <a:r>
              <a:rPr lang="en-US" sz="2300" dirty="0"/>
              <a:t>. </a:t>
            </a:r>
            <a:r>
              <a:rPr lang="en-US" sz="2300" dirty="0" err="1"/>
              <a:t>Prilikom</a:t>
            </a:r>
            <a:r>
              <a:rPr lang="en-US" sz="2300" dirty="0"/>
              <a:t> </a:t>
            </a:r>
            <a:r>
              <a:rPr lang="en-US" sz="2300" dirty="0" err="1"/>
              <a:t>dodavanja</a:t>
            </a:r>
            <a:r>
              <a:rPr lang="en-US" sz="2300" dirty="0"/>
              <a:t> </a:t>
            </a:r>
            <a:r>
              <a:rPr lang="en-US" sz="2300" dirty="0" err="1"/>
              <a:t>obavezno</a:t>
            </a:r>
            <a:r>
              <a:rPr lang="en-US" sz="2300" dirty="0"/>
              <a:t> je </a:t>
            </a:r>
            <a:r>
              <a:rPr lang="en-US" sz="2300" dirty="0" err="1"/>
              <a:t>popuniti</a:t>
            </a:r>
            <a:r>
              <a:rPr lang="en-US" sz="2300" dirty="0"/>
              <a:t> </a:t>
            </a:r>
            <a:r>
              <a:rPr lang="en-US" sz="2300" dirty="0" err="1"/>
              <a:t>sve</a:t>
            </a:r>
            <a:r>
              <a:rPr lang="en-US" sz="2300" dirty="0"/>
              <a:t> </a:t>
            </a:r>
            <a:r>
              <a:rPr lang="en-US" sz="2300" dirty="0" err="1"/>
              <a:t>podatke</a:t>
            </a:r>
            <a:r>
              <a:rPr lang="en-US" sz="2300" dirty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300" dirty="0"/>
              <a:t> </a:t>
            </a:r>
            <a:r>
              <a:rPr lang="en-US" sz="2300" dirty="0" err="1"/>
              <a:t>Jednom</a:t>
            </a:r>
            <a:r>
              <a:rPr lang="en-US" sz="2300" dirty="0"/>
              <a:t> </a:t>
            </a:r>
            <a:r>
              <a:rPr lang="en-US" sz="2300" dirty="0" err="1"/>
              <a:t>kreiranog</a:t>
            </a:r>
            <a:r>
              <a:rPr lang="en-US" sz="2300" dirty="0"/>
              <a:t> </a:t>
            </a:r>
            <a:r>
              <a:rPr lang="en-US" sz="2300" dirty="0" err="1"/>
              <a:t>studenta</a:t>
            </a:r>
            <a:r>
              <a:rPr lang="en-US" sz="2300" dirty="0"/>
              <a:t>, </a:t>
            </a:r>
            <a:r>
              <a:rPr lang="en-US" sz="2300" dirty="0" err="1"/>
              <a:t>redovni</a:t>
            </a:r>
            <a:r>
              <a:rPr lang="en-US" sz="2300" dirty="0"/>
              <a:t> </a:t>
            </a:r>
            <a:r>
              <a:rPr lang="en-US" sz="2300" dirty="0" err="1"/>
              <a:t>korisnik</a:t>
            </a:r>
            <a:r>
              <a:rPr lang="en-US" sz="2300" dirty="0"/>
              <a:t> ne </a:t>
            </a:r>
            <a:r>
              <a:rPr lang="en-US" sz="2300" dirty="0" err="1"/>
              <a:t>može</a:t>
            </a:r>
            <a:r>
              <a:rPr lang="en-US" sz="2300" dirty="0"/>
              <a:t> </a:t>
            </a:r>
            <a:r>
              <a:rPr lang="en-US" sz="2300" dirty="0" err="1"/>
              <a:t>obrisati</a:t>
            </a:r>
            <a:r>
              <a:rPr lang="en-US" sz="2300" dirty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300" dirty="0"/>
              <a:t> Administrator </a:t>
            </a:r>
            <a:r>
              <a:rPr lang="en-US" sz="2300" dirty="0" err="1"/>
              <a:t>ima</a:t>
            </a:r>
            <a:r>
              <a:rPr lang="en-US" sz="2300" dirty="0"/>
              <a:t> </a:t>
            </a:r>
            <a:r>
              <a:rPr lang="en-US" sz="2300" dirty="0" err="1"/>
              <a:t>pravo</a:t>
            </a:r>
            <a:r>
              <a:rPr lang="en-US" sz="2300" dirty="0"/>
              <a:t> da </a:t>
            </a:r>
            <a:r>
              <a:rPr lang="en-US" sz="2300" dirty="0" err="1"/>
              <a:t>obriše</a:t>
            </a:r>
            <a:r>
              <a:rPr lang="en-US" sz="2300" dirty="0"/>
              <a:t> </a:t>
            </a:r>
            <a:r>
              <a:rPr lang="en-US" sz="2300" dirty="0" err="1"/>
              <a:t>studenta</a:t>
            </a:r>
            <a:r>
              <a:rPr lang="en-US" sz="23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300" dirty="0"/>
              <a:t> Administrator </a:t>
            </a:r>
            <a:r>
              <a:rPr lang="en-US" sz="2300" dirty="0" err="1"/>
              <a:t>nema</a:t>
            </a:r>
            <a:r>
              <a:rPr lang="en-US" sz="2300" dirty="0"/>
              <a:t> </a:t>
            </a:r>
            <a:r>
              <a:rPr lang="en-US" sz="2300" dirty="0" err="1"/>
              <a:t>pravo</a:t>
            </a:r>
            <a:r>
              <a:rPr lang="en-US" sz="2300" dirty="0"/>
              <a:t> </a:t>
            </a:r>
            <a:r>
              <a:rPr lang="en-US" sz="2300" dirty="0" err="1"/>
              <a:t>kreiranja</a:t>
            </a:r>
            <a:r>
              <a:rPr lang="en-US" sz="2300" dirty="0"/>
              <a:t> </a:t>
            </a:r>
            <a:r>
              <a:rPr lang="en-US" sz="2300" dirty="0" err="1"/>
              <a:t>novog</a:t>
            </a:r>
            <a:r>
              <a:rPr lang="en-US" sz="2300" dirty="0"/>
              <a:t> </a:t>
            </a:r>
            <a:r>
              <a:rPr lang="en-US" sz="2300" dirty="0" err="1"/>
              <a:t>studenta</a:t>
            </a:r>
            <a:r>
              <a:rPr lang="en-US" sz="23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300" dirty="0"/>
              <a:t> I administrator </a:t>
            </a:r>
            <a:r>
              <a:rPr lang="en-US" sz="2300" dirty="0" err="1"/>
              <a:t>i</a:t>
            </a:r>
            <a:r>
              <a:rPr lang="en-US" sz="2300" dirty="0"/>
              <a:t> </a:t>
            </a:r>
            <a:r>
              <a:rPr lang="en-US" sz="2300" dirty="0" err="1"/>
              <a:t>redovan</a:t>
            </a:r>
            <a:r>
              <a:rPr lang="en-US" sz="2300" dirty="0"/>
              <a:t> </a:t>
            </a:r>
            <a:r>
              <a:rPr lang="en-US" sz="2300" dirty="0" err="1"/>
              <a:t>korisnik</a:t>
            </a:r>
            <a:r>
              <a:rPr lang="en-US" sz="2300" dirty="0"/>
              <a:t> </a:t>
            </a:r>
            <a:r>
              <a:rPr lang="en-US" sz="2300" dirty="0" err="1"/>
              <a:t>mogu</a:t>
            </a:r>
            <a:r>
              <a:rPr lang="en-US" sz="2300" dirty="0"/>
              <a:t> </a:t>
            </a:r>
            <a:r>
              <a:rPr lang="en-US" sz="2300" dirty="0" err="1"/>
              <a:t>menjati</a:t>
            </a:r>
            <a:r>
              <a:rPr lang="en-US" sz="2300" dirty="0"/>
              <a:t> </a:t>
            </a:r>
            <a:r>
              <a:rPr lang="en-US" sz="2300" dirty="0" err="1"/>
              <a:t>podatke</a:t>
            </a:r>
            <a:r>
              <a:rPr lang="en-US" sz="2300" dirty="0"/>
              <a:t> </a:t>
            </a:r>
            <a:r>
              <a:rPr lang="en-US" sz="2300" dirty="0" err="1"/>
              <a:t>studenta</a:t>
            </a:r>
            <a:r>
              <a:rPr lang="en-US" sz="2300" dirty="0"/>
              <a:t>, </a:t>
            </a:r>
            <a:r>
              <a:rPr lang="en-US" sz="2300" dirty="0" err="1"/>
              <a:t>ali</a:t>
            </a:r>
            <a:r>
              <a:rPr lang="en-US" sz="2300" dirty="0"/>
              <a:t> </a:t>
            </a:r>
            <a:r>
              <a:rPr lang="en-US" sz="2300" dirty="0" err="1"/>
              <a:t>pri</a:t>
            </a:r>
            <a:r>
              <a:rPr lang="en-US" sz="2300" dirty="0"/>
              <a:t> tome ne </a:t>
            </a:r>
            <a:r>
              <a:rPr lang="en-US" sz="2300" dirty="0" err="1"/>
              <a:t>mogu</a:t>
            </a:r>
            <a:r>
              <a:rPr lang="en-US" sz="2300" dirty="0"/>
              <a:t> </a:t>
            </a:r>
            <a:r>
              <a:rPr lang="en-US" sz="2300" dirty="0" err="1"/>
              <a:t>menjati</a:t>
            </a:r>
            <a:r>
              <a:rPr lang="en-US" sz="2300" dirty="0"/>
              <a:t> </a:t>
            </a:r>
            <a:r>
              <a:rPr lang="en-US" sz="2300" dirty="0" err="1"/>
              <a:t>broj</a:t>
            </a:r>
            <a:r>
              <a:rPr lang="en-US" sz="2300" dirty="0"/>
              <a:t> </a:t>
            </a:r>
            <a:r>
              <a:rPr lang="en-US" sz="2300" dirty="0" err="1"/>
              <a:t>indeksa</a:t>
            </a:r>
            <a:r>
              <a:rPr lang="en-US" sz="2300" dirty="0"/>
              <a:t>. Kao </a:t>
            </a:r>
            <a:r>
              <a:rPr lang="en-US" sz="2300" dirty="0" err="1"/>
              <a:t>i</a:t>
            </a:r>
            <a:r>
              <a:rPr lang="en-US" sz="2300" dirty="0"/>
              <a:t> </a:t>
            </a:r>
            <a:r>
              <a:rPr lang="en-US" sz="2300" dirty="0" err="1"/>
              <a:t>pri</a:t>
            </a:r>
            <a:r>
              <a:rPr lang="en-US" sz="2300" dirty="0"/>
              <a:t> </a:t>
            </a:r>
            <a:r>
              <a:rPr lang="en-US" sz="2300" dirty="0" err="1"/>
              <a:t>kreiranju</a:t>
            </a:r>
            <a:r>
              <a:rPr lang="en-US" sz="2300" dirty="0"/>
              <a:t>, </a:t>
            </a:r>
            <a:r>
              <a:rPr lang="en-US" sz="2300" dirty="0" err="1"/>
              <a:t>svi</a:t>
            </a:r>
            <a:r>
              <a:rPr lang="en-US" sz="2300" dirty="0"/>
              <a:t> </a:t>
            </a:r>
            <a:r>
              <a:rPr lang="en-US" sz="2300" dirty="0" err="1"/>
              <a:t>podaci</a:t>
            </a:r>
            <a:r>
              <a:rPr lang="en-US" sz="2300" dirty="0"/>
              <a:t> </a:t>
            </a:r>
            <a:r>
              <a:rPr lang="en-US" sz="2300" dirty="0" err="1"/>
              <a:t>moraju</a:t>
            </a:r>
            <a:r>
              <a:rPr lang="en-US" sz="2300" dirty="0"/>
              <a:t> </a:t>
            </a:r>
            <a:r>
              <a:rPr lang="en-US" sz="2300" dirty="0" err="1"/>
              <a:t>biti</a:t>
            </a:r>
            <a:r>
              <a:rPr lang="en-US" sz="2300" dirty="0"/>
              <a:t> </a:t>
            </a:r>
            <a:r>
              <a:rPr lang="en-US" sz="2300" dirty="0" err="1"/>
              <a:t>popunjen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9317105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1664</TotalTime>
  <Words>467</Words>
  <Application>Microsoft Office PowerPoint</Application>
  <PresentationFormat>Widescreen</PresentationFormat>
  <Paragraphs>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IBMPlexSerif</vt:lpstr>
      <vt:lpstr>Wingdings</vt:lpstr>
      <vt:lpstr>Retrospect</vt:lpstr>
      <vt:lpstr>Testiranje softvera</vt:lpstr>
      <vt:lpstr>Način izvođenja vežbi</vt:lpstr>
      <vt:lpstr>Testiranje</vt:lpstr>
      <vt:lpstr>Test proces</vt:lpstr>
      <vt:lpstr>Test case i test scenario</vt:lpstr>
      <vt:lpstr>Metode testiranja</vt:lpstr>
      <vt:lpstr>Manuelno testiranje - zadatak</vt:lpstr>
      <vt:lpstr>Manuelno testiranje - zadatak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Vežbe iz Platformi za objektno programiranje</dc:title>
  <dc:creator>Aleksandra Kaplar</dc:creator>
  <cp:lastModifiedBy>Jeka Jekic</cp:lastModifiedBy>
  <cp:revision>37</cp:revision>
  <dcterms:created xsi:type="dcterms:W3CDTF">2020-09-27T09:12:23Z</dcterms:created>
  <dcterms:modified xsi:type="dcterms:W3CDTF">2023-03-07T22:30:24Z</dcterms:modified>
</cp:coreProperties>
</file>