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2"/>
  </p:notesMasterIdLst>
  <p:sldIdLst>
    <p:sldId id="256" r:id="rId2"/>
    <p:sldId id="259" r:id="rId3"/>
    <p:sldId id="258" r:id="rId4"/>
    <p:sldId id="257" r:id="rId5"/>
    <p:sldId id="265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38" autoAdjust="0"/>
  </p:normalViewPr>
  <p:slideViewPr>
    <p:cSldViewPr snapToGrid="0">
      <p:cViewPr varScale="1">
        <p:scale>
          <a:sx n="71" d="100"/>
          <a:sy n="71" d="100"/>
        </p:scale>
        <p:origin x="109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DF7DE-676F-4DCA-BF58-753DE773664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E129-BB52-4F5C-882C-0F1DAF3B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CE129-BB52-4F5C-882C-0F1DAF3B6F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5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6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8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2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1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54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8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4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E70C42-7A09-4F93-92C5-EB519C8C809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2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E70C42-7A09-4F93-92C5-EB519C8C809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1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B4F96-C997-4549-9CA5-67BF69EE5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sr-Latn-RS" dirty="0"/>
              <a:t>Testiranje softvera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F2B13-2010-40EA-9AFE-73B78EEC3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Vežbe </a:t>
            </a:r>
            <a:r>
              <a:rPr lang="en-US" dirty="0">
                <a:solidFill>
                  <a:srgbClr val="FFFFFF"/>
                </a:solidFill>
              </a:rPr>
              <a:t>4</a:t>
            </a:r>
            <a:r>
              <a:rPr lang="sr-Latn-RS" dirty="0">
                <a:solidFill>
                  <a:srgbClr val="FFFFFF"/>
                </a:solidFill>
              </a:rPr>
              <a:t> – </a:t>
            </a:r>
            <a:r>
              <a:rPr lang="en-US" dirty="0" err="1">
                <a:solidFill>
                  <a:srgbClr val="FFFFFF"/>
                </a:solidFill>
              </a:rPr>
              <a:t>JUnIT</a:t>
            </a:r>
            <a:r>
              <a:rPr lang="en-US" dirty="0">
                <a:solidFill>
                  <a:srgbClr val="FFFFFF"/>
                </a:solidFill>
              </a:rPr>
              <a:t>, TestNG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604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6EAA-E3A0-4F6D-86BC-9C932DD3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TESTNG - GRUPE TESTOVA (METODE)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96EC-C36A-46D3-A32A-74F8F5E1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n-NO" dirty="0"/>
              <a:t> TestNG omogućava grupisanje test metoda</a:t>
            </a:r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endParaRPr lang="nn-NO" dirty="0"/>
          </a:p>
          <a:p>
            <a:pPr>
              <a:buFont typeface="Wingdings" panose="05000000000000000000" pitchFamily="2" charset="2"/>
              <a:buChar char="§"/>
            </a:pPr>
            <a:r>
              <a:rPr lang="nn-NO" sz="2000" dirty="0"/>
              <a:t> </a:t>
            </a:r>
            <a:r>
              <a:rPr lang="en-US" dirty="0"/>
              <a:t>Test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istovremeno</a:t>
            </a:r>
            <a:r>
              <a:rPr lang="en-US" dirty="0"/>
              <a:t> da se </a:t>
            </a:r>
            <a:r>
              <a:rPr lang="en-US" dirty="0" err="1"/>
              <a:t>nalazi</a:t>
            </a:r>
            <a:r>
              <a:rPr lang="en-US" dirty="0"/>
              <a:t> u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2D759-DF77-4BEB-91D5-80836F135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158" y="2231501"/>
            <a:ext cx="4296375" cy="1362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14D0C3-F492-4E77-B137-EC306AB6C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58" y="4174139"/>
            <a:ext cx="523948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736F-6C1E-4266-AC5E-7234262E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NIVOI TESTIRANJA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A5A1-F77D-49EC-BB83-1EFACFF7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316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300" dirty="0" err="1"/>
              <a:t>Jedinično</a:t>
            </a:r>
            <a:r>
              <a:rPr lang="en-US" sz="2300" dirty="0"/>
              <a:t> (unit) </a:t>
            </a:r>
            <a:r>
              <a:rPr lang="en-US" sz="2300" dirty="0" err="1"/>
              <a:t>testiranje</a:t>
            </a:r>
            <a:endParaRPr lang="en-US" sz="23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300" dirty="0" err="1"/>
              <a:t>Integraciono</a:t>
            </a:r>
            <a:r>
              <a:rPr lang="en-US" sz="2300" dirty="0"/>
              <a:t> (integrity) </a:t>
            </a:r>
            <a:r>
              <a:rPr lang="en-US" sz="2300" dirty="0" err="1"/>
              <a:t>testiranje</a:t>
            </a:r>
            <a:r>
              <a:rPr lang="en-US" sz="23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300" dirty="0" err="1"/>
              <a:t>Sistemsko</a:t>
            </a:r>
            <a:r>
              <a:rPr lang="en-US" sz="2300" dirty="0"/>
              <a:t> (system) </a:t>
            </a:r>
            <a:r>
              <a:rPr lang="en-US" sz="2300" dirty="0" err="1"/>
              <a:t>testiranje</a:t>
            </a:r>
            <a:r>
              <a:rPr lang="en-US" sz="23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Test </a:t>
            </a:r>
            <a:r>
              <a:rPr lang="en-US" sz="2300" dirty="0" err="1"/>
              <a:t>prihvatljivosti</a:t>
            </a:r>
            <a:r>
              <a:rPr lang="en-US" sz="2300" dirty="0"/>
              <a:t> (acceptance)</a:t>
            </a:r>
            <a:endParaRPr lang="sr-Latn-RS" sz="23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6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107E-B07C-4D10-80C1-AE982564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JEDINIČNO (UNIT) TESTIRANJE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9125-F4B2-4D08-9EBB-00F011C7F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9371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300" dirty="0" err="1"/>
              <a:t>Testiranje</a:t>
            </a:r>
            <a:r>
              <a:rPr lang="en-US" sz="2300" dirty="0"/>
              <a:t> </a:t>
            </a:r>
            <a:r>
              <a:rPr lang="en-US" sz="2300" dirty="0" err="1"/>
              <a:t>programskih</a:t>
            </a:r>
            <a:r>
              <a:rPr lang="en-US" sz="2300" dirty="0"/>
              <a:t> </a:t>
            </a:r>
            <a:r>
              <a:rPr lang="en-US" sz="2300" dirty="0" err="1"/>
              <a:t>komponenti</a:t>
            </a:r>
            <a:r>
              <a:rPr lang="en-US" sz="2300" dirty="0"/>
              <a:t> </a:t>
            </a:r>
            <a:r>
              <a:rPr lang="en-US" sz="2300" dirty="0" err="1"/>
              <a:t>nezavisno</a:t>
            </a:r>
            <a:r>
              <a:rPr lang="en-US" sz="2300" dirty="0"/>
              <a:t> od </a:t>
            </a:r>
            <a:r>
              <a:rPr lang="en-US" sz="2300" dirty="0" err="1"/>
              <a:t>ostalih</a:t>
            </a:r>
            <a:r>
              <a:rPr lang="en-US" sz="2300" dirty="0"/>
              <a:t> </a:t>
            </a:r>
            <a:r>
              <a:rPr lang="en-US" sz="2300" dirty="0" err="1"/>
              <a:t>delova</a:t>
            </a:r>
            <a:r>
              <a:rPr lang="en-US" sz="2300" dirty="0"/>
              <a:t> </a:t>
            </a:r>
            <a:r>
              <a:rPr lang="en-US" sz="2300" dirty="0" err="1"/>
              <a:t>sistema</a:t>
            </a:r>
            <a:r>
              <a:rPr lang="en-US" sz="23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300" dirty="0" err="1"/>
              <a:t>Izolacijom</a:t>
            </a:r>
            <a:r>
              <a:rPr lang="en-US" sz="2300" dirty="0"/>
              <a:t> </a:t>
            </a:r>
            <a:r>
              <a:rPr lang="en-US" sz="2300" dirty="0" err="1"/>
              <a:t>isključujemo</a:t>
            </a:r>
            <a:r>
              <a:rPr lang="en-US" sz="2300" dirty="0"/>
              <a:t> </a:t>
            </a:r>
            <a:r>
              <a:rPr lang="en-US" sz="2300" dirty="0" err="1"/>
              <a:t>spoljašnje</a:t>
            </a:r>
            <a:r>
              <a:rPr lang="en-US" sz="2300" dirty="0"/>
              <a:t> </a:t>
            </a:r>
            <a:r>
              <a:rPr lang="en-US" sz="2300" dirty="0" err="1"/>
              <a:t>uticaje</a:t>
            </a:r>
            <a:r>
              <a:rPr lang="en-US" sz="2300" dirty="0"/>
              <a:t> </a:t>
            </a:r>
            <a:r>
              <a:rPr lang="en-US" sz="2300" dirty="0" err="1"/>
              <a:t>drugih</a:t>
            </a:r>
            <a:r>
              <a:rPr lang="en-US" sz="2300" dirty="0"/>
              <a:t> </a:t>
            </a:r>
            <a:r>
              <a:rPr lang="en-US" sz="2300" dirty="0" err="1"/>
              <a:t>komponenti</a:t>
            </a:r>
            <a:r>
              <a:rPr lang="en-US" sz="2300" dirty="0"/>
              <a:t> </a:t>
            </a:r>
            <a:r>
              <a:rPr lang="en-US" sz="2300" dirty="0" err="1"/>
              <a:t>na</a:t>
            </a:r>
            <a:r>
              <a:rPr lang="en-US" sz="2300" dirty="0"/>
              <a:t> </a:t>
            </a:r>
            <a:r>
              <a:rPr lang="en-US" sz="2300" dirty="0" err="1"/>
              <a:t>komponentu</a:t>
            </a:r>
            <a:r>
              <a:rPr lang="en-US" sz="2300" dirty="0"/>
              <a:t> </a:t>
            </a:r>
            <a:r>
              <a:rPr lang="en-US" sz="2300" dirty="0" err="1"/>
              <a:t>koja</a:t>
            </a:r>
            <a:r>
              <a:rPr lang="en-US" sz="2300" dirty="0"/>
              <a:t> se </a:t>
            </a:r>
            <a:r>
              <a:rPr lang="en-US" sz="2300" dirty="0" err="1"/>
              <a:t>testira</a:t>
            </a:r>
            <a:endParaRPr lang="en-US" sz="23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300" dirty="0" err="1"/>
              <a:t>Jedinično</a:t>
            </a:r>
            <a:r>
              <a:rPr lang="en-US" sz="2300" dirty="0"/>
              <a:t> </a:t>
            </a:r>
            <a:r>
              <a:rPr lang="en-US" sz="2300" dirty="0" err="1"/>
              <a:t>testiranje</a:t>
            </a:r>
            <a:r>
              <a:rPr lang="en-US" sz="2300" dirty="0"/>
              <a:t> </a:t>
            </a:r>
            <a:r>
              <a:rPr lang="en-US" sz="2300" dirty="0" err="1"/>
              <a:t>treba</a:t>
            </a:r>
            <a:r>
              <a:rPr lang="en-US" sz="2300" dirty="0"/>
              <a:t> </a:t>
            </a:r>
            <a:r>
              <a:rPr lang="en-US" sz="2300" dirty="0" err="1"/>
              <a:t>vršiti</a:t>
            </a:r>
            <a:r>
              <a:rPr lang="en-US" sz="2300" dirty="0"/>
              <a:t> u </a:t>
            </a:r>
            <a:r>
              <a:rPr lang="en-US" sz="2300" dirty="0" err="1"/>
              <a:t>kontrolisanom</a:t>
            </a:r>
            <a:r>
              <a:rPr lang="en-US" sz="2300" dirty="0"/>
              <a:t> </a:t>
            </a:r>
            <a:r>
              <a:rPr lang="en-US" sz="2300" dirty="0" err="1"/>
              <a:t>okruženju</a:t>
            </a:r>
            <a:r>
              <a:rPr lang="en-US" sz="2300" dirty="0"/>
              <a:t> </a:t>
            </a:r>
            <a:r>
              <a:rPr lang="en-US" sz="2300" dirty="0" err="1"/>
              <a:t>tako</a:t>
            </a:r>
            <a:r>
              <a:rPr lang="en-US" sz="2300" dirty="0"/>
              <a:t> da </a:t>
            </a:r>
            <a:r>
              <a:rPr lang="en-US" sz="2300" dirty="0" err="1"/>
              <a:t>tim</a:t>
            </a:r>
            <a:r>
              <a:rPr lang="en-US" sz="2300" dirty="0"/>
              <a:t> za </a:t>
            </a:r>
            <a:r>
              <a:rPr lang="en-US" sz="2300" dirty="0" err="1"/>
              <a:t>testiranje</a:t>
            </a:r>
            <a:r>
              <a:rPr lang="en-US" sz="2300" dirty="0"/>
              <a:t> </a:t>
            </a:r>
            <a:r>
              <a:rPr lang="en-US" sz="2300" dirty="0" err="1"/>
              <a:t>može</a:t>
            </a:r>
            <a:r>
              <a:rPr lang="en-US" sz="2300" dirty="0"/>
              <a:t> </a:t>
            </a:r>
            <a:r>
              <a:rPr lang="en-US" sz="2300" dirty="0" err="1"/>
              <a:t>komponenti</a:t>
            </a:r>
            <a:r>
              <a:rPr lang="en-US" sz="2300" dirty="0"/>
              <a:t> </a:t>
            </a:r>
            <a:r>
              <a:rPr lang="en-US" sz="2300" dirty="0" err="1"/>
              <a:t>koja</a:t>
            </a:r>
            <a:r>
              <a:rPr lang="en-US" sz="2300" dirty="0"/>
              <a:t> se </a:t>
            </a:r>
            <a:r>
              <a:rPr lang="en-US" sz="2300" dirty="0" err="1"/>
              <a:t>testira</a:t>
            </a:r>
            <a:r>
              <a:rPr lang="en-US" sz="2300" dirty="0"/>
              <a:t> da </a:t>
            </a:r>
            <a:r>
              <a:rPr lang="en-US" sz="2300" dirty="0" err="1"/>
              <a:t>predaje</a:t>
            </a:r>
            <a:r>
              <a:rPr lang="en-US" sz="2300" dirty="0"/>
              <a:t> </a:t>
            </a:r>
            <a:r>
              <a:rPr lang="en-US" sz="2300" dirty="0" err="1"/>
              <a:t>unapred</a:t>
            </a:r>
            <a:r>
              <a:rPr lang="en-US" sz="2300" dirty="0"/>
              <a:t> </a:t>
            </a:r>
            <a:r>
              <a:rPr lang="en-US" sz="2300" dirty="0" err="1"/>
              <a:t>definisan</a:t>
            </a:r>
            <a:r>
              <a:rPr lang="en-US" sz="2300" dirty="0"/>
              <a:t> </a:t>
            </a:r>
            <a:r>
              <a:rPr lang="en-US" sz="2300" dirty="0" err="1"/>
              <a:t>skup</a:t>
            </a:r>
            <a:r>
              <a:rPr lang="en-US" sz="2300" dirty="0"/>
              <a:t> </a:t>
            </a:r>
            <a:r>
              <a:rPr lang="en-US" sz="2300" dirty="0" err="1"/>
              <a:t>podataka</a:t>
            </a:r>
            <a:r>
              <a:rPr lang="en-US" sz="2300" dirty="0"/>
              <a:t> </a:t>
            </a:r>
            <a:r>
              <a:rPr lang="en-US" sz="2300" dirty="0" err="1"/>
              <a:t>i</a:t>
            </a:r>
            <a:r>
              <a:rPr lang="en-US" sz="2300" dirty="0"/>
              <a:t> da </a:t>
            </a:r>
            <a:r>
              <a:rPr lang="en-US" sz="2300" dirty="0" err="1"/>
              <a:t>posmatra</a:t>
            </a:r>
            <a:r>
              <a:rPr lang="en-US" sz="2300" dirty="0"/>
              <a:t> </a:t>
            </a:r>
            <a:r>
              <a:rPr lang="en-US" sz="2300" dirty="0" err="1"/>
              <a:t>izlazne</a:t>
            </a:r>
            <a:r>
              <a:rPr lang="en-US" sz="2300" dirty="0"/>
              <a:t> </a:t>
            </a:r>
            <a:r>
              <a:rPr lang="en-US" sz="2300" dirty="0" err="1"/>
              <a:t>akcije</a:t>
            </a:r>
            <a:r>
              <a:rPr lang="en-US" sz="2300" dirty="0"/>
              <a:t> </a:t>
            </a:r>
            <a:r>
              <a:rPr lang="en-US" sz="2300" dirty="0" err="1"/>
              <a:t>i</a:t>
            </a:r>
            <a:r>
              <a:rPr lang="en-US" sz="2300" dirty="0"/>
              <a:t> </a:t>
            </a:r>
            <a:r>
              <a:rPr lang="en-US" sz="2300" dirty="0" err="1"/>
              <a:t>rezultate</a:t>
            </a:r>
            <a:r>
              <a:rPr lang="en-US" sz="2300" dirty="0"/>
              <a:t>. </a:t>
            </a:r>
            <a:r>
              <a:rPr lang="en-US" sz="2300" dirty="0" err="1"/>
              <a:t>Takođe</a:t>
            </a:r>
            <a:r>
              <a:rPr lang="en-US" sz="2300" dirty="0"/>
              <a:t>, </a:t>
            </a:r>
            <a:r>
              <a:rPr lang="en-US" sz="2300" dirty="0" err="1"/>
              <a:t>tim</a:t>
            </a:r>
            <a:r>
              <a:rPr lang="en-US" sz="2300" dirty="0"/>
              <a:t> za </a:t>
            </a:r>
            <a:r>
              <a:rPr lang="en-US" sz="2300" dirty="0" err="1"/>
              <a:t>testiranje</a:t>
            </a:r>
            <a:r>
              <a:rPr lang="en-US" sz="2300" dirty="0"/>
              <a:t> </a:t>
            </a:r>
            <a:r>
              <a:rPr lang="en-US" sz="2300" dirty="0" err="1"/>
              <a:t>proverava</a:t>
            </a:r>
            <a:r>
              <a:rPr lang="en-US" sz="2300" dirty="0"/>
              <a:t> </a:t>
            </a:r>
            <a:r>
              <a:rPr lang="en-US" sz="2300" dirty="0" err="1"/>
              <a:t>unutrašnju</a:t>
            </a:r>
            <a:r>
              <a:rPr lang="en-US" sz="2300" dirty="0"/>
              <a:t> </a:t>
            </a:r>
            <a:r>
              <a:rPr lang="en-US" sz="2300" dirty="0" err="1"/>
              <a:t>strukturu</a:t>
            </a:r>
            <a:r>
              <a:rPr lang="en-US" sz="2300" dirty="0"/>
              <a:t> </a:t>
            </a:r>
            <a:r>
              <a:rPr lang="en-US" sz="2300" dirty="0" err="1"/>
              <a:t>podataka</a:t>
            </a:r>
            <a:r>
              <a:rPr lang="en-US" sz="2300" dirty="0"/>
              <a:t>, </a:t>
            </a:r>
            <a:r>
              <a:rPr lang="en-US" sz="2300" dirty="0" err="1"/>
              <a:t>logiku</a:t>
            </a:r>
            <a:r>
              <a:rPr lang="en-US" sz="2300" dirty="0"/>
              <a:t> </a:t>
            </a:r>
            <a:r>
              <a:rPr lang="en-US" sz="2300" dirty="0" err="1"/>
              <a:t>i</a:t>
            </a:r>
            <a:r>
              <a:rPr lang="en-US" sz="2300" dirty="0"/>
              <a:t> </a:t>
            </a:r>
            <a:r>
              <a:rPr lang="en-US" sz="2300" dirty="0" err="1"/>
              <a:t>granične</a:t>
            </a:r>
            <a:r>
              <a:rPr lang="en-US" sz="2300" dirty="0"/>
              <a:t> </a:t>
            </a:r>
            <a:r>
              <a:rPr lang="en-US" sz="2300" dirty="0" err="1"/>
              <a:t>uslove</a:t>
            </a:r>
            <a:r>
              <a:rPr lang="en-US" sz="2300" dirty="0"/>
              <a:t> za </a:t>
            </a:r>
            <a:r>
              <a:rPr lang="en-US" sz="2300" dirty="0" err="1"/>
              <a:t>ulazne</a:t>
            </a:r>
            <a:r>
              <a:rPr lang="en-US" sz="2300" dirty="0"/>
              <a:t> </a:t>
            </a:r>
            <a:r>
              <a:rPr lang="en-US" sz="2300" dirty="0" err="1"/>
              <a:t>i</a:t>
            </a:r>
            <a:r>
              <a:rPr lang="en-US" sz="2300" dirty="0"/>
              <a:t> </a:t>
            </a:r>
            <a:r>
              <a:rPr lang="en-US" sz="2300" dirty="0" err="1"/>
              <a:t>izlazne</a:t>
            </a:r>
            <a:r>
              <a:rPr lang="en-US" sz="2300" dirty="0"/>
              <a:t> </a:t>
            </a:r>
            <a:r>
              <a:rPr lang="en-US" sz="2300" dirty="0" err="1"/>
              <a:t>podatke</a:t>
            </a:r>
            <a:endParaRPr lang="en-US" sz="2300" dirty="0"/>
          </a:p>
          <a:p>
            <a:pPr marL="0" indent="0">
              <a:lnSpc>
                <a:spcPct val="100000"/>
              </a:lnSpc>
              <a:buNone/>
            </a:pPr>
            <a:endParaRPr lang="it-IT" sz="2300" dirty="0"/>
          </a:p>
          <a:p>
            <a:pPr>
              <a:buFont typeface="Wingdings" panose="05000000000000000000" pitchFamily="2" charset="2"/>
              <a:buChar char="§"/>
            </a:pPr>
            <a:endParaRPr lang="it-IT" sz="2300" dirty="0"/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2670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23A3-0412-489A-8B31-1B65F716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UVODNI POJMOVI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6C7D-EECD-4983-921F-8516D576C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Test suite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000" dirty="0"/>
              <a:t>Reprezentovan je jednim XML dokumentom i definisan je tagom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it-IT" sz="2000" dirty="0"/>
              <a:t>Može da sadrži jedan ili više testova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Test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Definisan</a:t>
            </a:r>
            <a:r>
              <a:rPr lang="en-US" sz="2000" dirty="0"/>
              <a:t> je </a:t>
            </a:r>
            <a:r>
              <a:rPr lang="en-US" sz="2000" dirty="0" err="1"/>
              <a:t>tagom</a:t>
            </a:r>
            <a:r>
              <a:rPr lang="en-US" sz="2000" dirty="0"/>
              <a:t> </a:t>
            </a:r>
            <a:r>
              <a:rPr lang="en-US" sz="2000" dirty="0" err="1"/>
              <a:t>unutar</a:t>
            </a:r>
            <a:r>
              <a:rPr lang="en-US" sz="2000" dirty="0"/>
              <a:t> XML </a:t>
            </a:r>
            <a:r>
              <a:rPr lang="en-US" sz="2000" dirty="0" err="1"/>
              <a:t>dokumenta</a:t>
            </a:r>
            <a:r>
              <a:rPr lang="en-US" sz="20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a-DK" sz="2000" dirty="0"/>
              <a:t>Može da sadrži jednu ili više TestNG klasa 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Test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Java </a:t>
            </a:r>
            <a:r>
              <a:rPr lang="en-US" sz="2200" dirty="0" err="1"/>
              <a:t>klasa</a:t>
            </a:r>
            <a:r>
              <a:rPr lang="en-US" sz="2200" dirty="0"/>
              <a:t> </a:t>
            </a:r>
            <a:r>
              <a:rPr lang="en-US" sz="2200" dirty="0" err="1"/>
              <a:t>koja</a:t>
            </a:r>
            <a:r>
              <a:rPr lang="en-US" sz="2200" dirty="0"/>
              <a:t> </a:t>
            </a:r>
            <a:r>
              <a:rPr lang="en-US" sz="2200" dirty="0" err="1"/>
              <a:t>sadrži</a:t>
            </a:r>
            <a:r>
              <a:rPr lang="en-US" sz="2200" dirty="0"/>
              <a:t> bar </a:t>
            </a:r>
            <a:r>
              <a:rPr lang="en-US" sz="2200" dirty="0" err="1"/>
              <a:t>jednu</a:t>
            </a:r>
            <a:r>
              <a:rPr lang="en-US" sz="2200" dirty="0"/>
              <a:t> TestNG </a:t>
            </a:r>
            <a:r>
              <a:rPr lang="en-US" sz="2200" dirty="0" err="1"/>
              <a:t>anotaciju</a:t>
            </a:r>
            <a:r>
              <a:rPr lang="en-US" sz="22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/>
              <a:t>Unutar</a:t>
            </a:r>
            <a:r>
              <a:rPr lang="en-US" sz="2200" dirty="0"/>
              <a:t> XML </a:t>
            </a:r>
            <a:r>
              <a:rPr lang="en-US" sz="2200" dirty="0" err="1"/>
              <a:t>dokumenta</a:t>
            </a:r>
            <a:r>
              <a:rPr lang="en-US" sz="2200" dirty="0"/>
              <a:t> </a:t>
            </a:r>
            <a:r>
              <a:rPr lang="en-US" sz="2200" dirty="0" err="1"/>
              <a:t>reprezentovana</a:t>
            </a:r>
            <a:r>
              <a:rPr lang="en-US" sz="2200" dirty="0"/>
              <a:t> je </a:t>
            </a:r>
            <a:r>
              <a:rPr lang="en-US" sz="2200" dirty="0" err="1"/>
              <a:t>tagom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5133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3ECC-FC8F-4CD7-8A10-5C369FB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UVODNI POJMOVI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B763-B15A-4B30-9C61-4CEE4119A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sz="2100" dirty="0"/>
          </a:p>
          <a:p>
            <a:pPr marL="201168" lvl="1" indent="0">
              <a:buNone/>
            </a:pPr>
            <a:r>
              <a:rPr lang="en-US" sz="2100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5D5DFA-85DA-4340-B98D-497FA266A874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sr-Latn-RS" sz="2300" dirty="0"/>
              <a:t>  Test </a:t>
            </a:r>
            <a:r>
              <a:rPr lang="en-US" sz="2300" dirty="0"/>
              <a:t>method</a:t>
            </a:r>
            <a:r>
              <a:rPr lang="sr-Latn-RS" sz="2300" dirty="0"/>
              <a:t>:</a:t>
            </a:r>
            <a:endParaRPr lang="en-US" sz="23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Java metoda anotirana @Test anotacijom</a:t>
            </a:r>
            <a:endParaRPr lang="en-US" sz="2000" dirty="0"/>
          </a:p>
          <a:p>
            <a:pPr marL="201168" lvl="1" indent="0">
              <a:buNone/>
            </a:pPr>
            <a:endParaRPr lang="en-US" sz="23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3445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AD3B-A055-4903-B731-F50B7355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16F9-CA50-42DE-BCA7-1F858C75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24404"/>
            <a:ext cx="10058400" cy="39649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000" dirty="0"/>
              <a:t> </a:t>
            </a:r>
            <a:r>
              <a:rPr lang="en-US" sz="2300" dirty="0"/>
              <a:t>Framework </a:t>
            </a:r>
            <a:r>
              <a:rPr lang="en-US" sz="2300" dirty="0" err="1"/>
              <a:t>predviđen</a:t>
            </a:r>
            <a:r>
              <a:rPr lang="en-US" sz="2300" dirty="0"/>
              <a:t> za </a:t>
            </a:r>
            <a:r>
              <a:rPr lang="en-US" sz="2300" dirty="0" err="1"/>
              <a:t>jedinično</a:t>
            </a:r>
            <a:r>
              <a:rPr lang="en-US" sz="2300" dirty="0"/>
              <a:t> </a:t>
            </a:r>
            <a:r>
              <a:rPr lang="en-US" sz="2300" dirty="0" err="1"/>
              <a:t>testiranje</a:t>
            </a:r>
            <a:r>
              <a:rPr lang="en-US" sz="2300" dirty="0"/>
              <a:t> </a:t>
            </a:r>
            <a:r>
              <a:rPr lang="en-US" sz="2300" dirty="0" err="1"/>
              <a:t>pojedinačnih</a:t>
            </a:r>
            <a:r>
              <a:rPr lang="en-US" sz="2300" dirty="0"/>
              <a:t> Java </a:t>
            </a:r>
            <a:r>
              <a:rPr lang="en-US" sz="2300" dirty="0" err="1"/>
              <a:t>klasa</a:t>
            </a:r>
            <a:r>
              <a:rPr lang="en-US" sz="2300" dirty="0"/>
              <a:t> </a:t>
            </a:r>
            <a:r>
              <a:rPr lang="en-US" sz="2300" dirty="0" err="1"/>
              <a:t>ili</a:t>
            </a:r>
            <a:r>
              <a:rPr lang="en-US" sz="2300" dirty="0"/>
              <a:t> </a:t>
            </a:r>
            <a:r>
              <a:rPr lang="en-US" sz="2300" dirty="0" err="1"/>
              <a:t>grupa</a:t>
            </a:r>
            <a:r>
              <a:rPr lang="en-US" sz="2300" dirty="0"/>
              <a:t> </a:t>
            </a:r>
            <a:r>
              <a:rPr lang="en-US" sz="2300" dirty="0" err="1"/>
              <a:t>klasa</a:t>
            </a:r>
            <a:endParaRPr lang="en-US" sz="23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300" dirty="0" err="1"/>
              <a:t>Integracija</a:t>
            </a:r>
            <a:r>
              <a:rPr lang="en-US" sz="2300" dirty="0"/>
              <a:t> </a:t>
            </a:r>
            <a:r>
              <a:rPr lang="en-US" sz="2300" dirty="0" err="1"/>
              <a:t>sa</a:t>
            </a:r>
            <a:r>
              <a:rPr lang="en-US" sz="2300" dirty="0"/>
              <a:t>: Eclipse, NetBeans, IntelliJ, </a:t>
            </a:r>
            <a:r>
              <a:rPr lang="en-US" sz="2300" dirty="0" err="1"/>
              <a:t>Jbuilder</a:t>
            </a:r>
            <a:endParaRPr lang="en-US" sz="23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300" dirty="0" err="1"/>
              <a:t>Filozofija</a:t>
            </a:r>
            <a:r>
              <a:rPr lang="en-US" sz="2300" dirty="0"/>
              <a:t> </a:t>
            </a:r>
            <a:r>
              <a:rPr lang="en-US" sz="2300" dirty="0" err="1"/>
              <a:t>koja</a:t>
            </a:r>
            <a:r>
              <a:rPr lang="en-US" sz="2300" dirty="0"/>
              <a:t> se </a:t>
            </a:r>
            <a:r>
              <a:rPr lang="en-US" sz="2300" dirty="0" err="1"/>
              <a:t>promoviše</a:t>
            </a:r>
            <a:r>
              <a:rPr lang="en-US" sz="2300" dirty="0"/>
              <a:t> </a:t>
            </a:r>
            <a:r>
              <a:rPr lang="en-US" sz="2300" dirty="0" err="1"/>
              <a:t>uz</a:t>
            </a:r>
            <a:r>
              <a:rPr lang="en-US" sz="2300" dirty="0"/>
              <a:t> JUnit je test-first </a:t>
            </a:r>
            <a:r>
              <a:rPr lang="en-US" sz="2300" dirty="0" err="1"/>
              <a:t>projektovanje</a:t>
            </a:r>
            <a:r>
              <a:rPr lang="en-US" sz="2300" dirty="0"/>
              <a:t> - </a:t>
            </a:r>
            <a:r>
              <a:rPr lang="en-US" sz="2300" dirty="0" err="1"/>
              <a:t>programer</a:t>
            </a:r>
            <a:r>
              <a:rPr lang="en-US" sz="2300" dirty="0"/>
              <a:t> </a:t>
            </a:r>
            <a:r>
              <a:rPr lang="en-US" sz="2300" dirty="0" err="1"/>
              <a:t>sam</a:t>
            </a:r>
            <a:r>
              <a:rPr lang="en-US" sz="2300" dirty="0"/>
              <a:t> </a:t>
            </a:r>
            <a:r>
              <a:rPr lang="en-US" sz="2300" dirty="0" err="1"/>
              <a:t>paralelno</a:t>
            </a:r>
            <a:r>
              <a:rPr lang="en-US" sz="2300" dirty="0"/>
              <a:t> </a:t>
            </a:r>
            <a:r>
              <a:rPr lang="en-US" sz="2300" dirty="0" err="1"/>
              <a:t>sa</a:t>
            </a:r>
            <a:r>
              <a:rPr lang="en-US" sz="2300" dirty="0"/>
              <a:t> </a:t>
            </a:r>
            <a:r>
              <a:rPr lang="en-US" sz="2300" dirty="0" err="1"/>
              <a:t>kodiranjem</a:t>
            </a:r>
            <a:r>
              <a:rPr lang="en-US" sz="2300" dirty="0"/>
              <a:t> </a:t>
            </a:r>
            <a:r>
              <a:rPr lang="en-US" sz="2300" dirty="0" err="1"/>
              <a:t>piše</a:t>
            </a:r>
            <a:r>
              <a:rPr lang="en-US" sz="2300" dirty="0"/>
              <a:t> </a:t>
            </a:r>
            <a:r>
              <a:rPr lang="en-US" sz="2300" dirty="0" err="1"/>
              <a:t>i</a:t>
            </a:r>
            <a:r>
              <a:rPr lang="en-US" sz="2300" dirty="0"/>
              <a:t> </a:t>
            </a:r>
            <a:r>
              <a:rPr lang="en-US" sz="2300" dirty="0" err="1"/>
              <a:t>testove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47981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6B06-B362-4B0D-B52A-4F5546C1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JUNIT ASERTACIJE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D609-8543-43B8-BEF5-BE1BFE61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0129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Asertacija</a:t>
            </a:r>
            <a:r>
              <a:rPr lang="en-US" dirty="0"/>
              <a:t> je deo </a:t>
            </a:r>
            <a:r>
              <a:rPr lang="en-US" dirty="0" err="1"/>
              <a:t>koda</a:t>
            </a:r>
            <a:r>
              <a:rPr lang="en-US" dirty="0"/>
              <a:t> u </a:t>
            </a:r>
            <a:r>
              <a:rPr lang="en-US" dirty="0" err="1"/>
              <a:t>kojem</a:t>
            </a:r>
            <a:r>
              <a:rPr lang="en-US" dirty="0"/>
              <a:t> se </a:t>
            </a:r>
            <a:r>
              <a:rPr lang="en-US" dirty="0" err="1"/>
              <a:t>zahteva</a:t>
            </a:r>
            <a:r>
              <a:rPr lang="en-US" dirty="0"/>
              <a:t> da </a:t>
            </a:r>
            <a:r>
              <a:rPr lang="en-US" dirty="0" err="1"/>
              <a:t>određeni</a:t>
            </a:r>
            <a:r>
              <a:rPr lang="en-US" dirty="0"/>
              <a:t> </a:t>
            </a:r>
            <a:r>
              <a:rPr lang="en-US" dirty="0" err="1"/>
              <a:t>izlaz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istinit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pl-PL" dirty="0"/>
              <a:t>Najčešći format naredbi za asertaciju: 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assertEquals</a:t>
            </a:r>
            <a:r>
              <a:rPr lang="en-US" dirty="0"/>
              <a:t>(expected, actual)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Asertacija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assertThat</a:t>
            </a:r>
            <a:r>
              <a:rPr lang="en-US" dirty="0"/>
              <a:t>() </a:t>
            </a:r>
            <a:r>
              <a:rPr lang="en-US" dirty="0" err="1"/>
              <a:t>metode</a:t>
            </a:r>
            <a:r>
              <a:rPr lang="pl-PL" dirty="0"/>
              <a:t>: 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assertThat</a:t>
            </a:r>
            <a:r>
              <a:rPr lang="en-US" dirty="0"/>
              <a:t>(actual).</a:t>
            </a:r>
            <a:r>
              <a:rPr lang="en-US" dirty="0" err="1"/>
              <a:t>isEqualTo</a:t>
            </a:r>
            <a:r>
              <a:rPr lang="en-US" dirty="0"/>
              <a:t>(expected)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02D7-807A-4082-B456-CF5E777A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3B3D60-00ED-460E-BCD5-2D486E596D10}"/>
              </a:ext>
            </a:extLst>
          </p:cNvPr>
          <p:cNvSpPr txBox="1">
            <a:spLocks/>
          </p:cNvSpPr>
          <p:nvPr/>
        </p:nvSpPr>
        <p:spPr>
          <a:xfrm>
            <a:off x="1097280" y="2050129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300" dirty="0"/>
              <a:t>Java framework za </a:t>
            </a:r>
            <a:r>
              <a:rPr lang="en-US" sz="2300" dirty="0" err="1"/>
              <a:t>testiranje</a:t>
            </a:r>
            <a:r>
              <a:rPr lang="en-US" sz="2300" dirty="0"/>
              <a:t> koji u </a:t>
            </a:r>
            <a:r>
              <a:rPr lang="en-US" sz="2300" dirty="0" err="1"/>
              <a:t>osnovi</a:t>
            </a:r>
            <a:r>
              <a:rPr lang="en-US" sz="2300" dirty="0"/>
              <a:t> </a:t>
            </a:r>
            <a:r>
              <a:rPr lang="en-US" sz="2300" dirty="0" err="1"/>
              <a:t>ima</a:t>
            </a:r>
            <a:r>
              <a:rPr lang="en-US" sz="2300" dirty="0"/>
              <a:t> JUnit koji </a:t>
            </a:r>
            <a:r>
              <a:rPr lang="en-US" sz="2300" dirty="0" err="1"/>
              <a:t>proširuje</a:t>
            </a:r>
            <a:r>
              <a:rPr lang="en-US" sz="2300" dirty="0"/>
              <a:t> </a:t>
            </a:r>
            <a:r>
              <a:rPr lang="en-US" sz="2300" dirty="0" err="1"/>
              <a:t>dodatnim</a:t>
            </a:r>
            <a:r>
              <a:rPr lang="en-US" sz="2300" dirty="0"/>
              <a:t> </a:t>
            </a:r>
            <a:r>
              <a:rPr lang="en-US" sz="2300" dirty="0" err="1"/>
              <a:t>funkcionalnostima</a:t>
            </a:r>
            <a:r>
              <a:rPr lang="en-US" sz="23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300" dirty="0" err="1"/>
              <a:t>Koristi</a:t>
            </a:r>
            <a:r>
              <a:rPr lang="en-US" sz="2300" dirty="0"/>
              <a:t> se za </a:t>
            </a:r>
            <a:r>
              <a:rPr lang="en-US" sz="2300" dirty="0" err="1"/>
              <a:t>pisanje</a:t>
            </a:r>
            <a:r>
              <a:rPr lang="en-US" sz="2300" dirty="0"/>
              <a:t> </a:t>
            </a:r>
            <a:r>
              <a:rPr lang="en-US" sz="2300" dirty="0" err="1"/>
              <a:t>kako</a:t>
            </a:r>
            <a:r>
              <a:rPr lang="en-US" sz="2300" dirty="0"/>
              <a:t> </a:t>
            </a:r>
            <a:r>
              <a:rPr lang="en-US" sz="2300" dirty="0" err="1"/>
              <a:t>jediničnih</a:t>
            </a:r>
            <a:r>
              <a:rPr lang="en-US" sz="2300" dirty="0"/>
              <a:t>, </a:t>
            </a:r>
            <a:r>
              <a:rPr lang="en-US" sz="2300" dirty="0" err="1"/>
              <a:t>tako</a:t>
            </a:r>
            <a:r>
              <a:rPr lang="en-US" sz="2300" dirty="0"/>
              <a:t> </a:t>
            </a:r>
            <a:r>
              <a:rPr lang="en-US" sz="2300" dirty="0" err="1"/>
              <a:t>i</a:t>
            </a:r>
            <a:r>
              <a:rPr lang="en-US" sz="2300" dirty="0"/>
              <a:t> </a:t>
            </a:r>
            <a:r>
              <a:rPr lang="en-US" sz="2300" dirty="0" err="1"/>
              <a:t>integracionih</a:t>
            </a:r>
            <a:r>
              <a:rPr lang="en-US" sz="2300" dirty="0"/>
              <a:t> </a:t>
            </a:r>
            <a:r>
              <a:rPr lang="en-US" sz="2300" dirty="0" err="1"/>
              <a:t>i</a:t>
            </a:r>
            <a:r>
              <a:rPr lang="en-US" sz="2300" dirty="0"/>
              <a:t> </a:t>
            </a:r>
            <a:r>
              <a:rPr lang="en-US" sz="2300" dirty="0" err="1"/>
              <a:t>sistemskih</a:t>
            </a:r>
            <a:r>
              <a:rPr lang="en-US" sz="2300" dirty="0"/>
              <a:t> </a:t>
            </a:r>
            <a:r>
              <a:rPr lang="en-US" sz="2300" dirty="0" err="1"/>
              <a:t>testova</a:t>
            </a:r>
            <a:endParaRPr lang="en-US" sz="23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TestNG </a:t>
            </a:r>
            <a:r>
              <a:rPr lang="en-US" sz="2300" dirty="0" err="1"/>
              <a:t>asertacija</a:t>
            </a:r>
            <a:r>
              <a:rPr lang="en-US" sz="2300" dirty="0"/>
              <a:t>: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900" dirty="0" err="1"/>
              <a:t>assertEquals</a:t>
            </a:r>
            <a:r>
              <a:rPr lang="en-US" sz="1900" dirty="0"/>
              <a:t>(actual, expected)</a:t>
            </a:r>
          </a:p>
        </p:txBody>
      </p:sp>
    </p:spTree>
    <p:extLst>
      <p:ext uri="{BB962C8B-B14F-4D97-AF65-F5344CB8AC3E}">
        <p14:creationId xmlns:p14="http://schemas.microsoft.com/office/powerpoint/2010/main" val="93171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E188-E3A2-43D5-8461-64144558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TESTNG - REDOSLED IZVRŠAVANJA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7B2C6-8499-45FE-9C4A-50288317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Uspešnost</a:t>
            </a:r>
            <a:r>
              <a:rPr lang="en-US" dirty="0"/>
              <a:t> </a:t>
            </a:r>
            <a:r>
              <a:rPr lang="en-US" dirty="0" err="1"/>
              <a:t>testova</a:t>
            </a:r>
            <a:r>
              <a:rPr lang="en-US" dirty="0"/>
              <a:t> ne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redosleda</a:t>
            </a:r>
            <a:r>
              <a:rPr lang="en-US" dirty="0"/>
              <a:t> </a:t>
            </a:r>
            <a:r>
              <a:rPr lang="en-US" dirty="0" err="1"/>
              <a:t>njihovog</a:t>
            </a:r>
            <a:r>
              <a:rPr lang="en-US" dirty="0"/>
              <a:t> </a:t>
            </a:r>
            <a:r>
              <a:rPr lang="en-US" dirty="0" err="1"/>
              <a:t>izvršavanja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želimo</a:t>
            </a:r>
            <a:r>
              <a:rPr lang="en-US" dirty="0"/>
              <a:t> da </a:t>
            </a:r>
            <a:r>
              <a:rPr lang="en-US" dirty="0" err="1"/>
              <a:t>privremeno</a:t>
            </a:r>
            <a:r>
              <a:rPr lang="en-US" dirty="0"/>
              <a:t> </a:t>
            </a:r>
            <a:r>
              <a:rPr lang="en-US" dirty="0" err="1"/>
              <a:t>preskočimo</a:t>
            </a:r>
            <a:r>
              <a:rPr lang="en-US" dirty="0"/>
              <a:t> </a:t>
            </a:r>
            <a:r>
              <a:rPr lang="en-US" dirty="0" err="1"/>
              <a:t>izvršavanje</a:t>
            </a:r>
            <a:r>
              <a:rPr lang="en-US" dirty="0"/>
              <a:t>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/>
              <a:t>testa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9318C-5672-4666-A512-C18DD39F3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49" y="2813806"/>
            <a:ext cx="3600953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025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1631</TotalTime>
  <Words>351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Testiranje softvera</vt:lpstr>
      <vt:lpstr>NIVOI TESTIRANJA</vt:lpstr>
      <vt:lpstr>JEDINIČNO (UNIT) TESTIRANJE</vt:lpstr>
      <vt:lpstr>UVODNI POJMOVI</vt:lpstr>
      <vt:lpstr>UVODNI POJMOVI</vt:lpstr>
      <vt:lpstr>JUNIT</vt:lpstr>
      <vt:lpstr>JUNIT ASERTACIJE</vt:lpstr>
      <vt:lpstr>TestNG</vt:lpstr>
      <vt:lpstr>TESTNG - REDOSLED IZVRŠAVANJA</vt:lpstr>
      <vt:lpstr>TESTNG - GRUPE TESTOVA (METODE)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Vežbe iz Platformi za objektno programiranje</dc:title>
  <dc:creator>Aleksandra Kaplar</dc:creator>
  <cp:lastModifiedBy>Jelena Dragišić</cp:lastModifiedBy>
  <cp:revision>37</cp:revision>
  <dcterms:created xsi:type="dcterms:W3CDTF">2020-09-27T09:12:23Z</dcterms:created>
  <dcterms:modified xsi:type="dcterms:W3CDTF">2022-04-20T07:15:47Z</dcterms:modified>
</cp:coreProperties>
</file>