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58" r:id="rId6"/>
    <p:sldId id="259" r:id="rId7"/>
    <p:sldId id="271" r:id="rId8"/>
    <p:sldId id="272" r:id="rId9"/>
    <p:sldId id="260" r:id="rId10"/>
    <p:sldId id="269" r:id="rId11"/>
    <p:sldId id="273" r:id="rId12"/>
    <p:sldId id="274" r:id="rId13"/>
    <p:sldId id="27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3364-45EC-494F-BEB6-979D85135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2DC5E0-02E1-4CD2-8CE7-8F947B453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C23B4-27BA-419C-B6C5-A67ED6CC3FAF}"/>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7A7325CB-6E50-4CA2-AB22-5D904C4EA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38200-EE7E-49D8-A690-0DB532467DB4}"/>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434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07A1-E249-4425-A0E4-98C49AC3BC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70128-5F9F-422C-9CB6-687B62F94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11907-9596-4B5B-9E3D-BDE65C16BF53}"/>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B83F0656-963D-4BA2-9B47-57224768B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0518A-D67C-456D-827A-F117708C7D08}"/>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235421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9A650-3EA8-41DA-92B3-84C6F53DD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9F2322-3C6E-415E-B947-F2CA03D65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64144-02C4-48A6-9819-01B98474BE45}"/>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D64E27AC-1229-4786-B565-73413775A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5E657-1099-4342-AF13-E0739A113D55}"/>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31846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9DBA-5F14-488F-BE91-FDECD3895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622E9-8684-402C-8E58-DA1219619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102A3-F7C4-480B-8C30-89EA92E3EEB9}"/>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6C0D0460-CA29-4753-A50A-BC13508E4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396FC-431F-474C-AFF3-6980CD015AD4}"/>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9590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0529-537F-48BC-8580-039F8A4D85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2AD1D-74EC-4120-A551-FAE00DB72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9A430-DBA2-4EC2-9D23-1A6B1AD7784E}"/>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469EFE9F-054F-4D5F-B3C8-681A6A2C1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AE1F3-8641-424C-A448-219729CA75AF}"/>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52039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CF7-2412-4DA6-AA8B-C6588BE78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554AB-E5CD-4D43-8BD6-567F47361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9BEE1-C884-42EB-A0CD-C5FD59C1D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56ED3A-66BD-4EFB-8280-9DDAE762745E}"/>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6" name="Footer Placeholder 5">
            <a:extLst>
              <a:ext uri="{FF2B5EF4-FFF2-40B4-BE49-F238E27FC236}">
                <a16:creationId xmlns:a16="http://schemas.microsoft.com/office/drawing/2014/main" id="{11654780-879A-4773-BCBA-F7C862BCD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F328E-5102-4ADD-B72C-19E24721EAE1}"/>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371815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1D70-A66B-4C5C-B8A6-BDFA6246E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64C4B-6A7F-4A0E-9B2A-9F35F3FA4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76884-70CF-4D11-82C0-C5F77F1CC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6C058-BD83-431F-A8DE-F2007E43D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E1853-7E6E-4073-8DF4-CCA7D8FEA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E64B21-D414-4885-A8E7-6767FEB9F8F7}"/>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8" name="Footer Placeholder 7">
            <a:extLst>
              <a:ext uri="{FF2B5EF4-FFF2-40B4-BE49-F238E27FC236}">
                <a16:creationId xmlns:a16="http://schemas.microsoft.com/office/drawing/2014/main" id="{EA83404C-1037-47C3-9C08-1075D44C6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C8D659-466C-4AF3-BA89-B3AC52985054}"/>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212455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BB0A-FDBB-4C9C-9EA9-80A0E2CA51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FC751-04D9-41CA-A915-76B530290DD4}"/>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4" name="Footer Placeholder 3">
            <a:extLst>
              <a:ext uri="{FF2B5EF4-FFF2-40B4-BE49-F238E27FC236}">
                <a16:creationId xmlns:a16="http://schemas.microsoft.com/office/drawing/2014/main" id="{C0C9EAB2-181B-458F-A913-17DC3BFA8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DAE2CF-A365-4FB8-A0F1-522B8982BE2E}"/>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106870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86ECF-FF0C-438E-AFCB-C85977C0AEE3}"/>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3" name="Footer Placeholder 2">
            <a:extLst>
              <a:ext uri="{FF2B5EF4-FFF2-40B4-BE49-F238E27FC236}">
                <a16:creationId xmlns:a16="http://schemas.microsoft.com/office/drawing/2014/main" id="{FED72B76-84B0-48C4-84BA-50548B4040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9FC2D-6BBD-4CAB-B656-11FF3EE6DF2E}"/>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333287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3D0B-4B6A-4A7A-A590-6F111639F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53643-1437-464D-932C-0395B8446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011236-C22A-4771-ABD3-01A255788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61DCA-B98A-4F33-881D-0375B802A5E3}"/>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6" name="Footer Placeholder 5">
            <a:extLst>
              <a:ext uri="{FF2B5EF4-FFF2-40B4-BE49-F238E27FC236}">
                <a16:creationId xmlns:a16="http://schemas.microsoft.com/office/drawing/2014/main" id="{45160D4D-6A08-44B0-8AF2-5B786BA85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98E08-C21E-43C0-8BE7-3BD54F4B6543}"/>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18420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2703-CD7B-4948-ACD6-49731360D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382A3-25EE-4325-9923-F43F64B3F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2CC5FF-A418-4B98-B30E-FB998A0E5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D2942-9BB7-44EC-A22F-9F1336A38983}"/>
              </a:ext>
            </a:extLst>
          </p:cNvPr>
          <p:cNvSpPr>
            <a:spLocks noGrp="1"/>
          </p:cNvSpPr>
          <p:nvPr>
            <p:ph type="dt" sz="half" idx="10"/>
          </p:nvPr>
        </p:nvSpPr>
        <p:spPr/>
        <p:txBody>
          <a:bodyPr/>
          <a:lstStyle/>
          <a:p>
            <a:fld id="{C326D090-976C-40E4-84C0-D7923CCAF3B0}" type="datetimeFigureOut">
              <a:rPr lang="en-US" smtClean="0"/>
              <a:t>10/13/2020</a:t>
            </a:fld>
            <a:endParaRPr lang="en-US"/>
          </a:p>
        </p:txBody>
      </p:sp>
      <p:sp>
        <p:nvSpPr>
          <p:cNvPr id="6" name="Footer Placeholder 5">
            <a:extLst>
              <a:ext uri="{FF2B5EF4-FFF2-40B4-BE49-F238E27FC236}">
                <a16:creationId xmlns:a16="http://schemas.microsoft.com/office/drawing/2014/main" id="{517D7D88-EF3C-4B43-8892-E2BE76C56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53812-E94C-4871-8027-DD19053F9A62}"/>
              </a:ext>
            </a:extLst>
          </p:cNvPr>
          <p:cNvSpPr>
            <a:spLocks noGrp="1"/>
          </p:cNvSpPr>
          <p:nvPr>
            <p:ph type="sldNum" sz="quarter" idx="12"/>
          </p:nvPr>
        </p:nvSpPr>
        <p:spPr/>
        <p:txBody>
          <a:bodyPr/>
          <a:lstStyle/>
          <a:p>
            <a:fld id="{745E7596-2F80-4965-B70C-3CE8307FCD8E}" type="slidenum">
              <a:rPr lang="en-US" smtClean="0"/>
              <a:t>‹#›</a:t>
            </a:fld>
            <a:endParaRPr lang="en-US"/>
          </a:p>
        </p:txBody>
      </p:sp>
    </p:spTree>
    <p:extLst>
      <p:ext uri="{BB962C8B-B14F-4D97-AF65-F5344CB8AC3E}">
        <p14:creationId xmlns:p14="http://schemas.microsoft.com/office/powerpoint/2010/main" val="122241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0B842-E11C-411A-B8B2-076B74D4B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6D05B5-F7AB-40F5-8692-CE5A8FD0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3AD99-F25E-4EF0-906D-B4A076ED3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6D090-976C-40E4-84C0-D7923CCAF3B0}" type="datetimeFigureOut">
              <a:rPr lang="en-US" smtClean="0"/>
              <a:t>10/13/2020</a:t>
            </a:fld>
            <a:endParaRPr lang="en-US"/>
          </a:p>
        </p:txBody>
      </p:sp>
      <p:sp>
        <p:nvSpPr>
          <p:cNvPr id="5" name="Footer Placeholder 4">
            <a:extLst>
              <a:ext uri="{FF2B5EF4-FFF2-40B4-BE49-F238E27FC236}">
                <a16:creationId xmlns:a16="http://schemas.microsoft.com/office/drawing/2014/main" id="{F411934E-EB25-4B17-B596-E55B2C8F3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AF46C6-E876-419F-BC60-E86BC9B95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E7596-2F80-4965-B70C-3CE8307FCD8E}" type="slidenum">
              <a:rPr lang="en-US" smtClean="0"/>
              <a:t>‹#›</a:t>
            </a:fld>
            <a:endParaRPr lang="en-US"/>
          </a:p>
        </p:txBody>
      </p:sp>
    </p:spTree>
    <p:extLst>
      <p:ext uri="{BB962C8B-B14F-4D97-AF65-F5344CB8AC3E}">
        <p14:creationId xmlns:p14="http://schemas.microsoft.com/office/powerpoint/2010/main" val="101090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w04YVmJR4w4" TargetMode="External"/><Relationship Id="rId2" Type="http://schemas.openxmlformats.org/officeDocument/2006/relationships/hyperlink" Target="https://www.youtube.com/watch?v=Z19NAX_gWxI" TargetMode="External"/><Relationship Id="rId1" Type="http://schemas.openxmlformats.org/officeDocument/2006/relationships/slideLayout" Target="../slideLayouts/slideLayout2.xml"/><Relationship Id="rId5" Type="http://schemas.openxmlformats.org/officeDocument/2006/relationships/hyperlink" Target="https://www.youtube.com/watch?v=LLhXTAuW_0I" TargetMode="External"/><Relationship Id="rId4" Type="http://schemas.openxmlformats.org/officeDocument/2006/relationships/hyperlink" Target="https://www.youtube.com/watch?v=SL3ciyAEc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859F4-134E-4CD5-910F-8F215EDE8622}"/>
              </a:ext>
            </a:extLst>
          </p:cNvPr>
          <p:cNvSpPr>
            <a:spLocks noGrp="1"/>
          </p:cNvSpPr>
          <p:nvPr>
            <p:ph type="ctrTitle"/>
          </p:nvPr>
        </p:nvSpPr>
        <p:spPr>
          <a:xfrm>
            <a:off x="838199" y="1093788"/>
            <a:ext cx="10506455" cy="2967208"/>
          </a:xfrm>
        </p:spPr>
        <p:txBody>
          <a:bodyPr>
            <a:normAutofit fontScale="90000"/>
          </a:bodyPr>
          <a:lstStyle/>
          <a:p>
            <a:pPr algn="l"/>
            <a:r>
              <a:rPr lang="en-US" sz="8000" b="1" dirty="0">
                <a:effectLst>
                  <a:outerShdw blurRad="38100" dist="38100" dir="2700000" algn="tl">
                    <a:srgbClr val="000000">
                      <a:alpha val="43137"/>
                    </a:srgbClr>
                  </a:outerShdw>
                </a:effectLst>
              </a:rPr>
              <a:t>Present Tenses: </a:t>
            </a:r>
            <a:br>
              <a:rPr lang="en-US" sz="8000" b="1" dirty="0">
                <a:effectLst>
                  <a:outerShdw blurRad="38100" dist="38100" dir="2700000" algn="tl">
                    <a:srgbClr val="000000">
                      <a:alpha val="43137"/>
                    </a:srgbClr>
                  </a:outerShdw>
                </a:effectLst>
              </a:rPr>
            </a:br>
            <a:r>
              <a:rPr lang="en-US" sz="8000" b="1" dirty="0">
                <a:effectLst>
                  <a:outerShdw blurRad="38100" dist="38100" dir="2700000" algn="tl">
                    <a:srgbClr val="000000">
                      <a:alpha val="43137"/>
                    </a:srgbClr>
                  </a:outerShdw>
                </a:effectLst>
              </a:rPr>
              <a:t>Present Simple &amp; </a:t>
            </a:r>
            <a:br>
              <a:rPr lang="en-US" sz="8000" b="1" dirty="0">
                <a:effectLst>
                  <a:outerShdw blurRad="38100" dist="38100" dir="2700000" algn="tl">
                    <a:srgbClr val="000000">
                      <a:alpha val="43137"/>
                    </a:srgbClr>
                  </a:outerShdw>
                </a:effectLst>
              </a:rPr>
            </a:br>
            <a:r>
              <a:rPr lang="en-US" sz="8000" b="1" dirty="0">
                <a:effectLst>
                  <a:outerShdw blurRad="38100" dist="38100" dir="2700000" algn="tl">
                    <a:srgbClr val="000000">
                      <a:alpha val="43137"/>
                    </a:srgbClr>
                  </a:outerShdw>
                </a:effectLst>
              </a:rPr>
              <a:t>Present Continuous</a:t>
            </a:r>
          </a:p>
        </p:txBody>
      </p:sp>
      <p:sp>
        <p:nvSpPr>
          <p:cNvPr id="19" name="Rectangle 1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3">
            <a:extLst>
              <a:ext uri="{FF2B5EF4-FFF2-40B4-BE49-F238E27FC236}">
                <a16:creationId xmlns:a16="http://schemas.microsoft.com/office/drawing/2014/main" id="{ED923EBC-AA56-4552-AED4-B8E9080B3C00}"/>
              </a:ext>
            </a:extLst>
          </p:cNvPr>
          <p:cNvSpPr>
            <a:spLocks noGrp="1"/>
          </p:cNvSpPr>
          <p:nvPr>
            <p:ph type="subTitle" idx="1"/>
          </p:nvPr>
        </p:nvSpPr>
        <p:spPr>
          <a:xfrm>
            <a:off x="1355324" y="4936331"/>
            <a:ext cx="9144000" cy="1655762"/>
          </a:xfrm>
        </p:spPr>
        <p:txBody>
          <a:bodyPr/>
          <a:lstStyle/>
          <a:p>
            <a:endParaRPr lang="en-US"/>
          </a:p>
        </p:txBody>
      </p:sp>
    </p:spTree>
    <p:extLst>
      <p:ext uri="{BB962C8B-B14F-4D97-AF65-F5344CB8AC3E}">
        <p14:creationId xmlns:p14="http://schemas.microsoft.com/office/powerpoint/2010/main" val="183841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3C0B7C-F0E7-4F63-BE4F-82BE8D5B3D3C}"/>
              </a:ext>
            </a:extLst>
          </p:cNvPr>
          <p:cNvSpPr>
            <a:spLocks noGrp="1"/>
          </p:cNvSpPr>
          <p:nvPr>
            <p:ph type="title"/>
          </p:nvPr>
        </p:nvSpPr>
        <p:spPr>
          <a:xfrm>
            <a:off x="1115568" y="548640"/>
            <a:ext cx="10168128" cy="1179576"/>
          </a:xfrm>
        </p:spPr>
        <p:txBody>
          <a:bodyPr>
            <a:normAutofit/>
          </a:bodyPr>
          <a:lstStyle/>
          <a:p>
            <a:r>
              <a:rPr lang="en-US" sz="4000" b="1" dirty="0">
                <a:effectLst>
                  <a:outerShdw blurRad="38100" dist="38100" dir="2700000" algn="tl">
                    <a:srgbClr val="000000">
                      <a:alpha val="43137"/>
                    </a:srgbClr>
                  </a:outerShdw>
                </a:effectLst>
              </a:rPr>
              <a:t>Different meaning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7A24AD-63F5-40A0-9A60-CC52BF6C3931}"/>
              </a:ext>
            </a:extLst>
          </p:cNvPr>
          <p:cNvSpPr>
            <a:spLocks noGrp="1"/>
          </p:cNvSpPr>
          <p:nvPr>
            <p:ph idx="1"/>
          </p:nvPr>
        </p:nvSpPr>
        <p:spPr>
          <a:xfrm>
            <a:off x="1115568" y="2481943"/>
            <a:ext cx="10168128" cy="3695020"/>
          </a:xfrm>
        </p:spPr>
        <p:txBody>
          <a:bodyPr>
            <a:normAutofit/>
          </a:bodyPr>
          <a:lstStyle/>
          <a:p>
            <a:pPr marL="0" indent="0">
              <a:buNone/>
            </a:pPr>
            <a:r>
              <a:rPr lang="en-US" sz="2400" dirty="0"/>
              <a:t>What do you do? 		vs. 	What are you doing? </a:t>
            </a:r>
          </a:p>
          <a:p>
            <a:pPr marL="0" indent="0">
              <a:buNone/>
            </a:pPr>
            <a:endParaRPr lang="en-US" sz="2400" dirty="0"/>
          </a:p>
          <a:p>
            <a:pPr marL="0" indent="0">
              <a:buNone/>
            </a:pPr>
            <a:r>
              <a:rPr lang="en-US" sz="2400" dirty="0"/>
              <a:t>The policeman regulates traffic at the crossroads. 	vs.</a:t>
            </a:r>
          </a:p>
          <a:p>
            <a:pPr marL="0" indent="0">
              <a:buNone/>
            </a:pPr>
            <a:r>
              <a:rPr lang="en-US" sz="2400" dirty="0"/>
              <a:t>The policeman is regulating traffic at the crossroads.</a:t>
            </a:r>
          </a:p>
          <a:p>
            <a:pPr marL="0" indent="0">
              <a:buNone/>
            </a:pPr>
            <a:endParaRPr lang="en-US" sz="2400" dirty="0"/>
          </a:p>
          <a:p>
            <a:pPr marL="0" indent="0">
              <a:buNone/>
            </a:pPr>
            <a:r>
              <a:rPr lang="en-US" sz="2400" dirty="0"/>
              <a:t>Where do you come from? 	vs. 	Where are you coming from? </a:t>
            </a:r>
          </a:p>
          <a:p>
            <a:pPr marL="0" indent="0">
              <a:buNone/>
            </a:pPr>
            <a:endParaRPr lang="en-US" sz="2400" dirty="0"/>
          </a:p>
          <a:p>
            <a:pPr marL="0" indent="0">
              <a:buNone/>
            </a:pPr>
            <a:endParaRPr lang="en-US" sz="2200" dirty="0"/>
          </a:p>
        </p:txBody>
      </p:sp>
    </p:spTree>
    <p:extLst>
      <p:ext uri="{BB962C8B-B14F-4D97-AF65-F5344CB8AC3E}">
        <p14:creationId xmlns:p14="http://schemas.microsoft.com/office/powerpoint/2010/main" val="298635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68A-41D7-4B0C-9017-7EBC7FA21EF7}"/>
              </a:ext>
            </a:extLst>
          </p:cNvPr>
          <p:cNvSpPr>
            <a:spLocks noGrp="1"/>
          </p:cNvSpPr>
          <p:nvPr>
            <p:ph type="title"/>
          </p:nvPr>
        </p:nvSpPr>
        <p:spPr>
          <a:xfrm>
            <a:off x="838200" y="62145"/>
            <a:ext cx="10515600" cy="1628544"/>
          </a:xfrm>
        </p:spPr>
        <p:txBody>
          <a:bodyPr>
            <a:normAutofit/>
          </a:bodyPr>
          <a:lstStyle/>
          <a:p>
            <a:r>
              <a:rPr lang="en-US" sz="3200" b="1" dirty="0">
                <a:effectLst>
                  <a:outerShdw blurRad="38100" dist="38100" dir="2700000" algn="tl">
                    <a:srgbClr val="000000">
                      <a:alpha val="43137"/>
                    </a:srgbClr>
                  </a:outerShdw>
                </a:effectLst>
              </a:rPr>
              <a:t>Living in a lighthouse</a:t>
            </a:r>
          </a:p>
        </p:txBody>
      </p:sp>
      <p:sp>
        <p:nvSpPr>
          <p:cNvPr id="3" name="Content Placeholder 2">
            <a:extLst>
              <a:ext uri="{FF2B5EF4-FFF2-40B4-BE49-F238E27FC236}">
                <a16:creationId xmlns:a16="http://schemas.microsoft.com/office/drawing/2014/main" id="{B4E9CB09-9E70-4EA6-9AEA-0047B1163ED9}"/>
              </a:ext>
            </a:extLst>
          </p:cNvPr>
          <p:cNvSpPr>
            <a:spLocks noGrp="1"/>
          </p:cNvSpPr>
          <p:nvPr>
            <p:ph idx="1"/>
          </p:nvPr>
        </p:nvSpPr>
        <p:spPr>
          <a:xfrm>
            <a:off x="417251" y="1047565"/>
            <a:ext cx="11487704" cy="5129399"/>
          </a:xfrm>
        </p:spPr>
        <p:txBody>
          <a:bodyPr>
            <a:normAutofit fontScale="25000" lnSpcReduction="20000"/>
          </a:bodyPr>
          <a:lstStyle/>
          <a:p>
            <a:pPr marL="0" indent="0">
              <a:buNone/>
            </a:pPr>
            <a:r>
              <a:rPr lang="en-US" sz="8000" dirty="0"/>
              <a:t>Luke Matthews has an amazing home, but he doesn’t live in a house – he lives in a lighthouse. The lighthouse is, of course, near the sea and today you can hear the waves crashing onto the rocks below. “In fact you can hear the sea everyday,” says Luke. “It’s not really a quiet place, it’s often windy and there are many noisy birds calling. There are no cars or people near but there’s always a lot of sound.” </a:t>
            </a:r>
          </a:p>
          <a:p>
            <a:pPr marL="0" indent="0">
              <a:buNone/>
            </a:pPr>
            <a:r>
              <a:rPr lang="en-US" sz="8000" dirty="0"/>
              <a:t>Inside the lighthouse it’s much quieter. The walls and windows are very thick to protect the building from storms. Luke says he isn’t afraid of the storms. He knows that he’s safe in the lighthouse which is over a hundred years old. The building is no longer a working lighthouse although there’s still a light at the top for the ships.</a:t>
            </a:r>
          </a:p>
          <a:p>
            <a:pPr marL="0" indent="0">
              <a:buNone/>
            </a:pPr>
            <a:r>
              <a:rPr lang="en-US" sz="8000" dirty="0"/>
              <a:t> “Many lighthouses are empty now, and some don’t have a light,” says Luke. “It’s quite easy to buy one to live in.” Luke is a writer and for him it’s an ideal home to work and live in. So why is a lighthouse a good place for Luke? “Well, the first reason is that it’s easier for me to work when there are no people around. I can turn off the telephone and write in peace. Writing is easier for me when I am alone. Secondly, the views from the lighthouse are just wonderful. The morning sunrises and evening sunsets are incredible, and the countryside all around is beautiful. I can see 360 degrees all the time and I love that. The views help me with my writing. When there’s a big storm it’s wonderful. Finally, I love sea life. From the lighthouse you can see dolphins and whales and many different kinds of sea birds. My favorite are the seals which play in the water. I fish a lot too, and often eat lobster and crab – they’re delicious!” </a:t>
            </a:r>
          </a:p>
          <a:p>
            <a:pPr marL="0" indent="0">
              <a:buNone/>
            </a:pPr>
            <a:r>
              <a:rPr lang="en-US" sz="8000" dirty="0"/>
              <a:t>All the rooms in the lighthouse are on top of each other. On the ground floor there’s the kitchen which also has a table and chairs for dining, above that there’s the living room. Above the living room is a bedroom and small bathroom, and right at the top is the room where Luke does his writing. A spiral staircase is right in the middle, and all the rooms are round, of course! So, does Luke have any problems with his unusual home? “Not really. It’s difficult to grow vegetables in the garden because it’s too windy, and there are too many rabbits! The nearest village isn’t too far away, it takes me about half an hour to walk there. There are a couple of shops and also a pub if I want to meet some other people but I prefer being by myself. For me it’s the perfect place!”</a:t>
            </a:r>
          </a:p>
          <a:p>
            <a:endParaRPr lang="en-US" dirty="0"/>
          </a:p>
        </p:txBody>
      </p:sp>
    </p:spTree>
    <p:extLst>
      <p:ext uri="{BB962C8B-B14F-4D97-AF65-F5344CB8AC3E}">
        <p14:creationId xmlns:p14="http://schemas.microsoft.com/office/powerpoint/2010/main" val="20613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68A-41D7-4B0C-9017-7EBC7FA21EF7}"/>
              </a:ext>
            </a:extLst>
          </p:cNvPr>
          <p:cNvSpPr>
            <a:spLocks noGrp="1"/>
          </p:cNvSpPr>
          <p:nvPr>
            <p:ph type="title"/>
          </p:nvPr>
        </p:nvSpPr>
        <p:spPr>
          <a:xfrm>
            <a:off x="838200" y="62145"/>
            <a:ext cx="10515600" cy="1628544"/>
          </a:xfrm>
        </p:spPr>
        <p:txBody>
          <a:bodyPr>
            <a:normAutofit/>
          </a:bodyPr>
          <a:lstStyle/>
          <a:p>
            <a:r>
              <a:rPr lang="en-US" sz="3200" b="1" dirty="0">
                <a:effectLst>
                  <a:outerShdw blurRad="38100" dist="38100" dir="2700000" algn="tl">
                    <a:srgbClr val="000000">
                      <a:alpha val="43137"/>
                    </a:srgbClr>
                  </a:outerShdw>
                </a:effectLst>
              </a:rPr>
              <a:t>Present Simple or Present Continuous?</a:t>
            </a:r>
          </a:p>
        </p:txBody>
      </p:sp>
      <p:pic>
        <p:nvPicPr>
          <p:cNvPr id="4" name="Content Placeholder 3">
            <a:extLst>
              <a:ext uri="{FF2B5EF4-FFF2-40B4-BE49-F238E27FC236}">
                <a16:creationId xmlns:a16="http://schemas.microsoft.com/office/drawing/2014/main" id="{9DB69957-9C4B-4023-AAAA-E286FFDB3A81}"/>
              </a:ext>
            </a:extLst>
          </p:cNvPr>
          <p:cNvPicPr>
            <a:picLocks noGrp="1" noChangeAspect="1"/>
          </p:cNvPicPr>
          <p:nvPr>
            <p:ph idx="1"/>
          </p:nvPr>
        </p:nvPicPr>
        <p:blipFill>
          <a:blip r:embed="rId2"/>
          <a:stretch>
            <a:fillRect/>
          </a:stretch>
        </p:blipFill>
        <p:spPr>
          <a:xfrm>
            <a:off x="1431660" y="1155183"/>
            <a:ext cx="7621943" cy="5327780"/>
          </a:xfrm>
          <a:prstGeom prst="rect">
            <a:avLst/>
          </a:prstGeom>
        </p:spPr>
      </p:pic>
    </p:spTree>
    <p:extLst>
      <p:ext uri="{BB962C8B-B14F-4D97-AF65-F5344CB8AC3E}">
        <p14:creationId xmlns:p14="http://schemas.microsoft.com/office/powerpoint/2010/main" val="406150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45D5-BEA7-43FA-9629-DD0976C20E6C}"/>
              </a:ext>
            </a:extLst>
          </p:cNvPr>
          <p:cNvSpPr>
            <a:spLocks noGrp="1"/>
          </p:cNvSpPr>
          <p:nvPr>
            <p:ph type="title"/>
          </p:nvPr>
        </p:nvSpPr>
        <p:spPr>
          <a:xfrm>
            <a:off x="900344" y="338492"/>
            <a:ext cx="10515600" cy="1325563"/>
          </a:xfrm>
        </p:spPr>
        <p:txBody>
          <a:bodyPr/>
          <a:lstStyle/>
          <a:p>
            <a:r>
              <a:rPr lang="en-US" b="1" dirty="0">
                <a:effectLst>
                  <a:outerShdw blurRad="38100" dist="38100" dir="2700000" algn="tl">
                    <a:srgbClr val="000000">
                      <a:alpha val="43137"/>
                    </a:srgbClr>
                  </a:outerShdw>
                </a:effectLst>
              </a:rPr>
              <a:t>YouTube Videos –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Present Simple &amp; Present Continuous</a:t>
            </a:r>
          </a:p>
        </p:txBody>
      </p:sp>
      <p:sp>
        <p:nvSpPr>
          <p:cNvPr id="3" name="Content Placeholder 2">
            <a:extLst>
              <a:ext uri="{FF2B5EF4-FFF2-40B4-BE49-F238E27FC236}">
                <a16:creationId xmlns:a16="http://schemas.microsoft.com/office/drawing/2014/main" id="{63F2EA13-8DC0-45DB-B638-F6176FDB1D07}"/>
              </a:ext>
            </a:extLst>
          </p:cNvPr>
          <p:cNvSpPr>
            <a:spLocks noGrp="1"/>
          </p:cNvSpPr>
          <p:nvPr>
            <p:ph idx="1"/>
          </p:nvPr>
        </p:nvSpPr>
        <p:spPr/>
        <p:txBody>
          <a:bodyPr/>
          <a:lstStyle/>
          <a:p>
            <a:r>
              <a:rPr lang="en-US" dirty="0"/>
              <a:t>Rebecca – </a:t>
            </a:r>
            <a:r>
              <a:rPr lang="en-US" b="1" dirty="0"/>
              <a:t>Present Simple</a:t>
            </a:r>
            <a:r>
              <a:rPr lang="en-US" dirty="0"/>
              <a:t>  </a:t>
            </a:r>
            <a:r>
              <a:rPr lang="en-US" u="sng" dirty="0">
                <a:hlinkClick r:id="rId2"/>
              </a:rPr>
              <a:t>https://www.youtube.com/watch?v=Z19NAX_gWxI</a:t>
            </a:r>
            <a:endParaRPr lang="en-US" dirty="0"/>
          </a:p>
          <a:p>
            <a:r>
              <a:rPr lang="en-US" dirty="0"/>
              <a:t>Rebecca – </a:t>
            </a:r>
            <a:r>
              <a:rPr lang="en-US" b="1" dirty="0"/>
              <a:t>Present Continuous</a:t>
            </a:r>
            <a:r>
              <a:rPr lang="en-US" dirty="0"/>
              <a:t> </a:t>
            </a:r>
            <a:r>
              <a:rPr lang="en-US" u="sng" dirty="0">
                <a:hlinkClick r:id="rId3"/>
              </a:rPr>
              <a:t>https://www.youtube.com/watch?v=w04YVmJR4w4</a:t>
            </a:r>
            <a:endParaRPr lang="en-US" dirty="0"/>
          </a:p>
          <a:p>
            <a:r>
              <a:rPr lang="en-US" dirty="0"/>
              <a:t>Rebecca – </a:t>
            </a:r>
            <a:r>
              <a:rPr lang="en-US" b="1" dirty="0"/>
              <a:t>Present Simple vs. Present Continuous</a:t>
            </a:r>
            <a:r>
              <a:rPr lang="en-US" dirty="0"/>
              <a:t> </a:t>
            </a:r>
            <a:r>
              <a:rPr lang="en-US" u="sng" dirty="0">
                <a:hlinkClick r:id="rId4"/>
              </a:rPr>
              <a:t>https://www.youtube.com/watch?v=SL3ciyAEcms</a:t>
            </a:r>
            <a:endParaRPr lang="en-US" dirty="0"/>
          </a:p>
          <a:p>
            <a:r>
              <a:rPr lang="en-US" dirty="0"/>
              <a:t>Bee movies – orientation day </a:t>
            </a:r>
            <a:r>
              <a:rPr lang="en-US" u="sng" dirty="0">
                <a:hlinkClick r:id="rId5"/>
              </a:rPr>
              <a:t>https://www.youtube.com/watch?v=LLhXTAuW_0I</a:t>
            </a:r>
            <a:endParaRPr lang="en-US" dirty="0"/>
          </a:p>
          <a:p>
            <a:pPr marL="0" indent="0">
              <a:buNone/>
            </a:pPr>
            <a:endParaRPr lang="en-US" dirty="0"/>
          </a:p>
        </p:txBody>
      </p:sp>
    </p:spTree>
    <p:extLst>
      <p:ext uri="{BB962C8B-B14F-4D97-AF65-F5344CB8AC3E}">
        <p14:creationId xmlns:p14="http://schemas.microsoft.com/office/powerpoint/2010/main" val="27872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50DD061-A1C0-4E3E-A02A-81D07F84EA3E}"/>
              </a:ext>
            </a:extLst>
          </p:cNvPr>
          <p:cNvSpPr>
            <a:spLocks noGrp="1"/>
          </p:cNvSpPr>
          <p:nvPr>
            <p:ph type="ctrTitle"/>
          </p:nvPr>
        </p:nvSpPr>
        <p:spPr>
          <a:xfrm>
            <a:off x="1804988" y="1442172"/>
            <a:ext cx="8582025" cy="2177328"/>
          </a:xfrm>
        </p:spPr>
        <p:txBody>
          <a:bodyPr anchor="ctr">
            <a:normAutofit/>
          </a:bodyPr>
          <a:lstStyle/>
          <a:p>
            <a:r>
              <a:rPr lang="en-US" sz="6600" b="1"/>
              <a:t>Questions?</a:t>
            </a:r>
            <a:endParaRPr lang="en-US" sz="6600" b="1" dirty="0"/>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16C0EF9-835F-47B8-AB44-ABB8E92A045F}"/>
              </a:ext>
            </a:extLst>
          </p:cNvPr>
          <p:cNvSpPr>
            <a:spLocks noGrp="1"/>
          </p:cNvSpPr>
          <p:nvPr>
            <p:ph type="subTitle" idx="1"/>
          </p:nvPr>
        </p:nvSpPr>
        <p:spPr>
          <a:xfrm>
            <a:off x="2566988" y="3962400"/>
            <a:ext cx="7058025" cy="581025"/>
          </a:xfrm>
        </p:spPr>
        <p:txBody>
          <a:bodyPr anchor="ctr">
            <a:normAutofit/>
          </a:bodyPr>
          <a:lstStyle/>
          <a:p>
            <a:r>
              <a:rPr lang="en-US" sz="2800" dirty="0">
                <a:solidFill>
                  <a:srgbClr val="FFFFFF"/>
                </a:solidFill>
              </a:rPr>
              <a:t>dgak@uns.ac.rs</a:t>
            </a:r>
          </a:p>
        </p:txBody>
      </p:sp>
    </p:spTree>
    <p:extLst>
      <p:ext uri="{BB962C8B-B14F-4D97-AF65-F5344CB8AC3E}">
        <p14:creationId xmlns:p14="http://schemas.microsoft.com/office/powerpoint/2010/main" val="256518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2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3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3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43B6BA-3BB0-4DF4-BA43-3D78ED29C875}"/>
              </a:ext>
            </a:extLst>
          </p:cNvPr>
          <p:cNvSpPr>
            <a:spLocks noGrp="1"/>
          </p:cNvSpPr>
          <p:nvPr>
            <p:ph type="title"/>
          </p:nvPr>
        </p:nvSpPr>
        <p:spPr>
          <a:xfrm>
            <a:off x="1115568" y="548640"/>
            <a:ext cx="10168128" cy="1179576"/>
          </a:xfrm>
        </p:spPr>
        <p:txBody>
          <a:bodyPr>
            <a:normAutofit/>
          </a:bodyPr>
          <a:lstStyle/>
          <a:p>
            <a:r>
              <a:rPr lang="en-US" sz="4000" b="1" dirty="0">
                <a:effectLst>
                  <a:outerShdw blurRad="38100" dist="38100" dir="2700000" algn="tl">
                    <a:srgbClr val="000000">
                      <a:alpha val="43137"/>
                    </a:srgbClr>
                  </a:outerShdw>
                </a:effectLst>
              </a:rPr>
              <a:t>Two Present Tenses – Why?</a:t>
            </a:r>
          </a:p>
        </p:txBody>
      </p:sp>
      <p:sp>
        <p:nvSpPr>
          <p:cNvPr id="36" name="Rectangle 3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Content Placeholder 2">
            <a:extLst>
              <a:ext uri="{FF2B5EF4-FFF2-40B4-BE49-F238E27FC236}">
                <a16:creationId xmlns:a16="http://schemas.microsoft.com/office/drawing/2014/main" id="{27AD8315-F224-4EB1-8EA3-9D81F07C3EC3}"/>
              </a:ext>
            </a:extLst>
          </p:cNvPr>
          <p:cNvSpPr>
            <a:spLocks noGrp="1"/>
          </p:cNvSpPr>
          <p:nvPr>
            <p:ph idx="1"/>
          </p:nvPr>
        </p:nvSpPr>
        <p:spPr>
          <a:xfrm>
            <a:off x="1115568" y="2481943"/>
            <a:ext cx="10168128" cy="3695020"/>
          </a:xfrm>
        </p:spPr>
        <p:txBody>
          <a:bodyPr>
            <a:normAutofit/>
          </a:bodyPr>
          <a:lstStyle/>
          <a:p>
            <a:pPr marL="0" indent="0">
              <a:buNone/>
            </a:pPr>
            <a:r>
              <a:rPr lang="en-US" sz="2200" b="1" i="1" dirty="0"/>
              <a:t>Serbian</a:t>
            </a:r>
            <a:r>
              <a:rPr lang="en-US" sz="2200" b="1" dirty="0"/>
              <a:t>: </a:t>
            </a:r>
          </a:p>
          <a:p>
            <a:pPr marL="0" indent="0">
              <a:buNone/>
            </a:pPr>
            <a:r>
              <a:rPr lang="en-US" sz="2200" dirty="0"/>
              <a:t>Ja </a:t>
            </a:r>
            <a:r>
              <a:rPr lang="en-US" sz="2200" b="1" dirty="0" err="1"/>
              <a:t>radim</a:t>
            </a:r>
            <a:r>
              <a:rPr lang="en-US" sz="2200" dirty="0"/>
              <a:t> </a:t>
            </a:r>
            <a:r>
              <a:rPr lang="en-US" sz="2200" dirty="0" err="1"/>
              <a:t>sada</a:t>
            </a:r>
            <a:r>
              <a:rPr lang="en-US" sz="2200" dirty="0"/>
              <a:t>. Ja </a:t>
            </a:r>
            <a:r>
              <a:rPr lang="en-US" sz="2200" b="1" dirty="0" err="1"/>
              <a:t>radim</a:t>
            </a:r>
            <a:r>
              <a:rPr lang="en-US" sz="2200" b="1" dirty="0"/>
              <a:t> </a:t>
            </a:r>
            <a:r>
              <a:rPr lang="en-US" sz="2200" dirty="0" err="1"/>
              <a:t>svakog</a:t>
            </a:r>
            <a:r>
              <a:rPr lang="en-US" sz="2200" dirty="0"/>
              <a:t> </a:t>
            </a:r>
            <a:r>
              <a:rPr lang="en-US" sz="2200" dirty="0" err="1"/>
              <a:t>vikenda</a:t>
            </a:r>
            <a:r>
              <a:rPr lang="en-US" sz="2200" dirty="0"/>
              <a:t>. Ja </a:t>
            </a:r>
            <a:r>
              <a:rPr lang="en-US" sz="2200" b="1" dirty="0" err="1"/>
              <a:t>radim</a:t>
            </a:r>
            <a:r>
              <a:rPr lang="en-US" sz="2200" b="1" dirty="0"/>
              <a:t> </a:t>
            </a:r>
            <a:r>
              <a:rPr lang="en-US" sz="2200" dirty="0"/>
              <a:t>sutra. → </a:t>
            </a:r>
            <a:r>
              <a:rPr lang="en-US" sz="2200" b="1" dirty="0"/>
              <a:t>One</a:t>
            </a:r>
            <a:r>
              <a:rPr lang="en-US" sz="2200" dirty="0"/>
              <a:t> present tense</a:t>
            </a:r>
          </a:p>
          <a:p>
            <a:pPr marL="0" indent="0">
              <a:buNone/>
            </a:pPr>
            <a:endParaRPr lang="en-US" sz="2200" dirty="0"/>
          </a:p>
          <a:p>
            <a:pPr marL="0" indent="0">
              <a:buNone/>
            </a:pPr>
            <a:r>
              <a:rPr lang="en-US" sz="2200" b="1" i="1" dirty="0"/>
              <a:t>English</a:t>
            </a:r>
            <a:r>
              <a:rPr lang="en-US" sz="2200" dirty="0"/>
              <a:t>:</a:t>
            </a:r>
          </a:p>
          <a:p>
            <a:pPr marL="0" indent="0">
              <a:buNone/>
            </a:pPr>
            <a:r>
              <a:rPr lang="en-US" sz="2200" dirty="0"/>
              <a:t>I </a:t>
            </a:r>
            <a:r>
              <a:rPr lang="en-US" sz="2200" b="1" dirty="0"/>
              <a:t>am working </a:t>
            </a:r>
            <a:r>
              <a:rPr lang="en-US" sz="2200" dirty="0"/>
              <a:t>now. I </a:t>
            </a:r>
            <a:r>
              <a:rPr lang="en-US" sz="2200" b="1" dirty="0"/>
              <a:t>work</a:t>
            </a:r>
            <a:r>
              <a:rPr lang="en-US" sz="2200" dirty="0"/>
              <a:t> every day. I </a:t>
            </a:r>
            <a:r>
              <a:rPr lang="en-US" sz="2200" b="1" dirty="0"/>
              <a:t>am working </a:t>
            </a:r>
            <a:r>
              <a:rPr lang="en-US" sz="2200" dirty="0"/>
              <a:t>tomorrow. → </a:t>
            </a:r>
            <a:r>
              <a:rPr lang="en-US" sz="2200" b="1" dirty="0"/>
              <a:t>Two</a:t>
            </a:r>
            <a:r>
              <a:rPr lang="en-US" sz="2200" dirty="0"/>
              <a:t> present tenses</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91399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3BD5-0910-4C15-BA3B-4CEBC3CB37E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Present Simple Tense</a:t>
            </a:r>
          </a:p>
        </p:txBody>
      </p:sp>
      <p:sp>
        <p:nvSpPr>
          <p:cNvPr id="3" name="Content Placeholder 2">
            <a:extLst>
              <a:ext uri="{FF2B5EF4-FFF2-40B4-BE49-F238E27FC236}">
                <a16:creationId xmlns:a16="http://schemas.microsoft.com/office/drawing/2014/main" id="{4B228C63-22C6-4238-9D15-175299E3D395}"/>
              </a:ext>
            </a:extLst>
          </p:cNvPr>
          <p:cNvSpPr>
            <a:spLocks noGrp="1"/>
          </p:cNvSpPr>
          <p:nvPr>
            <p:ph idx="1"/>
          </p:nvPr>
        </p:nvSpPr>
        <p:spPr/>
        <p:txBody>
          <a:bodyPr>
            <a:normAutofit fontScale="55000" lnSpcReduction="20000"/>
          </a:bodyPr>
          <a:lstStyle/>
          <a:p>
            <a:r>
              <a:rPr lang="en-US" b="1" dirty="0"/>
              <a:t>Positive forms </a:t>
            </a:r>
            <a:endParaRPr lang="en-US" dirty="0"/>
          </a:p>
          <a:p>
            <a:r>
              <a:rPr lang="en-US" dirty="0"/>
              <a:t>I work		We work</a:t>
            </a:r>
          </a:p>
          <a:p>
            <a:r>
              <a:rPr lang="en-US" dirty="0"/>
              <a:t>You work	You work</a:t>
            </a:r>
          </a:p>
          <a:p>
            <a:r>
              <a:rPr lang="en-US" dirty="0"/>
              <a:t>He/she/it work</a:t>
            </a:r>
            <a:r>
              <a:rPr lang="en-US" sz="3600" b="1" dirty="0">
                <a:solidFill>
                  <a:srgbClr val="FF0000"/>
                </a:solidFill>
              </a:rPr>
              <a:t>s</a:t>
            </a:r>
            <a:r>
              <a:rPr lang="en-US" dirty="0"/>
              <a:t>	 They work</a:t>
            </a:r>
          </a:p>
          <a:p>
            <a:r>
              <a:rPr lang="en-US" dirty="0"/>
              <a:t> </a:t>
            </a:r>
          </a:p>
          <a:p>
            <a:r>
              <a:rPr lang="en-US" b="1" dirty="0"/>
              <a:t>Negative forms</a:t>
            </a:r>
            <a:endParaRPr lang="en-US" dirty="0"/>
          </a:p>
          <a:p>
            <a:r>
              <a:rPr lang="en-US" dirty="0"/>
              <a:t>I </a:t>
            </a:r>
            <a:r>
              <a:rPr lang="en-US" b="1" dirty="0"/>
              <a:t>do not</a:t>
            </a:r>
            <a:r>
              <a:rPr lang="en-US" dirty="0"/>
              <a:t> (</a:t>
            </a:r>
            <a:r>
              <a:rPr lang="en-US" i="1" dirty="0"/>
              <a:t>don’t</a:t>
            </a:r>
            <a:r>
              <a:rPr lang="en-US" dirty="0"/>
              <a:t>) work                              We </a:t>
            </a:r>
            <a:r>
              <a:rPr lang="en-US" b="1" dirty="0"/>
              <a:t>do not</a:t>
            </a:r>
            <a:r>
              <a:rPr lang="en-US" dirty="0"/>
              <a:t> (</a:t>
            </a:r>
            <a:r>
              <a:rPr lang="en-US" i="1" dirty="0"/>
              <a:t>don’t</a:t>
            </a:r>
            <a:r>
              <a:rPr lang="en-US" dirty="0"/>
              <a:t>) work</a:t>
            </a:r>
          </a:p>
          <a:p>
            <a:r>
              <a:rPr lang="en-US" dirty="0"/>
              <a:t>You </a:t>
            </a:r>
            <a:r>
              <a:rPr lang="en-US" b="1" dirty="0"/>
              <a:t>do not</a:t>
            </a:r>
            <a:r>
              <a:rPr lang="en-US" dirty="0"/>
              <a:t> (</a:t>
            </a:r>
            <a:r>
              <a:rPr lang="en-US" i="1" dirty="0"/>
              <a:t>don’t</a:t>
            </a:r>
            <a:r>
              <a:rPr lang="en-US" dirty="0"/>
              <a:t>) work                         You </a:t>
            </a:r>
            <a:r>
              <a:rPr lang="en-US" b="1" dirty="0"/>
              <a:t>do not</a:t>
            </a:r>
            <a:r>
              <a:rPr lang="en-US" dirty="0"/>
              <a:t> (</a:t>
            </a:r>
            <a:r>
              <a:rPr lang="en-US" i="1" dirty="0"/>
              <a:t>don’t</a:t>
            </a:r>
            <a:r>
              <a:rPr lang="en-US" dirty="0"/>
              <a:t>) work</a:t>
            </a:r>
          </a:p>
          <a:p>
            <a:r>
              <a:rPr lang="en-US" dirty="0"/>
              <a:t>He/she/it </a:t>
            </a:r>
            <a:r>
              <a:rPr lang="en-US" b="1" dirty="0">
                <a:solidFill>
                  <a:srgbClr val="FF0000"/>
                </a:solidFill>
              </a:rPr>
              <a:t>does</a:t>
            </a:r>
            <a:r>
              <a:rPr lang="en-US" b="1" dirty="0"/>
              <a:t> not</a:t>
            </a:r>
            <a:r>
              <a:rPr lang="en-US" dirty="0"/>
              <a:t> (</a:t>
            </a:r>
            <a:r>
              <a:rPr lang="en-US" i="1" dirty="0"/>
              <a:t>doesn’t</a:t>
            </a:r>
            <a:r>
              <a:rPr lang="en-US" dirty="0"/>
              <a:t>) work      They </a:t>
            </a:r>
            <a:r>
              <a:rPr lang="en-US" b="1" dirty="0"/>
              <a:t>do not</a:t>
            </a:r>
            <a:r>
              <a:rPr lang="en-US" dirty="0"/>
              <a:t> (</a:t>
            </a:r>
            <a:r>
              <a:rPr lang="en-US" i="1" dirty="0"/>
              <a:t>don’t</a:t>
            </a:r>
            <a:r>
              <a:rPr lang="en-US" dirty="0"/>
              <a:t>) work</a:t>
            </a:r>
          </a:p>
          <a:p>
            <a:r>
              <a:rPr lang="en-US" dirty="0"/>
              <a:t> </a:t>
            </a:r>
          </a:p>
          <a:p>
            <a:r>
              <a:rPr lang="en-US" b="1" dirty="0"/>
              <a:t>Question forms</a:t>
            </a:r>
            <a:endParaRPr lang="en-US" dirty="0"/>
          </a:p>
          <a:p>
            <a:r>
              <a:rPr lang="en-US" dirty="0"/>
              <a:t>Do I work?		Do we work?</a:t>
            </a:r>
          </a:p>
          <a:p>
            <a:r>
              <a:rPr lang="en-US" dirty="0"/>
              <a:t>Do you work?		Do you work?</a:t>
            </a:r>
          </a:p>
          <a:p>
            <a:r>
              <a:rPr lang="en-US" b="1" dirty="0">
                <a:solidFill>
                  <a:srgbClr val="FF0000"/>
                </a:solidFill>
              </a:rPr>
              <a:t>Does</a:t>
            </a:r>
            <a:r>
              <a:rPr lang="en-US" dirty="0"/>
              <a:t> he/she/it work?	Do they work?</a:t>
            </a:r>
          </a:p>
          <a:p>
            <a:pPr marL="0" indent="0">
              <a:buNone/>
            </a:pPr>
            <a:endParaRPr lang="en-US" dirty="0"/>
          </a:p>
        </p:txBody>
      </p:sp>
    </p:spTree>
    <p:extLst>
      <p:ext uri="{BB962C8B-B14F-4D97-AF65-F5344CB8AC3E}">
        <p14:creationId xmlns:p14="http://schemas.microsoft.com/office/powerpoint/2010/main" val="146555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3BD5-0910-4C15-BA3B-4CEBC3CB37E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Present Simple Tense</a:t>
            </a:r>
          </a:p>
        </p:txBody>
      </p:sp>
      <p:sp>
        <p:nvSpPr>
          <p:cNvPr id="3" name="Content Placeholder 2">
            <a:extLst>
              <a:ext uri="{FF2B5EF4-FFF2-40B4-BE49-F238E27FC236}">
                <a16:creationId xmlns:a16="http://schemas.microsoft.com/office/drawing/2014/main" id="{4B228C63-22C6-4238-9D15-175299E3D395}"/>
              </a:ext>
            </a:extLst>
          </p:cNvPr>
          <p:cNvSpPr>
            <a:spLocks noGrp="1"/>
          </p:cNvSpPr>
          <p:nvPr>
            <p:ph idx="1"/>
          </p:nvPr>
        </p:nvSpPr>
        <p:spPr>
          <a:xfrm>
            <a:off x="838200" y="1825625"/>
            <a:ext cx="10515600" cy="4557420"/>
          </a:xfrm>
        </p:spPr>
        <p:txBody>
          <a:bodyPr>
            <a:normAutofit lnSpcReduction="10000"/>
          </a:bodyPr>
          <a:lstStyle/>
          <a:p>
            <a:r>
              <a:rPr lang="en-US" b="1" dirty="0"/>
              <a:t>positive forms – he/she/it + verb</a:t>
            </a:r>
            <a:r>
              <a:rPr lang="en-US" b="1" dirty="0">
                <a:solidFill>
                  <a:srgbClr val="FF0000"/>
                </a:solidFill>
              </a:rPr>
              <a:t>(-s)</a:t>
            </a:r>
          </a:p>
          <a:p>
            <a:r>
              <a:rPr lang="en-US" b="1" dirty="0">
                <a:solidFill>
                  <a:srgbClr val="FF0000"/>
                </a:solidFill>
              </a:rPr>
              <a:t>do</a:t>
            </a:r>
            <a:r>
              <a:rPr lang="en-US" b="1" dirty="0"/>
              <a:t> + infinitive </a:t>
            </a:r>
            <a:endParaRPr lang="en-US" dirty="0"/>
          </a:p>
          <a:p>
            <a:r>
              <a:rPr lang="en-US" b="1" dirty="0">
                <a:solidFill>
                  <a:srgbClr val="FF0000"/>
                </a:solidFill>
              </a:rPr>
              <a:t>does</a:t>
            </a:r>
            <a:r>
              <a:rPr lang="en-US" b="1" dirty="0"/>
              <a:t> + infinitive</a:t>
            </a:r>
            <a:endParaRPr lang="en-US" dirty="0"/>
          </a:p>
          <a:p>
            <a:pPr marL="0" indent="0">
              <a:buNone/>
            </a:pPr>
            <a:endParaRPr lang="en-US" dirty="0"/>
          </a:p>
          <a:p>
            <a:pPr marL="0" indent="0">
              <a:buNone/>
            </a:pPr>
            <a:r>
              <a:rPr lang="en-US" b="1" dirty="0"/>
              <a:t>Verb + (e)s</a:t>
            </a:r>
          </a:p>
          <a:p>
            <a:pPr marL="0" indent="0">
              <a:buNone/>
            </a:pPr>
            <a:r>
              <a:rPr lang="en-US" dirty="0"/>
              <a:t>write → writes, look → looks, sing → sings</a:t>
            </a:r>
          </a:p>
          <a:p>
            <a:pPr marL="0" indent="0">
              <a:buNone/>
            </a:pPr>
            <a:r>
              <a:rPr lang="en-US" dirty="0"/>
              <a:t>watch → watch</a:t>
            </a:r>
            <a:r>
              <a:rPr lang="en-US" dirty="0">
                <a:solidFill>
                  <a:srgbClr val="FF0000"/>
                </a:solidFill>
              </a:rPr>
              <a:t>es</a:t>
            </a:r>
            <a:r>
              <a:rPr lang="en-US" dirty="0"/>
              <a:t>, brush → brush</a:t>
            </a:r>
            <a:r>
              <a:rPr lang="en-US" dirty="0">
                <a:solidFill>
                  <a:srgbClr val="FF0000"/>
                </a:solidFill>
              </a:rPr>
              <a:t>es</a:t>
            </a:r>
            <a:r>
              <a:rPr lang="en-US" dirty="0"/>
              <a:t>, kiss → kiss</a:t>
            </a:r>
            <a:r>
              <a:rPr lang="en-US" dirty="0">
                <a:solidFill>
                  <a:srgbClr val="FF0000"/>
                </a:solidFill>
              </a:rPr>
              <a:t>es</a:t>
            </a:r>
          </a:p>
          <a:p>
            <a:pPr marL="0" indent="0">
              <a:buNone/>
            </a:pPr>
            <a:r>
              <a:rPr lang="en-US" dirty="0"/>
              <a:t>pl</a:t>
            </a:r>
            <a:r>
              <a:rPr lang="en-US" u="sng" dirty="0"/>
              <a:t>a</a:t>
            </a:r>
            <a:r>
              <a:rPr lang="en-US" dirty="0"/>
              <a:t>y → plays, b</a:t>
            </a:r>
            <a:r>
              <a:rPr lang="en-US" u="sng" dirty="0"/>
              <a:t>u</a:t>
            </a:r>
            <a:r>
              <a:rPr lang="en-US" dirty="0"/>
              <a:t>y → buys</a:t>
            </a:r>
          </a:p>
          <a:p>
            <a:pPr marL="0" indent="0">
              <a:buNone/>
            </a:pPr>
            <a:r>
              <a:rPr lang="en-US" dirty="0"/>
              <a:t>stu</a:t>
            </a:r>
            <a:r>
              <a:rPr lang="en-US" u="sng" dirty="0"/>
              <a:t>d</a:t>
            </a:r>
            <a:r>
              <a:rPr lang="en-US" dirty="0"/>
              <a:t>y → stud</a:t>
            </a:r>
            <a:r>
              <a:rPr lang="en-US" dirty="0">
                <a:solidFill>
                  <a:srgbClr val="FF0000"/>
                </a:solidFill>
              </a:rPr>
              <a:t>ies</a:t>
            </a:r>
            <a:r>
              <a:rPr lang="en-US" dirty="0"/>
              <a:t>, t</a:t>
            </a:r>
            <a:r>
              <a:rPr lang="en-US" u="sng" dirty="0"/>
              <a:t>r</a:t>
            </a:r>
            <a:r>
              <a:rPr lang="en-US" dirty="0"/>
              <a:t>y → tr</a:t>
            </a:r>
            <a:r>
              <a:rPr lang="en-US" dirty="0">
                <a:solidFill>
                  <a:srgbClr val="FF0000"/>
                </a:solidFill>
              </a:rPr>
              <a:t>ies</a:t>
            </a:r>
          </a:p>
        </p:txBody>
      </p:sp>
    </p:spTree>
    <p:extLst>
      <p:ext uri="{BB962C8B-B14F-4D97-AF65-F5344CB8AC3E}">
        <p14:creationId xmlns:p14="http://schemas.microsoft.com/office/powerpoint/2010/main" val="218088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5476AE-D8F6-42BA-B03C-6098A52FE3E4}"/>
              </a:ext>
            </a:extLst>
          </p:cNvPr>
          <p:cNvSpPr>
            <a:spLocks noGrp="1"/>
          </p:cNvSpPr>
          <p:nvPr>
            <p:ph type="title"/>
          </p:nvPr>
        </p:nvSpPr>
        <p:spPr>
          <a:xfrm>
            <a:off x="1115568" y="548640"/>
            <a:ext cx="10168128" cy="1179576"/>
          </a:xfrm>
        </p:spPr>
        <p:txBody>
          <a:bodyPr>
            <a:normAutofit/>
          </a:bodyPr>
          <a:lstStyle/>
          <a:p>
            <a:r>
              <a:rPr lang="en-US" sz="4000" b="1" dirty="0">
                <a:effectLst>
                  <a:outerShdw blurRad="38100" dist="38100" dir="2700000" algn="tl">
                    <a:srgbClr val="000000">
                      <a:alpha val="43137"/>
                    </a:srgbClr>
                  </a:outerShdw>
                </a:effectLst>
              </a:rPr>
              <a:t>Present Continuous Tense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A1DE613-E23E-4AA3-A692-D974BFA7A839}"/>
              </a:ext>
            </a:extLst>
          </p:cNvPr>
          <p:cNvSpPr>
            <a:spLocks noGrp="1"/>
          </p:cNvSpPr>
          <p:nvPr>
            <p:ph idx="1"/>
          </p:nvPr>
        </p:nvSpPr>
        <p:spPr>
          <a:xfrm>
            <a:off x="1115568" y="2095130"/>
            <a:ext cx="10168128" cy="4025849"/>
          </a:xfrm>
        </p:spPr>
        <p:txBody>
          <a:bodyPr>
            <a:normAutofit fontScale="47500" lnSpcReduction="20000"/>
          </a:bodyPr>
          <a:lstStyle/>
          <a:p>
            <a:r>
              <a:rPr lang="en-US" b="1" dirty="0"/>
              <a:t>Positive forms </a:t>
            </a:r>
            <a:endParaRPr lang="en-US" dirty="0"/>
          </a:p>
          <a:p>
            <a:r>
              <a:rPr lang="en-US" dirty="0"/>
              <a:t>I </a:t>
            </a:r>
            <a:r>
              <a:rPr lang="en-US" b="1" dirty="0">
                <a:solidFill>
                  <a:srgbClr val="FF0000"/>
                </a:solidFill>
              </a:rPr>
              <a:t>am</a:t>
            </a:r>
            <a:r>
              <a:rPr lang="en-US" dirty="0"/>
              <a:t> work</a:t>
            </a:r>
            <a:r>
              <a:rPr lang="en-US" b="1" dirty="0">
                <a:solidFill>
                  <a:srgbClr val="FF0000"/>
                </a:solidFill>
              </a:rPr>
              <a:t>ing</a:t>
            </a:r>
            <a:r>
              <a:rPr lang="en-US" dirty="0"/>
              <a:t>		We </a:t>
            </a:r>
            <a:r>
              <a:rPr lang="en-US" b="1" dirty="0">
                <a:solidFill>
                  <a:srgbClr val="FF0000"/>
                </a:solidFill>
              </a:rPr>
              <a:t>are</a:t>
            </a:r>
            <a:r>
              <a:rPr lang="en-US" dirty="0"/>
              <a:t> work</a:t>
            </a:r>
            <a:r>
              <a:rPr lang="en-US" b="1" dirty="0">
                <a:solidFill>
                  <a:srgbClr val="FF0000"/>
                </a:solidFill>
              </a:rPr>
              <a:t>ing                                                              </a:t>
            </a:r>
            <a:r>
              <a:rPr lang="en-US" sz="5100" b="1" dirty="0">
                <a:solidFill>
                  <a:srgbClr val="FF0000"/>
                </a:solidFill>
              </a:rPr>
              <a:t>AM/IS/ARE + Verb -</a:t>
            </a:r>
            <a:r>
              <a:rPr lang="en-US" sz="5100" b="1" dirty="0" err="1">
                <a:solidFill>
                  <a:srgbClr val="FF0000"/>
                </a:solidFill>
              </a:rPr>
              <a:t>ing</a:t>
            </a:r>
            <a:endParaRPr lang="en-US" sz="5100" dirty="0">
              <a:solidFill>
                <a:srgbClr val="FF0000"/>
              </a:solidFill>
            </a:endParaRPr>
          </a:p>
          <a:p>
            <a:r>
              <a:rPr lang="en-US" dirty="0"/>
              <a:t>You </a:t>
            </a:r>
            <a:r>
              <a:rPr lang="en-US" b="1" dirty="0">
                <a:solidFill>
                  <a:srgbClr val="FF0000"/>
                </a:solidFill>
              </a:rPr>
              <a:t>are</a:t>
            </a:r>
            <a:r>
              <a:rPr lang="en-US" dirty="0"/>
              <a:t> work</a:t>
            </a:r>
            <a:r>
              <a:rPr lang="en-US" b="1" dirty="0">
                <a:solidFill>
                  <a:srgbClr val="FF0000"/>
                </a:solidFill>
              </a:rPr>
              <a:t>ing</a:t>
            </a:r>
            <a:r>
              <a:rPr lang="en-US" dirty="0"/>
              <a:t>		You </a:t>
            </a:r>
            <a:r>
              <a:rPr lang="en-US" b="1" dirty="0">
                <a:solidFill>
                  <a:srgbClr val="FF0000"/>
                </a:solidFill>
              </a:rPr>
              <a:t>are</a:t>
            </a:r>
            <a:r>
              <a:rPr lang="en-US" dirty="0"/>
              <a:t> work</a:t>
            </a:r>
            <a:r>
              <a:rPr lang="en-US" b="1" dirty="0">
                <a:solidFill>
                  <a:srgbClr val="FF0000"/>
                </a:solidFill>
              </a:rPr>
              <a:t>ing</a:t>
            </a:r>
            <a:endParaRPr lang="en-US" dirty="0">
              <a:solidFill>
                <a:srgbClr val="FF0000"/>
              </a:solidFill>
            </a:endParaRPr>
          </a:p>
          <a:p>
            <a:r>
              <a:rPr lang="en-US" dirty="0"/>
              <a:t>He/she/it </a:t>
            </a:r>
            <a:r>
              <a:rPr lang="en-US" b="1" dirty="0">
                <a:solidFill>
                  <a:srgbClr val="FF0000"/>
                </a:solidFill>
              </a:rPr>
              <a:t>is</a:t>
            </a:r>
            <a:r>
              <a:rPr lang="en-US" dirty="0"/>
              <a:t> work</a:t>
            </a:r>
            <a:r>
              <a:rPr lang="en-US" b="1" dirty="0">
                <a:solidFill>
                  <a:srgbClr val="FF0000"/>
                </a:solidFill>
              </a:rPr>
              <a:t>ing</a:t>
            </a:r>
            <a:r>
              <a:rPr lang="en-US" dirty="0"/>
              <a:t>		They </a:t>
            </a:r>
            <a:r>
              <a:rPr lang="en-US" b="1" dirty="0">
                <a:solidFill>
                  <a:srgbClr val="FF0000"/>
                </a:solidFill>
              </a:rPr>
              <a:t>are</a:t>
            </a:r>
            <a:r>
              <a:rPr lang="en-US" dirty="0"/>
              <a:t> work</a:t>
            </a:r>
            <a:r>
              <a:rPr lang="en-US" b="1" dirty="0">
                <a:solidFill>
                  <a:srgbClr val="FF0000"/>
                </a:solidFill>
              </a:rPr>
              <a:t>ing</a:t>
            </a:r>
            <a:endParaRPr lang="en-US" dirty="0">
              <a:solidFill>
                <a:srgbClr val="FF0000"/>
              </a:solidFill>
            </a:endParaRPr>
          </a:p>
          <a:p>
            <a:pPr marL="0" indent="0">
              <a:buNone/>
            </a:pPr>
            <a:endParaRPr lang="en-US" dirty="0"/>
          </a:p>
          <a:p>
            <a:r>
              <a:rPr lang="en-US" b="1" dirty="0"/>
              <a:t>Negative forms</a:t>
            </a:r>
            <a:endParaRPr lang="en-US" dirty="0"/>
          </a:p>
          <a:p>
            <a:r>
              <a:rPr lang="en-US" dirty="0"/>
              <a:t>I </a:t>
            </a:r>
            <a:r>
              <a:rPr lang="en-US" b="1" dirty="0">
                <a:solidFill>
                  <a:srgbClr val="FF0000"/>
                </a:solidFill>
              </a:rPr>
              <a:t>am not</a:t>
            </a:r>
            <a:r>
              <a:rPr lang="en-US" dirty="0">
                <a:solidFill>
                  <a:srgbClr val="FF0000"/>
                </a:solidFill>
              </a:rPr>
              <a:t> </a:t>
            </a:r>
            <a:r>
              <a:rPr lang="en-US" dirty="0"/>
              <a:t>work</a:t>
            </a:r>
            <a:r>
              <a:rPr lang="en-US" b="1" dirty="0">
                <a:solidFill>
                  <a:srgbClr val="FF0000"/>
                </a:solidFill>
              </a:rPr>
              <a:t>ing</a:t>
            </a:r>
            <a:r>
              <a:rPr lang="en-US" dirty="0"/>
              <a:t>		We </a:t>
            </a:r>
            <a:r>
              <a:rPr lang="en-US" b="1" dirty="0">
                <a:solidFill>
                  <a:srgbClr val="FF0000"/>
                </a:solidFill>
              </a:rPr>
              <a:t>are not</a:t>
            </a:r>
            <a:r>
              <a:rPr lang="en-US" dirty="0">
                <a:solidFill>
                  <a:srgbClr val="FF0000"/>
                </a:solidFill>
              </a:rPr>
              <a:t> </a:t>
            </a:r>
            <a:r>
              <a:rPr lang="en-US" dirty="0"/>
              <a:t>(</a:t>
            </a:r>
            <a:r>
              <a:rPr lang="en-US" i="1" dirty="0"/>
              <a:t>aren’t</a:t>
            </a:r>
            <a:r>
              <a:rPr lang="en-US" dirty="0"/>
              <a:t>) work</a:t>
            </a:r>
            <a:r>
              <a:rPr lang="en-US" b="1" dirty="0">
                <a:solidFill>
                  <a:srgbClr val="FF0000"/>
                </a:solidFill>
              </a:rPr>
              <a:t>ing</a:t>
            </a:r>
            <a:endParaRPr lang="en-US" dirty="0">
              <a:solidFill>
                <a:srgbClr val="FF0000"/>
              </a:solidFill>
            </a:endParaRPr>
          </a:p>
          <a:p>
            <a:r>
              <a:rPr lang="en-US" dirty="0"/>
              <a:t>You </a:t>
            </a:r>
            <a:r>
              <a:rPr lang="en-US" b="1" dirty="0">
                <a:solidFill>
                  <a:srgbClr val="FF0000"/>
                </a:solidFill>
              </a:rPr>
              <a:t>are not</a:t>
            </a:r>
            <a:r>
              <a:rPr lang="en-US" dirty="0">
                <a:solidFill>
                  <a:srgbClr val="FF0000"/>
                </a:solidFill>
              </a:rPr>
              <a:t> </a:t>
            </a:r>
            <a:r>
              <a:rPr lang="en-US" dirty="0"/>
              <a:t>(</a:t>
            </a:r>
            <a:r>
              <a:rPr lang="en-US" i="1" dirty="0"/>
              <a:t>aren’t</a:t>
            </a:r>
            <a:r>
              <a:rPr lang="en-US" dirty="0"/>
              <a:t>) work</a:t>
            </a:r>
            <a:r>
              <a:rPr lang="en-US" b="1" dirty="0">
                <a:solidFill>
                  <a:srgbClr val="FF0000"/>
                </a:solidFill>
              </a:rPr>
              <a:t>ing</a:t>
            </a:r>
            <a:r>
              <a:rPr lang="en-US" dirty="0"/>
              <a:t>	You </a:t>
            </a:r>
            <a:r>
              <a:rPr lang="en-US" b="1" dirty="0">
                <a:solidFill>
                  <a:srgbClr val="FF0000"/>
                </a:solidFill>
              </a:rPr>
              <a:t>are not</a:t>
            </a:r>
            <a:r>
              <a:rPr lang="en-US" dirty="0">
                <a:solidFill>
                  <a:srgbClr val="FF0000"/>
                </a:solidFill>
              </a:rPr>
              <a:t> </a:t>
            </a:r>
            <a:r>
              <a:rPr lang="en-US" dirty="0"/>
              <a:t>(</a:t>
            </a:r>
            <a:r>
              <a:rPr lang="en-US" i="1" dirty="0"/>
              <a:t>aren’t</a:t>
            </a:r>
            <a:r>
              <a:rPr lang="en-US" dirty="0"/>
              <a:t>) work</a:t>
            </a:r>
            <a:r>
              <a:rPr lang="en-US" b="1" dirty="0">
                <a:solidFill>
                  <a:srgbClr val="FF0000"/>
                </a:solidFill>
              </a:rPr>
              <a:t>ing</a:t>
            </a:r>
            <a:endParaRPr lang="en-US" dirty="0">
              <a:solidFill>
                <a:srgbClr val="FF0000"/>
              </a:solidFill>
            </a:endParaRPr>
          </a:p>
          <a:p>
            <a:r>
              <a:rPr lang="en-US" dirty="0"/>
              <a:t>He/she/it </a:t>
            </a:r>
            <a:r>
              <a:rPr lang="en-US" b="1" dirty="0">
                <a:solidFill>
                  <a:srgbClr val="FF0000"/>
                </a:solidFill>
              </a:rPr>
              <a:t>is not</a:t>
            </a:r>
            <a:r>
              <a:rPr lang="en-US" dirty="0">
                <a:solidFill>
                  <a:srgbClr val="FF0000"/>
                </a:solidFill>
              </a:rPr>
              <a:t> </a:t>
            </a:r>
            <a:r>
              <a:rPr lang="en-US" dirty="0"/>
              <a:t>(</a:t>
            </a:r>
            <a:r>
              <a:rPr lang="en-US" i="1" dirty="0"/>
              <a:t>isn’t</a:t>
            </a:r>
            <a:r>
              <a:rPr lang="en-US" dirty="0"/>
              <a:t>) work</a:t>
            </a:r>
            <a:r>
              <a:rPr lang="en-US" b="1" dirty="0">
                <a:solidFill>
                  <a:srgbClr val="FF0000"/>
                </a:solidFill>
              </a:rPr>
              <a:t>ing</a:t>
            </a:r>
            <a:r>
              <a:rPr lang="en-US" dirty="0"/>
              <a:t>	They </a:t>
            </a:r>
            <a:r>
              <a:rPr lang="en-US" b="1" dirty="0">
                <a:solidFill>
                  <a:srgbClr val="FF0000"/>
                </a:solidFill>
              </a:rPr>
              <a:t>are not</a:t>
            </a:r>
            <a:r>
              <a:rPr lang="en-US" dirty="0">
                <a:solidFill>
                  <a:srgbClr val="FF0000"/>
                </a:solidFill>
              </a:rPr>
              <a:t> </a:t>
            </a:r>
            <a:r>
              <a:rPr lang="en-US" dirty="0"/>
              <a:t>(</a:t>
            </a:r>
            <a:r>
              <a:rPr lang="en-US" i="1" dirty="0"/>
              <a:t>aren’t</a:t>
            </a:r>
            <a:r>
              <a:rPr lang="en-US" dirty="0"/>
              <a:t>) work</a:t>
            </a:r>
            <a:r>
              <a:rPr lang="en-US" b="1" dirty="0">
                <a:solidFill>
                  <a:srgbClr val="FF0000"/>
                </a:solidFill>
              </a:rPr>
              <a:t>ing</a:t>
            </a:r>
            <a:endParaRPr lang="en-US" dirty="0">
              <a:solidFill>
                <a:srgbClr val="FF0000"/>
              </a:solidFill>
            </a:endParaRPr>
          </a:p>
          <a:p>
            <a:pPr marL="0" indent="0">
              <a:buNone/>
            </a:pPr>
            <a:r>
              <a:rPr lang="en-US" dirty="0"/>
              <a:t> </a:t>
            </a:r>
          </a:p>
          <a:p>
            <a:r>
              <a:rPr lang="en-US" b="1" dirty="0"/>
              <a:t>Question forms</a:t>
            </a:r>
            <a:endParaRPr lang="en-US" dirty="0"/>
          </a:p>
          <a:p>
            <a:r>
              <a:rPr lang="en-US" b="1" dirty="0">
                <a:solidFill>
                  <a:srgbClr val="FF0000"/>
                </a:solidFill>
              </a:rPr>
              <a:t>Am</a:t>
            </a:r>
            <a:r>
              <a:rPr lang="en-US" dirty="0"/>
              <a:t> I work</a:t>
            </a:r>
            <a:r>
              <a:rPr lang="en-US" b="1" dirty="0">
                <a:solidFill>
                  <a:srgbClr val="FF0000"/>
                </a:solidFill>
              </a:rPr>
              <a:t>ing</a:t>
            </a:r>
            <a:r>
              <a:rPr lang="en-US" dirty="0"/>
              <a:t>?		</a:t>
            </a:r>
            <a:r>
              <a:rPr lang="en-US" b="1" dirty="0">
                <a:solidFill>
                  <a:srgbClr val="FF0000"/>
                </a:solidFill>
              </a:rPr>
              <a:t>Are</a:t>
            </a:r>
            <a:r>
              <a:rPr lang="en-US" dirty="0"/>
              <a:t> we work</a:t>
            </a:r>
            <a:r>
              <a:rPr lang="en-US" b="1" dirty="0">
                <a:solidFill>
                  <a:srgbClr val="FF0000"/>
                </a:solidFill>
              </a:rPr>
              <a:t>ing</a:t>
            </a:r>
            <a:r>
              <a:rPr lang="en-US" dirty="0"/>
              <a:t>?</a:t>
            </a:r>
          </a:p>
          <a:p>
            <a:r>
              <a:rPr lang="en-US" b="1" dirty="0">
                <a:solidFill>
                  <a:srgbClr val="FF0000"/>
                </a:solidFill>
              </a:rPr>
              <a:t>Are</a:t>
            </a:r>
            <a:r>
              <a:rPr lang="en-US" dirty="0"/>
              <a:t> you work</a:t>
            </a:r>
            <a:r>
              <a:rPr lang="en-US" b="1" dirty="0">
                <a:solidFill>
                  <a:srgbClr val="FF0000"/>
                </a:solidFill>
              </a:rPr>
              <a:t>ing</a:t>
            </a:r>
            <a:r>
              <a:rPr lang="en-US" dirty="0"/>
              <a:t>?		</a:t>
            </a:r>
            <a:r>
              <a:rPr lang="en-US" b="1" dirty="0">
                <a:solidFill>
                  <a:srgbClr val="FF0000"/>
                </a:solidFill>
              </a:rPr>
              <a:t>Are</a:t>
            </a:r>
            <a:r>
              <a:rPr lang="en-US" dirty="0"/>
              <a:t> you work</a:t>
            </a:r>
            <a:r>
              <a:rPr lang="en-US" b="1" dirty="0">
                <a:solidFill>
                  <a:srgbClr val="FF0000"/>
                </a:solidFill>
              </a:rPr>
              <a:t>ing</a:t>
            </a:r>
            <a:r>
              <a:rPr lang="en-US" dirty="0"/>
              <a:t>?</a:t>
            </a:r>
          </a:p>
          <a:p>
            <a:r>
              <a:rPr lang="en-US" b="1" dirty="0">
                <a:solidFill>
                  <a:srgbClr val="FF0000"/>
                </a:solidFill>
              </a:rPr>
              <a:t>Is</a:t>
            </a:r>
            <a:r>
              <a:rPr lang="en-US" dirty="0"/>
              <a:t> he/she/it work</a:t>
            </a:r>
            <a:r>
              <a:rPr lang="en-US" b="1" dirty="0">
                <a:solidFill>
                  <a:srgbClr val="FF0000"/>
                </a:solidFill>
              </a:rPr>
              <a:t>ing</a:t>
            </a:r>
            <a:r>
              <a:rPr lang="en-US" dirty="0"/>
              <a:t>?		</a:t>
            </a:r>
            <a:r>
              <a:rPr lang="en-US" b="1" dirty="0">
                <a:solidFill>
                  <a:srgbClr val="FF0000"/>
                </a:solidFill>
              </a:rPr>
              <a:t>Are</a:t>
            </a:r>
            <a:r>
              <a:rPr lang="en-US" dirty="0"/>
              <a:t> they work</a:t>
            </a:r>
            <a:r>
              <a:rPr lang="en-US" b="1" dirty="0">
                <a:solidFill>
                  <a:srgbClr val="FF0000"/>
                </a:solidFill>
              </a:rPr>
              <a:t>ing</a:t>
            </a:r>
            <a:r>
              <a:rPr lang="en-US" dirty="0"/>
              <a:t>?</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20188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F0EF94-AB53-47E8-AA15-E753A884495D}"/>
              </a:ext>
            </a:extLst>
          </p:cNvPr>
          <p:cNvSpPr>
            <a:spLocks noGrp="1"/>
          </p:cNvSpPr>
          <p:nvPr>
            <p:ph type="title"/>
          </p:nvPr>
        </p:nvSpPr>
        <p:spPr>
          <a:xfrm>
            <a:off x="1115568" y="548640"/>
            <a:ext cx="10168128" cy="1179576"/>
          </a:xfrm>
        </p:spPr>
        <p:txBody>
          <a:bodyPr>
            <a:normAutofit/>
          </a:bodyPr>
          <a:lstStyle/>
          <a:p>
            <a:r>
              <a:rPr lang="en-US" sz="4000" b="1" dirty="0">
                <a:effectLst>
                  <a:outerShdw blurRad="38100" dist="38100" dir="2700000" algn="tl">
                    <a:srgbClr val="000000">
                      <a:alpha val="43137"/>
                    </a:srgbClr>
                  </a:outerShdw>
                </a:effectLst>
              </a:rPr>
              <a:t>Time Phrases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E6A514-0047-42B3-9C12-69A59980CBAE}"/>
              </a:ext>
            </a:extLst>
          </p:cNvPr>
          <p:cNvSpPr>
            <a:spLocks noGrp="1"/>
          </p:cNvSpPr>
          <p:nvPr>
            <p:ph idx="1"/>
          </p:nvPr>
        </p:nvSpPr>
        <p:spPr>
          <a:xfrm>
            <a:off x="840360" y="2276856"/>
            <a:ext cx="10168128" cy="4257109"/>
          </a:xfrm>
        </p:spPr>
        <p:txBody>
          <a:bodyPr>
            <a:normAutofit/>
          </a:bodyPr>
          <a:lstStyle/>
          <a:p>
            <a:pPr marL="0" indent="0">
              <a:buNone/>
            </a:pPr>
            <a:r>
              <a:rPr lang="en-US" sz="2200" b="1" u="sng" dirty="0"/>
              <a:t>Preset Simple </a:t>
            </a:r>
            <a:r>
              <a:rPr lang="en-US" sz="2200" b="1" dirty="0"/>
              <a:t>					</a:t>
            </a:r>
            <a:r>
              <a:rPr lang="en-US" sz="2200" b="1" u="sng" dirty="0"/>
              <a:t>Present Continuous</a:t>
            </a:r>
          </a:p>
          <a:p>
            <a:pPr marL="0" indent="0">
              <a:buNone/>
            </a:pPr>
            <a:r>
              <a:rPr lang="en-US" sz="2200" dirty="0"/>
              <a:t>sometimes					now</a:t>
            </a:r>
          </a:p>
          <a:p>
            <a:pPr marL="0" indent="0">
              <a:buNone/>
            </a:pPr>
            <a:r>
              <a:rPr lang="en-US" sz="2200" dirty="0"/>
              <a:t>usually 						at the moment</a:t>
            </a:r>
          </a:p>
          <a:p>
            <a:pPr marL="0" indent="0">
              <a:buNone/>
            </a:pPr>
            <a:r>
              <a:rPr lang="en-US" sz="2200" dirty="0"/>
              <a:t>always						currently</a:t>
            </a:r>
          </a:p>
          <a:p>
            <a:pPr marL="0" indent="0">
              <a:buNone/>
            </a:pPr>
            <a:r>
              <a:rPr lang="en-US" sz="2200" dirty="0"/>
              <a:t>normally</a:t>
            </a:r>
          </a:p>
          <a:p>
            <a:pPr marL="0" indent="0">
              <a:buNone/>
            </a:pPr>
            <a:r>
              <a:rPr lang="en-US" sz="2200" dirty="0"/>
              <a:t>often 						these days</a:t>
            </a:r>
          </a:p>
          <a:p>
            <a:pPr marL="0" indent="0">
              <a:buNone/>
            </a:pPr>
            <a:r>
              <a:rPr lang="en-US" sz="2200" dirty="0"/>
              <a:t>from time to time</a:t>
            </a:r>
          </a:p>
          <a:p>
            <a:pPr marL="0" indent="0">
              <a:buNone/>
            </a:pPr>
            <a:r>
              <a:rPr lang="en-US" sz="2200" dirty="0"/>
              <a:t>frequently					tomorrow / next weekend</a:t>
            </a:r>
          </a:p>
          <a:p>
            <a:pPr marL="0" indent="0">
              <a:buNone/>
            </a:pPr>
            <a:r>
              <a:rPr lang="en-US" sz="2200" dirty="0"/>
              <a:t>every day / summer / year</a:t>
            </a:r>
          </a:p>
          <a:p>
            <a:pPr marL="0" indent="0">
              <a:buNone/>
            </a:pPr>
            <a:r>
              <a:rPr lang="en-US" sz="2200" dirty="0"/>
              <a:t>once / twice / ten times a day / year</a:t>
            </a:r>
          </a:p>
          <a:p>
            <a:endParaRPr lang="en-US" sz="2200" b="1" dirty="0"/>
          </a:p>
        </p:txBody>
      </p:sp>
    </p:spTree>
    <p:extLst>
      <p:ext uri="{BB962C8B-B14F-4D97-AF65-F5344CB8AC3E}">
        <p14:creationId xmlns:p14="http://schemas.microsoft.com/office/powerpoint/2010/main" val="415545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F0EF94-AB53-47E8-AA15-E753A884495D}"/>
              </a:ext>
            </a:extLst>
          </p:cNvPr>
          <p:cNvSpPr>
            <a:spLocks noGrp="1"/>
          </p:cNvSpPr>
          <p:nvPr>
            <p:ph type="title"/>
          </p:nvPr>
        </p:nvSpPr>
        <p:spPr>
          <a:xfrm>
            <a:off x="1115568" y="548640"/>
            <a:ext cx="10168128" cy="1179576"/>
          </a:xfrm>
        </p:spPr>
        <p:txBody>
          <a:bodyPr>
            <a:normAutofit fontScale="90000"/>
          </a:bodyPr>
          <a:lstStyle/>
          <a:p>
            <a:r>
              <a:rPr lang="en-US" sz="4000" b="1" dirty="0">
                <a:effectLst>
                  <a:outerShdw blurRad="38100" dist="38100" dir="2700000" algn="tl">
                    <a:srgbClr val="000000">
                      <a:alpha val="43137"/>
                    </a:srgbClr>
                  </a:outerShdw>
                </a:effectLst>
              </a:rPr>
              <a:t>Time Phrases – Present Simple or Present Continuous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E6A514-0047-42B3-9C12-69A59980CBAE}"/>
              </a:ext>
            </a:extLst>
          </p:cNvPr>
          <p:cNvSpPr>
            <a:spLocks noGrp="1"/>
          </p:cNvSpPr>
          <p:nvPr>
            <p:ph idx="1"/>
          </p:nvPr>
        </p:nvSpPr>
        <p:spPr>
          <a:xfrm>
            <a:off x="840360" y="2276857"/>
            <a:ext cx="10168128" cy="3209544"/>
          </a:xfrm>
        </p:spPr>
        <p:txBody>
          <a:bodyPr>
            <a:normAutofit/>
          </a:bodyPr>
          <a:lstStyle/>
          <a:p>
            <a:pPr marL="0" indent="0" algn="just">
              <a:buNone/>
            </a:pPr>
            <a:r>
              <a:rPr lang="en-US" sz="2200" b="1" dirty="0"/>
              <a:t>normally, 	as we speak, 		this week, 		from time to time, </a:t>
            </a:r>
          </a:p>
          <a:p>
            <a:pPr marL="0" indent="0" algn="just">
              <a:buNone/>
            </a:pPr>
            <a:r>
              <a:rPr lang="en-US" sz="2200" b="1" dirty="0"/>
              <a:t>now, 		every September, 	three times a day, 	next Monday, </a:t>
            </a:r>
          </a:p>
          <a:p>
            <a:pPr marL="0" indent="0" algn="just">
              <a:buNone/>
            </a:pPr>
            <a:r>
              <a:rPr lang="en-US" sz="2200" b="1" dirty="0"/>
              <a:t>usually, 	always, 		at the moment, 	never, 		</a:t>
            </a:r>
          </a:p>
          <a:p>
            <a:pPr marL="0" indent="0" algn="just">
              <a:buNone/>
            </a:pPr>
            <a:r>
              <a:rPr lang="en-US" sz="2200" b="1" dirty="0"/>
              <a:t>every year, 	once a year, 		generally </a:t>
            </a:r>
          </a:p>
          <a:p>
            <a:pPr marL="0" indent="0" algn="just">
              <a:buNone/>
            </a:pPr>
            <a:endParaRPr lang="en-US" sz="2200" b="1" dirty="0"/>
          </a:p>
          <a:p>
            <a:pPr marL="0" indent="0" algn="just">
              <a:buNone/>
            </a:pPr>
            <a:endParaRPr lang="en-US" sz="2200" b="1" dirty="0"/>
          </a:p>
          <a:p>
            <a:pPr marL="0" indent="0">
              <a:buNone/>
            </a:pPr>
            <a:endParaRPr lang="en-US" sz="2200" b="1" dirty="0"/>
          </a:p>
          <a:p>
            <a:pPr marL="0" indent="0">
              <a:buNone/>
            </a:pPr>
            <a:endParaRPr lang="en-US" sz="2200" b="1" dirty="0"/>
          </a:p>
        </p:txBody>
      </p:sp>
    </p:spTree>
    <p:extLst>
      <p:ext uri="{BB962C8B-B14F-4D97-AF65-F5344CB8AC3E}">
        <p14:creationId xmlns:p14="http://schemas.microsoft.com/office/powerpoint/2010/main" val="53310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F0EF94-AB53-47E8-AA15-E753A884495D}"/>
              </a:ext>
            </a:extLst>
          </p:cNvPr>
          <p:cNvSpPr>
            <a:spLocks noGrp="1"/>
          </p:cNvSpPr>
          <p:nvPr>
            <p:ph type="title"/>
          </p:nvPr>
        </p:nvSpPr>
        <p:spPr>
          <a:xfrm>
            <a:off x="1346388" y="593029"/>
            <a:ext cx="10168128" cy="1179576"/>
          </a:xfrm>
        </p:spPr>
        <p:txBody>
          <a:bodyPr>
            <a:normAutofit fontScale="90000"/>
          </a:bodyPr>
          <a:lstStyle/>
          <a:p>
            <a:r>
              <a:rPr lang="en-US" sz="4000" b="1" dirty="0">
                <a:effectLst>
                  <a:outerShdw blurRad="38100" dist="38100" dir="2700000" algn="tl">
                    <a:srgbClr val="000000">
                      <a:alpha val="43137"/>
                    </a:srgbClr>
                  </a:outerShdw>
                </a:effectLst>
              </a:rPr>
              <a:t>Time Phrases – Present Simple or Present Continuous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E6A514-0047-42B3-9C12-69A59980CBAE}"/>
              </a:ext>
            </a:extLst>
          </p:cNvPr>
          <p:cNvSpPr>
            <a:spLocks noGrp="1"/>
          </p:cNvSpPr>
          <p:nvPr>
            <p:ph idx="1"/>
          </p:nvPr>
        </p:nvSpPr>
        <p:spPr>
          <a:xfrm>
            <a:off x="840360" y="2276856"/>
            <a:ext cx="10168128" cy="4168331"/>
          </a:xfrm>
        </p:spPr>
        <p:txBody>
          <a:bodyPr>
            <a:normAutofit/>
          </a:bodyPr>
          <a:lstStyle/>
          <a:p>
            <a:pPr marL="0" indent="0" algn="just">
              <a:buNone/>
            </a:pPr>
            <a:r>
              <a:rPr lang="en-US" sz="2200" b="1" dirty="0"/>
              <a:t>Use Present Simple or Present Continuous: </a:t>
            </a:r>
          </a:p>
          <a:p>
            <a:pPr marL="0" indent="0" algn="just">
              <a:buNone/>
            </a:pPr>
            <a:r>
              <a:rPr lang="en-US" sz="1800" dirty="0"/>
              <a:t>The spring _________________ (begin) on March 21, and it _______________ (end) on June 20.</a:t>
            </a:r>
          </a:p>
          <a:p>
            <a:pPr marL="0" indent="0" algn="just">
              <a:buNone/>
            </a:pPr>
            <a:r>
              <a:rPr lang="en-US" sz="1800" dirty="0"/>
              <a:t>Peter ______________ (drink) two cups of coffee every morning.</a:t>
            </a:r>
          </a:p>
          <a:p>
            <a:pPr marL="0" indent="0" algn="just">
              <a:buNone/>
            </a:pPr>
            <a:r>
              <a:rPr lang="en-US" sz="1800" dirty="0"/>
              <a:t>Our guests ___________ (leave) tomorrow.</a:t>
            </a:r>
          </a:p>
          <a:p>
            <a:pPr marL="0" indent="0" algn="just">
              <a:buNone/>
            </a:pPr>
            <a:r>
              <a:rPr lang="en-US" sz="1800" dirty="0"/>
              <a:t>My father ______________ (have) breakfast early because he ________________ (start) his work at six.</a:t>
            </a:r>
          </a:p>
          <a:p>
            <a:pPr marL="0" indent="0" algn="just">
              <a:buNone/>
            </a:pPr>
            <a:r>
              <a:rPr lang="en-US" sz="1800" dirty="0"/>
              <a:t>Normally, I _________________ (finish) work at 5:00, but this week I ___________________ (work) until 7:00. </a:t>
            </a:r>
          </a:p>
          <a:p>
            <a:pPr marL="0" indent="0" algn="just">
              <a:buNone/>
            </a:pPr>
            <a:r>
              <a:rPr lang="en-US" sz="1800" dirty="0"/>
              <a:t>Hurry up! It’s time to go. OK, I ________________ (come).</a:t>
            </a:r>
          </a:p>
          <a:p>
            <a:pPr marL="0" indent="0" algn="just">
              <a:buNone/>
            </a:pPr>
            <a:r>
              <a:rPr lang="en-US" sz="1800" dirty="0"/>
              <a:t>Who is that man over there? Why _____ he _______ (look) at us? </a:t>
            </a:r>
          </a:p>
          <a:p>
            <a:pPr marL="0" indent="0" algn="just">
              <a:buNone/>
            </a:pPr>
            <a:r>
              <a:rPr lang="en-US" sz="1800" dirty="0"/>
              <a:t>Where ________ you _________ (live)?</a:t>
            </a:r>
          </a:p>
          <a:p>
            <a:pPr marL="0" indent="0" algn="just">
              <a:buNone/>
            </a:pPr>
            <a:r>
              <a:rPr lang="en-US" sz="1800" dirty="0"/>
              <a:t>I ______________ (work) on an interesting project these days. </a:t>
            </a:r>
          </a:p>
          <a:p>
            <a:pPr marL="0" indent="0" algn="just">
              <a:buNone/>
            </a:pPr>
            <a:endParaRPr lang="en-US" sz="1800" dirty="0"/>
          </a:p>
          <a:p>
            <a:pPr marL="0" indent="0" algn="just">
              <a:buNone/>
            </a:pPr>
            <a:endParaRPr lang="en-US" sz="1800" dirty="0"/>
          </a:p>
          <a:p>
            <a:pPr marL="0" indent="0" algn="just">
              <a:buNone/>
            </a:pPr>
            <a:endParaRPr lang="en-US" sz="2200" b="1" dirty="0"/>
          </a:p>
          <a:p>
            <a:pPr marL="0" indent="0" algn="just">
              <a:buNone/>
            </a:pPr>
            <a:endParaRPr lang="en-US" sz="2200" b="1" dirty="0"/>
          </a:p>
          <a:p>
            <a:pPr marL="0" indent="0" algn="just">
              <a:buNone/>
            </a:pPr>
            <a:endParaRPr lang="en-US" sz="2200" b="1" dirty="0"/>
          </a:p>
          <a:p>
            <a:pPr marL="0" indent="0">
              <a:buNone/>
            </a:pPr>
            <a:endParaRPr lang="en-US" sz="2200" b="1" dirty="0"/>
          </a:p>
          <a:p>
            <a:pPr marL="0" indent="0">
              <a:buNone/>
            </a:pPr>
            <a:endParaRPr lang="en-US" sz="2200" b="1" dirty="0"/>
          </a:p>
        </p:txBody>
      </p:sp>
    </p:spTree>
    <p:extLst>
      <p:ext uri="{BB962C8B-B14F-4D97-AF65-F5344CB8AC3E}">
        <p14:creationId xmlns:p14="http://schemas.microsoft.com/office/powerpoint/2010/main" val="7769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3C0B7C-F0E7-4F63-BE4F-82BE8D5B3D3C}"/>
              </a:ext>
            </a:extLst>
          </p:cNvPr>
          <p:cNvSpPr>
            <a:spLocks noGrp="1"/>
          </p:cNvSpPr>
          <p:nvPr>
            <p:ph type="title"/>
          </p:nvPr>
        </p:nvSpPr>
        <p:spPr>
          <a:xfrm>
            <a:off x="1115568" y="548640"/>
            <a:ext cx="10168128" cy="1179576"/>
          </a:xfrm>
        </p:spPr>
        <p:txBody>
          <a:bodyPr>
            <a:normAutofit/>
          </a:bodyPr>
          <a:lstStyle/>
          <a:p>
            <a:r>
              <a:rPr lang="en-US" sz="4000" b="1" dirty="0">
                <a:effectLst>
                  <a:outerShdw blurRad="38100" dist="38100" dir="2700000" algn="tl">
                    <a:srgbClr val="000000">
                      <a:alpha val="43137"/>
                    </a:srgbClr>
                  </a:outerShdw>
                </a:effectLst>
              </a:rPr>
              <a:t>Stative vs. action verbs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7A24AD-63F5-40A0-9A60-CC52BF6C3931}"/>
              </a:ext>
            </a:extLst>
          </p:cNvPr>
          <p:cNvSpPr>
            <a:spLocks noGrp="1"/>
          </p:cNvSpPr>
          <p:nvPr>
            <p:ph idx="1"/>
          </p:nvPr>
        </p:nvSpPr>
        <p:spPr>
          <a:xfrm>
            <a:off x="1115568" y="2481943"/>
            <a:ext cx="10168128" cy="3695020"/>
          </a:xfrm>
        </p:spPr>
        <p:txBody>
          <a:bodyPr>
            <a:normAutofit/>
          </a:bodyPr>
          <a:lstStyle/>
          <a:p>
            <a:pPr marL="0" indent="0">
              <a:buNone/>
            </a:pPr>
            <a:r>
              <a:rPr lang="en-US" sz="2200" b="1" dirty="0"/>
              <a:t>Stative verbs </a:t>
            </a:r>
            <a:r>
              <a:rPr lang="en-US" sz="2200" dirty="0"/>
              <a:t>→ </a:t>
            </a:r>
            <a:r>
              <a:rPr lang="en-US" sz="2200" b="1" dirty="0">
                <a:solidFill>
                  <a:srgbClr val="FF0000"/>
                </a:solidFill>
              </a:rPr>
              <a:t>no –</a:t>
            </a:r>
            <a:r>
              <a:rPr lang="en-US" sz="2200" b="1" dirty="0" err="1">
                <a:solidFill>
                  <a:srgbClr val="FF0000"/>
                </a:solidFill>
              </a:rPr>
              <a:t>ing</a:t>
            </a:r>
            <a:r>
              <a:rPr lang="en-US" sz="2200" b="1" dirty="0">
                <a:solidFill>
                  <a:srgbClr val="FF0000"/>
                </a:solidFill>
              </a:rPr>
              <a:t> forms	</a:t>
            </a:r>
            <a:r>
              <a:rPr lang="en-US" sz="2200" strike="sngStrike" dirty="0">
                <a:solidFill>
                  <a:srgbClr val="FF0000"/>
                </a:solidFill>
              </a:rPr>
              <a:t>I am wanting </a:t>
            </a:r>
            <a:r>
              <a:rPr lang="en-US" sz="2200" dirty="0">
                <a:solidFill>
                  <a:srgbClr val="FF0000"/>
                </a:solidFill>
              </a:rPr>
              <a:t>/ </a:t>
            </a:r>
            <a:r>
              <a:rPr lang="en-US" sz="2200" strike="sngStrike" dirty="0">
                <a:solidFill>
                  <a:srgbClr val="FF0000"/>
                </a:solidFill>
              </a:rPr>
              <a:t>I am knowing her </a:t>
            </a:r>
            <a:r>
              <a:rPr lang="en-US" sz="2200" dirty="0">
                <a:solidFill>
                  <a:srgbClr val="FF0000"/>
                </a:solidFill>
              </a:rPr>
              <a:t>/ </a:t>
            </a:r>
            <a:r>
              <a:rPr lang="en-US" sz="2200" strike="sngStrike" dirty="0">
                <a:solidFill>
                  <a:srgbClr val="FF0000"/>
                </a:solidFill>
              </a:rPr>
              <a:t>He is understanding</a:t>
            </a:r>
          </a:p>
          <a:p>
            <a:pPr marL="0" indent="0">
              <a:buNone/>
            </a:pPr>
            <a:r>
              <a:rPr lang="en-US" sz="2200" b="1" dirty="0"/>
              <a:t>Stative verbs </a:t>
            </a:r>
            <a:r>
              <a:rPr lang="en-US" sz="2200" dirty="0"/>
              <a:t>→ verbs of possession, sense, emotions, mental state</a:t>
            </a:r>
          </a:p>
          <a:p>
            <a:pPr marL="0" indent="0">
              <a:buNone/>
            </a:pPr>
            <a:endParaRPr lang="en-US" sz="2200" b="1" dirty="0"/>
          </a:p>
          <a:p>
            <a:pPr marL="0" indent="0">
              <a:buNone/>
            </a:pPr>
            <a:r>
              <a:rPr lang="en-US" sz="2200" b="1" dirty="0"/>
              <a:t>Possession: </a:t>
            </a:r>
            <a:r>
              <a:rPr lang="en-US" sz="2200" dirty="0"/>
              <a:t>have, own, possess, contain</a:t>
            </a:r>
          </a:p>
          <a:p>
            <a:pPr marL="0" indent="0">
              <a:buNone/>
            </a:pPr>
            <a:r>
              <a:rPr lang="en-US" sz="2200" b="1" dirty="0"/>
              <a:t>Sense: </a:t>
            </a:r>
            <a:r>
              <a:rPr lang="en-US" sz="2200" dirty="0"/>
              <a:t>sound, hear, smell, see, taste</a:t>
            </a:r>
          </a:p>
          <a:p>
            <a:pPr marL="0" indent="0">
              <a:buNone/>
            </a:pPr>
            <a:r>
              <a:rPr lang="en-US" sz="2200" b="1" dirty="0"/>
              <a:t>Emotion: </a:t>
            </a:r>
            <a:r>
              <a:rPr lang="en-US" sz="2200" dirty="0"/>
              <a:t>love, hate, prefer, want</a:t>
            </a:r>
          </a:p>
          <a:p>
            <a:pPr marL="0" indent="0">
              <a:buNone/>
            </a:pPr>
            <a:r>
              <a:rPr lang="en-US" sz="2200" b="1" dirty="0"/>
              <a:t>Mental state: </a:t>
            </a:r>
            <a:r>
              <a:rPr lang="en-US" sz="2200" dirty="0"/>
              <a:t>know, believe, suppose, understand</a:t>
            </a:r>
          </a:p>
          <a:p>
            <a:pPr marL="0" indent="0">
              <a:buNone/>
            </a:pPr>
            <a:endParaRPr lang="en-US" sz="2200" dirty="0"/>
          </a:p>
        </p:txBody>
      </p:sp>
    </p:spTree>
    <p:extLst>
      <p:ext uri="{BB962C8B-B14F-4D97-AF65-F5344CB8AC3E}">
        <p14:creationId xmlns:p14="http://schemas.microsoft.com/office/powerpoint/2010/main" val="426532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1420</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Present Tenses:  Present Simple &amp;  Present Continuous</vt:lpstr>
      <vt:lpstr>Two Present Tenses – Why?</vt:lpstr>
      <vt:lpstr>Present Simple Tense</vt:lpstr>
      <vt:lpstr>Present Simple Tense</vt:lpstr>
      <vt:lpstr>Present Continuous Tense</vt:lpstr>
      <vt:lpstr>Time Phrases</vt:lpstr>
      <vt:lpstr>Time Phrases – Present Simple or Present Continuous</vt:lpstr>
      <vt:lpstr>Time Phrases – Present Simple or Present Continuous</vt:lpstr>
      <vt:lpstr>Stative vs. action verbs</vt:lpstr>
      <vt:lpstr>Different meaning</vt:lpstr>
      <vt:lpstr>Living in a lighthouse</vt:lpstr>
      <vt:lpstr>Present Simple or Present Continuous?</vt:lpstr>
      <vt:lpstr>YouTube Videos –  Present Simple &amp; Present Continuous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Engleski jezik 1</dc:title>
  <dc:creator>Goran Svenda</dc:creator>
  <cp:lastModifiedBy>Dragana Gak</cp:lastModifiedBy>
  <cp:revision>26</cp:revision>
  <dcterms:created xsi:type="dcterms:W3CDTF">2020-09-28T18:51:41Z</dcterms:created>
  <dcterms:modified xsi:type="dcterms:W3CDTF">2020-10-13T20:45:37Z</dcterms:modified>
</cp:coreProperties>
</file>