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325" r:id="rId18"/>
    <p:sldId id="326" r:id="rId19"/>
    <p:sldId id="327" r:id="rId20"/>
    <p:sldId id="282" r:id="rId21"/>
    <p:sldId id="283" r:id="rId22"/>
    <p:sldId id="284" r:id="rId23"/>
    <p:sldId id="285" r:id="rId24"/>
    <p:sldId id="280" r:id="rId25"/>
    <p:sldId id="281" r:id="rId26"/>
    <p:sldId id="286" r:id="rId27"/>
    <p:sldId id="287" r:id="rId28"/>
    <p:sldId id="288" r:id="rId29"/>
    <p:sldId id="272" r:id="rId30"/>
    <p:sldId id="289" r:id="rId31"/>
    <p:sldId id="290" r:id="rId32"/>
    <p:sldId id="291" r:id="rId33"/>
    <p:sldId id="292" r:id="rId34"/>
    <p:sldId id="273" r:id="rId35"/>
    <p:sldId id="293" r:id="rId36"/>
    <p:sldId id="294" r:id="rId37"/>
    <p:sldId id="295" r:id="rId38"/>
    <p:sldId id="296" r:id="rId39"/>
    <p:sldId id="274" r:id="rId40"/>
    <p:sldId id="299" r:id="rId41"/>
    <p:sldId id="300" r:id="rId42"/>
    <p:sldId id="302" r:id="rId43"/>
    <p:sldId id="301" r:id="rId44"/>
    <p:sldId id="303" r:id="rId45"/>
    <p:sldId id="304" r:id="rId46"/>
    <p:sldId id="298" r:id="rId47"/>
    <p:sldId id="328" r:id="rId48"/>
    <p:sldId id="329" r:id="rId49"/>
    <p:sldId id="330" r:id="rId50"/>
    <p:sldId id="331" r:id="rId51"/>
    <p:sldId id="332" r:id="rId52"/>
    <p:sldId id="297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Angular</a:t>
            </a:r>
            <a:br>
              <a:rPr lang="sr-Latn-RS" dirty="0" smtClean="0"/>
            </a:br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 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Uz Angular se distribuiraju i prateće biblioteke modula kao paketi</a:t>
            </a:r>
          </a:p>
          <a:p>
            <a:r>
              <a:rPr lang="sr-Latn-RS" dirty="0" smtClean="0"/>
              <a:t>Počinju prefiksom </a:t>
            </a:r>
            <a:r>
              <a:rPr lang="en-US" dirty="0"/>
              <a:t>@</a:t>
            </a:r>
            <a:r>
              <a:rPr lang="en-US" dirty="0" smtClean="0"/>
              <a:t>angular</a:t>
            </a:r>
            <a:endParaRPr lang="sr-Latn-RS" dirty="0" smtClean="0"/>
          </a:p>
          <a:p>
            <a:r>
              <a:rPr lang="sr-Latn-RS" dirty="0" smtClean="0"/>
              <a:t>Instaliraju se pomoću npm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Komponenta objedinjuje element prikaza i aplikativnu logiku (TS klasu) koji ga kontroliše</a:t>
            </a:r>
          </a:p>
          <a:p>
            <a:r>
              <a:rPr lang="sr-Latn-RS" dirty="0" smtClean="0"/>
              <a:t>Klasa komunicira sa prikazom kroz javni API klase (atributi i metode)</a:t>
            </a:r>
          </a:p>
          <a:p>
            <a:r>
              <a:rPr lang="sr-Latn-RS" dirty="0" smtClean="0"/>
              <a:t>Komponente su međusobno povezane tako da čine stablo komponenti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risnik\Downloads\blogStabloKomponen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29" y="-1"/>
            <a:ext cx="6390971" cy="68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import { Component,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OnInit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} from '@angular/core';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 Comment } from '../model/comment';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selector: 'app-comment',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templateUrl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'./comment.component.html',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styleUrls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['./comment.component.css']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CommentComponent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comment:Comment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signedBy: "mitar trol",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text: "tekst odgovora 3"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r-Latn-R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7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TS klasa dekorisana dekoratorom @Component</a:t>
            </a:r>
          </a:p>
          <a:p>
            <a:pPr lvl="1"/>
            <a:r>
              <a:rPr lang="sr-Latn-RS" dirty="0"/>
              <a:t>selector: </a:t>
            </a:r>
            <a:r>
              <a:rPr lang="sr-Latn-RS" dirty="0" smtClean="0"/>
              <a:t>naziv elementa koji će se koristiti u stranici,</a:t>
            </a:r>
          </a:p>
          <a:p>
            <a:pPr lvl="2"/>
            <a:r>
              <a:rPr lang="en-US" dirty="0"/>
              <a:t>&lt;</a:t>
            </a:r>
            <a:r>
              <a:rPr lang="en-US" dirty="0" smtClean="0"/>
              <a:t>app-comment&gt;&lt;/</a:t>
            </a:r>
            <a:r>
              <a:rPr lang="en-US" dirty="0"/>
              <a:t>app-comment</a:t>
            </a:r>
            <a:r>
              <a:rPr lang="en-US" dirty="0" smtClean="0"/>
              <a:t>&gt;</a:t>
            </a:r>
            <a:endParaRPr lang="sr-Latn-RS" dirty="0"/>
          </a:p>
          <a:p>
            <a:pPr lvl="1"/>
            <a:r>
              <a:rPr lang="sr-Latn-RS" dirty="0"/>
              <a:t>templateUrl: </a:t>
            </a:r>
            <a:r>
              <a:rPr lang="sr-Latn-RS" dirty="0" smtClean="0"/>
              <a:t>url HTML templejta,</a:t>
            </a:r>
            <a:endParaRPr lang="sr-Latn-RS" dirty="0"/>
          </a:p>
          <a:p>
            <a:pPr lvl="1"/>
            <a:r>
              <a:rPr lang="sr-Latn-RS" dirty="0"/>
              <a:t>styleUrls: </a:t>
            </a:r>
            <a:r>
              <a:rPr lang="sr-Latn-RS" dirty="0" smtClean="0"/>
              <a:t>stilovi koji se primenjuju samo na ovu komponentu</a:t>
            </a: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971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Javni API klase je dostupan u templejtu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comment:Comment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= {</a:t>
            </a:r>
          </a:p>
          <a:p>
            <a:pPr marL="0" indent="0">
              <a:buNone/>
            </a:pPr>
            <a:r>
              <a:rPr lang="sr-Latn-RS" dirty="0">
                <a:latin typeface="Courier New" pitchFamily="49" charset="0"/>
                <a:cs typeface="Courier New" pitchFamily="49" charset="0"/>
              </a:rPr>
              <a:t>      signedBy: "mitar trol",</a:t>
            </a:r>
          </a:p>
          <a:p>
            <a:pPr marL="0" indent="0">
              <a:buNone/>
            </a:pPr>
            <a:r>
              <a:rPr lang="sr-Latn-RS" dirty="0">
                <a:latin typeface="Courier New" pitchFamily="49" charset="0"/>
                <a:cs typeface="Courier New" pitchFamily="49" charset="0"/>
              </a:rPr>
              <a:t>      text: "tekst odgovora 3"</a:t>
            </a:r>
          </a:p>
          <a:p>
            <a:pPr marL="0" indent="0">
              <a:buNone/>
            </a:pPr>
            <a:r>
              <a:rPr lang="sr-Latn-RS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9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Templejt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Manipulacija DOM stablom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&lt;div&gt;&lt;b&gt;{{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comment.signedBy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}}&lt;/b&gt;&lt;/div&gt;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&lt;div&gt;{{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comment.text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}}&lt;/div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24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sr-Latn-RS" dirty="0" smtClean="0">
                <a:solidFill>
                  <a:prstClr val="black"/>
                </a:solidFill>
              </a:rPr>
              <a:t>Ažuran prikaz atributa signedBy i text atributa comment iz APIja klase CommentComponent</a:t>
            </a:r>
          </a:p>
          <a:p>
            <a:pPr lvl="0"/>
            <a:r>
              <a:rPr lang="sr-Latn-RS" dirty="0" smtClean="0">
                <a:solidFill>
                  <a:prstClr val="black"/>
                </a:solidFill>
              </a:rPr>
              <a:t>Interpolacija {{ izraz }}</a:t>
            </a:r>
          </a:p>
          <a:p>
            <a:pPr lvl="1"/>
            <a:r>
              <a:rPr lang="sr-Latn-RS" dirty="0" smtClean="0">
                <a:solidFill>
                  <a:prstClr val="black"/>
                </a:solidFill>
              </a:rPr>
              <a:t>Ažurna evaluirana vrednost izraza između dve vitičaste zagrade se ugrađuje u DOM stablo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Registrovanje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Kada je komponenta kreirana potrebno je registrovati je u aplikaciji</a:t>
            </a:r>
          </a:p>
          <a:p>
            <a:r>
              <a:rPr lang="sr-Latn-RS" dirty="0" smtClean="0"/>
              <a:t>Registrovanje komponente se obavlja dodavanjem komponente u deklaracije ngModule-a</a:t>
            </a:r>
          </a:p>
          <a:p>
            <a:pPr lvl="1"/>
            <a:r>
              <a:rPr lang="sr-Latn-RS" dirty="0" smtClean="0"/>
              <a:t>Deklaracije obuhvataju direktive (komponente, direktive atributa) i pipes</a:t>
            </a:r>
          </a:p>
        </p:txBody>
      </p:sp>
    </p:spTree>
    <p:extLst>
      <p:ext uri="{BB962C8B-B14F-4D97-AF65-F5344CB8AC3E}">
        <p14:creationId xmlns:p14="http://schemas.microsoft.com/office/powerpoint/2010/main" val="243011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Registrovanje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Svaka aplikacija ima makar jedan ngModule, to </a:t>
            </a:r>
            <a:r>
              <a:rPr lang="sr-Latn-RS" dirty="0" smtClean="0"/>
              <a:t>je korenski modul (AppModule)</a:t>
            </a:r>
            <a:endParaRPr lang="sr-Latn-RS" dirty="0"/>
          </a:p>
          <a:p>
            <a:pPr lvl="1"/>
            <a:r>
              <a:rPr lang="sr-Latn-RS" dirty="0" smtClean="0"/>
              <a:t>Postaje nepregledan u velikim aplikacijama</a:t>
            </a:r>
          </a:p>
          <a:p>
            <a:pPr lvl="1"/>
            <a:r>
              <a:rPr lang="sr-Latn-RS" dirty="0" smtClean="0"/>
              <a:t>Rešenje: uvode se featur moduli</a:t>
            </a:r>
          </a:p>
          <a:p>
            <a:pPr lvl="2"/>
            <a:r>
              <a:rPr lang="sr-Latn-RS" dirty="0" smtClean="0"/>
              <a:t>ngModule koji posvećen featureu aplikacije</a:t>
            </a:r>
          </a:p>
          <a:p>
            <a:pPr lvl="1"/>
            <a:r>
              <a:rPr lang="sr-Latn-RS" dirty="0" smtClean="0"/>
              <a:t>Komponente koje spadaju u isti feature se registruju u njegov feature modul</a:t>
            </a:r>
          </a:p>
          <a:p>
            <a:r>
              <a:rPr lang="sr-Latn-RS" dirty="0" smtClean="0"/>
              <a:t>Feature module je veoma sličan korenskom</a:t>
            </a:r>
          </a:p>
          <a:p>
            <a:pPr lvl="1"/>
            <a:r>
              <a:rPr lang="sr-Latn-RS" dirty="0" smtClean="0"/>
              <a:t>Razlike: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dirty="0" smtClean="0"/>
              <a:t>Korenski modul se bootuje pri pokretanju aplikacije; feature modul se uvozi da bi se proširila aplikacija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dirty="0" smtClean="0"/>
              <a:t>Feature modul može da sakrije deklaracije od drugih ngModula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4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Registrovanje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sr-Latn-RS" dirty="0" smtClean="0"/>
              <a:t>  </a:t>
            </a:r>
            <a:r>
              <a:rPr lang="en-US" dirty="0" smtClean="0"/>
              <a:t>declarations</a:t>
            </a:r>
            <a:r>
              <a:rPr lang="en-US" dirty="0"/>
              <a:t>: [</a:t>
            </a:r>
          </a:p>
          <a:p>
            <a:pPr marL="0" indent="0">
              <a:buNone/>
            </a:pPr>
            <a:r>
              <a:rPr lang="sr-Latn-RS" dirty="0" smtClean="0"/>
              <a:t>    </a:t>
            </a:r>
            <a:r>
              <a:rPr lang="en-US" dirty="0" err="1" smtClean="0"/>
              <a:t>AppComponent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</a:t>
            </a:r>
            <a:r>
              <a:rPr lang="en-US" dirty="0" err="1" smtClean="0"/>
              <a:t>CommentComponent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 smtClean="0"/>
              <a:t>    </a:t>
            </a:r>
            <a:r>
              <a:rPr lang="en-US" dirty="0" err="1" smtClean="0"/>
              <a:t>CommentListComponent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</a:t>
            </a:r>
            <a:r>
              <a:rPr lang="en-US" dirty="0" err="1" smtClean="0"/>
              <a:t>BlogEntryComponent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</a:t>
            </a:r>
            <a:r>
              <a:rPr lang="en-US" dirty="0" err="1" smtClean="0"/>
              <a:t>BlogEntryListComponent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</a:t>
            </a:r>
            <a:r>
              <a:rPr lang="en-US" dirty="0" err="1" smtClean="0"/>
              <a:t>BlogEntryFormComponent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 smtClean="0"/>
              <a:t>    </a:t>
            </a:r>
            <a:r>
              <a:rPr lang="en-US" dirty="0" err="1" smtClean="0"/>
              <a:t>SearchEntryComponent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sr-Latn-RS" dirty="0" smtClean="0"/>
              <a:t>    </a:t>
            </a:r>
            <a:r>
              <a:rPr lang="en-US" dirty="0" err="1" smtClean="0"/>
              <a:t>EmphasizeDirective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Malo istorije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Počeo kao </a:t>
            </a:r>
            <a:r>
              <a:rPr lang="en-US" dirty="0" smtClean="0"/>
              <a:t>side </a:t>
            </a:r>
            <a:r>
              <a:rPr lang="sr-Latn-RS" dirty="0" smtClean="0"/>
              <a:t>project.</a:t>
            </a:r>
          </a:p>
          <a:p>
            <a:r>
              <a:rPr lang="en-US" dirty="0"/>
              <a:t>2009 </a:t>
            </a:r>
            <a:r>
              <a:rPr lang="en-US" dirty="0" err="1" smtClean="0"/>
              <a:t>Miško</a:t>
            </a:r>
            <a:r>
              <a:rPr lang="en-US" dirty="0" smtClean="0"/>
              <a:t> </a:t>
            </a:r>
            <a:r>
              <a:rPr lang="en-US" dirty="0" err="1"/>
              <a:t>Hevery</a:t>
            </a:r>
            <a:r>
              <a:rPr lang="en-US" dirty="0"/>
              <a:t> and Adam </a:t>
            </a:r>
            <a:r>
              <a:rPr lang="en-US" dirty="0" err="1" smtClean="0"/>
              <a:t>Abrons</a:t>
            </a:r>
            <a:r>
              <a:rPr lang="sr-Latn-RS" dirty="0" smtClean="0"/>
              <a:t> su razvili </a:t>
            </a:r>
            <a:r>
              <a:rPr lang="en-US" b="1" dirty="0" smtClean="0"/>
              <a:t>&lt;</a:t>
            </a:r>
            <a:r>
              <a:rPr lang="en-US" b="1" dirty="0"/>
              <a:t>angular /&gt;</a:t>
            </a:r>
            <a:r>
              <a:rPr lang="en-US" dirty="0"/>
              <a:t> </a:t>
            </a:r>
            <a:endParaRPr lang="sr-Latn-RS" dirty="0" smtClean="0"/>
          </a:p>
          <a:p>
            <a:r>
              <a:rPr lang="sr-Latn-RS" dirty="0" smtClean="0"/>
              <a:t>Namena je bila da pojednostave developerima i dizajnerima razvoj veb aplikacija uz korišćenje custom html tagova.</a:t>
            </a:r>
          </a:p>
          <a:p>
            <a:r>
              <a:rPr lang="sr-Latn-RS" dirty="0" smtClean="0"/>
              <a:t>Naziv dolazi od „špicastih“</a:t>
            </a:r>
            <a:r>
              <a:rPr lang="en-US" dirty="0" smtClean="0"/>
              <a:t> </a:t>
            </a:r>
            <a:r>
              <a:rPr lang="sr-Latn-RS" dirty="0" smtClean="0"/>
              <a:t>zagrada oko html tagova.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4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Prenos podataka u komponente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Obzirom da komponente čine stablo, često smo u situaciji da potomačka komponente treba da primi vrednosti od roditeljske komponente</a:t>
            </a:r>
          </a:p>
          <a:p>
            <a:r>
              <a:rPr lang="sr-Latn-RS" dirty="0" smtClean="0"/>
              <a:t>Podaci uvek „teku“ od roditelja ka potomcima</a:t>
            </a:r>
          </a:p>
          <a:p>
            <a:r>
              <a:rPr lang="sr-Latn-RS" dirty="0" smtClean="0"/>
              <a:t>U Angularu je moguće prene podatke iz roditeljske komponente u potomačku pomoću</a:t>
            </a:r>
          </a:p>
          <a:p>
            <a:pPr lvl="1"/>
            <a:r>
              <a:rPr lang="sr-Latn-RS" dirty="0" smtClean="0"/>
              <a:t>Postavlja se dekorater @Input() na atribut u koji se unosi vrednost</a:t>
            </a:r>
          </a:p>
          <a:p>
            <a:pPr lvl="1"/>
            <a:r>
              <a:rPr lang="sr-Latn-RS" dirty="0" smtClean="0"/>
              <a:t>U templejtu roditeljske komponente se zadaje vrednost koja se prenosi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u komponentu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CommentComponent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@Input()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comment:Comment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constructor() { 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33800" y="1639669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&lt;app-comment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[comment]="comment"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&gt;&lt;/app-comment&gt;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824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Ažurna verzija comment će biti dostupna u CommentComponent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Ugrađena direktiva za zadavanje angular templejta</a:t>
            </a:r>
          </a:p>
          <a:p>
            <a:r>
              <a:rPr lang="sr-Latn-RS" dirty="0" smtClean="0"/>
              <a:t>Sadržaj obuhvaćen ng-template elmenetom tretira se kao angular templejt (učitava se u </a:t>
            </a:r>
            <a:r>
              <a:rPr lang="en-US" dirty="0"/>
              <a:t>$</a:t>
            </a:r>
            <a:r>
              <a:rPr lang="en-US" dirty="0" err="1"/>
              <a:t>templateCache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Ovako kreirani template može kasnije da se komponuje sa drugim templejtima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8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ng-template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sr-Latn-RS" dirty="0" smtClean="0"/>
              <a:t>Koristi se za kreiranje strukturnih direktiva</a:t>
            </a:r>
          </a:p>
          <a:p>
            <a:pPr lvl="1"/>
            <a:r>
              <a:rPr lang="sr-Latn-RS" dirty="0" smtClean="0"/>
              <a:t>Direktiva koje menjaju strukturu DOM stabla</a:t>
            </a:r>
          </a:p>
          <a:p>
            <a:r>
              <a:rPr lang="sr-Latn-RS" dirty="0" smtClean="0"/>
              <a:t>Ugrađene strukturne direktive:</a:t>
            </a:r>
          </a:p>
          <a:p>
            <a:pPr lvl="1"/>
            <a:r>
              <a:rPr lang="en-US" dirty="0" err="1"/>
              <a:t>NgIf</a:t>
            </a:r>
            <a:r>
              <a:rPr lang="en-US" dirty="0"/>
              <a:t>, </a:t>
            </a:r>
            <a:endParaRPr lang="sr-Latn-RS" dirty="0" smtClean="0"/>
          </a:p>
          <a:p>
            <a:pPr lvl="1"/>
            <a:r>
              <a:rPr lang="en-US" dirty="0" err="1" smtClean="0"/>
              <a:t>NgFor</a:t>
            </a:r>
            <a:r>
              <a:rPr lang="en-US" dirty="0"/>
              <a:t>, </a:t>
            </a:r>
            <a:endParaRPr lang="sr-Latn-RS" dirty="0" smtClean="0"/>
          </a:p>
          <a:p>
            <a:pPr lvl="1"/>
            <a:r>
              <a:rPr lang="en-US" dirty="0" err="1" smtClean="0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1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Ugrađene strukturne direktive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Strukturne direktive namenjene su promeni strukture DOM stabla</a:t>
            </a:r>
          </a:p>
          <a:p>
            <a:pPr lvl="1"/>
            <a:r>
              <a:rPr lang="sr-Latn-RS" dirty="0" smtClean="0"/>
              <a:t>O tipovima direktiva i pravljenju direktiva biće više reči kasnije</a:t>
            </a:r>
          </a:p>
          <a:p>
            <a:r>
              <a:rPr lang="sr-Latn-RS" dirty="0" smtClean="0"/>
              <a:t>Postoje tri ugrađene strukturne direktive:</a:t>
            </a:r>
          </a:p>
          <a:p>
            <a:pPr lvl="1"/>
            <a:r>
              <a:rPr lang="en-US" dirty="0" err="1"/>
              <a:t>NgIf</a:t>
            </a:r>
            <a:r>
              <a:rPr lang="en-US" dirty="0"/>
              <a:t>, </a:t>
            </a:r>
            <a:endParaRPr lang="sr-Latn-RS" dirty="0" smtClean="0"/>
          </a:p>
          <a:p>
            <a:pPr lvl="1"/>
            <a:r>
              <a:rPr lang="en-US" dirty="0" err="1" smtClean="0"/>
              <a:t>NgFor</a:t>
            </a:r>
            <a:r>
              <a:rPr lang="sr-Latn-RS" dirty="0" smtClean="0"/>
              <a:t>,</a:t>
            </a:r>
          </a:p>
          <a:p>
            <a:pPr lvl="1"/>
            <a:r>
              <a:rPr lang="en-US" dirty="0" err="1" smtClean="0"/>
              <a:t>NgSwitch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34597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Ukoliko je zadovoljen zadati uslov element nad kojim je postavljena ova direktiva biće ugrađen u DOM stablo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&lt;div&gt;&lt;b&gt;{{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comment.signedBy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}}&lt;/b&gt;&lt;/div&gt;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&lt;div&gt;{{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comment.text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&lt;app-comment-list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[comments]="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"&gt;&lt;/app-comment-list&gt;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ng-template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]="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-comment-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comments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]="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-comment-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ng-template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0"/>
            <a:r>
              <a:rPr lang="sr-Latn-RS" dirty="0">
                <a:solidFill>
                  <a:prstClr val="black"/>
                </a:solidFill>
              </a:rPr>
              <a:t>Ukoliko je </a:t>
            </a:r>
            <a:r>
              <a:rPr lang="en-US" dirty="0" err="1" smtClean="0">
                <a:solidFill>
                  <a:prstClr val="black"/>
                </a:solidFill>
              </a:rPr>
              <a:t>comment.comments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truthy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vrednost</a:t>
            </a:r>
            <a:r>
              <a:rPr lang="sr-Latn-RS" dirty="0" smtClean="0">
                <a:solidFill>
                  <a:prstClr val="black"/>
                </a:solidFill>
              </a:rPr>
              <a:t>, u DOM stablo će biti ugrađen &lt;app-component-list&gt;</a:t>
            </a:r>
          </a:p>
          <a:p>
            <a:pPr lvl="0"/>
            <a:r>
              <a:rPr lang="sr-Latn-RS" dirty="0" smtClean="0">
                <a:solidFill>
                  <a:prstClr val="black"/>
                </a:solidFill>
              </a:rPr>
              <a:t>Najčešće se piše skraćeno</a:t>
            </a:r>
            <a:endParaRPr lang="sr-Latn-R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-comment-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fr-FR" sz="2000" b="1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comments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]="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comment.comments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app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-comment-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Omogućuje nam da imamo iteraciju kroz kolekciju u prikazu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ngFor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="let comment of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comments"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app-comment [comment]="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comment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"&gt;&lt;/app-comment&gt;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1328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NgFor - mikrosintaksa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ngFor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comment of comments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 i=index; let odd=odd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;"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Rezervisana reč let deklariše ulaznu varijablu vidljivu u ugrađenom templejtu. </a:t>
            </a:r>
          </a:p>
          <a:p>
            <a:r>
              <a:rPr lang="sr-Latn-RS" dirty="0" smtClean="0"/>
              <a:t>NgFor direktiva prolazi kroz  listu vrednosti i postavlja vrednosti ulaznih varijabli iz sopstevnog kontest objekta. Pored trenutne vrednosti varijable koja se prosleđuje, tu su i index i odd.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68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Tok podatak je uvek od roditeljske komponente ka potomačkoj kroz @Input() atribute</a:t>
            </a:r>
          </a:p>
          <a:p>
            <a:r>
              <a:rPr lang="sr-Latn-RS" dirty="0" smtClean="0"/>
              <a:t>Međutim, česta je situacija da potomačka komponenta treba da izmeni podatke, a da ta izmena bude vidljiva u roditljskoj komponenti</a:t>
            </a:r>
          </a:p>
          <a:p>
            <a:r>
              <a:rPr lang="sr-Latn-RS" dirty="0" smtClean="0"/>
              <a:t>U tom slučaju, potomačka komponenta izaziva događaj koji roditljska komponenta osluškuje</a:t>
            </a:r>
          </a:p>
        </p:txBody>
      </p:sp>
    </p:spTree>
    <p:extLst>
      <p:ext uri="{BB962C8B-B14F-4D97-AF65-F5344CB8AC3E}">
        <p14:creationId xmlns:p14="http://schemas.microsoft.com/office/powerpoint/2010/main" val="258089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Malo istorije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sr-Latn-RS" dirty="0" smtClean="0"/>
              <a:t>2010 se Angular prvi put koristi u Google, umesto GWT. </a:t>
            </a:r>
          </a:p>
        </p:txBody>
      </p:sp>
      <p:pic>
        <p:nvPicPr>
          <p:cNvPr id="1026" name="Picture 2" descr="C:\Users\korisnik\Downloads\google-feedback-re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39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62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 </a:t>
            </a:r>
            <a:r>
              <a:rPr lang="sr-Latn-RS" dirty="0" smtClean="0"/>
              <a:t>emitovanju </a:t>
            </a:r>
            <a:r>
              <a:rPr lang="sr-Latn-RS" dirty="0"/>
              <a:t>događaja iz komponente može da se pošalje objekat koji će biti dostupan u obradi događaja u roditeljskoj komponenti</a:t>
            </a:r>
          </a:p>
          <a:p>
            <a:r>
              <a:rPr lang="sr-Latn-RS" dirty="0"/>
              <a:t>Za </a:t>
            </a:r>
            <a:r>
              <a:rPr lang="sr-Latn-RS" dirty="0" smtClean="0"/>
              <a:t>emitovanje </a:t>
            </a:r>
            <a:r>
              <a:rPr lang="sr-Latn-RS" dirty="0"/>
              <a:t>događaja koriste se atributi anotirani @Output() dekoraterom</a:t>
            </a:r>
            <a:endParaRPr lang="en-US" dirty="0"/>
          </a:p>
          <a:p>
            <a:r>
              <a:rPr lang="sr-Latn-RS" dirty="0" smtClean="0"/>
              <a:t>Atribut koji emituje događaj je </a:t>
            </a:r>
            <a:r>
              <a:rPr lang="sr-Latn-RS" dirty="0"/>
              <a:t>tipa EventEmitter&lt;T</a:t>
            </a:r>
            <a:r>
              <a:rPr lang="sr-Latn-RS" dirty="0" smtClean="0"/>
              <a:t>&gt;</a:t>
            </a:r>
          </a:p>
          <a:p>
            <a:pPr lvl="1"/>
            <a:r>
              <a:rPr lang="sr-Latn-RS" dirty="0" smtClean="0"/>
              <a:t>Parametrizovan tipom objekta koji šalje kroz događaj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4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BlogEntryFormComponent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OnInit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Output()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saveBlogEntryEvent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EventEmitter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this.saveBlogEntryEvent.emit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this.newBlogEntry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5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Prilikom postavljanje komponente u templejtu roditeljske komponente, pored njenih inputa postave se i output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&lt;app-blog-entry-form 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saveBlogEntryEvent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saveBlogEntry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($event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app-blog-entry-form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Na svako emitovanje događaja iz BlogEntryFormComponent, pozvaće se metoda saveBlogEntry roditelja i kao parametar će se proslediti poslati objekat</a:t>
            </a:r>
            <a:endParaRPr lang="en-US" dirty="0"/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podataka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Komponenta ovako može da obavesti samo roditelja (direktnog pretka)</a:t>
            </a:r>
          </a:p>
          <a:p>
            <a:pPr lvl="1"/>
            <a:r>
              <a:rPr lang="sr-Latn-RS" dirty="0" smtClean="0"/>
              <a:t>Ako bismo trebali da emitujemo događaj roditelju roditelja, morali bismo da presretnemo događaj u roditelju i da ga ponovo emitujemo</a:t>
            </a:r>
          </a:p>
          <a:p>
            <a:r>
              <a:rPr lang="sr-Latn-RS" dirty="0" smtClean="0"/>
              <a:t>Ne možemo obavestit sibling komponentu</a:t>
            </a:r>
          </a:p>
          <a:p>
            <a:pPr lvl="1"/>
            <a:r>
              <a:rPr lang="sr-Latn-RS" dirty="0" smtClean="0"/>
              <a:t>Možemo koristiti RxJS (više o tome kasnije)</a:t>
            </a:r>
          </a:p>
          <a:p>
            <a:pPr lvl="1"/>
            <a:r>
              <a:rPr lang="sr-Latn-RS" dirty="0" smtClean="0"/>
              <a:t>Potreba za ovim najčešće upućuje na lošu strukturu stabla komponenti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40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Dvosmerni prenos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Prvi primer svakog ko je pravio AngularJS aplikaciju (odlična reklama)</a:t>
            </a:r>
          </a:p>
          <a:p>
            <a:r>
              <a:rPr lang="sr-Latn-RS" dirty="0" smtClean="0"/>
              <a:t>U Angular 2+ ne postoji dvosmerni prenos podataka</a:t>
            </a:r>
          </a:p>
          <a:p>
            <a:pPr lvl="1"/>
            <a:r>
              <a:rPr lang="sr-Latn-RS" dirty="0" smtClean="0"/>
              <a:t>Roditeljska komponenta može da prosledi podatke potomku</a:t>
            </a:r>
          </a:p>
          <a:p>
            <a:pPr lvl="1"/>
            <a:r>
              <a:rPr lang="sr-Latn-RS" dirty="0" smtClean="0"/>
              <a:t>Potomak može da emituje događaj roditelju</a:t>
            </a:r>
          </a:p>
          <a:p>
            <a:r>
              <a:rPr lang="sr-Latn-RS" dirty="0" smtClean="0"/>
              <a:t>Pomoću ova dva možemo jednostavno da implementiramo (prividno) dvosmerni prenos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5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Dvosmerni prenos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>
              <a:buNone/>
            </a:pPr>
            <a:r>
              <a:rPr lang="sr-Latn-R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[value]="username" </a:t>
            </a:r>
            <a:endParaRPr lang="sr-Latn-R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1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input)="username = $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event.target.value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p&gt;Hello {{username}}!&lt;/p&gt;</a:t>
            </a:r>
          </a:p>
          <a:p>
            <a:pPr marL="0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&lt;/div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800" b="1" dirty="0"/>
              <a:t>[value]=”username”</a:t>
            </a:r>
            <a:r>
              <a:rPr lang="en-US" sz="2800" dirty="0"/>
              <a:t> - </a:t>
            </a:r>
            <a:r>
              <a:rPr lang="sr-Latn-RS" sz="2800" dirty="0" smtClean="0"/>
              <a:t>value kao ulazni parametar dobija referencu na this.username</a:t>
            </a:r>
            <a:endParaRPr lang="en-US" sz="2800" dirty="0"/>
          </a:p>
          <a:p>
            <a:r>
              <a:rPr lang="en-US" sz="2800" b="1" dirty="0"/>
              <a:t>(input)=”expression”</a:t>
            </a:r>
            <a:r>
              <a:rPr lang="en-US" sz="2800" dirty="0"/>
              <a:t> - </a:t>
            </a:r>
            <a:r>
              <a:rPr lang="sr-Latn-RS" sz="2800" dirty="0" smtClean="0"/>
              <a:t>vezivanje izraza na output događaj elementa koji se zove input (da, zaista postoji taj događaj)</a:t>
            </a:r>
            <a:endParaRPr lang="en-US" sz="2800" dirty="0"/>
          </a:p>
          <a:p>
            <a:r>
              <a:rPr lang="en-US" sz="2800" b="1" dirty="0"/>
              <a:t>username = $</a:t>
            </a:r>
            <a:r>
              <a:rPr lang="en-US" sz="2800" b="1" dirty="0" err="1"/>
              <a:t>event.target.value</a:t>
            </a:r>
            <a:r>
              <a:rPr lang="en-US" sz="2800" dirty="0"/>
              <a:t> - </a:t>
            </a:r>
            <a:r>
              <a:rPr lang="sr-Latn-RS" sz="2800" dirty="0" smtClean="0"/>
              <a:t>Izraz koji će se desiti kada se izazove input.emit</a:t>
            </a:r>
            <a:endParaRPr lang="en-US" sz="2800" dirty="0"/>
          </a:p>
          <a:p>
            <a:r>
              <a:rPr lang="en-US" sz="2800" b="1" dirty="0"/>
              <a:t>$event</a:t>
            </a:r>
            <a:r>
              <a:rPr lang="en-US" sz="2800" dirty="0"/>
              <a:t> - </a:t>
            </a:r>
            <a:r>
              <a:rPr lang="sr-Latn-RS" sz="2800" dirty="0" smtClean="0"/>
              <a:t>objekat koji nosi event payload</a:t>
            </a:r>
            <a:endParaRPr lang="en-US" sz="2800" dirty="0"/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6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Dvosmerni prenos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Ovo je toliko čest šablon da se koristi sintaktički šećer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ngModel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)]="username"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p&gt;Hello {{username}}!&lt;/p&gt;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35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Dvosmerni prenos podataka nam omogućuje jednostavno rukovanje formama</a:t>
            </a:r>
          </a:p>
          <a:p>
            <a:pPr lvl="1"/>
            <a:r>
              <a:rPr lang="sr-Latn-RS" dirty="0" smtClean="0"/>
              <a:t>Polja za unos vežemo za objekat nad kojim radimo pomoć ngModel</a:t>
            </a:r>
          </a:p>
          <a:p>
            <a:pPr lvl="1"/>
            <a:r>
              <a:rPr lang="sr-Latn-RS" dirty="0" smtClean="0"/>
              <a:t>Postavimo reakciju na submit forme (ngSubmit) i klikove na dodatne dugmiće (click)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95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form class="form"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ngSubmit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)="save()"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 class="form-group"&gt;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label for="title"&gt;title:&lt;/label&gt;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class="form-control" id="title" name="title"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ngModel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)]="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newBlogEntry.title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 class="form-group"&gt;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label for="description"&gt;description:&lt;/label&gt;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class="form-control" id="description" name="description" </a:t>
            </a:r>
            <a:endParaRPr lang="sr-Latn-R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ngModel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)]="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newBlogEntry.description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 class="form-group"&gt;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label for="entry"&gt;entry:&lt;/label&gt;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class="form-control" id="entry" name="entry" </a:t>
            </a:r>
            <a:endParaRPr lang="sr-Latn-R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ngModel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)]="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newBlogEntry.entry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input class="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-primary pull-right" type="submit" value="save"/&gt;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84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atributa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Direktive atributa omogućuju nam da na proizvoljni element (HTML element ili selektor komponente) postavimo novouvedeni atribut.</a:t>
            </a:r>
          </a:p>
          <a:p>
            <a:r>
              <a:rPr lang="sr-Latn-RS" dirty="0" smtClean="0"/>
              <a:t>Preko direktive atributa možemo da kontrolišemo ponašanje i prikaz element</a:t>
            </a:r>
          </a:p>
          <a:p>
            <a:r>
              <a:rPr lang="sr-Latn-RS" dirty="0" smtClean="0"/>
              <a:t>Angular dolazi sa ugrađenim direktivama atributa (na </a:t>
            </a:r>
            <a:r>
              <a:rPr lang="sr-Latn-RS" dirty="0"/>
              <a:t>primer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disabled</a:t>
            </a:r>
            <a:r>
              <a:rPr lang="sr-Latn-R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4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Malo istorije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Ušteda vremena i kvalitet koda rezultovali su prihvatanjem Angulara</a:t>
            </a:r>
          </a:p>
          <a:p>
            <a:r>
              <a:rPr lang="sr-Latn-RS" dirty="0" smtClean="0"/>
              <a:t>U maju 2011. izlazi verzija 1.0</a:t>
            </a:r>
          </a:p>
          <a:p>
            <a:r>
              <a:rPr lang="sr-Latn-RS" dirty="0" smtClean="0"/>
              <a:t>Motivacija:</a:t>
            </a:r>
          </a:p>
          <a:p>
            <a:r>
              <a:rPr lang="en-US" i="1" dirty="0" smtClean="0"/>
              <a:t>“We wanted to see if we could make it easier for Web designers, not necessarily Web developers, but Web designers, to sprinkle a little bit of extra HTML into their code so that they could turn a static form to something they could actually send in an email. </a:t>
            </a:r>
            <a:r>
              <a:rPr lang="en-US" b="1" i="1" dirty="0" smtClean="0"/>
              <a:t>The idea would be that you could [for example] have</a:t>
            </a:r>
            <a:r>
              <a:rPr lang="en-US" i="1" dirty="0" smtClean="0"/>
              <a:t> a mom-and-pop shop that sells pizza or something, maybe you could [have] </a:t>
            </a:r>
            <a:r>
              <a:rPr lang="en-US" b="1" i="1" dirty="0" smtClean="0"/>
              <a:t>a simple ordering system just by adding a bunch of these tags and they could send an email to the server.</a:t>
            </a:r>
            <a:r>
              <a:rPr lang="en-US" i="1" dirty="0" smtClean="0"/>
              <a:t>”</a:t>
            </a:r>
            <a:endParaRPr lang="sr-Latn-RS" i="1" dirty="0" smtClean="0"/>
          </a:p>
          <a:p>
            <a:pPr marL="0" indent="0" algn="r">
              <a:buNone/>
            </a:pPr>
            <a:r>
              <a:rPr lang="en-US" dirty="0" err="1"/>
              <a:t>Miško</a:t>
            </a:r>
            <a:r>
              <a:rPr lang="en-US" dirty="0"/>
              <a:t> </a:t>
            </a:r>
            <a:r>
              <a:rPr lang="en-US" dirty="0" err="1" smtClean="0"/>
              <a:t>Hevery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U stvari: </a:t>
            </a:r>
            <a:r>
              <a:rPr lang="sr-Latn-RS" b="1" dirty="0" smtClean="0"/>
              <a:t>imperativno programiranje logike programa u js </a:t>
            </a:r>
            <a:r>
              <a:rPr lang="sr-Latn-RS" dirty="0" smtClean="0"/>
              <a:t>i</a:t>
            </a:r>
            <a:r>
              <a:rPr lang="sr-Latn-RS" b="1" dirty="0" smtClean="0"/>
              <a:t> deklarativno manipulisanje DOM stablom u html templejtima</a:t>
            </a: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7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atributa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Možemo da kreiramo svoje direktive atributa</a:t>
            </a:r>
          </a:p>
          <a:p>
            <a:r>
              <a:rPr lang="sr-Latn-RS" dirty="0" smtClean="0"/>
              <a:t>TS klasa dekorisana dekoraterom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@Directive({</a:t>
            </a: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'[app-emphasize]'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sr-Latn-RS" dirty="0" smtClean="0"/>
              <a:t>Uglaste zagrade govore da je u pitanju selektor atributa (pošto je selector CSS selektor)</a:t>
            </a:r>
          </a:p>
          <a:p>
            <a:r>
              <a:rPr lang="sr-Latn-RS" dirty="0" smtClean="0"/>
              <a:t>Angular pronalazi sve elemente koji zadovoljavaju zadati selektor (u našem slučaju sve elemente koji imaju atribut app-emphasize) i na njih primenjuje direktivu</a:t>
            </a:r>
          </a:p>
          <a:p>
            <a:r>
              <a:rPr lang="sr-Latn-RS" dirty="0" smtClean="0"/>
              <a:t>Klasa implementira logiku direktive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0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atributa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Konstruktor nam omogućuje pristup elementu nad kojim ćemo raditi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constructor(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private el: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ElementRef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Konstruktoru je prosleđen parametar el tipa ElementRef i o on će biti postavljen kao privatno svojstvo kreiranog objekta</a:t>
            </a:r>
          </a:p>
          <a:p>
            <a:r>
              <a:rPr lang="sr-Latn-RS" dirty="0" smtClean="0"/>
              <a:t>Parametri konstruktora nam omogućuju da ostvarimo injekciju zavisnosti</a:t>
            </a:r>
          </a:p>
          <a:p>
            <a:pPr lvl="1"/>
            <a:r>
              <a:rPr lang="sr-Latn-RS" dirty="0" smtClean="0"/>
              <a:t>Injekcija zavisnosti je jedan od centralnih koncepata u Angularu od najranijih verzija i detaljno ćemo je razrađivati</a:t>
            </a:r>
          </a:p>
          <a:p>
            <a:pPr lvl="1"/>
            <a:r>
              <a:rPr lang="sr-Latn-RS" dirty="0" smtClean="0"/>
              <a:t>Za sada nam je dovoljno da znamo da ćemo kroz DI dobiti validnu instancu ElementRef koja predstavlja element na koji je postavljena direktiva i da će to biti privatno svojstvo objekta direktive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20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direktive atributa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ElementRef kao atribut ima native</a:t>
            </a:r>
            <a:r>
              <a:rPr lang="en-US" dirty="0" smtClean="0"/>
              <a:t>Element</a:t>
            </a:r>
            <a:r>
              <a:rPr lang="sr-Latn-RS" dirty="0" smtClean="0"/>
              <a:t> koji predstavlja element na koji je vezana direktiva</a:t>
            </a:r>
          </a:p>
          <a:p>
            <a:pPr lvl="1"/>
            <a:r>
              <a:rPr lang="sr-Latn-RS" dirty="0" smtClean="0"/>
              <a:t>Reprezentacija HTML elementima</a:t>
            </a:r>
          </a:p>
          <a:p>
            <a:pPr lvl="2"/>
            <a:r>
              <a:rPr lang="sr-Latn-RS" dirty="0" smtClean="0"/>
              <a:t>Children</a:t>
            </a:r>
          </a:p>
          <a:p>
            <a:pPr lvl="2"/>
            <a:r>
              <a:rPr lang="sr-Latn-RS" dirty="0" smtClean="0"/>
              <a:t>Next sibling</a:t>
            </a:r>
          </a:p>
          <a:p>
            <a:pPr lvl="2"/>
            <a:r>
              <a:rPr lang="sr-Latn-RS" dirty="0" smtClean="0"/>
              <a:t>Reakcije na događaje</a:t>
            </a:r>
          </a:p>
          <a:p>
            <a:pPr lvl="2"/>
            <a:r>
              <a:rPr lang="sr-Latn-RS" dirty="0" smtClean="0"/>
              <a:t>Atributi</a:t>
            </a:r>
          </a:p>
          <a:p>
            <a:pPr lvl="2"/>
            <a:r>
              <a:rPr lang="sr-Latn-RS" dirty="0" smtClean="0"/>
              <a:t>Inner Text/ Inner HTML</a:t>
            </a:r>
            <a:endParaRPr lang="sr-Latn-RS" dirty="0"/>
          </a:p>
          <a:p>
            <a:pPr lvl="2"/>
            <a:r>
              <a:rPr lang="sr-Latn-RS" dirty="0" smtClean="0"/>
              <a:t>querySelector/ querySelekctorAll – selekcija podelemenata po zadatom CSS selektoru</a:t>
            </a:r>
          </a:p>
        </p:txBody>
      </p:sp>
    </p:spTree>
    <p:extLst>
      <p:ext uri="{BB962C8B-B14F-4D97-AF65-F5344CB8AC3E}">
        <p14:creationId xmlns:p14="http://schemas.microsoft.com/office/powerpoint/2010/main" val="424025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Reakcija na događaja u direktivi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 direktivi je moguće definisati reakicije na standardne događaje DOM elemenata</a:t>
            </a:r>
          </a:p>
          <a:p>
            <a:pPr lvl="1"/>
            <a:r>
              <a:rPr lang="sr-Latn-RS" dirty="0" smtClean="0"/>
              <a:t>Klik mišem, hover, mouse in, mouse out, ...</a:t>
            </a:r>
          </a:p>
          <a:p>
            <a:r>
              <a:rPr lang="sr-Latn-RS" dirty="0" smtClean="0"/>
              <a:t>Definišemo funkciju koja je reakcija na događaj</a:t>
            </a:r>
          </a:p>
          <a:p>
            <a:r>
              <a:rPr lang="sr-Latn-RS" dirty="0" smtClean="0"/>
              <a:t>Funkciju anotiramo @HostListener dekoratorom</a:t>
            </a:r>
          </a:p>
          <a:p>
            <a:r>
              <a:rPr lang="sr-Latn-RS" dirty="0" smtClean="0"/>
              <a:t>Pri tome HostListener primi kao string naziv događaja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28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Reakcija na događaj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HostListener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enter(){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this.el.nativeElement.querySelectorAll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(‘.div’).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endParaRPr lang="sr-Latn-R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element =&gt; {</a:t>
            </a: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element.style.backgroundColor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‘#e6ffff’;</a:t>
            </a: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75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Prenos parametara u direktivu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Kao i komponentu, i dikretivu atributa možemo anotirati inputima</a:t>
            </a:r>
          </a:p>
          <a:p>
            <a:r>
              <a:rPr lang="sr-Latn-RS" dirty="0" smtClean="0"/>
              <a:t>Dekorater Input može da primi string parametar koji će biti naziv tog atributa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@Input('app-emphasize') selector: string;</a:t>
            </a:r>
          </a:p>
          <a:p>
            <a:r>
              <a:rPr lang="sr-Latn-RS" dirty="0" smtClean="0"/>
              <a:t>Direktiva se odnosi na čitav element, pa može da pristupi i svim drugim inputima elementa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4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Direktive - 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 tri vrste direktiva</a:t>
            </a:r>
          </a:p>
          <a:p>
            <a:pPr lvl="1"/>
            <a:r>
              <a:rPr lang="sr-Latn-RS" dirty="0" smtClean="0"/>
              <a:t>Strukturne direktive – kao ngIf i ngFor</a:t>
            </a:r>
          </a:p>
          <a:p>
            <a:pPr lvl="1"/>
            <a:r>
              <a:rPr lang="sr-Latn-RS" dirty="0" smtClean="0"/>
              <a:t>Komponente – osnovni gradivni blokovi aplikacije</a:t>
            </a:r>
          </a:p>
          <a:p>
            <a:pPr lvl="1"/>
            <a:r>
              <a:rPr lang="sr-Latn-RS" dirty="0" smtClean="0"/>
              <a:t>Direktive atributa</a:t>
            </a:r>
          </a:p>
          <a:p>
            <a:r>
              <a:rPr lang="sr-Latn-RS" dirty="0" smtClean="0"/>
              <a:t>Omogućuju nam da proširujemo vokabular HTML i da pravimo dinamičke elemente od kojih sklapamo aplikaciju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60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Nemamo kontrolu nad formatom podataka koji pristižu u aplikaciju</a:t>
            </a:r>
          </a:p>
          <a:p>
            <a:pPr lvl="1"/>
            <a:r>
              <a:rPr lang="sr-Latn-RS" dirty="0" smtClean="0"/>
              <a:t>Sa back end dela aplikacije, instancijacijom varijabli, ...</a:t>
            </a:r>
          </a:p>
          <a:p>
            <a:r>
              <a:rPr lang="sr-Latn-RS" dirty="0" smtClean="0"/>
              <a:t>Kada se prikazuju u templejtu (interpolacijom {{}}) nad objektima se poziva toString metoda</a:t>
            </a:r>
          </a:p>
          <a:p>
            <a:pPr lvl="1"/>
            <a:r>
              <a:rPr lang="sr-Latn-RS" dirty="0" smtClean="0"/>
              <a:t>Na primer, datum </a:t>
            </a:r>
            <a:r>
              <a:rPr lang="en-US" dirty="0" smtClean="0"/>
              <a:t>je </a:t>
            </a:r>
            <a:r>
              <a:rPr lang="sr-Latn-RS" dirty="0" smtClean="0"/>
              <a:t>prikazan kao </a:t>
            </a:r>
          </a:p>
          <a:p>
            <a:pPr marL="457200" lvl="1" indent="0">
              <a:buNone/>
            </a:pPr>
            <a:r>
              <a:rPr lang="en-US" dirty="0" smtClean="0"/>
              <a:t>Sun </a:t>
            </a:r>
            <a:r>
              <a:rPr lang="en-US" dirty="0"/>
              <a:t>Dec 10 2017 21:04:53 GMT+0100 (Central Europe Standard Time</a:t>
            </a:r>
            <a:r>
              <a:rPr lang="en-US" dirty="0" smtClean="0"/>
              <a:t>)</a:t>
            </a:r>
            <a:endParaRPr lang="sr-Latn-R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506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Omogućuju da pretprocesiramo podatka za prikaz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ngIf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blogEntry.date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{{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blogEntry.date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| date:"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dd.MM.yy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"}}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10.12.17 09:09:32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41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{{</a:t>
            </a:r>
            <a:r>
              <a:rPr lang="en-US" dirty="0" err="1"/>
              <a:t>theString</a:t>
            </a:r>
            <a:r>
              <a:rPr lang="en-US" dirty="0"/>
              <a:t> | uppercase</a:t>
            </a:r>
            <a:r>
              <a:rPr lang="en-US" dirty="0" smtClean="0"/>
              <a:t>}}</a:t>
            </a:r>
            <a:endParaRPr lang="en-US" dirty="0"/>
          </a:p>
          <a:p>
            <a:r>
              <a:rPr lang="en-US" dirty="0" smtClean="0"/>
              <a:t>{{</a:t>
            </a:r>
            <a:r>
              <a:rPr lang="en-US" dirty="0" err="1"/>
              <a:t>theString</a:t>
            </a:r>
            <a:r>
              <a:rPr lang="en-US" dirty="0"/>
              <a:t> | lowercase</a:t>
            </a:r>
            <a:r>
              <a:rPr lang="en-US" dirty="0" smtClean="0"/>
              <a:t>}}</a:t>
            </a:r>
          </a:p>
          <a:p>
            <a:r>
              <a:rPr lang="en-US" dirty="0"/>
              <a:t>{{</a:t>
            </a:r>
            <a:r>
              <a:rPr lang="en-US" dirty="0" err="1"/>
              <a:t>theList</a:t>
            </a:r>
            <a:r>
              <a:rPr lang="en-US" dirty="0"/>
              <a:t> | slice: "2</a:t>
            </a:r>
            <a:r>
              <a:rPr lang="en-US" dirty="0" smtClean="0"/>
              <a:t>"}} –</a:t>
            </a:r>
            <a:r>
              <a:rPr lang="sr-Latn-RS" dirty="0" smtClean="0"/>
              <a:t> korišćenje elmeneata od indeksa 2 (prva dva se ignorišu)</a:t>
            </a:r>
          </a:p>
          <a:p>
            <a:r>
              <a:rPr lang="en-US" dirty="0"/>
              <a:t>{{</a:t>
            </a:r>
            <a:r>
              <a:rPr lang="en-US" dirty="0" err="1"/>
              <a:t>theList</a:t>
            </a:r>
            <a:r>
              <a:rPr lang="en-US" dirty="0"/>
              <a:t> | slice: "2" : "3</a:t>
            </a:r>
            <a:r>
              <a:rPr lang="en-US" dirty="0" smtClean="0"/>
              <a:t>"}}</a:t>
            </a:r>
            <a:endParaRPr lang="sr-Latn-RS" dirty="0" smtClean="0"/>
          </a:p>
          <a:p>
            <a:r>
              <a:rPr lang="en-US" dirty="0"/>
              <a:t>{{</a:t>
            </a:r>
            <a:r>
              <a:rPr lang="en-US" dirty="0" err="1"/>
              <a:t>theDate</a:t>
            </a:r>
            <a:r>
              <a:rPr lang="en-US" dirty="0"/>
              <a:t> | date: </a:t>
            </a:r>
            <a:r>
              <a:rPr lang="en-US" dirty="0" smtClean="0"/>
              <a:t>’</a:t>
            </a:r>
            <a:r>
              <a:rPr lang="sr-Latn-RS" dirty="0" smtClean="0"/>
              <a:t>dd.MM.yy.</a:t>
            </a:r>
            <a:r>
              <a:rPr lang="en-US" dirty="0" smtClean="0"/>
              <a:t>'}}</a:t>
            </a:r>
            <a:endParaRPr lang="sr-Latn-RS" dirty="0" smtClean="0"/>
          </a:p>
          <a:p>
            <a:r>
              <a:rPr lang="en-US" dirty="0"/>
              <a:t>{{</a:t>
            </a:r>
            <a:r>
              <a:rPr lang="en-US" dirty="0" err="1"/>
              <a:t>theNumber</a:t>
            </a:r>
            <a:r>
              <a:rPr lang="en-US" dirty="0"/>
              <a:t> | percent</a:t>
            </a:r>
            <a:r>
              <a:rPr lang="en-US" dirty="0" smtClean="0"/>
              <a:t>}}</a:t>
            </a:r>
            <a:r>
              <a:rPr lang="sr-Latn-RS" dirty="0" smtClean="0"/>
              <a:t> - </a:t>
            </a:r>
            <a:r>
              <a:rPr lang="en-US" dirty="0"/>
              <a:t>19,277.5%</a:t>
            </a:r>
          </a:p>
          <a:p>
            <a:r>
              <a:rPr lang="en-US" dirty="0" smtClean="0"/>
              <a:t>{{</a:t>
            </a:r>
            <a:r>
              <a:rPr lang="en-US" dirty="0" err="1"/>
              <a:t>theNumber</a:t>
            </a:r>
            <a:r>
              <a:rPr lang="en-US" dirty="0"/>
              <a:t> | number:'3.1-2</a:t>
            </a:r>
            <a:r>
              <a:rPr lang="en-US" dirty="0" smtClean="0"/>
              <a:t>'}} </a:t>
            </a:r>
            <a:r>
              <a:rPr lang="sr-Latn-RS" dirty="0" smtClean="0"/>
              <a:t>- </a:t>
            </a:r>
            <a:r>
              <a:rPr lang="en-US" dirty="0" smtClean="0"/>
              <a:t>192.78</a:t>
            </a:r>
            <a:endParaRPr lang="en-US" dirty="0"/>
          </a:p>
          <a:p>
            <a:r>
              <a:rPr lang="en-US" dirty="0" smtClean="0"/>
              <a:t>{{</a:t>
            </a:r>
            <a:r>
              <a:rPr lang="en-US" dirty="0" err="1"/>
              <a:t>theNumber</a:t>
            </a:r>
            <a:r>
              <a:rPr lang="en-US" dirty="0"/>
              <a:t> | </a:t>
            </a:r>
            <a:r>
              <a:rPr lang="en-US" dirty="0" err="1"/>
              <a:t>currency:'RON</a:t>
            </a:r>
            <a:r>
              <a:rPr lang="en-US" dirty="0" smtClean="0"/>
              <a:t>'}}</a:t>
            </a:r>
            <a:endParaRPr lang="sr-Latn-RS" dirty="0" smtClean="0"/>
          </a:p>
          <a:p>
            <a:r>
              <a:rPr lang="en-US" dirty="0"/>
              <a:t>{{</a:t>
            </a:r>
            <a:r>
              <a:rPr lang="en-US" dirty="0" err="1"/>
              <a:t>theJsonData</a:t>
            </a:r>
            <a:r>
              <a:rPr lang="en-US" dirty="0"/>
              <a:t> | </a:t>
            </a:r>
            <a:r>
              <a:rPr lang="en-US" dirty="0" err="1"/>
              <a:t>json</a:t>
            </a:r>
            <a:r>
              <a:rPr lang="en-US" dirty="0" smtClean="0"/>
              <a:t>}}</a:t>
            </a:r>
            <a:r>
              <a:rPr lang="sr-Latn-RS" dirty="0" smtClean="0"/>
              <a:t> – zgodno u debagovanju, da se prikaže objekat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AKA Angular 1.x</a:t>
            </a:r>
          </a:p>
          <a:p>
            <a:r>
              <a:rPr lang="sr-Latn-RS" dirty="0" smtClean="0"/>
              <a:t>MVW (MVVM) radni okvir</a:t>
            </a:r>
          </a:p>
          <a:p>
            <a:r>
              <a:rPr lang="sr-Latn-RS" dirty="0" smtClean="0"/>
              <a:t>Model </a:t>
            </a:r>
          </a:p>
          <a:p>
            <a:pPr lvl="1"/>
            <a:r>
              <a:rPr lang="sr-Latn-RS" dirty="0"/>
              <a:t>D</a:t>
            </a:r>
            <a:r>
              <a:rPr lang="sr-Latn-RS" dirty="0" smtClean="0"/>
              <a:t>omenski entiteti (resursi)</a:t>
            </a:r>
          </a:p>
          <a:p>
            <a:pPr lvl="1"/>
            <a:r>
              <a:rPr lang="sr-Latn-RS" dirty="0" smtClean="0"/>
              <a:t>Komunikacija sa back end delom aplikacije</a:t>
            </a:r>
          </a:p>
          <a:p>
            <a:r>
              <a:rPr lang="sr-Latn-RS" dirty="0" smtClean="0"/>
              <a:t>View</a:t>
            </a:r>
          </a:p>
          <a:p>
            <a:pPr lvl="1"/>
            <a:r>
              <a:rPr lang="sr-Latn-RS" dirty="0" smtClean="0"/>
              <a:t>HTML templejti</a:t>
            </a:r>
          </a:p>
          <a:p>
            <a:r>
              <a:rPr lang="sr-Latn-RS" dirty="0" smtClean="0"/>
              <a:t>ViewModel</a:t>
            </a:r>
          </a:p>
          <a:p>
            <a:pPr lvl="1"/>
            <a:r>
              <a:rPr lang="sr-Latn-RS" dirty="0" smtClean="0"/>
              <a:t>$scope dekorisan kontrolerima</a:t>
            </a:r>
          </a:p>
          <a:p>
            <a:r>
              <a:rPr lang="sr-Latn-RS" dirty="0" smtClean="0"/>
              <a:t>Moguće je aplikaciju organizovati kao stablo komponenti, ali nije bila tipična praksa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7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Pipe,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PipeTransform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'@angular/core';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@Pipe({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'title'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TitlePipe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PipeTransform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transform(value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any,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?: any): any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(/\b\w/g, l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l.toUpperCase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43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Pipes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Pajpove je moguće uvezivati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{{ </a:t>
            </a:r>
            <a:r>
              <a:rPr lang="sr-Latn-RS" sz="2800" dirty="0" smtClean="0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| date | uppercase}}</a:t>
            </a:r>
          </a:p>
        </p:txBody>
      </p:sp>
    </p:spTree>
    <p:extLst>
      <p:ext uri="{BB962C8B-B14F-4D97-AF65-F5344CB8AC3E}">
        <p14:creationId xmlns:p14="http://schemas.microsoft.com/office/powerpoint/2010/main" val="1930800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Angular aplikacije razvijaju se u TS</a:t>
            </a:r>
          </a:p>
          <a:p>
            <a:pPr lvl="1"/>
            <a:r>
              <a:rPr lang="sr-Latn-RS" dirty="0" smtClean="0"/>
              <a:t>Treba da bude prevedena u ES5</a:t>
            </a:r>
          </a:p>
          <a:p>
            <a:pPr lvl="1"/>
            <a:r>
              <a:rPr lang="sr-Latn-RS" dirty="0" smtClean="0"/>
              <a:t>Pregledači ne podržavaju require i učitavanje modula</a:t>
            </a:r>
          </a:p>
          <a:p>
            <a:pPr lvl="1"/>
            <a:r>
              <a:rPr lang="sr-Latn-RS" dirty="0" smtClean="0"/>
              <a:t>Već smo videli browserify za bundlovanje modula</a:t>
            </a:r>
          </a:p>
          <a:p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sr-Latn-RS" dirty="0" smtClean="0"/>
              <a:t>je popularan bundler modula zadužen za „pakovanje“ modula koji omogućuje da se tako „upakovani“ moduli mogu učitati u pregledaču</a:t>
            </a:r>
            <a:r>
              <a:rPr lang="en-US" dirty="0" smtClean="0"/>
              <a:t>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46119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Bundle je fajl koji sadrži sve resurse zajedno čine logičku celinu i koji zajedno trebaju da budu isporučeni klijentu kao odgovor na jedan zahtev.</a:t>
            </a:r>
            <a:r>
              <a:rPr lang="en-US" dirty="0"/>
              <a:t> </a:t>
            </a:r>
            <a:endParaRPr lang="sr-Latn-RS" dirty="0" smtClean="0"/>
          </a:p>
          <a:p>
            <a:r>
              <a:rPr lang="sr-Latn-RS" dirty="0" smtClean="0"/>
              <a:t>Tipično sadrži JavaScript kod, CSS stilove, HTML, ali može da sadrži i bilo šta drugo</a:t>
            </a:r>
          </a:p>
          <a:p>
            <a:r>
              <a:rPr lang="sr-Latn-RS" dirty="0" smtClean="0"/>
              <a:t>Webpack pretražuje izvorni kod aplikacije, pronalazi imorte i gradi stablo zavisnosti</a:t>
            </a:r>
          </a:p>
          <a:p>
            <a:pPr lvl="1"/>
            <a:r>
              <a:rPr lang="sr-Latn-RS" dirty="0" smtClean="0"/>
              <a:t>Od ovog stabla zavisnosti emituje jedan ili više bundlova</a:t>
            </a:r>
          </a:p>
          <a:p>
            <a:r>
              <a:rPr lang="sr-Latn-RS" dirty="0" smtClean="0"/>
              <a:t>Može da </a:t>
            </a:r>
            <a:r>
              <a:rPr lang="sr-Latn-RS" smtClean="0"/>
              <a:t>pretporcesira </a:t>
            </a:r>
            <a:r>
              <a:rPr lang="sr-Latn-RS" smtClean="0"/>
              <a:t>(uglifikuje</a:t>
            </a:r>
            <a:r>
              <a:rPr lang="sr-Latn-RS" dirty="0" smtClean="0"/>
              <a:t>, minifikuje, ...) TypeScript, SASS i LESS</a:t>
            </a:r>
          </a:p>
          <a:p>
            <a:r>
              <a:rPr lang="sr-Latn-RS" dirty="0" smtClean="0"/>
              <a:t>Konfiguriše se kroz</a:t>
            </a:r>
            <a:r>
              <a:rPr lang="en-US" dirty="0"/>
              <a:t> webpack.config.js</a:t>
            </a:r>
            <a:r>
              <a:rPr lang="en-US" dirty="0" smtClean="0"/>
              <a:t>.</a:t>
            </a:r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32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 Angular-CLI aplikacijama nije moguće direktno konfigurisati Webpack</a:t>
            </a:r>
          </a:p>
          <a:p>
            <a:pPr lvl="1"/>
            <a:r>
              <a:rPr lang="sr-Latn-RS" dirty="0" smtClean="0"/>
              <a:t>Sve konfiguracije su u angular-cli.json</a:t>
            </a:r>
          </a:p>
          <a:p>
            <a:r>
              <a:rPr lang="sr-Latn-RS" dirty="0" smtClean="0"/>
              <a:t>Međutim, moguće je izdvojiti webpack konfiguracije</a:t>
            </a:r>
          </a:p>
          <a:p>
            <a:pPr marL="5715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eject</a:t>
            </a:r>
            <a:endParaRPr lang="sr-Latn-R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/>
            <a:r>
              <a:rPr lang="sr-Latn-RS" dirty="0">
                <a:latin typeface="Courier New" pitchFamily="49" charset="0"/>
                <a:cs typeface="Courier New" pitchFamily="49" charset="0"/>
              </a:rPr>
              <a:t>webpack.config.js</a:t>
            </a:r>
            <a:r>
              <a:rPr lang="sr-Latn-RS" dirty="0" smtClean="0"/>
              <a:t> je izbačen u root projekta</a:t>
            </a:r>
            <a:endParaRPr lang="sr-Latn-R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/>
            <a:r>
              <a:rPr lang="sr-Latn-RS" dirty="0" smtClean="0"/>
              <a:t>Nakon toga, pokretanje aplikacije ne ide preko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ng serve</a:t>
            </a:r>
            <a:r>
              <a:rPr lang="sr-Latn-RS" dirty="0" smtClean="0"/>
              <a:t> već moramo aplikaciju da pokrećemo preko</a:t>
            </a:r>
          </a:p>
          <a:p>
            <a:pPr marL="5715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run build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583901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webpack.config.json ima atribut entry koji ukazuje na jedan ili više TS fajlove od kojih kreću zavisnosti</a:t>
            </a:r>
          </a:p>
          <a:p>
            <a:r>
              <a:rPr lang="sr-Latn-RS" dirty="0" smtClean="0"/>
              <a:t>Webpack prolazi kroz entry fajl i pronalazi njegove importe</a:t>
            </a:r>
          </a:p>
          <a:p>
            <a:pPr lvl="1"/>
            <a:r>
              <a:rPr lang="sr-Latn-RS" dirty="0" smtClean="0"/>
              <a:t>Zatim prolazi kroz importovane fajlove pa pronalazi njihove importe</a:t>
            </a:r>
          </a:p>
          <a:p>
            <a:pPr lvl="1"/>
            <a:r>
              <a:rPr lang="sr-Latn-RS" dirty="0" smtClean="0"/>
              <a:t>Rekurzivno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3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builda aplikacije nije poželjno da se sav kod nađe u jednom jedinom bundlu</a:t>
            </a:r>
          </a:p>
          <a:p>
            <a:r>
              <a:rPr lang="sr-Latn-RS" dirty="0" smtClean="0"/>
              <a:t>Pogodno je da se u zasebne bundlove razdvoje:</a:t>
            </a:r>
          </a:p>
          <a:p>
            <a:pPr lvl="1"/>
            <a:r>
              <a:rPr lang="sr-Latn-RS" dirty="0" smtClean="0"/>
              <a:t>Vendorski kod (relativno stabilan, nije podložan čestim promenama)</a:t>
            </a:r>
          </a:p>
          <a:p>
            <a:pPr lvl="1"/>
            <a:r>
              <a:rPr lang="sr-Latn-RS" dirty="0" smtClean="0"/>
              <a:t>Kod same aplikacije (relativno nestabilan, podložan čestim promenama)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U Angular-CLI aplikaciji razdvojeni su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"main": [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main.ts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polyfills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": [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polyfills.ts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"styles": [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node_modules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bootstrap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0" indent="0">
              <a:buNone/>
            </a:pPr>
            <a:r>
              <a:rPr lang="sr-Latn-RS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bootstrap.min.css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styles.css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sr-Latn-RS" dirty="0" smtClean="0"/>
              <a:t>Kao entryPoints su definisani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inline","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polyfills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register","styles","vendor","main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"]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20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 - 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Webpack može da učita bilo koji tip fajla:</a:t>
            </a:r>
          </a:p>
          <a:p>
            <a:pPr lvl="1"/>
            <a:r>
              <a:rPr lang="sr-Latn-RS" dirty="0" smtClean="0"/>
              <a:t>JS, TS, CSS, HTML, slika, LESS, SASS, HTML, font, ...</a:t>
            </a:r>
          </a:p>
          <a:p>
            <a:r>
              <a:rPr lang="sr-Latn-RS" dirty="0" smtClean="0"/>
              <a:t>Webpack je node paket</a:t>
            </a:r>
          </a:p>
          <a:p>
            <a:pPr lvl="1"/>
            <a:r>
              <a:rPr lang="sr-Latn-RS" dirty="0" smtClean="0"/>
              <a:t>Sam razume samo JS</a:t>
            </a:r>
          </a:p>
          <a:p>
            <a:r>
              <a:rPr lang="sr-Latn-RS" dirty="0" smtClean="0"/>
              <a:t>Loaderi nam omogućuju da ne-JS fajl pretovirmo u JS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46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Webpack 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4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exports.push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module.i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"/*!\n * Bootstrap v3.3.7 (http://getbootstrap.com)\n * Copyright 2011-2016 Twitter, Inc.\n * Licensed under MIT (https://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github.com/</a:t>
            </a:r>
            <a:endParaRPr lang="sr-Latn-R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twbs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/bootstrap/blob/master/LICENSE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)\n *//*! normalize.css v3.0.3 | MIT License | github.com/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necolas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/normalize.css */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html{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font-family:sans-serif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;-webkit-text-size-adjust:100%;-ms-text-size-adjust:100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%}</a:t>
            </a:r>
            <a:r>
              <a:rPr lang="sr-Latn-R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 algn="r">
              <a:buNone/>
            </a:pPr>
            <a:r>
              <a:rPr lang="sr-Latn-RS" sz="2400" b="1" dirty="0" smtClean="0">
                <a:latin typeface="+mj-lt"/>
                <a:cs typeface="Courier New" pitchFamily="49" charset="0"/>
              </a:rPr>
              <a:t>Styles.bundle.js</a:t>
            </a:r>
            <a:endParaRPr lang="en-US" sz="2400" b="1" dirty="0">
              <a:latin typeface="+mj-lt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7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AKA Angular 2,4,5,...</a:t>
            </a:r>
          </a:p>
          <a:p>
            <a:r>
              <a:rPr lang="sr-Latn-RS" dirty="0" smtClean="0"/>
              <a:t>Osnovni gradivni blok aplikacije su komponente</a:t>
            </a:r>
          </a:p>
          <a:p>
            <a:r>
              <a:rPr lang="sr-Latn-RS" dirty="0"/>
              <a:t>Komponenta objedinjuje prikaz (html teplate) i </a:t>
            </a:r>
            <a:r>
              <a:rPr lang="sr-Latn-RS" dirty="0" smtClean="0"/>
              <a:t>kod (TS klasa) </a:t>
            </a:r>
          </a:p>
          <a:p>
            <a:r>
              <a:rPr lang="sr-Latn-RS" dirty="0" smtClean="0"/>
              <a:t>Aplikacija se </a:t>
            </a:r>
            <a:r>
              <a:rPr lang="sr-Latn-RS" b="1" dirty="0" smtClean="0"/>
              <a:t>uvek</a:t>
            </a:r>
            <a:r>
              <a:rPr lang="sr-Latn-RS" dirty="0" smtClean="0"/>
              <a:t> pravi kao stablo komponenti</a:t>
            </a:r>
          </a:p>
          <a:p>
            <a:r>
              <a:rPr lang="sr-Latn-RS" dirty="0" smtClean="0"/>
              <a:t>Na prvi pogled, konceptualno potpuno različit od AngularJS</a:t>
            </a:r>
          </a:p>
        </p:txBody>
      </p:sp>
    </p:spTree>
    <p:extLst>
      <p:ext uri="{BB962C8B-B14F-4D97-AF65-F5344CB8AC3E}">
        <p14:creationId xmlns:p14="http://schemas.microsoft.com/office/powerpoint/2010/main" val="3771725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Zadavanje loadera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Rules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"rules": [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test": /\.html$/,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"loader": "raw-loader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"},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 test: /\.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$/,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'awesome-typescript-loader' },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test: /\.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$/,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loaders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style-loader!css-loader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3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Zadavanje loadera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Kada Webpack naiđe na import izraz, pokušava da na importovani fajl primerni test regex iz pravila</a:t>
            </a:r>
          </a:p>
          <a:p>
            <a:r>
              <a:rPr lang="sr-Latn-RS" dirty="0" smtClean="0"/>
              <a:t>Ako uspe, primenjuje zadati loader </a:t>
            </a:r>
          </a:p>
          <a:p>
            <a:pPr lvl="1"/>
            <a:r>
              <a:rPr lang="sr-Latn-RS" dirty="0" smtClean="0"/>
              <a:t>Kada naiđe na import ts fajla primenjuje 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awesome-typescript-loader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r-Latn-RS" dirty="0" smtClean="0"/>
              <a:t>Za CSS se primenjuju dva loadera: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style-loader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-loader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971550" lvl="1" indent="-457200"/>
            <a:r>
              <a:rPr lang="sr-Latn-RS" dirty="0" smtClean="0">
                <a:latin typeface="+mj-lt"/>
                <a:cs typeface="Courier New" pitchFamily="49" charset="0"/>
              </a:rPr>
              <a:t>! je pravljenje lanca loadera koji se izvršavaju sa leva na desno</a:t>
            </a:r>
            <a:endParaRPr lang="sr-Latn-RS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2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Webpack definiše proces transformacije aplikacije koji ima više koraka</a:t>
            </a:r>
          </a:p>
          <a:p>
            <a:r>
              <a:rPr lang="sr-Latn-RS" dirty="0" smtClean="0"/>
              <a:t>Korak se definiše kao plugin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plugins: [ 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webpack.optimize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UglifyJsPlugin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sr-Latn-R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59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Debagovanje Angular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Webpack transformiše Angular aplikaciju u nešto što više ne liči na izvorni kod</a:t>
            </a:r>
          </a:p>
          <a:p>
            <a:r>
              <a:rPr lang="sr-Latn-RS" dirty="0" smtClean="0"/>
              <a:t>Kako da debagujemo takve aplikacije?</a:t>
            </a:r>
          </a:p>
        </p:txBody>
      </p:sp>
    </p:spTree>
    <p:extLst>
      <p:ext uri="{BB962C8B-B14F-4D97-AF65-F5344CB8AC3E}">
        <p14:creationId xmlns:p14="http://schemas.microsoft.com/office/powerpoint/2010/main" val="7549996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Debagovanje Angular 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Kada nam treba debagovanje *-to-JS transpajliranih aplikacija (ili minifikovanih aplikacija koje su JS-to-JS) koristimo soruce mape</a:t>
            </a:r>
          </a:p>
          <a:p>
            <a:pPr lvl="1"/>
            <a:r>
              <a:rPr lang="sr-Latn-RS" dirty="0" smtClean="0"/>
              <a:t>Mapiranje prevedenog fajla na originalni, pre builda</a:t>
            </a:r>
          </a:p>
          <a:p>
            <a:pPr lvl="1"/>
            <a:r>
              <a:rPr lang="sr-Latn-RS" dirty="0" smtClean="0"/>
              <a:t>Kada se kod builduje, zajedno sa bundlovima se generišu i sorice mape koje čuvaju informaciju o originalnim fajlovima</a:t>
            </a:r>
          </a:p>
          <a:p>
            <a:pPr lvl="1"/>
            <a:r>
              <a:rPr lang="sr-Latn-RS" dirty="0" smtClean="0"/>
              <a:t>Kada se debaguje određena linija koda, radi se lookup source mape da bismo pronašli originalni kod</a:t>
            </a:r>
            <a:endParaRPr lang="en-US" dirty="0" smtClean="0"/>
          </a:p>
          <a:p>
            <a:r>
              <a:rPr lang="sr-Latn-RS" dirty="0"/>
              <a:t>tsc --sourcemap primer20.ts</a:t>
            </a:r>
            <a:endParaRPr lang="sr-Latn-RS" dirty="0" smtClean="0"/>
          </a:p>
          <a:p>
            <a:endParaRPr lang="sr-Latn-R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0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soruce mape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{ 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"version"</a:t>
            </a:r>
            <a:r>
              <a:rPr lang="en-US" dirty="0"/>
              <a:t>:3,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"file"</a:t>
            </a:r>
            <a:r>
              <a:rPr lang="en-US" dirty="0"/>
              <a:t>:"primer20.js",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sourceRoot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"sources"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>      "primer20.ts"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"names"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"mappings"</a:t>
            </a:r>
            <a:r>
              <a:rPr lang="en-US" dirty="0"/>
              <a:t>:"AAAA;IAGI,WAAY,CAAQ;QAChB,IAAI,CAAC,CAAC,GAAG,CAAC,CAAC;IACf,CAAC;IAJM,GAAC,GAAU,EAAE,CAAC;IAKzB,QAAC;CAAA,AAND,IAMC;AAED,IAAI,EAAE,GAAK,IAAI,CAAC,CAAC,EAAE,CAAC,CAAC;AACrB,OAAO,CAAC,GAAG,CAAC,CAAC,CAAC,CAAC,CAAC,CAAC;AACjB,qBAAqB"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17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source mape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Pored generalnih podataka (prevedeni fajl, izvorni fajl, verzija, ...) sadrži i mapiranje</a:t>
            </a:r>
          </a:p>
          <a:p>
            <a:r>
              <a:rPr lang="sr-Latn-RS" dirty="0" smtClean="0"/>
              <a:t>Inicijalno mapiranja nisu bila kodirana</a:t>
            </a:r>
          </a:p>
          <a:p>
            <a:pPr lvl="1"/>
            <a:r>
              <a:rPr lang="sr-Latn-RS" dirty="0" smtClean="0"/>
              <a:t>Map fajlovi su bili veoma veliki</a:t>
            </a:r>
          </a:p>
          <a:p>
            <a:pPr lvl="1"/>
            <a:r>
              <a:rPr lang="sr-Latn-RS" dirty="0" smtClean="0"/>
              <a:t>Oko 10 puta veći od prevedene aplikacije</a:t>
            </a:r>
          </a:p>
          <a:p>
            <a:r>
              <a:rPr lang="sr-Latn-RS" dirty="0" smtClean="0"/>
              <a:t>Mappings atribut sadrži string</a:t>
            </a:r>
          </a:p>
          <a:p>
            <a:pPr lvl="1"/>
            <a:r>
              <a:rPr lang="sr-Latn-RS" dirty="0" smtClean="0"/>
              <a:t>Karakter ; označava novu liniju</a:t>
            </a:r>
          </a:p>
          <a:p>
            <a:pPr lvl="1"/>
            <a:r>
              <a:rPr lang="sr-Latn-RS" dirty="0" smtClean="0"/>
              <a:t>Karakter , označava kraj segmenta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0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source mape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segment određuju se sledeće stvari:</a:t>
            </a:r>
          </a:p>
          <a:p>
            <a:pPr lvl="1"/>
            <a:r>
              <a:rPr lang="sr-Latn-RS" dirty="0" smtClean="0"/>
              <a:t>Generisana kolona početka segmenta</a:t>
            </a:r>
            <a:endParaRPr lang="en-US" dirty="0"/>
          </a:p>
          <a:p>
            <a:pPr lvl="1"/>
            <a:r>
              <a:rPr lang="sr-Latn-RS" dirty="0" smtClean="0"/>
              <a:t>Originalni fajl</a:t>
            </a:r>
            <a:endParaRPr lang="en-US" dirty="0"/>
          </a:p>
          <a:p>
            <a:pPr lvl="1"/>
            <a:r>
              <a:rPr lang="sr-Latn-RS" dirty="0" smtClean="0"/>
              <a:t>Broj originalne linije</a:t>
            </a:r>
            <a:endParaRPr lang="en-US" dirty="0"/>
          </a:p>
          <a:p>
            <a:pPr lvl="1"/>
            <a:r>
              <a:rPr lang="sr-Latn-RS" dirty="0" smtClean="0"/>
              <a:t>Originalna kolona kraja segmenta</a:t>
            </a:r>
            <a:endParaRPr lang="en-US" dirty="0"/>
          </a:p>
          <a:p>
            <a:pPr lvl="1"/>
            <a:r>
              <a:rPr lang="sr-Latn-RS" dirty="0" smtClean="0"/>
              <a:t>Ako postoji, originalno ime segmenta</a:t>
            </a:r>
          </a:p>
          <a:p>
            <a:r>
              <a:rPr lang="sr-Latn-RS" dirty="0" smtClean="0"/>
              <a:t>Broj generisane linije se određuje na osnovu brojanja ; karaktera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2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Anatomija source mape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redukovanje veličine mapiranja koristi se kombinacija VLQ (</a:t>
            </a:r>
            <a:r>
              <a:rPr lang="en-US" dirty="0"/>
              <a:t>Variable Length Quantity</a:t>
            </a:r>
            <a:r>
              <a:rPr lang="sr-Latn-RS" dirty="0" smtClean="0"/>
              <a:t>) i </a:t>
            </a:r>
            <a:r>
              <a:rPr lang="en-US" dirty="0" smtClean="0"/>
              <a:t>Base64</a:t>
            </a:r>
            <a:r>
              <a:rPr lang="sr-Latn-RS" dirty="0"/>
              <a:t> </a:t>
            </a:r>
            <a:r>
              <a:rPr lang="sr-Latn-RS" dirty="0" smtClean="0"/>
              <a:t>enkodiranja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180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Command Line Interface za Angular</a:t>
            </a:r>
          </a:p>
          <a:p>
            <a:r>
              <a:rPr lang="sr-Latn-RS" dirty="0" smtClean="0"/>
              <a:t>Pojednostavljuje</a:t>
            </a:r>
          </a:p>
          <a:p>
            <a:pPr lvl="1"/>
            <a:r>
              <a:rPr lang="en-US" dirty="0"/>
              <a:t> </a:t>
            </a:r>
            <a:r>
              <a:rPr lang="sr-Latn-RS" dirty="0" smtClean="0"/>
              <a:t>Inicijalizaciju</a:t>
            </a:r>
          </a:p>
          <a:p>
            <a:pPr lvl="1"/>
            <a:r>
              <a:rPr lang="sr-Latn-RS" dirty="0" smtClean="0"/>
              <a:t>Razvoj</a:t>
            </a:r>
            <a:r>
              <a:rPr lang="en-US" dirty="0" smtClean="0"/>
              <a:t>, </a:t>
            </a:r>
            <a:endParaRPr lang="sr-Latn-RS" dirty="0" smtClean="0"/>
          </a:p>
          <a:p>
            <a:pPr lvl="1"/>
            <a:r>
              <a:rPr lang="sr-Latn-RS" dirty="0" smtClean="0"/>
              <a:t>Scaffold</a:t>
            </a:r>
          </a:p>
          <a:p>
            <a:pPr lvl="1"/>
            <a:r>
              <a:rPr lang="sr-Latn-RS" dirty="0" smtClean="0"/>
              <a:t>Održavanje</a:t>
            </a:r>
          </a:p>
          <a:p>
            <a:pPr marL="0" indent="0">
              <a:buNone/>
            </a:pPr>
            <a:r>
              <a:rPr lang="sr-Latn-RS" dirty="0" smtClean="0"/>
              <a:t>Angular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3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</a:t>
            </a:r>
            <a:endParaRPr lang="en-US" dirty="0"/>
          </a:p>
        </p:txBody>
      </p:sp>
      <p:pic>
        <p:nvPicPr>
          <p:cNvPr id="2050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7895"/>
            <a:ext cx="8610600" cy="4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056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aplikacije se bundluju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g serve bundluje aplikaciju i pokreće je u Node-u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g build bundluje aplikaciju i deplojuje je u XXX direktorijum</a:t>
            </a:r>
          </a:p>
          <a:p>
            <a:pPr lvl="1"/>
            <a:r>
              <a:rPr lang="sr-Latn-RS" dirty="0" smtClean="0"/>
              <a:t>Flag --prod priprema aplikaciju za produkciju</a:t>
            </a:r>
          </a:p>
          <a:p>
            <a:pPr lvl="2"/>
            <a:r>
              <a:rPr lang="sr-Latn-RS" dirty="0" smtClean="0"/>
              <a:t>Uglify</a:t>
            </a:r>
          </a:p>
          <a:p>
            <a:pPr lvl="2"/>
            <a:r>
              <a:rPr lang="sr-Latn-RS" dirty="0" smtClean="0"/>
              <a:t>Tree-shaking</a:t>
            </a:r>
          </a:p>
          <a:p>
            <a:pPr lvl="2"/>
            <a:r>
              <a:rPr lang="sr-Latn-RS" dirty="0" smtClean="0"/>
              <a:t>7MB vs 700KB</a:t>
            </a:r>
          </a:p>
        </p:txBody>
      </p:sp>
    </p:spTree>
    <p:extLst>
      <p:ext uri="{BB962C8B-B14F-4D97-AF65-F5344CB8AC3E}">
        <p14:creationId xmlns:p14="http://schemas.microsoft.com/office/powerpoint/2010/main" val="120772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ng new [name] – kreiranje nove aplikacije</a:t>
            </a:r>
          </a:p>
          <a:p>
            <a:r>
              <a:rPr lang="sr-Latn-RS" dirty="0" smtClean="0"/>
              <a:t>ng serve – build aplikacije i pokretanje aplikacije u Node serveru</a:t>
            </a:r>
          </a:p>
          <a:p>
            <a:r>
              <a:rPr lang="sr-Latn-RS" dirty="0" smtClean="0"/>
              <a:t>ng generate – scaffolding</a:t>
            </a:r>
          </a:p>
          <a:p>
            <a:pPr lvl="1"/>
            <a:r>
              <a:rPr lang="sr-Latn-RS" dirty="0"/>
              <a:t>class</a:t>
            </a:r>
          </a:p>
          <a:p>
            <a:pPr lvl="1"/>
            <a:r>
              <a:rPr lang="sr-Latn-RS" dirty="0"/>
              <a:t>component</a:t>
            </a:r>
          </a:p>
          <a:p>
            <a:pPr lvl="1"/>
            <a:r>
              <a:rPr lang="sr-Latn-RS" dirty="0"/>
              <a:t>directive</a:t>
            </a:r>
          </a:p>
          <a:p>
            <a:pPr lvl="1"/>
            <a:r>
              <a:rPr lang="sr-Latn-RS" dirty="0"/>
              <a:t>enum</a:t>
            </a:r>
          </a:p>
          <a:p>
            <a:pPr lvl="1"/>
            <a:r>
              <a:rPr lang="sr-Latn-RS" dirty="0"/>
              <a:t>guard</a:t>
            </a:r>
          </a:p>
          <a:p>
            <a:pPr lvl="1"/>
            <a:r>
              <a:rPr lang="sr-Latn-RS" dirty="0"/>
              <a:t>interface</a:t>
            </a:r>
          </a:p>
          <a:p>
            <a:pPr lvl="1"/>
            <a:r>
              <a:rPr lang="sr-Latn-RS" dirty="0"/>
              <a:t>module</a:t>
            </a:r>
          </a:p>
          <a:p>
            <a:pPr lvl="1"/>
            <a:r>
              <a:rPr lang="sr-Latn-RS" dirty="0"/>
              <a:t>pipe</a:t>
            </a:r>
          </a:p>
          <a:p>
            <a:pPr lvl="1"/>
            <a:r>
              <a:rPr lang="sr-Latn-RS" dirty="0"/>
              <a:t>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83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Angular-CLI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ng lint – lintovanje koda pomoću tslinta</a:t>
            </a:r>
          </a:p>
          <a:p>
            <a:r>
              <a:rPr lang="sr-Latn-RS" dirty="0" smtClean="0"/>
              <a:t>ng build – bildovanje projekta u eksterni direktorijum</a:t>
            </a:r>
          </a:p>
          <a:p>
            <a:r>
              <a:rPr lang="sr-Latn-RS" dirty="0" smtClean="0"/>
              <a:t>ng eject – eksternalizuje konfiguraciju webpacka</a:t>
            </a:r>
          </a:p>
          <a:p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smtClean="0"/>
              <a:t>xi18n</a:t>
            </a:r>
            <a:r>
              <a:rPr lang="sr-Latn-RS" dirty="0" smtClean="0"/>
              <a:t> – izdvajanje i18n poruka iz templejta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Angular aplikacije su modularna i koriste se NgModules</a:t>
            </a:r>
          </a:p>
          <a:p>
            <a:pPr lvl="1"/>
            <a:r>
              <a:rPr lang="sr-Latn-RS" dirty="0" smtClean="0"/>
              <a:t>TS klase dekorisane </a:t>
            </a:r>
            <a:r>
              <a:rPr lang="en-US" dirty="0" smtClean="0"/>
              <a:t>@</a:t>
            </a:r>
            <a:r>
              <a:rPr lang="en-US" dirty="0" err="1" smtClean="0"/>
              <a:t>NgModule</a:t>
            </a:r>
            <a:r>
              <a:rPr lang="sr-Latn-RS" dirty="0" smtClean="0"/>
              <a:t> dekoraterom</a:t>
            </a:r>
          </a:p>
          <a:p>
            <a:r>
              <a:rPr lang="sr-Latn-RS" dirty="0" smtClean="0"/>
              <a:t>Svaka aplikacija ima makar jedan (korenski) modul: AppModule</a:t>
            </a:r>
          </a:p>
          <a:p>
            <a:r>
              <a:rPr lang="sr-Latn-RS" dirty="0" smtClean="0"/>
              <a:t>@NgModule dekorate definiše:</a:t>
            </a:r>
          </a:p>
          <a:p>
            <a:pPr lvl="1"/>
            <a:r>
              <a:rPr lang="en-US" dirty="0"/>
              <a:t>declarations - </a:t>
            </a:r>
            <a:r>
              <a:rPr lang="sr-Latn-RS" dirty="0" smtClean="0"/>
              <a:t>klase za prikaz koje pripadaju tom modulu. Mogu da budu komponente, direktive i pipes.</a:t>
            </a:r>
            <a:endParaRPr lang="en-US" dirty="0"/>
          </a:p>
          <a:p>
            <a:pPr lvl="1"/>
            <a:r>
              <a:rPr lang="en-US" dirty="0"/>
              <a:t>exports - </a:t>
            </a:r>
            <a:r>
              <a:rPr lang="sr-Latn-RS" dirty="0" smtClean="0"/>
              <a:t>deklaracije koje će biti vidljive u templejtima komponent drugih modula.</a:t>
            </a:r>
            <a:endParaRPr lang="en-US" dirty="0"/>
          </a:p>
          <a:p>
            <a:pPr lvl="1"/>
            <a:r>
              <a:rPr lang="en-US" dirty="0"/>
              <a:t>imports - </a:t>
            </a:r>
            <a:r>
              <a:rPr lang="sr-Latn-RS" dirty="0" smtClean="0"/>
              <a:t>drugi moduli čije eksportovane klase su vidljive u ovom modulu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providers - </a:t>
            </a:r>
            <a:r>
              <a:rPr lang="sr-Latn-RS" dirty="0" smtClean="0"/>
              <a:t>kreatori servisa koje unosi ovaj modul. Servisi su vidljivi u celoj aplikaciji.</a:t>
            </a:r>
            <a:endParaRPr lang="en-US" dirty="0"/>
          </a:p>
          <a:p>
            <a:pPr lvl="1"/>
            <a:r>
              <a:rPr lang="en-US" dirty="0"/>
              <a:t>bootstrap - </a:t>
            </a:r>
            <a:r>
              <a:rPr lang="sr-Latn-RS" dirty="0" smtClean="0"/>
              <a:t>glavni prikaz, odnosno korenska komponenta, koja će omogućiti sve ostale prikaze. Samo korenski modul ima postavljeno ovo svojstvo.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Višeznačnost termina modul u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 ES5 modul je bio factory funkcija koja vraća objekat sa javnim APIjem i skriva privatna svojstva u closure</a:t>
            </a:r>
          </a:p>
          <a:p>
            <a:r>
              <a:rPr lang="sr-Latn-RS" dirty="0" smtClean="0"/>
              <a:t>Od ES6 svaki fajl je modul i javni API se dobija eksportovanjem</a:t>
            </a:r>
          </a:p>
          <a:p>
            <a:r>
              <a:rPr lang="sr-Latn-RS" dirty="0" smtClean="0"/>
              <a:t>U Angularu NgModule je potpuno nov koncept: klasa dekorisana @NgModule dekoratorom</a:t>
            </a:r>
          </a:p>
          <a:p>
            <a:pPr lvl="1"/>
            <a:r>
              <a:rPr lang="sr-Latn-RS" dirty="0" smtClean="0"/>
              <a:t>Prema konveciji jedan NgModul se smešta u jedan ES6 modul</a:t>
            </a:r>
          </a:p>
          <a:p>
            <a:r>
              <a:rPr lang="sr-Latn-RS" dirty="0" smtClean="0"/>
              <a:t>U ovim materijalima, termin module označava SE6 modul, a termin NgModule označava TS klasu dekorisanu @NgModule dekoraterom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3007</Words>
  <Application>Microsoft Office PowerPoint</Application>
  <PresentationFormat>On-screen Show (4:3)</PresentationFormat>
  <Paragraphs>493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Angular Uvod</vt:lpstr>
      <vt:lpstr>Malo istorije</vt:lpstr>
      <vt:lpstr>Malo istorije</vt:lpstr>
      <vt:lpstr>Malo istorije</vt:lpstr>
      <vt:lpstr>AngularJS</vt:lpstr>
      <vt:lpstr>Angular</vt:lpstr>
      <vt:lpstr>Arhitektura</vt:lpstr>
      <vt:lpstr>Moduli</vt:lpstr>
      <vt:lpstr>Višeznačnost termina modul u JS</vt:lpstr>
      <vt:lpstr>Angular biblioteke</vt:lpstr>
      <vt:lpstr>Komponente</vt:lpstr>
      <vt:lpstr>PowerPoint Presentation</vt:lpstr>
      <vt:lpstr>Komponenta</vt:lpstr>
      <vt:lpstr>Anatomija komponente</vt:lpstr>
      <vt:lpstr>Anatomija komponente</vt:lpstr>
      <vt:lpstr>Templejt</vt:lpstr>
      <vt:lpstr>Registrovanje komponente</vt:lpstr>
      <vt:lpstr>Registrovanje komponenti</vt:lpstr>
      <vt:lpstr>Registrovanje komponenti</vt:lpstr>
      <vt:lpstr>Prenos podataka u komponente</vt:lpstr>
      <vt:lpstr>Prenos podataka u komponentu</vt:lpstr>
      <vt:lpstr>ng-template</vt:lpstr>
      <vt:lpstr>ng-template</vt:lpstr>
      <vt:lpstr>Ugrađene strukturne direktive</vt:lpstr>
      <vt:lpstr>NgIf</vt:lpstr>
      <vt:lpstr>NgIf</vt:lpstr>
      <vt:lpstr>NgFor</vt:lpstr>
      <vt:lpstr>NgFor - mikrosintaksa</vt:lpstr>
      <vt:lpstr>Prenos podataka - output</vt:lpstr>
      <vt:lpstr>Prenos podataka - output</vt:lpstr>
      <vt:lpstr>Prenos podataka - output</vt:lpstr>
      <vt:lpstr>Prenos podataka - output</vt:lpstr>
      <vt:lpstr>Prenos podataka - output</vt:lpstr>
      <vt:lpstr>Dvosmerni prenos podataka</vt:lpstr>
      <vt:lpstr>Dvosmerni prenos podataka</vt:lpstr>
      <vt:lpstr>Dvosmerni prenos podataka</vt:lpstr>
      <vt:lpstr>Forme</vt:lpstr>
      <vt:lpstr>Forme</vt:lpstr>
      <vt:lpstr>Direktive atributa</vt:lpstr>
      <vt:lpstr>Custom direktive atributa</vt:lpstr>
      <vt:lpstr>Custom direktive atributa</vt:lpstr>
      <vt:lpstr>Custom direktive atributa</vt:lpstr>
      <vt:lpstr>Reakcija na događaja u direktivi</vt:lpstr>
      <vt:lpstr>Reakcija na događaj</vt:lpstr>
      <vt:lpstr>Prenos parametara u direktivu</vt:lpstr>
      <vt:lpstr>Direktive - zaključak</vt:lpstr>
      <vt:lpstr>Pipes</vt:lpstr>
      <vt:lpstr>Pipes</vt:lpstr>
      <vt:lpstr>Pipes</vt:lpstr>
      <vt:lpstr>Custom pipes</vt:lpstr>
      <vt:lpstr>Pipes chain</vt:lpstr>
      <vt:lpstr>Webpack</vt:lpstr>
      <vt:lpstr>Webpack</vt:lpstr>
      <vt:lpstr>Webpack</vt:lpstr>
      <vt:lpstr>Webpack</vt:lpstr>
      <vt:lpstr>Webpack</vt:lpstr>
      <vt:lpstr>Webpack</vt:lpstr>
      <vt:lpstr>Webpack - loaders</vt:lpstr>
      <vt:lpstr>Webpack loaders</vt:lpstr>
      <vt:lpstr>Zadavanje loadera</vt:lpstr>
      <vt:lpstr>Zadavanje loadera</vt:lpstr>
      <vt:lpstr>Plugin</vt:lpstr>
      <vt:lpstr>Debagovanje Angular aplikacija</vt:lpstr>
      <vt:lpstr>Debagovanje Angular aplikacija</vt:lpstr>
      <vt:lpstr>Anatomija soruce mape</vt:lpstr>
      <vt:lpstr>Anatomija source mape</vt:lpstr>
      <vt:lpstr>Anatomija source mape</vt:lpstr>
      <vt:lpstr>Anatomija source mape</vt:lpstr>
      <vt:lpstr>Angular-CLI</vt:lpstr>
      <vt:lpstr>Angular-CLI</vt:lpstr>
      <vt:lpstr>Angular-CLI</vt:lpstr>
      <vt:lpstr>Angular-CLI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Uvod</dc:title>
  <dc:creator>korisnik</dc:creator>
  <cp:lastModifiedBy>Windows User</cp:lastModifiedBy>
  <cp:revision>135</cp:revision>
  <dcterms:created xsi:type="dcterms:W3CDTF">2006-08-16T00:00:00Z</dcterms:created>
  <dcterms:modified xsi:type="dcterms:W3CDTF">2017-12-19T09:37:50Z</dcterms:modified>
</cp:coreProperties>
</file>