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23" r:id="rId11"/>
    <p:sldId id="324" r:id="rId12"/>
    <p:sldId id="325" r:id="rId13"/>
    <p:sldId id="326" r:id="rId14"/>
    <p:sldId id="312" r:id="rId15"/>
    <p:sldId id="313" r:id="rId16"/>
    <p:sldId id="327" r:id="rId17"/>
    <p:sldId id="314" r:id="rId18"/>
    <p:sldId id="315" r:id="rId19"/>
    <p:sldId id="329" r:id="rId20"/>
    <p:sldId id="316" r:id="rId21"/>
    <p:sldId id="317" r:id="rId22"/>
    <p:sldId id="318" r:id="rId23"/>
    <p:sldId id="330" r:id="rId24"/>
    <p:sldId id="331" r:id="rId25"/>
    <p:sldId id="333" r:id="rId26"/>
    <p:sldId id="334" r:id="rId27"/>
    <p:sldId id="335" r:id="rId28"/>
    <p:sldId id="356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2" r:id="rId45"/>
    <p:sldId id="351" r:id="rId46"/>
    <p:sldId id="353" r:id="rId47"/>
    <p:sldId id="354" r:id="rId48"/>
    <p:sldId id="355" r:id="rId49"/>
    <p:sldId id="319" r:id="rId50"/>
    <p:sldId id="320" r:id="rId51"/>
    <p:sldId id="321" r:id="rId52"/>
    <p:sldId id="32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5400" dirty="0" smtClean="0"/>
              <a:t>TypeScript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9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Objektni literal čiji tip se zadaje interfejsom mora po svojoj strukturi da odgovara zadatom interfejsu</a:t>
            </a:r>
          </a:p>
          <a:p>
            <a:pPr lvl="1"/>
            <a:r>
              <a:rPr lang="sr-Latn-RS" dirty="0" smtClean="0"/>
              <a:t>Mora da ima sve obavezne atribute</a:t>
            </a:r>
          </a:p>
          <a:p>
            <a:pPr lvl="1"/>
            <a:r>
              <a:rPr lang="sr-Latn-RS" b="1" dirty="0" smtClean="0"/>
              <a:t>Ne sme da ima ni jedan atribut koji nije zadat interfejsom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excess property checking</a:t>
            </a:r>
            <a:r>
              <a:rPr lang="en-US" dirty="0" smtClean="0"/>
              <a:t>)</a:t>
            </a:r>
            <a:endParaRPr lang="sr-Latn-RS" b="1" dirty="0" smtClean="0"/>
          </a:p>
          <a:p>
            <a:pPr lvl="1"/>
            <a:r>
              <a:rPr lang="sr-Latn-RS" dirty="0" smtClean="0"/>
              <a:t>Može, a ne mora da ima opcione atribute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c1: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'Sun Nov 19 2017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20:16:14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/>
              <a:t>Validan objekat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c2: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'Sun Nov 19 2017 20:16:14',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'http://www.example.org/comments/123321']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en-US" dirty="0"/>
              <a:t>Object literal may only specify known properties, and 'related' does not exist in type '</a:t>
            </a:r>
            <a:r>
              <a:rPr lang="en-US" dirty="0" err="1"/>
              <a:t>IComment</a:t>
            </a:r>
            <a:r>
              <a:rPr lang="en-US" dirty="0"/>
              <a:t>'.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xcess </a:t>
            </a:r>
            <a:r>
              <a:rPr lang="en-US" dirty="0"/>
              <a:t>property </a:t>
            </a:r>
            <a:r>
              <a:rPr lang="en-US" dirty="0" smtClean="0"/>
              <a:t>checking je </a:t>
            </a:r>
            <a:r>
              <a:rPr lang="sr-Latn-RS" dirty="0" smtClean="0"/>
              <a:t>vrlo lako zaobići eksplicitnim kastovanjem: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c2: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'Sun Nov 19 2017 20:16:14',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['http://www.example.org/comments/123321']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eadonly</a:t>
            </a:r>
            <a:r>
              <a:rPr lang="sr-Latn-RS" dirty="0" smtClean="0">
                <a:cs typeface="Courier New" panose="02070309020205020404" pitchFamily="49" charset="0"/>
              </a:rPr>
              <a:t> – Svojstvo može da dobije vrednost prilikom kreiranja objekta, ali naknadno ne može da mu se izmeni vrednost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Opciono polje -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string]: any;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Point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number;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y: number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//proizvoljan broj polja tipa string ili broj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string]: string | number;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a:Point = {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x:100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y:200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z:400, u:'[1,2,3]' };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 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Pored strukture objekata, interfejsi se mogu koristiti i za opisivanje funkcija.</a:t>
            </a:r>
          </a:p>
          <a:p>
            <a:pPr lvl="1"/>
            <a:r>
              <a:rPr lang="sr-Latn-RS" dirty="0" smtClean="0"/>
              <a:t>Interfejsom se zadaje signatura funkcije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sourceList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string[],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string): string[];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myFilter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(list: string[], term: string)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(item)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item.indexOf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(term)!=-1;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(['foo', 'bar',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 interfejsa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x: number;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y: number;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IPoint3D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z: number;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a: Point3D = { x: 1, y: 2, z: 3 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 interfejsa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Pored drugog interfejsa , interfejs može i da proširi klasu.</a:t>
            </a:r>
          </a:p>
          <a:p>
            <a:r>
              <a:rPr lang="sr-Latn-RS" dirty="0" smtClean="0"/>
              <a:t>U tom slučaju, interfejs nasleđuje sve atribute i metode klase, bez njihovih implementacija</a:t>
            </a:r>
            <a:endParaRPr lang="en-US" dirty="0" smtClean="0"/>
          </a:p>
          <a:p>
            <a:endParaRPr lang="en-US" dirty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IPoint4D extends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u:number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ES+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TypeScript</a:t>
            </a:r>
            <a:r>
              <a:rPr lang="en-GB" i="1" dirty="0"/>
              <a:t> is a </a:t>
            </a:r>
            <a:r>
              <a:rPr lang="en-GB" i="1" dirty="0" smtClean="0"/>
              <a:t>typed </a:t>
            </a:r>
            <a:r>
              <a:rPr lang="en-GB" i="1" dirty="0"/>
              <a:t>superset of JavaScript that compiles to plain JavaScript.</a:t>
            </a:r>
            <a:endParaRPr lang="sr-Latn-RS" dirty="0" smtClean="0"/>
          </a:p>
          <a:p>
            <a:pPr lvl="1"/>
            <a:r>
              <a:rPr lang="sr-Latn-RS" dirty="0" smtClean="0"/>
              <a:t>Tipovi</a:t>
            </a:r>
          </a:p>
          <a:p>
            <a:pPr lvl="1"/>
            <a:r>
              <a:rPr lang="sr-Latn-RS" dirty="0" smtClean="0"/>
              <a:t>Interfejsi</a:t>
            </a:r>
          </a:p>
          <a:p>
            <a:pPr lvl="1"/>
            <a:r>
              <a:rPr lang="sr-Latn-RS" dirty="0" smtClean="0"/>
              <a:t>Buduće ES mogućnosti (Anotacije/Dekorateri, async/await)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7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intefejsa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25000" lnSpcReduction="20000"/>
          </a:bodyPr>
          <a:lstStyle/>
          <a:p>
            <a:r>
              <a:rPr lang="sr-Latn-RS" sz="11200" dirty="0" smtClean="0"/>
              <a:t>Klasa može da implementira interface</a:t>
            </a:r>
          </a:p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IPoint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show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():void;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PointClass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IPoint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tome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moze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uvede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nove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atribute</a:t>
            </a:r>
            <a:endParaRPr lang="en-US" sz="5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constructor(x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number, y: number, z:number) {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= y;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= z;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show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('(x:',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, ', y:',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, ', z:',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, ')');</a:t>
            </a:r>
          </a:p>
          <a:p>
            <a:pPr marL="0" indent="0"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new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PointClass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(100, 200, 300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da li je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kreirani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objekat</a:t>
            </a:r>
            <a:endParaRPr lang="en-US" sz="5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a.show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    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skladu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interfejsom</a:t>
            </a:r>
            <a:r>
              <a:rPr lang="en-US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Klase – modifikatori vidljivosti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Public </a:t>
            </a:r>
          </a:p>
          <a:p>
            <a:pPr lvl="1"/>
            <a:r>
              <a:rPr lang="sr-Latn-RS" dirty="0" smtClean="0"/>
              <a:t>Default</a:t>
            </a:r>
            <a:endParaRPr lang="sr-Latn-RS" dirty="0"/>
          </a:p>
          <a:p>
            <a:r>
              <a:rPr lang="sr-Latn-RS" dirty="0" smtClean="0"/>
              <a:t>Private</a:t>
            </a:r>
          </a:p>
          <a:p>
            <a:pPr lvl="1"/>
            <a:r>
              <a:rPr lang="sr-Latn-RS" dirty="0" smtClean="0"/>
              <a:t>Ne možemo da pristupimo svojstvu van klase (privilegovane metode objekta) ni iz klase naslednice</a:t>
            </a:r>
          </a:p>
          <a:p>
            <a:r>
              <a:rPr lang="sr-Latn-RS" dirty="0" smtClean="0"/>
              <a:t>Protected</a:t>
            </a:r>
          </a:p>
          <a:p>
            <a:pPr lvl="1"/>
            <a:r>
              <a:rPr lang="sr-Latn-RS" dirty="0" smtClean="0"/>
              <a:t>Ne možemo dapirstupimo svojstvu van klase, ali možemo da pristupimo iz klase naslednice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431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Static – svojstva na nivou „klase“ (konstruktorske funkcije) umesto na nivou instance</a:t>
            </a:r>
          </a:p>
          <a:p>
            <a:r>
              <a:rPr lang="sr-Latn-RS" dirty="0" smtClean="0"/>
              <a:t>Abstract – „klase“ koje mogu da se naslede, ali ne i instanciraju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0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kreiranja klase kreiraju se:</a:t>
            </a:r>
          </a:p>
          <a:p>
            <a:pPr lvl="1"/>
            <a:r>
              <a:rPr lang="sr-Latn-RS" dirty="0" smtClean="0"/>
              <a:t>Tip instance klase</a:t>
            </a:r>
            <a:endParaRPr lang="sr-Latn-RS" i="1" dirty="0" smtClean="0"/>
          </a:p>
          <a:p>
            <a:pPr lvl="1"/>
            <a:r>
              <a:rPr lang="sr-Latn-RS" dirty="0" smtClean="0"/>
              <a:t>Konstruktorska funkcija koja će biti </a:t>
            </a:r>
            <a:r>
              <a:rPr lang="sr-Latn-RS" dirty="0" smtClean="0"/>
              <a:t>pozvana</a:t>
            </a:r>
            <a:r>
              <a:rPr lang="en-US" dirty="0" smtClean="0"/>
              <a:t> </a:t>
            </a:r>
            <a:r>
              <a:rPr lang="sr-Latn-RS" dirty="0" smtClean="0"/>
              <a:t>prilikom </a:t>
            </a:r>
            <a:r>
              <a:rPr lang="sr-Latn-RS" dirty="0" smtClean="0"/>
              <a:t>insanciranja klase pomoću </a:t>
            </a:r>
            <a:r>
              <a:rPr lang="sr-Latn-RS" b="1" dirty="0" smtClean="0"/>
              <a:t>new</a:t>
            </a:r>
          </a:p>
          <a:p>
            <a:r>
              <a:rPr lang="sr-Latn-RS" dirty="0" smtClean="0"/>
              <a:t>Klasa ima</a:t>
            </a:r>
          </a:p>
          <a:p>
            <a:pPr lvl="1"/>
            <a:r>
              <a:rPr lang="sr-Latn-RS" dirty="0" smtClean="0"/>
              <a:t>Aspekt instance</a:t>
            </a:r>
          </a:p>
          <a:p>
            <a:pPr lvl="1"/>
            <a:r>
              <a:rPr lang="sr-Latn-RS" dirty="0" smtClean="0"/>
              <a:t>Statički aspekt</a:t>
            </a:r>
          </a:p>
          <a:p>
            <a:endParaRPr lang="en-US" b="1" i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4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x:number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y:number;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counter:number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y:number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new Point(100,200);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53471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Point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Point(x, 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Point.counter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Point.counter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new Point(100, 200);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Point1: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Point = Point;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Point1.counter = 100;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Point(100,200);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p2=new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Point(100,200);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p3=new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Point1(100,200);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ispisano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console.log(p2);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console.log(p3);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2438400"/>
            <a:ext cx="472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Point1 = Point;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Point1.counter = 100;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 = new Point(100, 200);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 = new Point(100, 200);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p3 = new Point1(100, 200);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console.log(p2);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console.log(p3);</a:t>
            </a:r>
          </a:p>
        </p:txBody>
      </p:sp>
    </p:spTree>
    <p:extLst>
      <p:ext uri="{BB962C8B-B14F-4D97-AF65-F5344CB8AC3E}">
        <p14:creationId xmlns:p14="http://schemas.microsoft.com/office/powerpoint/2010/main" val="2659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</a:t>
            </a:r>
            <a:r>
              <a:rPr lang="en-US" dirty="0" err="1" smtClean="0"/>
              <a:t>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subtract: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y:number) =&gt; number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y:number){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x-y;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dirty="0"/>
              <a:t>Ne </a:t>
            </a:r>
            <a:r>
              <a:rPr lang="en-US" sz="3500" dirty="0" err="1"/>
              <a:t>moramo</a:t>
            </a:r>
            <a:r>
              <a:rPr lang="en-US" sz="3500" dirty="0"/>
              <a:t> </a:t>
            </a:r>
            <a:r>
              <a:rPr lang="en-US" sz="3500" dirty="0" err="1"/>
              <a:t>navoditi</a:t>
            </a:r>
            <a:r>
              <a:rPr lang="en-US" sz="3500" dirty="0"/>
              <a:t> pun tip </a:t>
            </a:r>
            <a:r>
              <a:rPr lang="en-US" sz="3500" dirty="0" err="1"/>
              <a:t>funkcije</a:t>
            </a:r>
            <a:r>
              <a:rPr lang="en-US" sz="3500" dirty="0"/>
              <a:t> </a:t>
            </a:r>
            <a:r>
              <a:rPr lang="en-US" sz="3500" dirty="0" err="1"/>
              <a:t>kada</a:t>
            </a:r>
            <a:r>
              <a:rPr lang="en-US" sz="3500" dirty="0"/>
              <a:t> je </a:t>
            </a:r>
            <a:r>
              <a:rPr lang="en-US" sz="3500" dirty="0" err="1"/>
              <a:t>kreiramo</a:t>
            </a:r>
            <a:r>
              <a:rPr lang="en-US" sz="3500" dirty="0"/>
              <a:t>. TSC </a:t>
            </a:r>
            <a:r>
              <a:rPr lang="en-US" sz="3500" dirty="0" err="1"/>
              <a:t>komplajer</a:t>
            </a:r>
            <a:r>
              <a:rPr lang="en-US" sz="3500" dirty="0"/>
              <a:t> </a:t>
            </a:r>
            <a:r>
              <a:rPr lang="sr-Latn-RS" sz="3500" dirty="0"/>
              <a:t>će zaključiti tip (type inference) ako je tip </a:t>
            </a:r>
            <a:r>
              <a:rPr lang="sr-Latn-RS" sz="3500" dirty="0" smtClean="0"/>
              <a:t>dat </a:t>
            </a:r>
            <a:r>
              <a:rPr lang="sr-Latn-RS" sz="3500" dirty="0"/>
              <a:t>na jedno strani opratora dodele.</a:t>
            </a: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let subtract: = </a:t>
            </a:r>
          </a:p>
          <a:p>
            <a:pPr marL="0" indent="0">
              <a:buNone/>
            </a:pPr>
            <a:r>
              <a:rPr lang="sr-Latn-R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, y:number){</a:t>
            </a:r>
          </a:p>
          <a:p>
            <a:pPr marL="0" indent="0">
              <a:buNone/>
            </a:pPr>
            <a:r>
              <a:rPr lang="sr-Latn-R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x-y;</a:t>
            </a:r>
          </a:p>
          <a:p>
            <a:pPr marL="0" indent="0">
              <a:buNone/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Preklapanje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 li u </a:t>
            </a:r>
            <a:r>
              <a:rPr lang="sr-Latn-RS" dirty="0" smtClean="0"/>
              <a:t>JavaScriptu možemo da imamo polimorfne funkcije koje imaju različito ponašanje u zavisnosti od broja i tipa parametara?</a:t>
            </a:r>
            <a:endParaRPr lang="en-U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Preklapanje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JavaScriptu funkcionalnost preklapanje </a:t>
            </a:r>
            <a:r>
              <a:rPr lang="en-US" dirty="0" err="1" smtClean="0"/>
              <a:t>funkcija</a:t>
            </a:r>
            <a:r>
              <a:rPr lang="en-US" dirty="0" smtClean="0"/>
              <a:t> (overloading)</a:t>
            </a:r>
            <a:r>
              <a:rPr lang="sr-Latn-RS" dirty="0" smtClean="0"/>
              <a:t> </a:t>
            </a:r>
            <a:r>
              <a:rPr lang="sr-Latn-RS" dirty="0" smtClean="0"/>
              <a:t>je bila ostvarena tako što jedna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sr-Latn-RS" dirty="0" smtClean="0"/>
              <a:t> </a:t>
            </a:r>
            <a:r>
              <a:rPr lang="sr-Latn-RS" dirty="0" smtClean="0"/>
              <a:t>različite povratne vrednosti u zavisnosti od argumenata koji joj se pošalju</a:t>
            </a:r>
            <a:r>
              <a:rPr lang="sr-Latn-RS" dirty="0" smtClean="0"/>
              <a:t>.</a:t>
            </a:r>
            <a:endParaRPr lang="en-U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Preklapanje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choose = function(numbers, index){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if(numbers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=== undefined){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if(numbers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Array){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numbers[index];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(numbers)){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numbers;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console.log(choose([1,2,3],1));</a:t>
            </a:r>
          </a:p>
          <a:p>
            <a:pPr marL="0" indent="0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console.log(choose(100));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Opcioni, ne moramo da ih navodi, </a:t>
            </a:r>
            <a:r>
              <a:rPr lang="sr-Latn-RS" b="1" dirty="0" smtClean="0"/>
              <a:t>ali možemo</a:t>
            </a:r>
          </a:p>
          <a:p>
            <a:pPr lvl="1"/>
            <a:r>
              <a:rPr lang="sr-Latn-RS" dirty="0" smtClean="0"/>
              <a:t>Boolean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Number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decimal: number = 6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String</a:t>
            </a:r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"blue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Jezik je slabo tipiziran, pa možemo da uradimo sledeće:</a:t>
            </a:r>
          </a:p>
          <a:p>
            <a:pPr marL="914400" lvl="2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"Bob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Bobbington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age: number = 37;</a:t>
            </a:r>
          </a:p>
          <a:p>
            <a:pPr marL="914400" lvl="2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sentence: string = "Hello, my name is " +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+ ".\n\n"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+"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I'll be " + (age + 1) + " years old next month."</a:t>
            </a:r>
          </a:p>
        </p:txBody>
      </p:sp>
    </p:spTree>
    <p:extLst>
      <p:ext uri="{BB962C8B-B14F-4D97-AF65-F5344CB8AC3E}">
        <p14:creationId xmlns:p14="http://schemas.microsoft.com/office/powerpoint/2010/main" val="20153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Preklapanje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//ponavljamo deklaraciju funkcije za sve slučajeva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numbers:number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):number;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choose(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numbers:number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number):number;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choose(numbers,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index?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if(numbers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=== undefined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if(numbers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Array){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numbers[index];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else{ 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JavaScript je dinamički tipiziran jezik</a:t>
            </a:r>
          </a:p>
          <a:p>
            <a:pPr lvl="1"/>
            <a:r>
              <a:rPr lang="sr-Latn-RS" dirty="0" smtClean="0"/>
              <a:t>Nema potrebe za parametarskim polimorfizmom</a:t>
            </a:r>
          </a:p>
          <a:p>
            <a:r>
              <a:rPr lang="sr-Latn-RS" dirty="0" smtClean="0"/>
              <a:t>TypeScript je statički tipiziran</a:t>
            </a:r>
          </a:p>
          <a:p>
            <a:pPr lvl="1"/>
            <a:r>
              <a:rPr lang="sr-Latn-RS" dirty="0" smtClean="0"/>
              <a:t>Ako želimo da pravimo komponente koje se mogu koristiti u različitim kontekstima treba nam parametarski polimorfizam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Generičke 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koja primi vrednosti i vrati je</a:t>
            </a:r>
          </a:p>
          <a:p>
            <a:pPr marL="0" indent="0" algn="ctr">
              <a:buNone/>
            </a:pPr>
            <a:r>
              <a:rPr lang="sr-Latn-RS" dirty="0" smtClean="0"/>
              <a:t>λx.x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): T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Generički 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T): void;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T;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Generičke 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Stack&lt;T&gt;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values: T[];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T){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this.values.push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this.values.pop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2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Zaključivanje tipova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Ako tip nije eksplicitno zadat, kompajler će ga zaključiti na osnovu dodele vrednosti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5;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 world';</a:t>
            </a:r>
          </a:p>
          <a:p>
            <a:endParaRPr lang="en-US" dirty="0"/>
          </a:p>
          <a:p>
            <a:endParaRPr lang="en-US" dirty="0" smtClean="0"/>
          </a:p>
          <a:p>
            <a:pPr marL="0" indent="0" latinLnBrk="1">
              <a:buNone/>
            </a:pPr>
            <a:r>
              <a:rPr lang="en-US" b="1" dirty="0"/>
              <a:t>Type '"Hello world"' is not assignable to type 'number</a:t>
            </a:r>
            <a:r>
              <a:rPr lang="en-US" b="1" dirty="0" smtClean="0"/>
              <a:t>'.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Zaključivanje tipova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situaciji koja nije jednoznačna, zaključuje se </a:t>
            </a:r>
            <a:r>
              <a:rPr lang="sr-Latn-RS" b="1" dirty="0" smtClean="0"/>
              <a:t>najbolji zajednički tip</a:t>
            </a:r>
          </a:p>
          <a:p>
            <a:pPr lvl="1"/>
            <a:r>
              <a:rPr lang="sr-Latn-RS" dirty="0" smtClean="0"/>
              <a:t>Na primer u heterogenim kolekcijama</a:t>
            </a:r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y = [1,5,true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y.push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5715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800" b="1" dirty="0"/>
              <a:t>Argument of type '"hello world"' is not assignable to parameter of type 'number | </a:t>
            </a:r>
            <a:r>
              <a:rPr lang="en-US" sz="2800" b="1" dirty="0" err="1"/>
              <a:t>boolean</a:t>
            </a:r>
            <a:r>
              <a:rPr lang="en-US" sz="2800" b="1" dirty="0"/>
              <a:t>'.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Nominalni</a:t>
            </a:r>
            <a:r>
              <a:rPr lang="en-US" dirty="0" smtClean="0"/>
              <a:t> vs. </a:t>
            </a:r>
            <a:r>
              <a:rPr lang="en-US" dirty="0" err="1" smtClean="0"/>
              <a:t>strukturalni</a:t>
            </a:r>
            <a:r>
              <a:rPr lang="en-US" dirty="0" smtClean="0"/>
              <a:t> </a:t>
            </a:r>
            <a:r>
              <a:rPr lang="en-US" dirty="0" err="1" smtClean="0"/>
              <a:t>podatipovi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Book{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author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Album{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author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title:string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author:string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title;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this.author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birthOfTheCool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Album = new Album('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birthOfTheCool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','Miles Davis');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a: Book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birthOfTheCool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Nominalni</a:t>
            </a:r>
            <a:r>
              <a:rPr lang="en-US" dirty="0" smtClean="0"/>
              <a:t> vs. </a:t>
            </a:r>
            <a:r>
              <a:rPr lang="en-US" dirty="0" err="1" smtClean="0"/>
              <a:t>strukturalni</a:t>
            </a:r>
            <a:r>
              <a:rPr lang="en-US" dirty="0" smtClean="0"/>
              <a:t> </a:t>
            </a:r>
            <a:r>
              <a:rPr lang="en-US" dirty="0" err="1" smtClean="0"/>
              <a:t>tipovi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jezicima sa nominalnim tipovima (Java, C#) ovo bila greška</a:t>
            </a:r>
          </a:p>
          <a:p>
            <a:r>
              <a:rPr lang="sr-Latn-RS" dirty="0" smtClean="0"/>
              <a:t>TypeScript ima skutrkturalne tipove (setimo se duck typinga u JavaScriptu) pa nema greške</a:t>
            </a:r>
          </a:p>
          <a:p>
            <a:pPr lvl="1"/>
            <a:r>
              <a:rPr lang="sr-Latn-RS" dirty="0" smtClean="0"/>
              <a:t>Dovoljno je da objekat ima predviđene atribute i metode pa da je smatramo instancom tipa</a:t>
            </a:r>
          </a:p>
          <a:p>
            <a:pPr lvl="1"/>
            <a:r>
              <a:rPr lang="sr-Latn-RS" dirty="0" smtClean="0"/>
              <a:t>Kažemo da je tip Book </a:t>
            </a:r>
            <a:r>
              <a:rPr lang="sr-Latn-RS" b="1" dirty="0" smtClean="0"/>
              <a:t>kompatibilan</a:t>
            </a:r>
            <a:r>
              <a:rPr lang="sr-Latn-RS" dirty="0" smtClean="0"/>
              <a:t> sa tipom Album i obrnuto</a:t>
            </a:r>
          </a:p>
          <a:p>
            <a:pPr lvl="1"/>
            <a:r>
              <a:rPr lang="sr-Latn-RS" dirty="0" smtClean="0"/>
              <a:t>Tip </a:t>
            </a:r>
            <a:r>
              <a:rPr lang="sr-Latn-RS" b="1" dirty="0" smtClean="0"/>
              <a:t>a</a:t>
            </a:r>
            <a:r>
              <a:rPr lang="sr-Latn-RS" dirty="0" smtClean="0"/>
              <a:t> je kompatibilan sa tipom </a:t>
            </a:r>
            <a:r>
              <a:rPr lang="sr-Latn-RS" b="1" dirty="0" smtClean="0"/>
              <a:t>b</a:t>
            </a:r>
            <a:r>
              <a:rPr lang="sr-Latn-RS" dirty="0" smtClean="0"/>
              <a:t> ako </a:t>
            </a:r>
            <a:r>
              <a:rPr lang="sr-Latn-RS" b="1" dirty="0" smtClean="0"/>
              <a:t>b</a:t>
            </a:r>
            <a:r>
              <a:rPr lang="sr-Latn-RS" dirty="0" smtClean="0"/>
              <a:t> ima sve atribute i metode koje ima i </a:t>
            </a:r>
            <a:r>
              <a:rPr lang="sr-Latn-RS" b="1" dirty="0" smtClean="0"/>
              <a:t>a</a:t>
            </a:r>
            <a:r>
              <a:rPr lang="sr-Latn-R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Kompatibilnost funkcija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 </a:t>
            </a:r>
            <a:r>
              <a:rPr lang="sr-Latn-RS" dirty="0" smtClean="0"/>
              <a:t>slučaju funkcija: 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ovratne vrednosti moraju da se poklope</a:t>
            </a:r>
          </a:p>
          <a:p>
            <a:pPr lvl="1"/>
            <a:r>
              <a:rPr lang="sr-Latn-RS" dirty="0" smtClean="0"/>
              <a:t>Parametri dodeljivane funkcije moraju da se poklope sa prvih n parametara funkcije kojoj se dodeljuje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f1: (x: string) =&gt; number = (x: string) =&gt; 100;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f2: (x: string, y: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number = (x: string, y: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200;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f2 = f1;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//f1 = f2;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greska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sr-Latn-RS" dirty="0" smtClean="0"/>
              <a:t>Niz</a:t>
            </a:r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list: number[] = [1, 2, 3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list: Array&lt;number&gt; = [1, 2, 3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Tuple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x: [string, number];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["hello", 10]; // OK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[10, "hello"]; //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Enum</a:t>
            </a:r>
            <a:endParaRPr lang="en-GB" dirty="0"/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{Red = 1, Green, Blue};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c: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9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Kompatibilnost 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Slično kao i kompatibilnost objektnih literala uz razliku da klase imaju statički aspekt i aspekt instance</a:t>
            </a:r>
          </a:p>
          <a:p>
            <a:pPr lvl="1"/>
            <a:r>
              <a:rPr lang="sr-Latn-RS" dirty="0" smtClean="0"/>
              <a:t>Posmatra se samo aspekt instance</a:t>
            </a:r>
          </a:p>
          <a:p>
            <a:pPr lvl="1"/>
            <a:r>
              <a:rPr lang="sr-Latn-RS" dirty="0" smtClean="0"/>
              <a:t>Zanemaruju se statička svojstva i konstruktor klase</a:t>
            </a:r>
          </a:p>
          <a:p>
            <a:r>
              <a:rPr lang="sr-Latn-RS" dirty="0" smtClean="0"/>
              <a:t>Modifikatori prava pristupa utiču na kompatibilnosti</a:t>
            </a:r>
          </a:p>
          <a:p>
            <a:pPr lvl="1"/>
            <a:r>
              <a:rPr lang="sr-Latn-RS" dirty="0" smtClean="0"/>
              <a:t>Privatno svojstvo je kompatibilno sa privatnim</a:t>
            </a:r>
          </a:p>
          <a:p>
            <a:pPr lvl="1"/>
            <a:r>
              <a:rPr lang="sr-Latn-RS" dirty="0" smtClean="0"/>
              <a:t>Protected je kompatibilno sa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Presek tipova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Kombinovanje više tipova u jedan</a:t>
            </a:r>
          </a:p>
          <a:p>
            <a:pPr lvl="1"/>
            <a:r>
              <a:rPr lang="sr-Latn-RS" dirty="0" smtClean="0"/>
              <a:t>Objekat ima svojstva svih tipova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Presek</a:t>
            </a:r>
            <a:r>
              <a:rPr lang="en-US" dirty="0" smtClean="0"/>
              <a:t> </a:t>
            </a:r>
            <a:r>
              <a:rPr lang="en-US" dirty="0" err="1" smtClean="0"/>
              <a:t>tipova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6" y="1752600"/>
            <a:ext cx="419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mix &lt;T, U&gt;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y:U):T&amp;U{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retVal:T&amp;U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 as T&amp;U;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for(let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in x){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any&gt;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)[i]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any&gt;x)[i];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for(let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in y){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retVal.hasOwnProperty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(i)){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any&gt;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)[i]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any&gt;y)[i];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1447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constructor(public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x:number,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y:number){}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Message{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constructor(public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 = new Point(100,200);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m = new Message('Unexpected point!');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messagePoint:Message&amp;Point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mix&lt;Message, Point&gt;(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8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Unija</a:t>
            </a:r>
            <a:r>
              <a:rPr lang="en-US" dirty="0" smtClean="0"/>
              <a:t> </a:t>
            </a:r>
            <a:r>
              <a:rPr lang="en-US" dirty="0" err="1" smtClean="0"/>
              <a:t>tipova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Više tipova od kojih je jedan dodeljen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number|string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x:number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&gt;=0){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‘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defined for negative numbers’;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a: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number|string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Kada za varijablu postavimo da joj je tip unija tipova, možemo pristupati samo atributima koji postoje u </a:t>
            </a:r>
            <a:r>
              <a:rPr lang="sr-Latn-RS" b="1" dirty="0" smtClean="0"/>
              <a:t>svim tipovima unije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Ako bismo hteli da pristupimo atributima nekog od tipova unije, morali bismo da radimo asertaciju tipa pri svakom pristupu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(vehicle as Car).drive</a:t>
            </a:r>
          </a:p>
          <a:p>
            <a:r>
              <a:rPr lang="sr-Latn-RS" dirty="0" smtClean="0"/>
              <a:t>Ili možemo da postavimo guard, pa da asertaciju tipa uradimo samo jednom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846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657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Motorbike{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noOfWheels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= 2;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startEngine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ride(){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this.startEngine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Brrrrrrm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noOfWheels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= 4;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noOfDoors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= 4;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startEngine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drive(){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console.log('Off we go');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462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getVehicle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Motorbike|Car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Motorbike;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vehicle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getVehicle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vehicle.startEngine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 Property 'ride' does not exist on type 'Car'.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vehicle.ride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//guard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(vehicle: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Motorbike|Car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 is 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(vehicle as Car).drive !== undefined;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(vehicle)){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vehicle.drive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vehicle.ride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9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pozvana isCar funkcija nad varijablom vehicle, tip varijable je sužen na </a:t>
            </a:r>
            <a:r>
              <a:rPr lang="sr-Latn-RS" dirty="0" smtClean="0"/>
              <a:t>Car</a:t>
            </a:r>
            <a:r>
              <a:rPr lang="en-US" dirty="0" smtClean="0"/>
              <a:t>…</a:t>
            </a:r>
            <a:endParaRPr lang="sr-Latn-RS" dirty="0" smtClean="0"/>
          </a:p>
          <a:p>
            <a:pPr lvl="1"/>
            <a:r>
              <a:rPr lang="en-US" dirty="0" smtClean="0"/>
              <a:t>…</a:t>
            </a:r>
            <a:r>
              <a:rPr lang="sr-Latn-RS" dirty="0" smtClean="0"/>
              <a:t>Ako </a:t>
            </a:r>
            <a:r>
              <a:rPr lang="sr-Latn-RS" dirty="0" smtClean="0"/>
              <a:t>je povratna vrednost true</a:t>
            </a:r>
          </a:p>
          <a:p>
            <a:pPr lvl="1"/>
            <a:r>
              <a:rPr lang="sr-Latn-RS" dirty="0" smtClean="0"/>
              <a:t>Ako povratna vrednost nije true, sužen je na Motorbike, pošto je to jedini preostali tip u uniji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7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Alias tipa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Novo ime za postojeći tip</a:t>
            </a:r>
          </a:p>
          <a:p>
            <a:pPr lvl="1"/>
            <a:r>
              <a:rPr lang="sr-Latn-RS" dirty="0" smtClean="0"/>
              <a:t>Primitivni tip, uniju, tuple, ili bilo koji drugi tip</a:t>
            </a:r>
          </a:p>
          <a:p>
            <a:pPr lvl="1"/>
            <a:r>
              <a:rPr lang="sr-Latn-RS" dirty="0" smtClean="0"/>
              <a:t>Ne kreira se novi tip, kreira se samo </a:t>
            </a:r>
            <a:r>
              <a:rPr lang="sr-Latn-RS" i="1" dirty="0" smtClean="0"/>
              <a:t>novi naziv za postojeći 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2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tipa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UUID = string;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string;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UUID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generateUUID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() =&gt; UUID = () =&gt; uuid.v4;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UUID{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'string'){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uuidOrGen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6400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smtClean="0"/>
              <a:t>primer13.ts </a:t>
            </a:r>
            <a:r>
              <a:rPr lang="en-US" dirty="0"/>
              <a:t>-p </a:t>
            </a:r>
            <a:r>
              <a:rPr lang="en-US" dirty="0" err="1"/>
              <a:t>tsify</a:t>
            </a:r>
            <a:r>
              <a:rPr lang="en-US" dirty="0"/>
              <a:t> --</a:t>
            </a:r>
            <a:r>
              <a:rPr lang="en-US" dirty="0" err="1"/>
              <a:t>noImplicitAny</a:t>
            </a:r>
            <a:r>
              <a:rPr lang="en-US" dirty="0"/>
              <a:t> &gt; </a:t>
            </a:r>
            <a:r>
              <a:rPr lang="en-US" dirty="0" smtClean="0"/>
              <a:t>primer13.js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78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Dekorat</a:t>
            </a:r>
            <a:r>
              <a:rPr lang="en-GB" dirty="0" smtClean="0"/>
              <a:t>o</a:t>
            </a:r>
            <a:r>
              <a:rPr lang="sr-Latn-RS" dirty="0" smtClean="0"/>
              <a:t>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Deklaracija koja se vezuje za deklaraciju klase, metode, akcesora, svojstva ili parametra</a:t>
            </a:r>
          </a:p>
          <a:p>
            <a:r>
              <a:rPr lang="sr-Latn-RS" dirty="0" smtClean="0"/>
              <a:t>Dekorateri su oblika </a:t>
            </a:r>
            <a:r>
              <a:rPr lang="sr-Latn-RS" i="1" dirty="0" smtClean="0"/>
              <a:t>@izraz</a:t>
            </a:r>
            <a:r>
              <a:rPr lang="sr-Latn-RS" dirty="0" smtClean="0"/>
              <a:t>  pri čemu </a:t>
            </a:r>
            <a:r>
              <a:rPr lang="sr-Latn-RS" i="1" dirty="0" smtClean="0"/>
              <a:t>izraz </a:t>
            </a:r>
            <a:r>
              <a:rPr lang="sr-Latn-RS" dirty="0" smtClean="0"/>
              <a:t>treba da se evaluira u funkciju koja će se pozvati u runtimeu</a:t>
            </a:r>
          </a:p>
          <a:p>
            <a:r>
              <a:rPr lang="sr-Latn-RS" dirty="0" smtClean="0"/>
              <a:t>Funkcija može da pristupi dekorisanom objektu i da ga po potrebi izmeni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r-Latn-RS" dirty="0" smtClean="0"/>
              <a:t>Any – bilo šta</a:t>
            </a:r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any = 4;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"maybe a string instead";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Void – ništa (undefined ili null)</a:t>
            </a:r>
            <a:endParaRPr lang="en-GB" dirty="0"/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alert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("warning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message");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 unusable: void = undefined;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3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Dekoratori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logClass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(target: any){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//referenca na originalni  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//konstruktor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original = target;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//pomoćna funkcija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//generise instancu klase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construct(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c:any=function(){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this,args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c.prototype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cstr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.prototype;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new c();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536680"/>
            <a:ext cx="502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//novi konstruktor</a:t>
            </a:r>
          </a:p>
          <a:p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//loguje instanciranje </a:t>
            </a:r>
          </a:p>
          <a:p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 instancira objekat</a:t>
            </a:r>
          </a:p>
          <a:p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: any = function (...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("New: " + original.name);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construct(original,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f.prototype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original.prototype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18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Dekoratori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logClass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name: string;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surname: string;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constructor(name : string, surname : string) {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this.surname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surname;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Dekoratori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//prilikom instanciranja ispisaće se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 konzolu new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Person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new Person("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867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$ </a:t>
            </a:r>
            <a:r>
              <a:rPr lang="es-ES" dirty="0" err="1"/>
              <a:t>tsc</a:t>
            </a:r>
            <a:r>
              <a:rPr lang="es-ES" dirty="0"/>
              <a:t> primer14 --target ES5 --</a:t>
            </a:r>
            <a:r>
              <a:rPr lang="es-ES" dirty="0" err="1"/>
              <a:t>experimentalDecorators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Null 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/>
              <a:t>Undefined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u: undefined = undefined;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n: null = null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Never</a:t>
            </a:r>
            <a:r>
              <a:rPr lang="sr-Latn-RS" dirty="0" smtClean="0"/>
              <a:t> – vrednost funkcije koja se nikada ne vraća (ciklični genertor, funkcija koja uvek izaziva izuzetak)</a:t>
            </a:r>
          </a:p>
          <a:p>
            <a:pPr marL="914400" lvl="2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error(message: string): never {</a:t>
            </a:r>
          </a:p>
          <a:p>
            <a:pPr marL="914400" lvl="2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 new Error(message);</a:t>
            </a:r>
          </a:p>
          <a:p>
            <a:pPr marL="914400" lvl="2" indent="0">
              <a:buNone/>
            </a:pP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0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Eksplicitno kastovanje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= 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 =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string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).length;</a:t>
            </a:r>
          </a:p>
        </p:txBody>
      </p:sp>
    </p:spTree>
    <p:extLst>
      <p:ext uri="{BB962C8B-B14F-4D97-AF65-F5344CB8AC3E}">
        <p14:creationId xmlns:p14="http://schemas.microsoft.com/office/powerpoint/2010/main" val="31566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provere tipa u TypeScriptu posmatra se </a:t>
            </a:r>
            <a:r>
              <a:rPr lang="sr-Latn-RS" i="1" dirty="0" smtClean="0"/>
              <a:t>struktura</a:t>
            </a:r>
            <a:r>
              <a:rPr lang="sr-Latn-RS" dirty="0" smtClean="0"/>
              <a:t> objekta</a:t>
            </a:r>
          </a:p>
          <a:p>
            <a:pPr lvl="1"/>
            <a:r>
              <a:rPr lang="sr-Latn-RS" dirty="0" smtClean="0"/>
              <a:t>Duck typing</a:t>
            </a:r>
          </a:p>
          <a:p>
            <a:r>
              <a:rPr lang="sr-Latn-RS" dirty="0" smtClean="0"/>
              <a:t>Ovakvi „tipovi“ se zadaju pomoću interfejsa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4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IComment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?:string;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?:string;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signedBy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?:string;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kolekcija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comments?: Comment[];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2251</Words>
  <Application>Microsoft Office PowerPoint</Application>
  <PresentationFormat>On-screen Show (4:3)</PresentationFormat>
  <Paragraphs>519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TypeScript</vt:lpstr>
      <vt:lpstr>ES+</vt:lpstr>
      <vt:lpstr>Tipovi</vt:lpstr>
      <vt:lpstr>Tipovi</vt:lpstr>
      <vt:lpstr>Tipovi</vt:lpstr>
      <vt:lpstr>Tipovi</vt:lpstr>
      <vt:lpstr>Eksplicitno kastovanje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 funkcije</vt:lpstr>
      <vt:lpstr>Interface funkcije</vt:lpstr>
      <vt:lpstr>Nasleđivanje interfejsa</vt:lpstr>
      <vt:lpstr>Nasleđivanje interfejsa</vt:lpstr>
      <vt:lpstr>Implementacija intefejsa</vt:lpstr>
      <vt:lpstr>Klase – modifikatori vidljivosti svojstava</vt:lpstr>
      <vt:lpstr>Klase</vt:lpstr>
      <vt:lpstr>Klase</vt:lpstr>
      <vt:lpstr>Klase</vt:lpstr>
      <vt:lpstr>Klase</vt:lpstr>
      <vt:lpstr>Tip funkcije</vt:lpstr>
      <vt:lpstr>Preklapanje funkcija</vt:lpstr>
      <vt:lpstr>Preklapanje funkcija</vt:lpstr>
      <vt:lpstr>Preklapanje funkcija</vt:lpstr>
      <vt:lpstr>Preklapanje funkcija</vt:lpstr>
      <vt:lpstr>Generici</vt:lpstr>
      <vt:lpstr>Generičke funkcije</vt:lpstr>
      <vt:lpstr>Generički interfejsi</vt:lpstr>
      <vt:lpstr>Generičke klase</vt:lpstr>
      <vt:lpstr>Zaključivanje tipova</vt:lpstr>
      <vt:lpstr>Zaključivanje tipova</vt:lpstr>
      <vt:lpstr>Nominalni vs. strukturalni podatipovi</vt:lpstr>
      <vt:lpstr>Nominalni vs. strukturalni tipovi</vt:lpstr>
      <vt:lpstr>Kompatibilnost funkcija</vt:lpstr>
      <vt:lpstr>Kompatibilnost klasa</vt:lpstr>
      <vt:lpstr>Presek tipova</vt:lpstr>
      <vt:lpstr>Presek tipova</vt:lpstr>
      <vt:lpstr>Unija tipova</vt:lpstr>
      <vt:lpstr>Guards</vt:lpstr>
      <vt:lpstr>Guards</vt:lpstr>
      <vt:lpstr>Guards</vt:lpstr>
      <vt:lpstr>Alias tipa</vt:lpstr>
      <vt:lpstr>Alias tipa</vt:lpstr>
      <vt:lpstr>Dekoratori</vt:lpstr>
      <vt:lpstr>Dekoratori</vt:lpstr>
      <vt:lpstr>Dekoratori</vt:lpstr>
      <vt:lpstr>Dekoratori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milansegedinac</dc:creator>
  <cp:lastModifiedBy>Windows User</cp:lastModifiedBy>
  <cp:revision>267</cp:revision>
  <dcterms:created xsi:type="dcterms:W3CDTF">2006-08-16T00:00:00Z</dcterms:created>
  <dcterms:modified xsi:type="dcterms:W3CDTF">2017-11-21T06:46:15Z</dcterms:modified>
</cp:coreProperties>
</file>