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6"/>
  </p:notesMasterIdLst>
  <p:sldIdLst>
    <p:sldId id="256" r:id="rId4"/>
    <p:sldId id="294" r:id="rId5"/>
    <p:sldId id="295" r:id="rId6"/>
    <p:sldId id="296" r:id="rId7"/>
    <p:sldId id="297" r:id="rId8"/>
    <p:sldId id="298" r:id="rId9"/>
    <p:sldId id="293" r:id="rId10"/>
    <p:sldId id="269" r:id="rId11"/>
    <p:sldId id="275" r:id="rId12"/>
    <p:sldId id="281" r:id="rId13"/>
    <p:sldId id="282" r:id="rId14"/>
    <p:sldId id="300" r:id="rId15"/>
    <p:sldId id="301" r:id="rId16"/>
    <p:sldId id="305" r:id="rId17"/>
    <p:sldId id="303" r:id="rId18"/>
    <p:sldId id="306" r:id="rId19"/>
    <p:sldId id="287" r:id="rId20"/>
    <p:sldId id="268" r:id="rId21"/>
    <p:sldId id="292" r:id="rId22"/>
    <p:sldId id="263" r:id="rId23"/>
    <p:sldId id="259" r:id="rId24"/>
    <p:sldId id="283" r:id="rId25"/>
  </p:sldIdLst>
  <p:sldSz cx="9144000" cy="6858000" type="screen4x3"/>
  <p:notesSz cx="6858000" cy="9144000"/>
  <p:defaultTextStyle>
    <a:defPPr>
      <a:defRPr lang="sr-Latn-C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2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00"/>
    <a:srgbClr val="DDDD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5D8EA-0D66-491F-AD5A-D1C8F25CDD00}" v="24" dt="2024-05-17T13:59:27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5" autoAdjust="0"/>
    <p:restoredTop sz="99763" autoAdjust="0"/>
  </p:normalViewPr>
  <p:slideViewPr>
    <p:cSldViewPr>
      <p:cViewPr varScale="1">
        <p:scale>
          <a:sx n="112" d="100"/>
          <a:sy n="112" d="100"/>
        </p:scale>
        <p:origin x="31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nad Todorovic" userId="fcc6b7f54828351c" providerId="Windows Live" clId="Web-{DE05D8EA-0D66-491F-AD5A-D1C8F25CDD00}"/>
    <pc:docChg chg="delSld modSld">
      <pc:chgData name="Nenad Todorovic" userId="fcc6b7f54828351c" providerId="Windows Live" clId="Web-{DE05D8EA-0D66-491F-AD5A-D1C8F25CDD00}" dt="2024-05-17T13:59:27.818" v="21"/>
      <pc:docMkLst>
        <pc:docMk/>
      </pc:docMkLst>
      <pc:sldChg chg="modSp">
        <pc:chgData name="Nenad Todorovic" userId="fcc6b7f54828351c" providerId="Windows Live" clId="Web-{DE05D8EA-0D66-491F-AD5A-D1C8F25CDD00}" dt="2024-05-17T13:57:41.097" v="20" actId="20577"/>
        <pc:sldMkLst>
          <pc:docMk/>
          <pc:sldMk cId="0" sldId="256"/>
        </pc:sldMkLst>
        <pc:spChg chg="mod">
          <ac:chgData name="Nenad Todorovic" userId="fcc6b7f54828351c" providerId="Windows Live" clId="Web-{DE05D8EA-0D66-491F-AD5A-D1C8F25CDD00}" dt="2024-05-17T13:57:31.550" v="4" actId="20577"/>
          <ac:spMkLst>
            <pc:docMk/>
            <pc:sldMk cId="0" sldId="256"/>
            <ac:spMk id="3074" creationId="{CBA635D2-D9C8-F365-CB2C-7177E1FD8961}"/>
          </ac:spMkLst>
        </pc:spChg>
        <pc:spChg chg="mod">
          <ac:chgData name="Nenad Todorovic" userId="fcc6b7f54828351c" providerId="Windows Live" clId="Web-{DE05D8EA-0D66-491F-AD5A-D1C8F25CDD00}" dt="2024-05-17T13:57:41.097" v="20" actId="20577"/>
          <ac:spMkLst>
            <pc:docMk/>
            <pc:sldMk cId="0" sldId="256"/>
            <ac:spMk id="3075" creationId="{1B488210-5AA2-BAB6-5E8E-06762BF93F47}"/>
          </ac:spMkLst>
        </pc:spChg>
      </pc:sldChg>
      <pc:sldChg chg="modSp">
        <pc:chgData name="Nenad Todorovic" userId="fcc6b7f54828351c" providerId="Windows Live" clId="Web-{DE05D8EA-0D66-491F-AD5A-D1C8F25CDD00}" dt="2024-05-17T13:57:07.299" v="1" actId="20577"/>
        <pc:sldMkLst>
          <pc:docMk/>
          <pc:sldMk cId="0" sldId="294"/>
        </pc:sldMkLst>
        <pc:spChg chg="mod">
          <ac:chgData name="Nenad Todorovic" userId="fcc6b7f54828351c" providerId="Windows Live" clId="Web-{DE05D8EA-0D66-491F-AD5A-D1C8F25CDD00}" dt="2024-05-17T13:57:07.299" v="1" actId="20577"/>
          <ac:spMkLst>
            <pc:docMk/>
            <pc:sldMk cId="0" sldId="294"/>
            <ac:spMk id="4099" creationId="{E5880B10-2C32-1D90-3788-3C83A2F64064}"/>
          </ac:spMkLst>
        </pc:spChg>
      </pc:sldChg>
      <pc:sldChg chg="del">
        <pc:chgData name="Nenad Todorovic" userId="fcc6b7f54828351c" providerId="Windows Live" clId="Web-{DE05D8EA-0D66-491F-AD5A-D1C8F25CDD00}" dt="2024-05-17T13:59:27.818" v="21"/>
        <pc:sldMkLst>
          <pc:docMk/>
          <pc:sldMk cId="0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>
            <a:extLst>
              <a:ext uri="{FF2B5EF4-FFF2-40B4-BE49-F238E27FC236}">
                <a16:creationId xmlns:a16="http://schemas.microsoft.com/office/drawing/2014/main" id="{006AEDA6-A80D-9569-A556-71A46CA918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7CFCB1EC-DD34-E7FE-148A-6DE9444F11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4B1D844-8D9A-AE8B-06DD-A87AA5BAE8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7589" name="Rectangle 5">
            <a:extLst>
              <a:ext uri="{FF2B5EF4-FFF2-40B4-BE49-F238E27FC236}">
                <a16:creationId xmlns:a16="http://schemas.microsoft.com/office/drawing/2014/main" id="{96D3150C-1E6F-AE6A-FEA8-6D5430B6E5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noProof="0"/>
              <a:t>Click to edit Master text styles</a:t>
            </a:r>
          </a:p>
          <a:p>
            <a:pPr lvl="1"/>
            <a:r>
              <a:rPr lang="sr-Latn-CS" altLang="en-US" noProof="0"/>
              <a:t>Second level</a:t>
            </a:r>
          </a:p>
          <a:p>
            <a:pPr lvl="2"/>
            <a:r>
              <a:rPr lang="sr-Latn-CS" altLang="en-US" noProof="0"/>
              <a:t>Third level</a:t>
            </a:r>
          </a:p>
          <a:p>
            <a:pPr lvl="3"/>
            <a:r>
              <a:rPr lang="sr-Latn-CS" altLang="en-US" noProof="0"/>
              <a:t>Fourth level</a:t>
            </a:r>
          </a:p>
          <a:p>
            <a:pPr lvl="4"/>
            <a:r>
              <a:rPr lang="sr-Latn-CS" altLang="en-US" noProof="0"/>
              <a:t>Fifth level</a:t>
            </a:r>
          </a:p>
        </p:txBody>
      </p:sp>
      <p:sp>
        <p:nvSpPr>
          <p:cNvPr id="707590" name="Rectangle 6">
            <a:extLst>
              <a:ext uri="{FF2B5EF4-FFF2-40B4-BE49-F238E27FC236}">
                <a16:creationId xmlns:a16="http://schemas.microsoft.com/office/drawing/2014/main" id="{246DD4AA-A089-181E-0B35-494C15EEE1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707591" name="Rectangle 7">
            <a:extLst>
              <a:ext uri="{FF2B5EF4-FFF2-40B4-BE49-F238E27FC236}">
                <a16:creationId xmlns:a16="http://schemas.microsoft.com/office/drawing/2014/main" id="{C9ABF949-1BB0-7479-F305-C94BB5A32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E724AF-3C10-4D68-AF06-4A8ED49C6458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227B02AF-BD15-3D5D-2D1A-D63876ED4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/>
        </p:spPr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5A9E3C7-F43E-B746-5355-90F7EDA6F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r-Latn-C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DC3617-E8A9-6488-9D3E-C50E8AA7D6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CF1C2D-5DF1-D4A8-7501-7FDC783504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E8438C-DE27-7772-9B3E-F35971757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93C37-8D6F-49F7-8599-18A748DC506E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195743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B4F570-DB30-B0E8-0C49-3EB3BD7E97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11CBA1-B91D-D801-717D-54A4EF36DD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606A66-7EF7-7FCF-5210-64CCE3F53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9DA32-899F-4781-AD0A-4E2C1BD3628C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149610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D03E93-46EB-EE2D-44EF-54F51250BB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DA12AC-BB5C-5EDD-FED6-CA21C052EC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AABB14-2215-1321-D1E1-7CB1FF05E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33E78-843B-4AD6-8EEC-D09A89E7398D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14734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704E7E-D8CE-1D51-E844-77F06A57A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62AED0-9421-44AB-89B2-E7FFF41DD0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9EEAB9-9914-267E-523A-CE45B33721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5EE86-59D6-42BA-9AE5-B66D5AE123F2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242156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72065D-AEBE-56BD-07D3-E22A5F6BF7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CBBB76-685E-9A54-D195-782095531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325521-95D3-EA17-51EC-264D53C913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DCA4F-2454-47B9-93BF-75FD5264584C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77081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A4C37E-1D2C-5EC4-7053-C51932E953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A86B6-E568-99F7-5E4C-B108DAC78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AB72EA-91CB-5EF0-4851-4400431428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C7E5A-DD4C-425A-9BB6-76120CDC6BE5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10895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18B1AD-64BD-05F7-F240-2F7C7CB9B9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D4A65A4-C72C-5742-EC61-6178EBA436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0750B5F-C752-D876-51D5-D16A69259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88B7E-041B-4BD6-9EEC-DB94DD29746B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268373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CAA72C-3ED6-EAE1-41E2-75AF38465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D5210A-11F9-DBE0-427E-F93AA936F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427848-9B4D-E8EF-90B8-B482DE1677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B31DD-6207-4A4B-B36B-75A537D5FF8D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369750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A04315-3318-809F-FEAC-49DFB3B3A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F02A2C-1DA4-1729-740F-937B26262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E01171-0801-C29F-79A1-805707F155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FD23C-1360-4624-8FEE-AA058B3CCFFF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6135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148CCC-E0FF-BC1D-443B-9AF40EBF9A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51726-F1BC-B7C9-CEAD-271D52AAC8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15B45-3A10-D3D1-3BF3-52822A388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6A524-5A6D-448B-B08E-5D0BC3B3DD0E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353267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BF31F-D750-6041-6301-377664626B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D7F1E0-B285-257A-640B-599CC6C1D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D39FB-289D-99FF-75E2-160C6DDCC9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DB8F-282D-4021-A936-5515D32347E2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  <p:extLst>
      <p:ext uri="{BB962C8B-B14F-4D97-AF65-F5344CB8AC3E}">
        <p14:creationId xmlns:p14="http://schemas.microsoft.com/office/powerpoint/2010/main" val="128166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B55B1D-110A-C9CA-88B9-B614C23EC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0319A8-A766-9828-0C1E-0C1DE1D79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/>
              <a:t>Click to edit Master text styles</a:t>
            </a:r>
          </a:p>
          <a:p>
            <a:pPr lvl="1"/>
            <a:r>
              <a:rPr lang="sr-Latn-CS" altLang="en-US"/>
              <a:t>Second level</a:t>
            </a:r>
          </a:p>
          <a:p>
            <a:pPr lvl="2"/>
            <a:r>
              <a:rPr lang="sr-Latn-CS" altLang="en-US"/>
              <a:t>Third level</a:t>
            </a:r>
          </a:p>
          <a:p>
            <a:pPr lvl="3"/>
            <a:r>
              <a:rPr lang="sr-Latn-CS" altLang="en-US"/>
              <a:t>Fourth level</a:t>
            </a:r>
          </a:p>
          <a:p>
            <a:pPr lvl="4"/>
            <a:r>
              <a:rPr lang="sr-Latn-C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C5E9F06-D251-CABF-E5A7-8B2C99CC23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AB20977-D730-968F-9662-7025195107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sr-Latn-C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0BAA4E4-139D-9D6A-17B3-89FBC9E811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FA1F0C1-F7A5-460A-856F-5C3F28DA64A1}" type="slidenum">
              <a:rPr lang="sr-Latn-CS" altLang="en-US"/>
              <a:pPr>
                <a:defRPr/>
              </a:pPr>
              <a:t>‹#›</a:t>
            </a:fld>
            <a:endParaRPr lang="sr-Latn-C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BA635D2-D9C8-F365-CB2C-7177E1FD89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390775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altLang="en-US" sz="3200" dirty="0" err="1">
                <a:latin typeface="Arial"/>
                <a:cs typeface="Arial"/>
              </a:rPr>
              <a:t>Poslovna</a:t>
            </a:r>
            <a:r>
              <a:rPr lang="en-US" altLang="en-US" sz="3200" dirty="0">
                <a:latin typeface="Arial"/>
                <a:cs typeface="Arial"/>
              </a:rPr>
              <a:t> </a:t>
            </a:r>
            <a:r>
              <a:rPr lang="en-US" altLang="en-US" sz="3200" dirty="0" err="1">
                <a:latin typeface="Arial"/>
                <a:cs typeface="Arial"/>
              </a:rPr>
              <a:t>informatika</a:t>
            </a:r>
            <a:br>
              <a:rPr lang="en-US" altLang="en-US" sz="3200" dirty="0">
                <a:latin typeface="Arial" panose="020B0604020202020204" pitchFamily="34" charset="0"/>
              </a:rPr>
            </a:br>
            <a:r>
              <a:rPr lang="sr-Latn-RS" altLang="en-US" sz="1600" dirty="0"/>
              <a:t>Računovodstvena l</a:t>
            </a:r>
            <a:r>
              <a:rPr lang="en-US" altLang="en-US" sz="1600" dirty="0" err="1"/>
              <a:t>ikvidatura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B488210-5AA2-BAB6-5E8E-06762BF93F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>
                <a:latin typeface="Arial"/>
                <a:cs typeface="Arial"/>
              </a:rPr>
              <a:t>Gordana </a:t>
            </a:r>
            <a:r>
              <a:rPr lang="en-US" altLang="en-US" sz="1800" err="1">
                <a:latin typeface="Arial"/>
                <a:cs typeface="Arial"/>
              </a:rPr>
              <a:t>Milosavljevi</a:t>
            </a:r>
            <a:r>
              <a:rPr lang="sr-Latn-CS" altLang="en-US" sz="1800" dirty="0">
                <a:latin typeface="Arial"/>
                <a:cs typeface="Arial"/>
              </a:rPr>
              <a:t>ć</a:t>
            </a:r>
          </a:p>
          <a:p>
            <a:r>
              <a:rPr lang="sr-Latn-CS" altLang="en-US" sz="1800" dirty="0">
                <a:latin typeface="Arial"/>
                <a:cs typeface="Arial"/>
              </a:rPr>
              <a:t>Nenad Todorović</a:t>
            </a:r>
          </a:p>
          <a:p>
            <a:r>
              <a:rPr lang="sr-Latn-CS" altLang="en-US" sz="1800" dirty="0">
                <a:latin typeface="Arial"/>
                <a:cs typeface="Arial"/>
              </a:rPr>
              <a:t>Milan </a:t>
            </a:r>
            <a:r>
              <a:rPr lang="sr-Latn-CS" altLang="en-US" sz="1800" dirty="0" err="1">
                <a:latin typeface="Arial"/>
                <a:cs typeface="Arial"/>
              </a:rPr>
              <a:t>Podunavac</a:t>
            </a:r>
            <a:endParaRPr lang="sr-Latn-CS" altLang="en-US" sz="1800" dirty="0" err="1">
              <a:latin typeface="Arial" panose="020B0604020202020204" pitchFamily="34" charset="0"/>
              <a:cs typeface="Arial"/>
            </a:endParaRPr>
          </a:p>
          <a:p>
            <a:pPr eaLnBrk="1" hangingPunct="1"/>
            <a:endParaRPr lang="sr-Latn-CS" altLang="en-US" sz="1800">
              <a:latin typeface="Arial" panose="020B0604020202020204" pitchFamily="34" charset="0"/>
            </a:endParaRPr>
          </a:p>
          <a:p>
            <a:pPr eaLnBrk="1" hangingPunct="1"/>
            <a:r>
              <a:rPr lang="sr-Latn-CS" altLang="en-US" sz="1400" dirty="0">
                <a:latin typeface="Arial"/>
                <a:cs typeface="Arial"/>
              </a:rPr>
              <a:t>Katedra za informatiku, FTN, Novi Sad</a:t>
            </a:r>
          </a:p>
          <a:p>
            <a:pPr eaLnBrk="1" hangingPunct="1"/>
            <a:endParaRPr lang="sr-Latn-CS" altLang="en-US" sz="1400" dirty="0">
              <a:latin typeface="Arial" panose="020B0604020202020204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35EC9CB-039C-A856-B625-F9F9AA172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-17463"/>
            <a:ext cx="8229600" cy="1143001"/>
          </a:xfrm>
        </p:spPr>
        <p:txBody>
          <a:bodyPr/>
          <a:lstStyle/>
          <a:p>
            <a:pPr eaLnBrk="1" hangingPunct="1"/>
            <a:r>
              <a:rPr lang="sr-Latn-CS" altLang="en-US" sz="3600"/>
              <a:t>“Uvlačenje” preuzetog izvoda u podsistem platnog prometa preduzeća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AACB08FD-31A9-7672-81F8-2ABD7C090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43000"/>
            <a:ext cx="71247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7B40128-1846-1BA1-FB6E-7519D304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60463"/>
            <a:ext cx="7112000" cy="569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2C50747E-2A57-6017-87BC-3B65DDBD7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sr-Latn-CS" altLang="en-US"/>
              <a:t>Izgled preuzetog izvoda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61EBFF46-11CE-CD9F-58C2-D9B0A6A3C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Primer naloga za prenos</a:t>
            </a:r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2F3E61C5-D620-9D3B-14BE-53FC23DF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000250"/>
            <a:ext cx="760888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907532C-C29C-809B-B626-1D23CA252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Zatvaranje faktura stavkama izvoda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423E-7357-7C8D-B04D-34084B3F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7363"/>
          </a:xfrm>
        </p:spPr>
        <p:txBody>
          <a:bodyPr/>
          <a:lstStyle/>
          <a:p>
            <a:pPr>
              <a:defRPr/>
            </a:pPr>
            <a:r>
              <a:rPr lang="sr-Latn-RS" altLang="en-US" dirty="0"/>
              <a:t>Z</a:t>
            </a:r>
            <a:r>
              <a:rPr lang="en-US" altLang="en-US" dirty="0" err="1"/>
              <a:t>atvaranje</a:t>
            </a:r>
            <a:r>
              <a:rPr lang="en-US" altLang="en-US" dirty="0"/>
              <a:t> – </a:t>
            </a:r>
            <a:r>
              <a:rPr lang="en-US" altLang="en-US" dirty="0" err="1"/>
              <a:t>uparivanje</a:t>
            </a:r>
            <a:r>
              <a:rPr lang="en-US" altLang="en-US" dirty="0"/>
              <a:t> </a:t>
            </a:r>
            <a:r>
              <a:rPr lang="sr-Latn-CS" altLang="en-US" dirty="0"/>
              <a:t>jedne ili više </a:t>
            </a:r>
            <a:r>
              <a:rPr lang="en-US" altLang="en-US" dirty="0" err="1"/>
              <a:t>faktur</a:t>
            </a:r>
            <a:r>
              <a:rPr lang="sr-Latn-CS" altLang="en-US" dirty="0"/>
              <a:t>a</a:t>
            </a:r>
            <a:r>
              <a:rPr lang="en-US" altLang="en-US" dirty="0"/>
              <a:t> </a:t>
            </a:r>
            <a:r>
              <a:rPr lang="sr-Latn-CS" altLang="en-US" dirty="0"/>
              <a:t>sa jednom ili više </a:t>
            </a:r>
            <a:r>
              <a:rPr lang="en-US" altLang="en-US" dirty="0" err="1"/>
              <a:t>stavk</a:t>
            </a:r>
            <a:r>
              <a:rPr lang="sr-Latn-CS" altLang="en-US" dirty="0"/>
              <a:t>i</a:t>
            </a:r>
            <a:r>
              <a:rPr lang="en-US" altLang="en-US" dirty="0"/>
              <a:t> </a:t>
            </a:r>
            <a:r>
              <a:rPr lang="en-US" altLang="en-US" dirty="0" err="1"/>
              <a:t>pla</a:t>
            </a:r>
            <a:r>
              <a:rPr lang="sr-Latn-CS" altLang="en-US" dirty="0"/>
              <a:t>ćanja (izvod)</a:t>
            </a:r>
          </a:p>
          <a:p>
            <a:pPr>
              <a:defRPr/>
            </a:pPr>
            <a:endParaRPr lang="sr-Latn-CS" altLang="en-US" dirty="0"/>
          </a:p>
          <a:p>
            <a:pPr marL="0" indent="0">
              <a:buFontTx/>
              <a:buNone/>
              <a:defRPr/>
            </a:pPr>
            <a:r>
              <a:rPr lang="sr-Latn-RS" dirty="0"/>
              <a:t>Primer 1: Jedna faktura se zatvara jednom stavkom izvoda </a:t>
            </a:r>
          </a:p>
          <a:p>
            <a:pPr lvl="1">
              <a:defRPr/>
            </a:pPr>
            <a:r>
              <a:rPr lang="sr-Latn-RS" dirty="0"/>
              <a:t>Plaćen ceo iznos</a:t>
            </a:r>
            <a:endParaRPr lang="en-US" dirty="0"/>
          </a:p>
          <a:p>
            <a:pPr>
              <a:defRPr/>
            </a:pPr>
            <a:endParaRPr lang="sr-Latn-R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E05A20D-6EB9-C8BE-E8D2-7F14377BB035}"/>
              </a:ext>
            </a:extLst>
          </p:cNvPr>
          <p:cNvGraphicFramePr>
            <a:graphicFrameLocks noGrp="1"/>
          </p:cNvGraphicFramePr>
          <p:nvPr/>
        </p:nvGraphicFramePr>
        <p:xfrm>
          <a:off x="1908175" y="4292600"/>
          <a:ext cx="4392614" cy="1519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991"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800" dirty="0"/>
                        <a:t>Faktura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800" dirty="0"/>
                        <a:t>Stavka izvoda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/>
                        <a:t>Datum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Iznos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/>
                        <a:t>Datum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Iznos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77">
                <a:tc>
                  <a:txBody>
                    <a:bodyPr/>
                    <a:lstStyle/>
                    <a:p>
                      <a:r>
                        <a:rPr lang="sr-Latn-RS" sz="1600" dirty="0"/>
                        <a:t>15.02.2020.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10000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91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01.03.2020.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10000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D2CCA1D-A6A7-6DB1-4DC5-7E0E95EEE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Primer 2</a:t>
            </a:r>
            <a:endParaRPr lang="en-US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E93A822-E8EF-8AE8-3083-22357D17E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229600" cy="3341687"/>
          </a:xfrm>
        </p:spPr>
        <p:txBody>
          <a:bodyPr/>
          <a:lstStyle/>
          <a:p>
            <a:r>
              <a:rPr lang="sr-Latn-RS" altLang="en-US"/>
              <a:t>Jedna faktura se zatvara kroz više stavki izvoda</a:t>
            </a:r>
          </a:p>
          <a:p>
            <a:pPr lvl="1"/>
            <a:r>
              <a:rPr lang="sr-Latn-RS" altLang="en-US"/>
              <a:t>Plaćanje u ratama</a:t>
            </a:r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BE4FF9-F683-0FFF-E27C-F07D1DEBED6B}"/>
              </a:ext>
            </a:extLst>
          </p:cNvPr>
          <p:cNvGraphicFramePr>
            <a:graphicFrameLocks noGrp="1"/>
          </p:cNvGraphicFramePr>
          <p:nvPr/>
        </p:nvGraphicFramePr>
        <p:xfrm>
          <a:off x="2170113" y="2938463"/>
          <a:ext cx="4392613" cy="2181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994"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800" dirty="0"/>
                        <a:t>Faktura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800" dirty="0"/>
                        <a:t>Stavka izvoda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/>
                        <a:t>Datum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Iznos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/>
                        <a:t>Datum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Iznos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46">
                <a:tc>
                  <a:txBody>
                    <a:bodyPr/>
                    <a:lstStyle/>
                    <a:p>
                      <a:r>
                        <a:rPr lang="sr-Latn-RS" sz="1600" dirty="0"/>
                        <a:t>15.02.2020.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10000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01.03.2020.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2000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15.03.2020.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600" dirty="0"/>
                        <a:t>3000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01.04.2020.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5000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B6FA2F5-3801-CB87-3EF1-6C3EF36B1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Primer 3</a:t>
            </a:r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13C2A8D-DFA8-8422-15CA-7017F0B2C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341688"/>
          </a:xfrm>
        </p:spPr>
        <p:txBody>
          <a:bodyPr/>
          <a:lstStyle/>
          <a:p>
            <a:r>
              <a:rPr lang="sr-Latn-RS" altLang="en-US"/>
              <a:t>Više faktura se zatvara jednom stavkom izvoda</a:t>
            </a:r>
          </a:p>
          <a:p>
            <a:pPr lvl="1"/>
            <a:r>
              <a:rPr lang="sr-Latn-RS" altLang="en-US"/>
              <a:t>Jednom uplatom se plaća više faktura</a:t>
            </a:r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3A2F-C329-EA97-BDCB-D9DE2A76A065}"/>
              </a:ext>
            </a:extLst>
          </p:cNvPr>
          <p:cNvGraphicFramePr>
            <a:graphicFrameLocks noGrp="1"/>
          </p:cNvGraphicFramePr>
          <p:nvPr/>
        </p:nvGraphicFramePr>
        <p:xfrm>
          <a:off x="2051050" y="2943225"/>
          <a:ext cx="4392614" cy="2181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994"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800" dirty="0"/>
                        <a:t>Faktura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sr-Latn-RS" sz="1800" dirty="0"/>
                        <a:t>Stavka izvoda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/>
                        <a:t>Datum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Iznos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/>
                        <a:t>Datum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Iznos</a:t>
                      </a:r>
                      <a:endParaRPr lang="en-US" sz="1800" dirty="0"/>
                    </a:p>
                  </a:txBody>
                  <a:tcPr marL="91443" marR="91443" marT="45725" marB="457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46">
                <a:tc>
                  <a:txBody>
                    <a:bodyPr/>
                    <a:lstStyle/>
                    <a:p>
                      <a:r>
                        <a:rPr lang="sr-Latn-RS" sz="1600" dirty="0"/>
                        <a:t>15.02.2020.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1000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r>
                        <a:rPr lang="sr-Latn-RS" sz="1600" dirty="0"/>
                        <a:t>17.02.2020.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2000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r>
                        <a:rPr lang="sr-Latn-RS" sz="1600" dirty="0"/>
                        <a:t>18.02.2020.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500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marL="91443" marR="9144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28.02.2020.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tc>
                  <a:txBody>
                    <a:bodyPr/>
                    <a:lstStyle/>
                    <a:p>
                      <a:r>
                        <a:rPr lang="sr-Latn-RS" sz="1600" dirty="0"/>
                        <a:t>3500</a:t>
                      </a:r>
                      <a:endParaRPr lang="en-US" sz="1600" dirty="0"/>
                    </a:p>
                  </a:txBody>
                  <a:tcPr marL="91443" marR="9144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2C6447E-B0C2-E790-657E-8FFDF8664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Zatvaranje</a:t>
            </a:r>
            <a:endParaRPr lang="en-US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A841EDE-1053-945E-E4D8-E60D8A0F9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/>
              <a:t>Automatsko – korišćenjem poziva na broj</a:t>
            </a:r>
          </a:p>
          <a:p>
            <a:endParaRPr lang="sr-Latn-RS" altLang="en-US"/>
          </a:p>
          <a:p>
            <a:endParaRPr lang="sr-Latn-RS" altLang="en-US"/>
          </a:p>
          <a:p>
            <a:endParaRPr lang="sr-Latn-RS" altLang="en-US"/>
          </a:p>
          <a:p>
            <a:endParaRPr lang="sr-Latn-RS" altLang="en-US"/>
          </a:p>
          <a:p>
            <a:endParaRPr lang="sr-Latn-RS" altLang="en-US"/>
          </a:p>
          <a:p>
            <a:endParaRPr lang="sr-Latn-RS" altLang="en-US"/>
          </a:p>
          <a:p>
            <a:r>
              <a:rPr lang="sr-Latn-RS" altLang="en-US"/>
              <a:t>Ručno</a:t>
            </a:r>
            <a:endParaRPr lang="en-US" altLang="en-US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DC9E2D02-7863-81E9-41DE-3AE80654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133600"/>
            <a:ext cx="76104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1" name="Rectangle 4">
            <a:extLst>
              <a:ext uri="{FF2B5EF4-FFF2-40B4-BE49-F238E27FC236}">
                <a16:creationId xmlns:a16="http://schemas.microsoft.com/office/drawing/2014/main" id="{453112C8-2815-8F0A-813F-9C1B1AA70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862388"/>
            <a:ext cx="2736850" cy="35877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88DDBD-31BB-C810-8A6D-C71E2FAF0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RS" altLang="en-US"/>
              <a:t>Ručno z</a:t>
            </a:r>
            <a:r>
              <a:rPr lang="en-US" altLang="en-US"/>
              <a:t>atvaranje faktura </a:t>
            </a:r>
            <a:r>
              <a:rPr lang="sr-Latn-CS" altLang="en-US"/>
              <a:t>stavkama izvoda</a:t>
            </a:r>
            <a:endParaRPr lang="sr-Latn-CS" altLang="en-US" sz="2000"/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B9DEF070-81FF-9543-1D5C-32870704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30338"/>
            <a:ext cx="7416800" cy="54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9">
            <a:extLst>
              <a:ext uri="{FF2B5EF4-FFF2-40B4-BE49-F238E27FC236}">
                <a16:creationId xmlns:a16="http://schemas.microsoft.com/office/drawing/2014/main" id="{BBD1E79A-F537-6B40-9318-8D58862B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7627937" cy="548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5">
            <a:extLst>
              <a:ext uri="{FF2B5EF4-FFF2-40B4-BE49-F238E27FC236}">
                <a16:creationId xmlns:a16="http://schemas.microsoft.com/office/drawing/2014/main" id="{5581486F-E213-FC74-F632-D0003B775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5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RS" altLang="en-US" sz="4000">
                <a:solidFill>
                  <a:schemeClr val="tx2"/>
                </a:solidFill>
              </a:rPr>
              <a:t>Ručno z</a:t>
            </a:r>
            <a:r>
              <a:rPr lang="en-US" altLang="en-US" sz="4000">
                <a:solidFill>
                  <a:schemeClr val="tx2"/>
                </a:solidFill>
              </a:rPr>
              <a:t>atvaranje faktura</a:t>
            </a:r>
            <a:r>
              <a:rPr lang="sr-Latn-CS" altLang="en-US" sz="4000">
                <a:solidFill>
                  <a:schemeClr val="tx2"/>
                </a:solidFill>
              </a:rPr>
              <a:t> i stavki izvoda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ABEF334-8471-93B9-714D-66ABD2AE5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3070225"/>
            <a:ext cx="2443162" cy="3527425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sr-Latn-RS" sz="4000">
              <a:solidFill>
                <a:schemeClr val="tx2"/>
              </a:solidFill>
            </a:endParaRPr>
          </a:p>
        </p:txBody>
      </p:sp>
      <p:sp>
        <p:nvSpPr>
          <p:cNvPr id="21509" name="Text Box 7">
            <a:extLst>
              <a:ext uri="{FF2B5EF4-FFF2-40B4-BE49-F238E27FC236}">
                <a16:creationId xmlns:a16="http://schemas.microsoft.com/office/drawing/2014/main" id="{0771F8D4-0B41-C110-A9A1-0D956D956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365625"/>
            <a:ext cx="863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2000">
                <a:solidFill>
                  <a:schemeClr val="tx2"/>
                </a:solidFill>
              </a:rPr>
              <a:t>Stavke izvoda</a:t>
            </a:r>
          </a:p>
        </p:txBody>
      </p:sp>
      <p:sp>
        <p:nvSpPr>
          <p:cNvPr id="21510" name="Line 8">
            <a:extLst>
              <a:ext uri="{FF2B5EF4-FFF2-40B4-BE49-F238E27FC236}">
                <a16:creationId xmlns:a16="http://schemas.microsoft.com/office/drawing/2014/main" id="{D2CC9C7E-618F-E72D-DC3C-BD174BD1C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4652963"/>
            <a:ext cx="3603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BAC19DD-4CB3-8349-BC5D-4F0B08C73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“Razvezivanje” pogre</a:t>
            </a:r>
            <a:r>
              <a:rPr lang="sr-Latn-CS" altLang="en-US"/>
              <a:t>šno zatvorenih stavki</a:t>
            </a:r>
          </a:p>
        </p:txBody>
      </p:sp>
      <p:pic>
        <p:nvPicPr>
          <p:cNvPr id="22531" name="Picture 5">
            <a:extLst>
              <a:ext uri="{FF2B5EF4-FFF2-40B4-BE49-F238E27FC236}">
                <a16:creationId xmlns:a16="http://schemas.microsoft.com/office/drawing/2014/main" id="{A1B3A4A1-5FD3-19D0-4982-D27E8798E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452563"/>
            <a:ext cx="7561262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673ADCA-08CE-B565-4D0A-C34564434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K</a:t>
            </a:r>
            <a:r>
              <a:rPr lang="en-US" altLang="en-US"/>
              <a:t>njigovodstvena dokumentacija</a:t>
            </a:r>
            <a:r>
              <a:rPr lang="sr-Latn-RS" altLang="en-US"/>
              <a:t>            1</a:t>
            </a:r>
            <a:r>
              <a:rPr lang="en-US" altLang="en-US"/>
              <a:t>/2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5880B10-2C32-1D90-3788-3C83A2F64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r-Latn-RS" altLang="en-US" dirty="0"/>
              <a:t>E</a:t>
            </a:r>
            <a:r>
              <a:rPr lang="en-US" altLang="en-US" dirty="0" err="1"/>
              <a:t>kstern</a:t>
            </a:r>
            <a:r>
              <a:rPr lang="sr-Latn-RS" altLang="en-US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intern</a:t>
            </a:r>
            <a:r>
              <a:rPr lang="sr-Latn-RS" altLang="en-US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dokumentacij</a:t>
            </a:r>
            <a:r>
              <a:rPr lang="sr-Latn-RS" altLang="en-US" dirty="0"/>
              <a:t>a</a:t>
            </a:r>
            <a:endParaRPr lang="en-US" altLang="en-US" dirty="0"/>
          </a:p>
          <a:p>
            <a:r>
              <a:rPr lang="en-US" altLang="en-US" dirty="0" err="1"/>
              <a:t>Eksterna</a:t>
            </a:r>
            <a:r>
              <a:rPr lang="en-US" altLang="en-US" dirty="0"/>
              <a:t> </a:t>
            </a:r>
            <a:r>
              <a:rPr lang="en-US" altLang="en-US" dirty="0" err="1"/>
              <a:t>knjigovodstvena</a:t>
            </a:r>
            <a:r>
              <a:rPr lang="en-US" altLang="en-US" dirty="0"/>
              <a:t> </a:t>
            </a:r>
            <a:r>
              <a:rPr lang="en-US" altLang="en-US" dirty="0" err="1"/>
              <a:t>dokumentacija</a:t>
            </a:r>
            <a:r>
              <a:rPr lang="en-US" altLang="en-US" dirty="0"/>
              <a:t> </a:t>
            </a:r>
            <a:r>
              <a:rPr lang="en-US" altLang="en-US" dirty="0" err="1"/>
              <a:t>obuhvata</a:t>
            </a:r>
            <a:r>
              <a:rPr lang="en-US" altLang="en-US" dirty="0"/>
              <a:t> </a:t>
            </a:r>
            <a:r>
              <a:rPr lang="en-US" altLang="en-US" dirty="0" err="1"/>
              <a:t>sva</a:t>
            </a:r>
            <a:r>
              <a:rPr lang="en-US" altLang="en-US" dirty="0"/>
              <a:t> </a:t>
            </a:r>
            <a:r>
              <a:rPr lang="en-US" altLang="en-US" dirty="0" err="1"/>
              <a:t>ona</a:t>
            </a:r>
            <a:r>
              <a:rPr lang="en-US" altLang="en-US" dirty="0"/>
              <a:t> </a:t>
            </a:r>
            <a:r>
              <a:rPr lang="en-US" altLang="en-US" dirty="0" err="1"/>
              <a:t>dokumenta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proizlaze</a:t>
            </a:r>
            <a:r>
              <a:rPr lang="en-US" altLang="en-US" dirty="0"/>
              <a:t> </a:t>
            </a:r>
            <a:r>
              <a:rPr lang="en-US" altLang="en-US" dirty="0" err="1"/>
              <a:t>iz</a:t>
            </a:r>
            <a:r>
              <a:rPr lang="en-US" altLang="en-US" dirty="0"/>
              <a:t> </a:t>
            </a:r>
            <a:r>
              <a:rPr lang="en-US" altLang="en-US" dirty="0" err="1"/>
              <a:t>poslovnih</a:t>
            </a:r>
            <a:r>
              <a:rPr lang="en-US" altLang="en-US" dirty="0"/>
              <a:t> </a:t>
            </a:r>
            <a:r>
              <a:rPr lang="en-US" altLang="en-US" dirty="0" err="1"/>
              <a:t>odnosa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spoljnim</a:t>
            </a:r>
            <a:r>
              <a:rPr lang="en-US" altLang="en-US" dirty="0"/>
              <a:t> </a:t>
            </a:r>
            <a:r>
              <a:rPr lang="en-US" altLang="en-US" dirty="0" err="1"/>
              <a:t>poslovnim</a:t>
            </a:r>
            <a:r>
              <a:rPr lang="en-US" altLang="en-US" dirty="0"/>
              <a:t> </a:t>
            </a:r>
            <a:r>
              <a:rPr lang="en-US" altLang="en-US" dirty="0" err="1"/>
              <a:t>partnerima</a:t>
            </a:r>
            <a:r>
              <a:rPr lang="sr-Latn-RS" altLang="en-US" dirty="0"/>
              <a:t>:</a:t>
            </a:r>
          </a:p>
          <a:p>
            <a:pPr lvl="1"/>
            <a:r>
              <a:rPr lang="sr-Latn-RS" altLang="en-US" dirty="0"/>
              <a:t>f</a:t>
            </a:r>
            <a:r>
              <a:rPr lang="en-US" altLang="en-US" dirty="0" err="1"/>
              <a:t>akture</a:t>
            </a:r>
            <a:r>
              <a:rPr lang="en-US" altLang="en-US" dirty="0"/>
              <a:t> </a:t>
            </a:r>
            <a:r>
              <a:rPr lang="en-US" altLang="en-US" dirty="0" err="1"/>
              <a:t>dobavljača</a:t>
            </a:r>
            <a:r>
              <a:rPr lang="en-US" altLang="en-US" dirty="0"/>
              <a:t> (</a:t>
            </a:r>
            <a:r>
              <a:rPr lang="en-US" altLang="en-US" dirty="0" err="1"/>
              <a:t>ulazne</a:t>
            </a:r>
            <a:r>
              <a:rPr lang="en-US" altLang="en-US" dirty="0"/>
              <a:t> </a:t>
            </a:r>
            <a:r>
              <a:rPr lang="en-US" altLang="en-US" dirty="0" err="1"/>
              <a:t>fakture</a:t>
            </a:r>
            <a:r>
              <a:rPr lang="en-US" altLang="en-US" dirty="0"/>
              <a:t>)</a:t>
            </a:r>
            <a:endParaRPr lang="sr-Latn-RS" altLang="en-US" dirty="0"/>
          </a:p>
          <a:p>
            <a:pPr lvl="1"/>
            <a:r>
              <a:rPr lang="sr-Latn-RS" altLang="en-US" dirty="0"/>
              <a:t>i</a:t>
            </a:r>
            <a:r>
              <a:rPr lang="en-US" altLang="en-US" dirty="0" err="1"/>
              <a:t>zveštaji</a:t>
            </a:r>
            <a:r>
              <a:rPr lang="en-US" altLang="en-US" dirty="0"/>
              <a:t> o </a:t>
            </a:r>
            <a:r>
              <a:rPr lang="en-US" altLang="en-US" dirty="0" err="1"/>
              <a:t>novčanim</a:t>
            </a:r>
            <a:r>
              <a:rPr lang="en-US" altLang="en-US" dirty="0"/>
              <a:t> </a:t>
            </a:r>
            <a:r>
              <a:rPr lang="en-US" altLang="en-US" dirty="0" err="1"/>
              <a:t>tokovima</a:t>
            </a:r>
            <a:r>
              <a:rPr lang="en-US" altLang="en-US" dirty="0"/>
              <a:t> (</a:t>
            </a:r>
            <a:r>
              <a:rPr lang="en-US" altLang="en-US" dirty="0" err="1"/>
              <a:t>izvodi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tekući</a:t>
            </a:r>
            <a:r>
              <a:rPr lang="sr-Latn-RS" altLang="en-US" dirty="0"/>
              <a:t>h </a:t>
            </a:r>
            <a:r>
              <a:rPr lang="en-US" altLang="en-US" dirty="0" err="1"/>
              <a:t>računa</a:t>
            </a:r>
            <a:r>
              <a:rPr lang="en-US" altLang="en-US" dirty="0"/>
              <a:t>) </a:t>
            </a:r>
            <a:endParaRPr lang="sr-Latn-RS" altLang="en-US"/>
          </a:p>
          <a:p>
            <a:pPr lvl="1"/>
            <a:r>
              <a:rPr lang="sr-Latn-RS" altLang="en-US" dirty="0"/>
              <a:t>otpremnice dobavljača</a:t>
            </a:r>
          </a:p>
          <a:p>
            <a:pPr lvl="1"/>
            <a:r>
              <a:rPr lang="sr-Latn-RS" altLang="en-US" dirty="0"/>
              <a:t>ugovori</a:t>
            </a:r>
          </a:p>
          <a:p>
            <a:pPr lvl="1"/>
            <a:r>
              <a:rPr lang="sr-Latn-RS" altLang="en-US" dirty="0"/>
              <a:t>…</a:t>
            </a:r>
            <a:endParaRPr lang="en-US" altLang="en-US" dirty="0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956CDC7-CAED-62EE-EB97-B6B1497E6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Kartica partnera</a:t>
            </a:r>
            <a:endParaRPr lang="sr-Latn-CS" altLang="en-US"/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3969C507-36D1-436B-D8C0-0508D692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014538"/>
            <a:ext cx="9037637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&lt;Ime firme&gt;                                                                   Strana: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                                         Datum: 03/04/2011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KARTICA PROMETA OD:  01/01/2000  DO:  31/12/2000</a:t>
            </a:r>
            <a:endParaRPr lang="en-U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Partner:  6856179   &lt;Ime partnera&gt; &lt;Adresa partnera&gt;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Račun.:  &lt;broj računa&gt;</a:t>
            </a:r>
            <a:endParaRPr lang="en-U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=========================================================================================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Datum knj. Tip Broj rač.                 Duguje         Potražuje    DPO       Valuta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=========================================================================================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K 23/09/2000 RAC (1111) R2020            9.475,00              0,00 23/09/2000 08/10/2000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K 06/12/2000 IZ  265/7                       0,00          4.737,50 06/12/2000 06/12/2000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K 07/12/2000 IZ  266/7                       0,00          4.737,50 07/12/2000 07/12/2000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=========================================================================================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         9.475,00          9.475,00 </a:t>
            </a:r>
            <a:r>
              <a:rPr lang="en-US" altLang="en-US" sz="1200" b="1">
                <a:solidFill>
                  <a:schemeClr val="tx2"/>
                </a:solidFill>
                <a:latin typeface="Courier" pitchFamily="49" charset="0"/>
              </a:rPr>
              <a:t>    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Saldo:    </a:t>
            </a:r>
            <a:r>
              <a:rPr lang="en-US" altLang="en-US" sz="1200" b="1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0,00</a:t>
            </a:r>
          </a:p>
          <a:p>
            <a:pPr>
              <a:spcBef>
                <a:spcPct val="0"/>
              </a:spcBef>
              <a:buFontTx/>
              <a:buNone/>
            </a:pPr>
            <a:endParaRPr lang="sr-Latn-CS" altLang="en-US" sz="1200" b="1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6">
            <a:extLst>
              <a:ext uri="{FF2B5EF4-FFF2-40B4-BE49-F238E27FC236}">
                <a16:creationId xmlns:a16="http://schemas.microsoft.com/office/drawing/2014/main" id="{508CDB34-13A3-19F0-FCD5-72214C682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350"/>
            <a:ext cx="7991475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4000">
                <a:solidFill>
                  <a:schemeClr val="tx2"/>
                </a:solidFill>
              </a:rPr>
              <a:t>IOS – izvod otvorenih stavki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2400">
                <a:solidFill>
                  <a:schemeClr val="tx2"/>
                </a:solidFill>
              </a:rPr>
              <a:t>daje uvid u nerazrešena dugovanja i potraživanja sa određenim poslovnim partnerom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sr-Latn-CS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563C120A-0F8B-D6E9-4FA9-8F5607E2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0"/>
            <a:ext cx="8964613" cy="681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                +--------------------------------+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                 |                               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tx2"/>
                </a:solidFill>
                <a:latin typeface="Courier" pitchFamily="49" charset="0"/>
              </a:rPr>
              <a:t>&lt;Ime preduze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ća&gt;</a:t>
            </a:r>
            <a:r>
              <a:rPr lang="sr-Latn-CS" altLang="en-US" sz="1200">
                <a:solidFill>
                  <a:schemeClr val="tx2"/>
                </a:solidFill>
                <a:latin typeface="Courier" pitchFamily="49" charset="0"/>
              </a:rPr>
              <a:t> 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 | </a:t>
            </a:r>
            <a:r>
              <a:rPr lang="en-US" altLang="en-US" sz="1200" b="1">
                <a:solidFill>
                  <a:schemeClr val="tx2"/>
                </a:solidFill>
                <a:latin typeface="Courier" pitchFamily="49" charset="0"/>
              </a:rPr>
              <a:t>&lt;Ime 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partnera&gt;</a:t>
            </a:r>
            <a:r>
              <a:rPr lang="sr-Latn-CS" altLang="en-US" sz="1200">
                <a:solidFill>
                  <a:schemeClr val="tx2"/>
                </a:solidFill>
                <a:latin typeface="Courier" pitchFamily="49" charset="0"/>
              </a:rPr>
              <a:t>                 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>
                <a:solidFill>
                  <a:schemeClr val="tx2"/>
                </a:solidFill>
                <a:latin typeface="Courier" pitchFamily="49" charset="0"/>
              </a:rPr>
              <a:t>                                                 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|                               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tx2"/>
                </a:solidFill>
                <a:latin typeface="Courier" pitchFamily="49" charset="0"/>
              </a:rPr>
              <a:t>&lt;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Adresa preduzeća&gt;</a:t>
            </a:r>
            <a:r>
              <a:rPr lang="sr-Latn-CS" altLang="en-US" sz="1200">
                <a:solidFill>
                  <a:schemeClr val="tx2"/>
                </a:solidFill>
                <a:latin typeface="Courier" pitchFamily="49" charset="0"/>
              </a:rPr>
              <a:t>                               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| </a:t>
            </a:r>
            <a:r>
              <a:rPr lang="en-US" altLang="en-US" sz="1200" b="1">
                <a:solidFill>
                  <a:schemeClr val="tx2"/>
                </a:solidFill>
                <a:latin typeface="Courier" pitchFamily="49" charset="0"/>
              </a:rPr>
              <a:t>&lt;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Adresa partnera&gt;             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21000 Novi Sad                                   | 21413 Čelarevo                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                 |                                |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                 +--------------------------------+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IZVOD OTVORENIH STAVKI NA DAN: 31/12/2000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SA SALDOM U NAŠU KORIST OD:      272,00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===================================================================================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R.br.    Opis                         Datum                Duguje        Potražuje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===================================================================================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1 Račun   14/1999                 01/01/2000            272,00              0,00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-----------------------------------------------------------------------------------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U k u p n o:               272,00              0,00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-----------------------------------------------------------------------------------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Pošiljalac izvoda   </a:t>
            </a:r>
            <a:endParaRPr lang="en-U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</a:t>
            </a: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Potvrđujemo saglasnost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__________________                         ___________________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Novi Sad, 03/04/2011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Napomena: Osporavamo iskazano stanje u celini - delimično za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iznos od: ________________ iz sledećih razloga: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________________________________________________________________________</a:t>
            </a:r>
            <a:endParaRPr lang="en-U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chemeClr val="tx2"/>
                </a:solidFill>
                <a:latin typeface="Courier" pitchFamily="49" charset="0"/>
              </a:rPr>
              <a:t>                        _______________</a:t>
            </a:r>
            <a:r>
              <a:rPr lang="sr-Latn-CS" altLang="en-US" sz="1000" b="1">
                <a:solidFill>
                  <a:schemeClr val="tx2"/>
                </a:solidFill>
                <a:latin typeface="Courier" pitchFamily="49" charset="0"/>
              </a:rPr>
              <a:t>________________________________________________________________________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   M.P.                       Dužnik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sr-Latn-CS" altLang="en-US" sz="1200" b="1">
              <a:solidFill>
                <a:schemeClr val="tx2"/>
              </a:solidFill>
              <a:latin typeface="Courier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sr-Latn-CS" altLang="en-US" sz="1200" b="1">
                <a:solidFill>
                  <a:schemeClr val="tx2"/>
                </a:solidFill>
                <a:latin typeface="Courier" pitchFamily="49" charset="0"/>
              </a:rPr>
              <a:t>                                                         __________________</a:t>
            </a:r>
            <a:r>
              <a:rPr lang="sr-Latn-CS" altLang="en-US" sz="1000">
                <a:solidFill>
                  <a:schemeClr val="tx2"/>
                </a:solidFill>
                <a:latin typeface="Courier" pitchFamily="49" charset="0"/>
              </a:rPr>
              <a:t>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76DCEAC-7070-3769-3C51-633E97683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K</a:t>
            </a:r>
            <a:r>
              <a:rPr lang="en-US" altLang="en-US"/>
              <a:t>njigovodstvena dokumentacija           2/2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A44E2480-E8DE-3725-34D8-C72D45F97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Interna knjigovodstvena dokumenta su ona koja se formiraju u preduzeću, kao što su: </a:t>
            </a:r>
            <a:endParaRPr lang="sr-Latn-RS" altLang="en-US"/>
          </a:p>
          <a:p>
            <a:pPr lvl="1"/>
            <a:r>
              <a:rPr lang="en-US" altLang="en-US"/>
              <a:t>izlazne fakture, </a:t>
            </a:r>
            <a:endParaRPr lang="sr-Latn-RS" altLang="en-US"/>
          </a:p>
          <a:p>
            <a:pPr lvl="1"/>
            <a:r>
              <a:rPr lang="sr-Latn-RS" altLang="en-US"/>
              <a:t>t</a:t>
            </a:r>
            <a:r>
              <a:rPr lang="en-US" altLang="en-US"/>
              <a:t>rebovanja, radne liste, </a:t>
            </a:r>
            <a:endParaRPr lang="sr-Latn-RS" altLang="en-US"/>
          </a:p>
          <a:p>
            <a:pPr lvl="1"/>
            <a:r>
              <a:rPr lang="en-US" altLang="en-US"/>
              <a:t>prijemnice, </a:t>
            </a:r>
            <a:endParaRPr lang="sr-Latn-RS" altLang="en-US"/>
          </a:p>
          <a:p>
            <a:pPr lvl="1"/>
            <a:r>
              <a:rPr lang="en-US" altLang="en-US"/>
              <a:t>izdatnice i sl.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A219D2D-4BE3-A913-34DC-24DBFD71C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Likvidatura</a:t>
            </a:r>
            <a:endParaRPr lang="en-US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45363E2-7A95-9DDA-6F7C-33346DA11C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Likvidatura dokumenata ima dve osnovne namene: </a:t>
            </a:r>
            <a:br>
              <a:rPr lang="en-US" altLang="en-US"/>
            </a:br>
            <a:r>
              <a:rPr lang="en-US" altLang="en-US"/>
              <a:t>- da omogući vođenje knjiga ulazn</a:t>
            </a:r>
            <a:r>
              <a:rPr lang="sr-Latn-RS" altLang="en-US"/>
              <a:t>o</a:t>
            </a:r>
            <a:r>
              <a:rPr lang="en-US" altLang="en-US"/>
              <a:t>/izlaznih dokumenata i </a:t>
            </a:r>
            <a:br>
              <a:rPr lang="en-US" altLang="en-US"/>
            </a:br>
            <a:r>
              <a:rPr lang="en-US" altLang="en-US"/>
              <a:t>- da omogući čuvanje izvornih dokumenata u bazi podataka sistema.</a:t>
            </a:r>
            <a:endParaRPr lang="sr-Latn-RS" altLang="en-US"/>
          </a:p>
          <a:p>
            <a:r>
              <a:rPr lang="en-US" altLang="en-US"/>
              <a:t>Dužnosti osobe koja radi kao likvidator računovodstvene dokumentacije je:</a:t>
            </a:r>
          </a:p>
          <a:p>
            <a:pPr marL="400050" lvl="1" indent="0">
              <a:buFontTx/>
              <a:buNone/>
            </a:pPr>
            <a:r>
              <a:rPr lang="en-US" altLang="en-US" sz="2800"/>
              <a:t>- Kontrola ulazne i izlazne dokumentacije;</a:t>
            </a:r>
            <a:br>
              <a:rPr lang="en-US" altLang="en-US" sz="2800"/>
            </a:br>
            <a:r>
              <a:rPr lang="en-US" altLang="en-US" sz="2800"/>
              <a:t>- Operativna evidencija kupaca i dobavljača;</a:t>
            </a:r>
            <a:br>
              <a:rPr lang="en-US" altLang="en-US" sz="2800"/>
            </a:br>
            <a:r>
              <a:rPr lang="en-US" altLang="en-US" sz="2800"/>
              <a:t>- Evidencija primljenih i datih sredstava obezbeđenja;</a:t>
            </a:r>
            <a:br>
              <a:rPr lang="en-US" altLang="en-US" sz="2800"/>
            </a:br>
            <a:r>
              <a:rPr lang="en-US" altLang="en-US" sz="2800"/>
              <a:t>- Praćenje blagajničkih troškova i dokumenata;</a:t>
            </a:r>
            <a:br>
              <a:rPr lang="en-US" altLang="en-US" sz="2800"/>
            </a:br>
            <a:r>
              <a:rPr lang="en-US" altLang="en-US" sz="2800"/>
              <a:t>- Redovno podnošenje izveštaja;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A062A0D-A15D-390F-A690-77B047E40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Knjiga ulaznih/izlaznih dokumenata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73EC-1229-7A65-019A-BC24AD0C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Knjiga</a:t>
            </a:r>
            <a:r>
              <a:rPr lang="en-US" dirty="0"/>
              <a:t> </a:t>
            </a:r>
            <a:r>
              <a:rPr lang="en-US" dirty="0" err="1"/>
              <a:t>ulaznih</a:t>
            </a:r>
            <a:r>
              <a:rPr lang="en-US" dirty="0"/>
              <a:t>/</a:t>
            </a:r>
            <a:r>
              <a:rPr lang="en-US" dirty="0" err="1"/>
              <a:t>izlaznih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evidentiranje</a:t>
            </a:r>
            <a:r>
              <a:rPr lang="en-US" dirty="0"/>
              <a:t> </a:t>
            </a:r>
            <a:r>
              <a:rPr lang="en-US" dirty="0" err="1"/>
              <a:t>dokumenata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šalju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preduzeća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stigli</a:t>
            </a:r>
            <a:r>
              <a:rPr lang="en-US" dirty="0"/>
              <a:t> u </a:t>
            </a:r>
            <a:r>
              <a:rPr lang="en-US" dirty="0" err="1"/>
              <a:t>preduzeće</a:t>
            </a:r>
            <a:r>
              <a:rPr lang="en-US" dirty="0"/>
              <a:t>:</a:t>
            </a:r>
            <a:endParaRPr lang="sr-Latn-RS" dirty="0"/>
          </a:p>
          <a:p>
            <a:pPr lvl="1">
              <a:defRPr/>
            </a:pPr>
            <a:r>
              <a:rPr lang="sr-Latn-RS" dirty="0"/>
              <a:t>Knjiga </a:t>
            </a:r>
            <a:r>
              <a:rPr lang="en-US" dirty="0" err="1"/>
              <a:t>ulaznih</a:t>
            </a:r>
            <a:r>
              <a:rPr lang="en-US" dirty="0"/>
              <a:t> </a:t>
            </a:r>
            <a:r>
              <a:rPr lang="en-US" dirty="0" err="1"/>
              <a:t>faktura</a:t>
            </a:r>
            <a:r>
              <a:rPr lang="en-US" dirty="0"/>
              <a:t>. </a:t>
            </a:r>
            <a:endParaRPr lang="sr-Latn-RS" dirty="0"/>
          </a:p>
          <a:p>
            <a:pPr lvl="1">
              <a:defRPr/>
            </a:pPr>
            <a:r>
              <a:rPr lang="sr-Latn-RS" dirty="0"/>
              <a:t>Knjiga izlaznih faktura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A34AAF1-6E81-F987-A661-C3E6DD60E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/>
              <a:t>Knjiga ulaznih faktura</a:t>
            </a:r>
            <a:endParaRPr lang="en-US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99F1233-E829-B08C-C9EA-855F4C13B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Svaka faktura dobavljača dobija svoj identifikacioni broj, izvorni broj – broj koji je fakturi dodelio dobavljač, datum fakture, datum dospeća, iznos fakture i šifru dobavljača. </a:t>
            </a:r>
            <a:endParaRPr lang="sr-Latn-RS" altLang="en-US"/>
          </a:p>
          <a:p>
            <a:r>
              <a:rPr lang="sr-Latn-RS" altLang="en-US"/>
              <a:t>L</a:t>
            </a:r>
            <a:r>
              <a:rPr lang="en-US" altLang="en-US"/>
              <a:t>ikvidacija znači poravnanje (obračun) međusobnih novčanih obaveza, odnosno računa.</a:t>
            </a:r>
            <a:endParaRPr lang="sr-Latn-RS" altLang="en-US"/>
          </a:p>
          <a:p>
            <a:r>
              <a:rPr lang="en-US" altLang="en-US"/>
              <a:t>Likvidator je lice koje vrši obračunavanje i raščišćavanje računa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466A63A2-B609-4902-6630-11F8A6125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1368425"/>
          <a:ext cx="7297738" cy="919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363075" imgH="11792102" progId="Excel.Sheet.8">
                  <p:embed/>
                </p:oleObj>
              </mc:Choice>
              <mc:Fallback>
                <p:oleObj name="Worksheet" r:id="rId2" imgW="9363075" imgH="11792102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368425"/>
                        <a:ext cx="7297738" cy="919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Rectangle 3">
            <a:extLst>
              <a:ext uri="{FF2B5EF4-FFF2-40B4-BE49-F238E27FC236}">
                <a16:creationId xmlns:a16="http://schemas.microsoft.com/office/drawing/2014/main" id="{77B19B5D-2B12-1A60-7D5B-9C8F40137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/>
              <a:t>Knjiga ulaznih faktura (KUF)</a:t>
            </a:r>
            <a:r>
              <a:rPr lang="en-US" altLang="en-US"/>
              <a:t> - primer</a:t>
            </a:r>
            <a:endParaRPr lang="sr-Latn-C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CAA643E-3B42-E3D4-7E71-0FF43235F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Tokovi izme</a:t>
            </a:r>
            <a:r>
              <a:rPr lang="sr-Latn-CS" altLang="en-US"/>
              <a:t>đu preduzeća i banke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C457D92E-90C9-1371-ACBA-1FB75C294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175125"/>
            <a:ext cx="3024188" cy="955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en-US">
                <a:solidFill>
                  <a:schemeClr val="tx2"/>
                </a:solidFill>
              </a:rPr>
              <a:t>Razmatrano preduzeće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72EFA434-B90D-8EE3-E053-EDE3E5EC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1700213"/>
            <a:ext cx="3024187" cy="5286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en-US">
                <a:solidFill>
                  <a:schemeClr val="tx2"/>
                </a:solidFill>
              </a:rPr>
              <a:t>Banka</a:t>
            </a:r>
          </a:p>
        </p:txBody>
      </p:sp>
      <p:sp>
        <p:nvSpPr>
          <p:cNvPr id="10245" name="Line 6">
            <a:extLst>
              <a:ext uri="{FF2B5EF4-FFF2-40B4-BE49-F238E27FC236}">
                <a16:creationId xmlns:a16="http://schemas.microsoft.com/office/drawing/2014/main" id="{757E7933-5FD0-980F-43D3-37644B476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2276475"/>
            <a:ext cx="1512888" cy="189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0A61C197-8171-D01D-89EF-2C479737D9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6963" y="2301875"/>
            <a:ext cx="1584325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247" name="Text Box 9">
            <a:extLst>
              <a:ext uri="{FF2B5EF4-FFF2-40B4-BE49-F238E27FC236}">
                <a16:creationId xmlns:a16="http://schemas.microsoft.com/office/drawing/2014/main" id="{394803C8-2AE2-48B7-4051-1C7CE673288B}"/>
              </a:ext>
            </a:extLst>
          </p:cNvPr>
          <p:cNvSpPr txBox="1">
            <a:spLocks noChangeArrowheads="1"/>
          </p:cNvSpPr>
          <p:nvPr/>
        </p:nvSpPr>
        <p:spPr bwMode="auto">
          <a:xfrm rot="3032554">
            <a:off x="3388520" y="3205956"/>
            <a:ext cx="16557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sr-Latn-CS" altLang="en-US" sz="1600">
                <a:solidFill>
                  <a:schemeClr val="tx2"/>
                </a:solidFill>
              </a:rPr>
              <a:t>nalozi za plaćanje ulaznih faktura</a:t>
            </a:r>
          </a:p>
        </p:txBody>
      </p:sp>
      <p:sp>
        <p:nvSpPr>
          <p:cNvPr id="10248" name="Text Box 10">
            <a:extLst>
              <a:ext uri="{FF2B5EF4-FFF2-40B4-BE49-F238E27FC236}">
                <a16:creationId xmlns:a16="http://schemas.microsoft.com/office/drawing/2014/main" id="{46455858-8BEE-F2A4-3E82-1D3DE3A645AD}"/>
              </a:ext>
            </a:extLst>
          </p:cNvPr>
          <p:cNvSpPr txBox="1">
            <a:spLocks noChangeArrowheads="1"/>
          </p:cNvSpPr>
          <p:nvPr/>
        </p:nvSpPr>
        <p:spPr bwMode="auto">
          <a:xfrm rot="3000580">
            <a:off x="4632325" y="2963863"/>
            <a:ext cx="1514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1600">
                <a:solidFill>
                  <a:schemeClr val="tx2"/>
                </a:solidFill>
              </a:rPr>
              <a:t>izvod računa</a:t>
            </a:r>
          </a:p>
        </p:txBody>
      </p:sp>
      <p:sp>
        <p:nvSpPr>
          <p:cNvPr id="10249" name="Text Box 12">
            <a:extLst>
              <a:ext uri="{FF2B5EF4-FFF2-40B4-BE49-F238E27FC236}">
                <a16:creationId xmlns:a16="http://schemas.microsoft.com/office/drawing/2014/main" id="{08F7D59D-8DDC-BE8C-0521-23DCC002A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624513"/>
            <a:ext cx="8353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sr-Latn-CS" altLang="en-US" sz="2000">
                <a:solidFill>
                  <a:schemeClr val="tx2"/>
                </a:solidFill>
              </a:rPr>
              <a:t>U izvodu se vidi šta je od naloga  za plaćanje “prošlo” (šta je plaćeno)</a:t>
            </a:r>
            <a:endParaRPr lang="sr-Latn-CS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CC59DB1E-D1BC-978C-DA66-38BCF7316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229600" cy="1143000"/>
          </a:xfrm>
        </p:spPr>
        <p:txBody>
          <a:bodyPr/>
          <a:lstStyle/>
          <a:p>
            <a:pPr eaLnBrk="1" hangingPunct="1"/>
            <a:r>
              <a:rPr lang="sr-Latn-CS" altLang="en-US"/>
              <a:t>Primer aplikacije za preuzimanje izvoda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62AD246D-C7B9-9128-ACC1-4B3B02758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129462" cy="50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r-Latn-CS" alt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r-Latn-CS" altLang="en-US" sz="4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EB124895194CAA1AC036AEFC8CDB" ma:contentTypeVersion="4" ma:contentTypeDescription="Create a new document." ma:contentTypeScope="" ma:versionID="c2ca2164b5bc25c0115c375e45605b29">
  <xsd:schema xmlns:xsd="http://www.w3.org/2001/XMLSchema" xmlns:xs="http://www.w3.org/2001/XMLSchema" xmlns:p="http://schemas.microsoft.com/office/2006/metadata/properties" xmlns:ns2="50847cbb-6f78-48ef-a8ea-b59a519a86e9" xmlns:ns3="c49975e1-712f-4648-938e-c4be6b7641b1" targetNamespace="http://schemas.microsoft.com/office/2006/metadata/properties" ma:root="true" ma:fieldsID="b1559f9b6bd3b48b0bfb70908c0541b9" ns2:_="" ns3:_="">
    <xsd:import namespace="50847cbb-6f78-48ef-a8ea-b59a519a86e9"/>
    <xsd:import namespace="c49975e1-712f-4648-938e-c4be6b7641b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47cbb-6f78-48ef-a8ea-b59a519a86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975e1-712f-4648-938e-c4be6b7641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BECB8A-546B-4E6A-BAEA-0B8D655132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3B3334-1EEB-4EDA-B12B-22EF2A2CA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847cbb-6f78-48ef-a8ea-b59a519a86e9"/>
    <ds:schemaRef ds:uri="c49975e1-712f-4648-938e-c4be6b7641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17846</TotalTime>
  <Words>879</Words>
  <Application>Microsoft Office PowerPoint</Application>
  <PresentationFormat>On-screen Show (4:3)</PresentationFormat>
  <Paragraphs>173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Poslovna informatika Računovodstvena likvidatura</vt:lpstr>
      <vt:lpstr>Knjigovodstvena dokumentacija            1/2</vt:lpstr>
      <vt:lpstr>Knjigovodstvena dokumentacija           2/2</vt:lpstr>
      <vt:lpstr>Likvidatura</vt:lpstr>
      <vt:lpstr>Knjiga ulaznih/izlaznih dokumenata</vt:lpstr>
      <vt:lpstr>Knjiga ulaznih faktura</vt:lpstr>
      <vt:lpstr>Knjiga ulaznih faktura (KUF) - primer</vt:lpstr>
      <vt:lpstr>Tokovi između preduzeća i banke</vt:lpstr>
      <vt:lpstr>Primer aplikacije za preuzimanje izvoda</vt:lpstr>
      <vt:lpstr>“Uvlačenje” preuzetog izvoda u podsistem platnog prometa preduzeća</vt:lpstr>
      <vt:lpstr>Izgled preuzetog izvoda</vt:lpstr>
      <vt:lpstr>Primer naloga za prenos</vt:lpstr>
      <vt:lpstr>Zatvaranje faktura stavkama izvoda</vt:lpstr>
      <vt:lpstr>Primer 2</vt:lpstr>
      <vt:lpstr>Primer 3</vt:lpstr>
      <vt:lpstr>Zatvaranje</vt:lpstr>
      <vt:lpstr>Ručno zatvaranje faktura stavkama izvoda</vt:lpstr>
      <vt:lpstr>PowerPoint Presentation</vt:lpstr>
      <vt:lpstr>“Razvezivanje” pogrešno zatvorenih stavki</vt:lpstr>
      <vt:lpstr>Kartica partnera</vt:lpstr>
      <vt:lpstr>PowerPoint Presentation</vt:lpstr>
      <vt:lpstr>PowerPoint Presentation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Metodologije brzog razvoja softvera</dc:title>
  <dc:creator>Gordana Milosavljevic</dc:creator>
  <cp:lastModifiedBy>Gordana Milosavljević</cp:lastModifiedBy>
  <cp:revision>1254</cp:revision>
  <dcterms:created xsi:type="dcterms:W3CDTF">2010-10-11T09:07:04Z</dcterms:created>
  <dcterms:modified xsi:type="dcterms:W3CDTF">2024-05-17T13:59:37Z</dcterms:modified>
</cp:coreProperties>
</file>