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76" r:id="rId3"/>
    <p:sldId id="270" r:id="rId4"/>
    <p:sldId id="261" r:id="rId5"/>
    <p:sldId id="262" r:id="rId6"/>
    <p:sldId id="259" r:id="rId7"/>
    <p:sldId id="272" r:id="rId8"/>
    <p:sldId id="258" r:id="rId9"/>
    <p:sldId id="274" r:id="rId10"/>
    <p:sldId id="275" r:id="rId11"/>
    <p:sldId id="284" r:id="rId12"/>
    <p:sldId id="285" r:id="rId13"/>
    <p:sldId id="278" r:id="rId14"/>
    <p:sldId id="279" r:id="rId15"/>
    <p:sldId id="281" r:id="rId16"/>
    <p:sldId id="280" r:id="rId17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A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B8EE2-B8C6-4C8A-9798-652BB7F25C56}" v="38" dt="2024-05-27T08:37:06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Todorovic" userId="fcc6b7f54828351c" providerId="Windows Live" clId="Web-{C81B8EE2-B8C6-4C8A-9798-652BB7F25C56}"/>
    <pc:docChg chg="delSld modSld">
      <pc:chgData name="Nenad Todorovic" userId="fcc6b7f54828351c" providerId="Windows Live" clId="Web-{C81B8EE2-B8C6-4C8A-9798-652BB7F25C56}" dt="2024-05-27T08:37:06.839" v="36"/>
      <pc:docMkLst>
        <pc:docMk/>
      </pc:docMkLst>
      <pc:sldChg chg="modSp">
        <pc:chgData name="Nenad Todorovic" userId="fcc6b7f54828351c" providerId="Windows Live" clId="Web-{C81B8EE2-B8C6-4C8A-9798-652BB7F25C56}" dt="2024-05-27T08:36:49.276" v="35" actId="20577"/>
        <pc:sldMkLst>
          <pc:docMk/>
          <pc:sldMk cId="0" sldId="268"/>
        </pc:sldMkLst>
        <pc:spChg chg="mod">
          <ac:chgData name="Nenad Todorovic" userId="fcc6b7f54828351c" providerId="Windows Live" clId="Web-{C81B8EE2-B8C6-4C8A-9798-652BB7F25C56}" dt="2024-05-27T08:36:37.104" v="6" actId="20577"/>
          <ac:spMkLst>
            <pc:docMk/>
            <pc:sldMk cId="0" sldId="268"/>
            <ac:spMk id="2050" creationId="{0FBDF113-A829-35A4-5849-344E7527D95B}"/>
          </ac:spMkLst>
        </pc:spChg>
        <pc:spChg chg="mod">
          <ac:chgData name="Nenad Todorovic" userId="fcc6b7f54828351c" providerId="Windows Live" clId="Web-{C81B8EE2-B8C6-4C8A-9798-652BB7F25C56}" dt="2024-05-27T08:36:49.276" v="35" actId="20577"/>
          <ac:spMkLst>
            <pc:docMk/>
            <pc:sldMk cId="0" sldId="268"/>
            <ac:spMk id="2051" creationId="{0B49DCF1-1B22-A0F3-A9A5-8BF5157F0351}"/>
          </ac:spMkLst>
        </pc:spChg>
      </pc:sldChg>
      <pc:sldChg chg="del">
        <pc:chgData name="Nenad Todorovic" userId="fcc6b7f54828351c" providerId="Windows Live" clId="Web-{C81B8EE2-B8C6-4C8A-9798-652BB7F25C56}" dt="2024-05-27T08:37:06.839" v="36"/>
        <pc:sldMkLst>
          <pc:docMk/>
          <pc:sldMk cId="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4D300B-9DA3-7811-9A94-636C64D19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D0607-822B-AA3D-6AD5-56DF15409E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8FDC78-920E-4A3D-AF12-C54D2C2A1386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39D5AA-6982-89BD-A185-974E5D208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B5BD5F-41BA-7203-E521-D050B7D8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F333-BDEA-9177-6740-1A0DD636B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6894-F47D-9738-9504-A443C5ED3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75A8A77-7B76-45BE-A57F-C1F9CA6027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8CA750A-D2FA-4367-4D00-A22F8E83FC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FA475EF-2857-009E-3577-D61858A4D7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62DD226-9AC2-DAFD-A7E7-6F57626DB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132800F-59D3-41C1-9C14-58BE562EAB2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4CA274-6162-45D8-B3BE-9D963AFA7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9AC9E4-CD7C-2DDE-73B4-B839EB595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7D73D7-0397-0013-E000-9C9E361E3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5D660-84BB-40E9-A9CC-B57DB53DEC37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34622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84B040-D27A-0A7B-813A-A0B6C7C1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0D7314-4657-B5A2-CF6B-87E84DCCE6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02FB2F-2F3F-35BD-9262-6DAE42C80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BF075-5E60-4373-A7D2-676143977A7E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62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C4DA73-75C3-0E55-E509-857529050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0FAE87-1223-14AC-C944-131271AB7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BAC31D-1AD4-FA19-BE4A-314B82ED0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DF459-A1B6-4B1F-A5E4-F372D32DA020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16206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016B0-0EB9-84C6-1E78-5ADE9E59F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478845-B6E7-983A-F0C9-00499C32C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EB084D-B849-6ABA-1756-09333E857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11201-7EFC-4C9C-B894-1E9533AB7684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26100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6463D1-C15F-8B7E-5B96-9F4691B67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F3469E-8993-F7CF-69A8-8754F042B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1CC9FE-7454-E8F0-B883-43B5FE595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E4037-1014-4E5C-8272-D71A997C7470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71625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98E9F-0C55-936B-67D7-E8F07016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AC052-B057-6762-76F0-D5F101E99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DBF63-AC0D-DC4E-3797-1AA84A29F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4CE5A-B438-4170-BB14-F9F519AEF2A2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40018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5AE637-78AD-D636-2366-E07934264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CB5B32-BE18-0A78-0EE0-B1F9EDD74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6C389C-21EE-6F01-57B7-8B371FF06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4F84-1D1F-47A3-8CFF-CDFF283D57CB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265677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B28FD5-3DDF-49BD-B25C-487BE3F8C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167C12-7583-D239-E566-A275A487E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0F85F2-84AC-4507-E539-5D0EE2AF2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B95C3-8FA6-4D51-AE3D-F82E26D1FD5D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739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601872-AE03-5730-194E-6FDBB98B9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893BA4-CC10-EBD9-A0E7-BDF80A039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B329E3-E2FF-E3C3-4380-BF4B8BD593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37587-6C41-4575-82EF-E77F1221E604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5000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D4BD8-0996-B98E-CBB6-39240FF94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084DA-5DE1-F9A4-E736-2FEFCDE99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35CAF-05BE-82D5-2CB2-01B6741CB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35662-FD8B-4B94-A0B2-11032E5FA675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32691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2AC6E-6D8B-5426-535E-E2BBDBC62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58CC7-39A7-8FBF-528A-8764BEDDF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509DF-3C31-75FA-FC81-6CABFC437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91AC0-90DB-441F-BAF4-ADFF5B27FA30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32046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22A9FE-9508-170B-CABD-E5CB207EB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803799-AA7A-B83C-AA53-EA2681D5F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/>
              <a:t>Click to edit Master text styles</a:t>
            </a:r>
          </a:p>
          <a:p>
            <a:pPr lvl="1"/>
            <a:r>
              <a:rPr lang="sr-Latn-CS" altLang="en-US"/>
              <a:t>Second level</a:t>
            </a:r>
          </a:p>
          <a:p>
            <a:pPr lvl="2"/>
            <a:r>
              <a:rPr lang="sr-Latn-CS" altLang="en-US"/>
              <a:t>Third level</a:t>
            </a:r>
          </a:p>
          <a:p>
            <a:pPr lvl="3"/>
            <a:r>
              <a:rPr lang="sr-Latn-CS" altLang="en-US"/>
              <a:t>Fourth level</a:t>
            </a:r>
          </a:p>
          <a:p>
            <a:pPr lvl="4"/>
            <a:r>
              <a:rPr lang="sr-Latn-C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FD61097-61D2-D128-22DD-4C192FE5A4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351E6C-1ADF-CEA9-69B9-87D957060D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E09C98-E4F5-5C61-FE61-C909BE06CD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C0F391F-4654-4E5E-B99D-32617E1382C0}" type="slidenum">
              <a:rPr lang="sr-Latn-CS" altLang="en-US"/>
              <a:pPr/>
              <a:t>‹#›</a:t>
            </a:fld>
            <a:endParaRPr lang="sr-Latn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FBDF113-A829-35A4-5849-344E7527D9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>
                <a:latin typeface="Arial"/>
                <a:cs typeface="Arial"/>
              </a:rPr>
              <a:t>Poslovna</a:t>
            </a:r>
            <a:r>
              <a:rPr lang="en-US" altLang="en-US" sz="3200" dirty="0">
                <a:latin typeface="Arial"/>
                <a:cs typeface="Arial"/>
              </a:rPr>
              <a:t> </a:t>
            </a:r>
            <a:r>
              <a:rPr lang="en-US" altLang="en-US" sz="3200" dirty="0" err="1">
                <a:latin typeface="Arial"/>
                <a:cs typeface="Arial"/>
              </a:rPr>
              <a:t>informatika</a:t>
            </a:r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1600" dirty="0" err="1"/>
              <a:t>Informacioni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sistem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preduze</a:t>
            </a:r>
            <a:r>
              <a:rPr lang="sr-Latn-CS" altLang="en-US" sz="1600" dirty="0" err="1"/>
              <a:t>ća</a:t>
            </a:r>
            <a:r>
              <a:rPr lang="sr-Latn-CS" altLang="en-US" sz="1600" dirty="0"/>
              <a:t> -</a:t>
            </a:r>
            <a:r>
              <a:rPr lang="en-US" altLang="en-US" sz="1600" dirty="0"/>
              <a:t> </a:t>
            </a:r>
            <a:r>
              <a:rPr lang="en-US" altLang="en-US" sz="1600" dirty="0" err="1"/>
              <a:t>Magacinsko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poslovanje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B49DCF1-1B22-A0F3-A9A5-8BF5157F03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>
                <a:latin typeface="Arial"/>
                <a:cs typeface="Arial"/>
              </a:rPr>
              <a:t>Gordana </a:t>
            </a:r>
            <a:r>
              <a:rPr lang="en-US" altLang="en-US" sz="1800" dirty="0" err="1">
                <a:latin typeface="Arial"/>
                <a:cs typeface="Arial"/>
              </a:rPr>
              <a:t>Milosavljevi</a:t>
            </a:r>
            <a:r>
              <a:rPr lang="sr-Latn-CS" altLang="en-US" sz="1800" dirty="0">
                <a:latin typeface="Arial"/>
                <a:cs typeface="Arial"/>
              </a:rPr>
              <a:t>ć, Nenad Todorović, Milan </a:t>
            </a:r>
            <a:r>
              <a:rPr lang="sr-Latn-CS" altLang="en-US" sz="1800" dirty="0" err="1">
                <a:latin typeface="Arial"/>
                <a:cs typeface="Arial"/>
              </a:rPr>
              <a:t>Podunavac</a:t>
            </a:r>
            <a:endParaRPr lang="sr-Latn-CS" altLang="en-US" sz="1800" dirty="0" err="1">
              <a:latin typeface="Arial" panose="020B0604020202020204" pitchFamily="34" charset="0"/>
            </a:endParaRPr>
          </a:p>
          <a:p>
            <a:pPr eaLnBrk="1" hangingPunct="1"/>
            <a:endParaRPr lang="sr-Latn-C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sr-Latn-CS" altLang="en-US" sz="1400" dirty="0">
                <a:latin typeface="Arial"/>
                <a:cs typeface="Arial"/>
              </a:rPr>
              <a:t>Katedra za informatiku, FTN, Novi Sad</a:t>
            </a:r>
          </a:p>
          <a:p>
            <a:pPr eaLnBrk="1" hangingPunct="1"/>
            <a:endParaRPr lang="sr-Latn-CS" altLang="en-US" sz="14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646F34B-A5E0-46C5-2CD7-029DF2D4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Ulazi i izlazi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1637E1-4028-4764-29B7-77983F060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2400"/>
              <a:t>Svaki ulazni dokument (primka od kupca) povećava količinu i </a:t>
            </a:r>
            <a:r>
              <a:rPr lang="en-US" altLang="en-US" sz="2400"/>
              <a:t>vrednost </a:t>
            </a:r>
            <a:r>
              <a:rPr lang="sr-Latn-CS" altLang="en-US" sz="2400"/>
              <a:t>ulaza i kreira jednu stavku analitike prometa</a:t>
            </a:r>
          </a:p>
          <a:p>
            <a:pPr eaLnBrk="1" hangingPunct="1"/>
            <a:r>
              <a:rPr lang="sr-Latn-CS" altLang="en-US" sz="2400"/>
              <a:t>Svaki izlazni dokument (otpremnica dobavljaču) povećava količinu i</a:t>
            </a:r>
            <a:r>
              <a:rPr lang="en-US" altLang="en-US" sz="2400"/>
              <a:t> vrednost</a:t>
            </a:r>
            <a:r>
              <a:rPr lang="sr-Latn-CS" altLang="en-US" sz="2400"/>
              <a:t> izlaza i kreira jednu stavku analitike prometa</a:t>
            </a:r>
          </a:p>
          <a:p>
            <a:pPr eaLnBrk="1" hangingPunct="1"/>
            <a:r>
              <a:rPr lang="sr-Latn-CS" altLang="en-US" sz="2400"/>
              <a:t>Kod međumagacinskog prometa se smanjuje količina ulaza (ne povećava se izlaz)!</a:t>
            </a:r>
          </a:p>
          <a:p>
            <a:pPr eaLnBrk="1" hangingPunct="1"/>
            <a:r>
              <a:rPr lang="sr-Latn-CS" altLang="en-US" sz="2400"/>
              <a:t>Storno dokumenata – poništavanje ulaza, izlaza, međumagacinskog prometa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131FD88-143D-B024-1B5E-DEB98452D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Primka – zaglavlje</a:t>
            </a:r>
          </a:p>
        </p:txBody>
      </p:sp>
      <p:pic>
        <p:nvPicPr>
          <p:cNvPr id="12291" name="Picture 3" descr="PRIMKA">
            <a:extLst>
              <a:ext uri="{FF2B5EF4-FFF2-40B4-BE49-F238E27FC236}">
                <a16:creationId xmlns:a16="http://schemas.microsoft.com/office/drawing/2014/main" id="{A8B1635A-51A2-AEAE-8D12-BE4D48EE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6390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253C34-F35D-5E24-5D9B-177819C40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Primka – stavke</a:t>
            </a:r>
          </a:p>
        </p:txBody>
      </p:sp>
      <p:pic>
        <p:nvPicPr>
          <p:cNvPr id="13315" name="Picture 3" descr="Stavke">
            <a:extLst>
              <a:ext uri="{FF2B5EF4-FFF2-40B4-BE49-F238E27FC236}">
                <a16:creationId xmlns:a16="http://schemas.microsoft.com/office/drawing/2014/main" id="{5CEBCA42-2ED7-4B7D-2595-4C4B5AA6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639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7F52C46-3904-C56E-D013-BA94B2156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Pravila</a:t>
            </a:r>
            <a:r>
              <a:rPr lang="en-US" altLang="en-US"/>
              <a:t> u </a:t>
            </a:r>
            <a:r>
              <a:rPr lang="sr-Latn-RS" altLang="en-US"/>
              <a:t>magacinskom poslovanju</a:t>
            </a:r>
            <a:endParaRPr lang="sr-Latn-C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4D7FE28-93E3-CA4C-FB76-264E0094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2000"/>
              <a:t>Pre knjiženja ulaznog dokumenta (primke)</a:t>
            </a:r>
            <a:r>
              <a:rPr lang="en-US" altLang="en-US" sz="2000"/>
              <a:t>:</a:t>
            </a:r>
          </a:p>
          <a:p>
            <a:pPr lvl="1" eaLnBrk="1" hangingPunct="1"/>
            <a:r>
              <a:rPr lang="en-US" altLang="en-US" sz="1800"/>
              <a:t>status dokumenta mora biti “u fazi formiranja”</a:t>
            </a:r>
          </a:p>
          <a:p>
            <a:pPr lvl="1" eaLnBrk="1" hangingPunct="1"/>
            <a:r>
              <a:rPr lang="en-US" altLang="en-US" sz="1800"/>
              <a:t>dokument mora imati bar jednu stavku</a:t>
            </a:r>
          </a:p>
          <a:p>
            <a:pPr lvl="1" eaLnBrk="1" hangingPunct="1"/>
            <a:r>
              <a:rPr lang="en-US" altLang="en-US" sz="1800"/>
              <a:t>poslovna godina dokumenta ne sme biti zaklju</a:t>
            </a:r>
            <a:r>
              <a:rPr lang="sr-Latn-CS" altLang="en-US" sz="1800"/>
              <a:t>čena</a:t>
            </a:r>
          </a:p>
          <a:p>
            <a:pPr lvl="1" eaLnBrk="1" hangingPunct="1"/>
            <a:r>
              <a:rPr lang="sr-Latn-CS" altLang="en-US" sz="1800"/>
              <a:t>datum prometnog dokumenta ne sme biti veći od današnjeg</a:t>
            </a:r>
          </a:p>
          <a:p>
            <a:pPr eaLnBrk="1" hangingPunct="1"/>
            <a:r>
              <a:rPr lang="sr-Latn-CS" altLang="en-US" sz="2000"/>
              <a:t>Knjiženje dokumenta</a:t>
            </a:r>
          </a:p>
          <a:p>
            <a:pPr lvl="1" eaLnBrk="1" hangingPunct="1"/>
            <a:r>
              <a:rPr lang="sr-Latn-CS" altLang="en-US" sz="1800"/>
              <a:t>vrši se tako što se obrađuju sve njegove stavke i za svaku stavku se:</a:t>
            </a:r>
          </a:p>
          <a:p>
            <a:pPr lvl="2" eaLnBrk="1" hangingPunct="1"/>
            <a:r>
              <a:rPr lang="sr-Latn-CS" altLang="en-US" sz="1600"/>
              <a:t>uveća količina i vrednost ulaza odgovarajuće magacinske kartice</a:t>
            </a:r>
          </a:p>
          <a:p>
            <a:pPr lvl="2" eaLnBrk="1" hangingPunct="1"/>
            <a:r>
              <a:rPr lang="sr-Latn-CS" altLang="en-US" sz="1600"/>
              <a:t>kerira jedna stavka analitike prometa za datu magacisnku karticu</a:t>
            </a:r>
          </a:p>
          <a:p>
            <a:pPr lvl="1" eaLnBrk="1" hangingPunct="1"/>
            <a:r>
              <a:rPr lang="sr-Latn-CS" altLang="en-US" sz="1800"/>
              <a:t>knjiženje dokumenta je uspešno ako su uspešno obrađene sve stavke (u suprotnom se knjiženje poništava)</a:t>
            </a:r>
          </a:p>
          <a:p>
            <a:pPr eaLnBrk="1" hangingPunct="1"/>
            <a:r>
              <a:rPr lang="sr-Latn-CS" altLang="en-US" sz="2000"/>
              <a:t>Po završetku knjiženja </a:t>
            </a:r>
          </a:p>
          <a:p>
            <a:pPr lvl="1" eaLnBrk="1" hangingPunct="1"/>
            <a:r>
              <a:rPr lang="sr-Latn-CS" altLang="en-US" sz="1800"/>
              <a:t>status dokumenta se menja u “proknjižen”</a:t>
            </a:r>
          </a:p>
          <a:p>
            <a:pPr lvl="1" eaLnBrk="1" hangingPunct="1"/>
            <a:r>
              <a:rPr lang="sr-Latn-CS" altLang="en-US" sz="1800"/>
              <a:t>u dokument se upisuje datum knjiženja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300B7D-53DC-0C32-FD1C-C52E9397F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Pravila</a:t>
            </a:r>
            <a:r>
              <a:rPr lang="en-US" altLang="en-US"/>
              <a:t> u </a:t>
            </a:r>
            <a:r>
              <a:rPr lang="sr-Latn-RS" altLang="en-US"/>
              <a:t>magacinskom poslovanju</a:t>
            </a:r>
            <a:endParaRPr lang="sr-Latn-C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1F43247-DD3B-D5E6-FEF8-17C3C7D4D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Stavka ulaznog dokumenta</a:t>
            </a:r>
            <a:endParaRPr lang="sr-Latn-CS" altLang="en-US" sz="2000"/>
          </a:p>
          <a:p>
            <a:pPr lvl="1" eaLnBrk="1" hangingPunct="1"/>
            <a:r>
              <a:rPr lang="sr-Latn-CS" altLang="en-US" sz="1800"/>
              <a:t>količina mora biti veća od nule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vrednost u stavci se ra</a:t>
            </a:r>
            <a:r>
              <a:rPr lang="sr-Latn-CS" altLang="en-US" sz="1800"/>
              <a:t>čuna kao količina * jedinična cena</a:t>
            </a:r>
          </a:p>
          <a:p>
            <a:pPr eaLnBrk="1" hangingPunct="1"/>
            <a:r>
              <a:rPr lang="sr-Latn-CS" altLang="en-US" sz="2000"/>
              <a:t>Obrada stavke</a:t>
            </a:r>
          </a:p>
          <a:p>
            <a:pPr lvl="1" eaLnBrk="1" hangingPunct="1"/>
            <a:r>
              <a:rPr lang="en-US" altLang="en-US" sz="1600"/>
              <a:t>ako je u pitanju storno tada</a:t>
            </a:r>
            <a:r>
              <a:rPr lang="sr-Latn-CS" altLang="en-US" sz="1600"/>
              <a:t> se prilikom obrade menja predznak količine i vrednosti</a:t>
            </a:r>
          </a:p>
          <a:p>
            <a:pPr lvl="1" eaLnBrk="1" hangingPunct="1"/>
            <a:endParaRPr lang="sr-Latn-CS" altLang="en-US" sz="1600"/>
          </a:p>
          <a:p>
            <a:pPr lvl="1" eaLnBrk="1" hangingPunct="1"/>
            <a:endParaRPr lang="sr-Latn-CS" altLang="en-US" sz="1600"/>
          </a:p>
          <a:p>
            <a:pPr eaLnBrk="1" hangingPunct="1"/>
            <a:endParaRPr lang="sr-Latn-CS" altLang="en-US" sz="2000"/>
          </a:p>
          <a:p>
            <a:pPr lvl="1" eaLnBrk="1" hangingPunct="1"/>
            <a:endParaRPr lang="sr-Latn-CS" altLang="en-US" sz="1800"/>
          </a:p>
          <a:p>
            <a:pPr eaLnBrk="1" hangingPunct="1"/>
            <a:endParaRPr lang="sr-Latn-C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A3F5ACD-278D-9C32-74B7-09B9B9242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Pravila</a:t>
            </a:r>
            <a:r>
              <a:rPr lang="en-US" altLang="en-US"/>
              <a:t> u </a:t>
            </a:r>
            <a:r>
              <a:rPr lang="sr-Latn-RS" altLang="en-US"/>
              <a:t>magacinskom poslovanju</a:t>
            </a:r>
            <a:endParaRPr lang="sr-Latn-C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F222B64-0018-09C9-9ED8-B6E85A102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Knjiženje izlaznog dokumenta (otpremnice)</a:t>
            </a:r>
            <a:r>
              <a:rPr lang="en-US" altLang="en-US"/>
              <a:t>:</a:t>
            </a:r>
          </a:p>
          <a:p>
            <a:pPr lvl="2" eaLnBrk="1" hangingPunct="1"/>
            <a:r>
              <a:rPr lang="sr-Latn-CS" altLang="en-US"/>
              <a:t>Ista pravila kao i za ulazni dokument</a:t>
            </a:r>
          </a:p>
          <a:p>
            <a:pPr lvl="2" eaLnBrk="1" hangingPunct="1"/>
            <a:r>
              <a:rPr lang="sr-Latn-CS" altLang="en-US"/>
              <a:t>količina izabranog materijala u datom magacinu i datoj godini mora biti </a:t>
            </a:r>
            <a:r>
              <a:rPr lang="en-US" altLang="en-US"/>
              <a:t>&gt;= od </a:t>
            </a:r>
            <a:r>
              <a:rPr lang="sr-Latn-CS" altLang="en-US"/>
              <a:t>unete </a:t>
            </a:r>
            <a:r>
              <a:rPr lang="en-US" altLang="en-US"/>
              <a:t>koli</a:t>
            </a:r>
            <a:r>
              <a:rPr lang="sr-Latn-CS" altLang="en-US"/>
              <a:t>čine u stavci izlaznog dokumenta (proveriti i prilikom unosa i prilikom obrade)</a:t>
            </a:r>
          </a:p>
          <a:p>
            <a:pPr eaLnBrk="1" hangingPunct="1"/>
            <a:endParaRPr lang="sr-Latn-C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6A10AB4-CAC7-D0B8-EC02-56382F7D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Pravila</a:t>
            </a:r>
            <a:r>
              <a:rPr lang="en-US" altLang="en-US"/>
              <a:t> u </a:t>
            </a:r>
            <a:r>
              <a:rPr lang="sr-Latn-RS" altLang="en-US"/>
              <a:t>magacinskom poslovanju</a:t>
            </a:r>
            <a:endParaRPr lang="sr-Latn-C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56B6CA-A4DD-0F83-9419-36BAA55B0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Poslovna godina</a:t>
            </a:r>
          </a:p>
          <a:p>
            <a:pPr lvl="1" eaLnBrk="1" hangingPunct="1"/>
            <a:r>
              <a:rPr lang="en-US" altLang="en-US" sz="1800"/>
              <a:t>ako je zaklju</a:t>
            </a:r>
            <a:r>
              <a:rPr lang="sr-Latn-CS" altLang="en-US" sz="1800"/>
              <a:t>čena, zabranjeno je kreiranje novih dokumenata, knjiženje i storniranje</a:t>
            </a:r>
            <a:endParaRPr lang="en-US" altLang="en-US" sz="1800"/>
          </a:p>
          <a:p>
            <a:pPr eaLnBrk="1" hangingPunct="1"/>
            <a:r>
              <a:rPr lang="sr-Latn-CS" altLang="en-US" sz="2000"/>
              <a:t>Z</a:t>
            </a:r>
            <a:r>
              <a:rPr lang="en-US" altLang="en-US" sz="2000"/>
              <a:t>aklju</a:t>
            </a:r>
            <a:r>
              <a:rPr lang="sr-Latn-CS" altLang="en-US" sz="2000"/>
              <a:t>čenje poslovne godine</a:t>
            </a:r>
          </a:p>
          <a:p>
            <a:pPr lvl="1" eaLnBrk="1" hangingPunct="1"/>
            <a:r>
              <a:rPr lang="sr-Latn-CS" altLang="en-US" sz="1800"/>
              <a:t>pre zaključenja mora biti otvoreno početno stanje za sledeću godinu za svaki magacin i svaku karticu čija je količina veća od nule</a:t>
            </a:r>
          </a:p>
          <a:p>
            <a:pPr lvl="1" eaLnBrk="1" hangingPunct="1"/>
            <a:r>
              <a:rPr lang="sr-Latn-CS" altLang="en-US" sz="1800"/>
              <a:t>u godini koja se zaključuje ne sme biti dokumenata u fazi formiranja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223D29-82A0-5B73-8453-2BC321788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Tokovi između preduzeća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6C330D3C-E28B-0E58-9923-CEFB8F67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4188"/>
            <a:ext cx="3024187" cy="955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r-Latn-CS" altLang="en-US" sz="2800">
                <a:solidFill>
                  <a:schemeClr val="tx2"/>
                </a:solidFill>
              </a:rPr>
              <a:t>Razmatrano preduzeće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210940B-8CE5-F688-4827-448F5856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r-Latn-CS" altLang="en-US" sz="2800">
                <a:solidFill>
                  <a:schemeClr val="tx2"/>
                </a:solidFill>
              </a:rPr>
              <a:t>Preduzeće1</a:t>
            </a:r>
          </a:p>
          <a:p>
            <a:pPr algn="ctr"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kupac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AE2816D0-0393-1F49-ADD4-5A8709A4E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r-Latn-CS" altLang="en-US" sz="2800">
                <a:solidFill>
                  <a:schemeClr val="tx2"/>
                </a:solidFill>
              </a:rPr>
              <a:t>Preduzeće2</a:t>
            </a:r>
          </a:p>
          <a:p>
            <a:pPr algn="ctr"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dobavljač</a:t>
            </a: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0549D4DF-3196-A721-AD14-E37D4CB2F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2493963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FE16C6F8-4293-983E-83FE-75F22E384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493963"/>
            <a:ext cx="2303463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04F094CC-64B1-1F38-DF0F-62D65F9995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493963"/>
            <a:ext cx="2519363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2E2C95E2-7939-96B0-202A-6D49F91C8333}"/>
              </a:ext>
            </a:extLst>
          </p:cNvPr>
          <p:cNvSpPr txBox="1">
            <a:spLocks noChangeArrowheads="1"/>
          </p:cNvSpPr>
          <p:nvPr/>
        </p:nvSpPr>
        <p:spPr bwMode="auto">
          <a:xfrm rot="-2397071">
            <a:off x="5580063" y="291465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primka (ulazni dokument)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112C7D87-A09D-543C-3904-007A827B2EC7}"/>
              </a:ext>
            </a:extLst>
          </p:cNvPr>
          <p:cNvSpPr txBox="1">
            <a:spLocks noChangeArrowheads="1"/>
          </p:cNvSpPr>
          <p:nvPr/>
        </p:nvSpPr>
        <p:spPr bwMode="auto">
          <a:xfrm rot="-2334706">
            <a:off x="5076825" y="29241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narudžbenica</a:t>
            </a:r>
            <a:r>
              <a:rPr lang="en-US" altLang="en-US" sz="1600">
                <a:solidFill>
                  <a:schemeClr val="tx2"/>
                </a:solidFill>
              </a:rPr>
              <a:t> od dobavlja</a:t>
            </a:r>
            <a:r>
              <a:rPr lang="sr-Latn-CS" altLang="en-US" sz="1600">
                <a:solidFill>
                  <a:schemeClr val="tx2"/>
                </a:solidFill>
              </a:rPr>
              <a:t>ča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9550776A-C9F1-49D2-D25D-47198DF7CA1A}"/>
              </a:ext>
            </a:extLst>
          </p:cNvPr>
          <p:cNvSpPr txBox="1">
            <a:spLocks noChangeArrowheads="1"/>
          </p:cNvSpPr>
          <p:nvPr/>
        </p:nvSpPr>
        <p:spPr bwMode="auto">
          <a:xfrm rot="-2490284">
            <a:off x="6969125" y="3517900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ulazna faktura</a:t>
            </a:r>
          </a:p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(ulazni račun)</a:t>
            </a: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D2F4E598-EF98-213B-FEF6-9C6BA519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493963"/>
            <a:ext cx="14398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87C4FAD8-49BD-A273-10A1-C9BE3A2060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2420938"/>
            <a:ext cx="144145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394DE300-3BE8-3C3C-D426-5EE73C0E65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913" y="2420938"/>
            <a:ext cx="1800225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749431C7-6470-0DA6-17CA-1965B93A027E}"/>
              </a:ext>
            </a:extLst>
          </p:cNvPr>
          <p:cNvSpPr txBox="1">
            <a:spLocks noChangeArrowheads="1"/>
          </p:cNvSpPr>
          <p:nvPr/>
        </p:nvSpPr>
        <p:spPr bwMode="auto">
          <a:xfrm rot="3032554">
            <a:off x="3062288" y="3065462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narudžbenica</a:t>
            </a:r>
            <a:r>
              <a:rPr lang="en-US" altLang="en-US" sz="1600">
                <a:solidFill>
                  <a:schemeClr val="tx2"/>
                </a:solidFill>
              </a:rPr>
              <a:t> kupca</a:t>
            </a:r>
            <a:endParaRPr lang="sr-Latn-CS" altLang="en-US" sz="1600">
              <a:solidFill>
                <a:schemeClr val="tx2"/>
              </a:solidFill>
            </a:endParaRP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1BAF182B-05D0-5422-0E97-C8B262E5C833}"/>
              </a:ext>
            </a:extLst>
          </p:cNvPr>
          <p:cNvSpPr txBox="1">
            <a:spLocks noChangeArrowheads="1"/>
          </p:cNvSpPr>
          <p:nvPr/>
        </p:nvSpPr>
        <p:spPr bwMode="auto">
          <a:xfrm rot="3194561">
            <a:off x="2328863" y="307975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otpremnica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F117CFA6-EE8B-CF48-220C-A81D06CC6A63}"/>
              </a:ext>
            </a:extLst>
          </p:cNvPr>
          <p:cNvSpPr txBox="1">
            <a:spLocks noChangeArrowheads="1"/>
          </p:cNvSpPr>
          <p:nvPr/>
        </p:nvSpPr>
        <p:spPr bwMode="auto">
          <a:xfrm rot="3112482">
            <a:off x="1180307" y="3366293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izlazna faktura</a:t>
            </a:r>
          </a:p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(izlazni račun)</a:t>
            </a:r>
          </a:p>
        </p:txBody>
      </p:sp>
      <p:sp>
        <p:nvSpPr>
          <p:cNvPr id="3090" name="Text Box 19">
            <a:extLst>
              <a:ext uri="{FF2B5EF4-FFF2-40B4-BE49-F238E27FC236}">
                <a16:creationId xmlns:a16="http://schemas.microsoft.com/office/drawing/2014/main" id="{88C34921-2755-CE6B-4B88-E6DBBAF3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5263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</a:rPr>
              <a:t>Prodaja</a:t>
            </a:r>
            <a:endParaRPr lang="sr-Latn-CS" altLang="en-US" sz="2000" b="1">
              <a:solidFill>
                <a:schemeClr val="tx2"/>
              </a:solidFill>
            </a:endParaRPr>
          </a:p>
        </p:txBody>
      </p:sp>
      <p:sp>
        <p:nvSpPr>
          <p:cNvPr id="3091" name="Text Box 20">
            <a:extLst>
              <a:ext uri="{FF2B5EF4-FFF2-40B4-BE49-F238E27FC236}">
                <a16:creationId xmlns:a16="http://schemas.microsoft.com/office/drawing/2014/main" id="{0B4DF241-A874-CD28-5256-FCBBCA6B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4221163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</a:rPr>
              <a:t>Nabavka</a:t>
            </a:r>
            <a:endParaRPr lang="sr-Latn-CS" altLang="en-US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>
            <a:extLst>
              <a:ext uri="{FF2B5EF4-FFF2-40B4-BE49-F238E27FC236}">
                <a16:creationId xmlns:a16="http://schemas.microsoft.com/office/drawing/2014/main" id="{C3E66592-C4B3-B370-5AEE-F5465877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8137525" cy="3240087"/>
          </a:xfrm>
          <a:prstGeom prst="rect">
            <a:avLst/>
          </a:prstGeom>
          <a:solidFill>
            <a:srgbClr val="EAF5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sr-Latn-R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0AAA611-7BEA-F3A9-E71A-56EE5759F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Robni t</a:t>
            </a:r>
            <a:r>
              <a:rPr lang="sr-Latn-CS" altLang="en-US"/>
              <a:t>okovi 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1DAACEB8-DAA6-8D79-C964-E53F966D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4188"/>
            <a:ext cx="3024187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Magacin1</a:t>
            </a:r>
            <a:endParaRPr lang="sr-Latn-CS" altLang="en-US" sz="2800">
              <a:solidFill>
                <a:schemeClr val="tx2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AAF9F345-2EB9-2A74-313E-2CB4A730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r-Latn-CS" altLang="en-US" sz="2800">
                <a:solidFill>
                  <a:schemeClr val="tx2"/>
                </a:solidFill>
              </a:rPr>
              <a:t>Preduzeće1</a:t>
            </a:r>
          </a:p>
          <a:p>
            <a:pPr algn="ctr"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kupac</a:t>
            </a:r>
          </a:p>
        </p:txBody>
      </p:sp>
      <p:sp>
        <p:nvSpPr>
          <p:cNvPr id="4102" name="Text Box 5">
            <a:extLst>
              <a:ext uri="{FF2B5EF4-FFF2-40B4-BE49-F238E27FC236}">
                <a16:creationId xmlns:a16="http://schemas.microsoft.com/office/drawing/2014/main" id="{A0CBE9D8-80C0-3D35-4614-C667B760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r-Latn-CS" altLang="en-US" sz="2800">
                <a:solidFill>
                  <a:schemeClr val="tx2"/>
                </a:solidFill>
              </a:rPr>
              <a:t>Preduzeće2</a:t>
            </a:r>
          </a:p>
          <a:p>
            <a:pPr algn="ctr"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dobavljač</a:t>
            </a: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2ED1B768-8E61-F414-D08B-50894C3DD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493963"/>
            <a:ext cx="2303463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4" name="Text Box 9">
            <a:extLst>
              <a:ext uri="{FF2B5EF4-FFF2-40B4-BE49-F238E27FC236}">
                <a16:creationId xmlns:a16="http://schemas.microsoft.com/office/drawing/2014/main" id="{74961CD9-A531-8767-B0B8-FDBB89DFAD33}"/>
              </a:ext>
            </a:extLst>
          </p:cNvPr>
          <p:cNvSpPr txBox="1">
            <a:spLocks noChangeArrowheads="1"/>
          </p:cNvSpPr>
          <p:nvPr/>
        </p:nvSpPr>
        <p:spPr bwMode="auto">
          <a:xfrm rot="-2397071">
            <a:off x="5580063" y="291465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primka (ulazni dokument)</a:t>
            </a:r>
          </a:p>
        </p:txBody>
      </p:sp>
      <p:sp>
        <p:nvSpPr>
          <p:cNvPr id="4105" name="Line 13">
            <a:extLst>
              <a:ext uri="{FF2B5EF4-FFF2-40B4-BE49-F238E27FC236}">
                <a16:creationId xmlns:a16="http://schemas.microsoft.com/office/drawing/2014/main" id="{45A5CE2E-E43A-05F4-3AB1-20BD02BEB8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2420938"/>
            <a:ext cx="144145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6" name="Text Box 16">
            <a:extLst>
              <a:ext uri="{FF2B5EF4-FFF2-40B4-BE49-F238E27FC236}">
                <a16:creationId xmlns:a16="http://schemas.microsoft.com/office/drawing/2014/main" id="{D4F88575-77CD-6F32-1FCE-76197878A36C}"/>
              </a:ext>
            </a:extLst>
          </p:cNvPr>
          <p:cNvSpPr txBox="1">
            <a:spLocks noChangeArrowheads="1"/>
          </p:cNvSpPr>
          <p:nvPr/>
        </p:nvSpPr>
        <p:spPr bwMode="auto">
          <a:xfrm rot="3194561">
            <a:off x="2328863" y="307975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>
                <a:solidFill>
                  <a:schemeClr val="tx2"/>
                </a:solidFill>
              </a:rPr>
              <a:t>otpremnica</a:t>
            </a:r>
          </a:p>
        </p:txBody>
      </p:sp>
      <p:sp>
        <p:nvSpPr>
          <p:cNvPr id="4107" name="Text Box 21">
            <a:extLst>
              <a:ext uri="{FF2B5EF4-FFF2-40B4-BE49-F238E27FC236}">
                <a16:creationId xmlns:a16="http://schemas.microsoft.com/office/drawing/2014/main" id="{1904F926-E2A0-E42E-16D8-DFBD4DBF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805488"/>
            <a:ext cx="3024188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Magacin2</a:t>
            </a:r>
            <a:endParaRPr lang="sr-Latn-CS" altLang="en-US" sz="2800">
              <a:solidFill>
                <a:schemeClr val="tx2"/>
              </a:solidFill>
            </a:endParaRPr>
          </a:p>
        </p:txBody>
      </p:sp>
      <p:sp>
        <p:nvSpPr>
          <p:cNvPr id="4108" name="Line 23">
            <a:extLst>
              <a:ext uri="{FF2B5EF4-FFF2-40B4-BE49-F238E27FC236}">
                <a16:creationId xmlns:a16="http://schemas.microsoft.com/office/drawing/2014/main" id="{344440AA-7B09-2537-9310-AF592E2374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6825" y="4797425"/>
            <a:ext cx="12239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9" name="Line 24">
            <a:extLst>
              <a:ext uri="{FF2B5EF4-FFF2-40B4-BE49-F238E27FC236}">
                <a16:creationId xmlns:a16="http://schemas.microsoft.com/office/drawing/2014/main" id="{C26EC36B-0815-AFB1-217E-0312CC9E3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797425"/>
            <a:ext cx="13684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10" name="Text Box 26">
            <a:extLst>
              <a:ext uri="{FF2B5EF4-FFF2-40B4-BE49-F238E27FC236}">
                <a16:creationId xmlns:a16="http://schemas.microsoft.com/office/drawing/2014/main" id="{4DEB4540-052B-122F-C0B4-24787AEA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011738"/>
            <a:ext cx="213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</a:t>
            </a:r>
            <a:r>
              <a:rPr lang="sr-Latn-CS" altLang="en-US" sz="1600" b="1"/>
              <a:t>eđumagacinski promet</a:t>
            </a:r>
          </a:p>
        </p:txBody>
      </p:sp>
      <p:sp>
        <p:nvSpPr>
          <p:cNvPr id="4111" name="Text Box 27">
            <a:extLst>
              <a:ext uri="{FF2B5EF4-FFF2-40B4-BE49-F238E27FC236}">
                <a16:creationId xmlns:a16="http://schemas.microsoft.com/office/drawing/2014/main" id="{FB693885-7D4C-48CB-822B-3EEDAADB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3024187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Magacin</a:t>
            </a:r>
            <a:r>
              <a:rPr lang="sr-Latn-CS" alt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12" name="Line 28">
            <a:extLst>
              <a:ext uri="{FF2B5EF4-FFF2-40B4-BE49-F238E27FC236}">
                <a16:creationId xmlns:a16="http://schemas.microsoft.com/office/drawing/2014/main" id="{F7E7A4B1-1C0D-3606-5CB0-7E694A1C0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4797425"/>
            <a:ext cx="16557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13" name="Text Box 30">
            <a:extLst>
              <a:ext uri="{FF2B5EF4-FFF2-40B4-BE49-F238E27FC236}">
                <a16:creationId xmlns:a16="http://schemas.microsoft.com/office/drawing/2014/main" id="{C7C66ED7-019C-84EC-C499-B43167970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1800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400"/>
              <a:t>Razmatrano preduzeće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F29E04-F59E-610F-DF10-69F2F0D1B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Primer – šifrarnik artikala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090B2-D79C-0407-C0D9-41E7ECE0A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 b="1">
                <a:latin typeface="Courier" pitchFamily="49" charset="0"/>
              </a:rPr>
              <a:t>&lt;Ime preduzeca&gt;</a:t>
            </a:r>
            <a:r>
              <a:rPr lang="sr-Latn-CS" altLang="en-US" sz="1200" b="1">
                <a:latin typeface="Courier" pitchFamily="49" charset="0"/>
              </a:rPr>
              <a:t>                                                Strana: 1                                                                         </a:t>
            </a:r>
            <a:r>
              <a:rPr lang="en-US" altLang="en-US" sz="1200" b="1">
                <a:latin typeface="Courier" pitchFamily="49" charset="0"/>
              </a:rPr>
              <a:t> 	                                               </a:t>
            </a:r>
            <a:r>
              <a:rPr lang="sr-Latn-CS" altLang="en-US" sz="1200" b="1">
                <a:latin typeface="Courier" pitchFamily="49" charset="0"/>
              </a:rPr>
              <a:t>Datum: 10/04/2011</a:t>
            </a:r>
          </a:p>
          <a:p>
            <a:pPr eaLnBrk="1" hangingPunct="1">
              <a:buFontTx/>
              <a:buNone/>
            </a:pPr>
            <a:endParaRPr lang="sr-Latn-CS" altLang="en-US" sz="12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            </a:t>
            </a:r>
            <a:r>
              <a:rPr lang="en-US" altLang="en-US" sz="1200" b="1">
                <a:latin typeface="Courier" pitchFamily="49" charset="0"/>
              </a:rPr>
              <a:t> </a:t>
            </a:r>
            <a:r>
              <a:rPr lang="sr-Latn-CS" altLang="en-US" sz="1200" b="1">
                <a:latin typeface="Courier" pitchFamily="49" charset="0"/>
              </a:rPr>
              <a:t>ŠIFRARNIK ARTIKALA OD ARTIKLA 00000 DO ARTIKLA 99999</a:t>
            </a:r>
          </a:p>
          <a:p>
            <a:pPr eaLnBrk="1" hangingPunct="1">
              <a:buFontTx/>
              <a:buNone/>
            </a:pPr>
            <a:endParaRPr lang="sr-Latn-CS" altLang="en-US" sz="12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ŠIFRA          JED.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ARTIKLA  PAK.   MERE       NAZIV ARTIKLA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10006     1,00 kom.  Zemlja za cveće FLORAN  a 5 lit.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10081     0,05 t.    FERTIMAX-NPK  a 50 kg.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10090     0,05 t.    AN 34,4% N a 50 kg.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10103     0,05 t.    KAN 27% N a 50 kg.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10138     1,00 kom.  POMOL. EM.BELI-0.8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10243     1,00 kom.  ŠAMPON  NATURA  VERA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10448     1,00 kg.   Pšenica rod 99 god.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10537     0,05 t.    NPK 15:15:15 a 50 kg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10570     1,00 kom.  Toalet papir  listići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10588     0,05 t.    Amonium nitrat 34% N a 50 kg            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CA011F-B470-982A-0512-9152C5DE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Primer1 – lager lista sa cenama </a:t>
            </a:r>
            <a:br>
              <a:rPr lang="sr-Latn-CS" altLang="en-US"/>
            </a:br>
            <a:r>
              <a:rPr lang="sr-Latn-CS" altLang="en-US" sz="2400"/>
              <a:t>(stanje robe u magacinu)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729D138-23A3-36F5-5EC8-C024D08BE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3268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 b="1">
                <a:latin typeface="Courier" pitchFamily="49" charset="0"/>
              </a:rPr>
              <a:t>&lt;ime preduzeca&gt;</a:t>
            </a:r>
            <a:r>
              <a:rPr lang="sr-Latn-CS" altLang="en-US" sz="1200" b="1">
                <a:latin typeface="Courier" pitchFamily="49" charset="0"/>
              </a:rPr>
              <a:t>                                                        </a:t>
            </a:r>
            <a:r>
              <a:rPr lang="en-US" altLang="en-US" sz="1200" b="1">
                <a:latin typeface="Courier" pitchFamily="49" charset="0"/>
              </a:rPr>
              <a:t>             </a:t>
            </a:r>
            <a:r>
              <a:rPr lang="sr-Latn-CS" altLang="en-US" sz="1200" b="1">
                <a:latin typeface="Courier" pitchFamily="49" charset="0"/>
              </a:rPr>
              <a:t>Strana: </a:t>
            </a:r>
            <a:r>
              <a:rPr lang="en-US" altLang="en-US" sz="1200" b="1">
                <a:latin typeface="Courier" pitchFamily="49" charset="0"/>
              </a:rPr>
              <a:t>1</a:t>
            </a:r>
            <a:endParaRPr lang="sr-Latn-CS" altLang="en-US" sz="12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                                                                          Datum: 10/04/2011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                                        LAGER LISTA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MAGACIN: (1311) </a:t>
            </a:r>
            <a:r>
              <a:rPr lang="en-US" altLang="en-US" sz="1200" b="1">
                <a:latin typeface="Courier" pitchFamily="49" charset="0"/>
              </a:rPr>
              <a:t>&lt;ime magacina&gt;</a:t>
            </a:r>
            <a:endParaRPr lang="sr-Latn-CS" altLang="en-US" sz="12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Šifra         Jed.                                                    Kalk.        Vrednost po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 art.    Pak. mere       Naziv artikla             Kolicina           cena          kalk. ceni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70122   40,00 kg    Dikalcijumfosfat              3.000,000           18,00          54.000,00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70122   50,00 kg    Dikalcijumfosfat                  0,000           18,00               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70157   25,00 kg    Namensko brašno 25/1          3.500,000            8,46          29.610,00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70173    1,00 kom   pileća pašteta 150 gr juh       958,000           23,87          22.867,46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70025    1,00 kg    Riblje  brašno  a 50 kg.          0,000            8,98               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70050    1,00 kg    Sojina sačma                239.000,000            6,22       1.486.580,00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70092    1,00 kom   Živinska pašteta  a  50 g         0,000            2,00               0,00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U K U P N A   V R E D N O S T   Z A L I H A:                                    1.593.057,46 </a:t>
            </a:r>
          </a:p>
          <a:p>
            <a:pPr eaLnBrk="1" hangingPunct="1">
              <a:buFontTx/>
              <a:buNone/>
            </a:pPr>
            <a:r>
              <a:rPr lang="sr-Latn-CS" altLang="en-US" sz="1200" b="1">
                <a:latin typeface="Courier" pitchFamily="49" charset="0"/>
              </a:rPr>
              <a:t>===============================================================================================</a:t>
            </a:r>
          </a:p>
          <a:p>
            <a:pPr eaLnBrk="1" hangingPunct="1"/>
            <a:endParaRPr lang="sr-Latn-CS" altLang="en-US" sz="1200" b="1">
              <a:latin typeface="Courier" pitchFamily="49" charset="0"/>
            </a:endParaRPr>
          </a:p>
          <a:p>
            <a:pPr eaLnBrk="1" hangingPunct="1"/>
            <a:endParaRPr lang="sr-Latn-CS" altLang="en-US" sz="1200" b="1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9C3FEEE-1711-2D23-54D5-72682B0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16650"/>
            <a:ext cx="789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sr-Latn-CS" altLang="en-US">
                <a:solidFill>
                  <a:schemeClr val="tx2"/>
                </a:solidFill>
              </a:rPr>
              <a:t>Lager lista se može štampati i samo sa količinama – za one korisnike kojima cene i vrednosti</a:t>
            </a:r>
          </a:p>
          <a:p>
            <a:pPr eaLnBrk="1" hangingPunct="1"/>
            <a:r>
              <a:rPr lang="sr-Latn-CS" altLang="en-US">
                <a:solidFill>
                  <a:schemeClr val="tx2"/>
                </a:solidFill>
              </a:rPr>
              <a:t>nisu neophodne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>
            <a:extLst>
              <a:ext uri="{FF2B5EF4-FFF2-40B4-BE49-F238E27FC236}">
                <a16:creationId xmlns:a16="http://schemas.microsoft.com/office/drawing/2014/main" id="{69278BEB-FFB8-CC35-95DE-558D97BE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5914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75523DA9-D334-B805-217A-88D24A14A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Primer robne kartice</a:t>
            </a:r>
          </a:p>
        </p:txBody>
      </p:sp>
      <p:sp>
        <p:nvSpPr>
          <p:cNvPr id="7172" name="Line 5">
            <a:extLst>
              <a:ext uri="{FF2B5EF4-FFF2-40B4-BE49-F238E27FC236}">
                <a16:creationId xmlns:a16="http://schemas.microsoft.com/office/drawing/2014/main" id="{A0FCC5F5-7745-F50A-0DCA-D6676B699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5300663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79158FD2-8C7A-417D-6514-8516A510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420938"/>
            <a:ext cx="21240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/>
              <a:t>Ne moraju sve  ove cene da stoje u kartici.</a:t>
            </a:r>
            <a:r>
              <a:rPr lang="sr-Latn-CS" altLang="en-US"/>
              <a:t> Obično je tu samo cena po kojoj se kartica “vodi”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40D7F8DC-256E-9EE4-A466-0832275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157788"/>
            <a:ext cx="6553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sr-Latn-RS"/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03B8DA91-3E35-5C3E-F175-6892BF5D3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221163"/>
            <a:ext cx="22669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/>
              <a:t>Kartica obično ne poseduje  odvojeno prikazane korekcije – sabiraju se sa količinom i vrednošću ulaza</a:t>
            </a:r>
          </a:p>
        </p:txBody>
      </p:sp>
      <p:sp>
        <p:nvSpPr>
          <p:cNvPr id="7176" name="Line 9">
            <a:extLst>
              <a:ext uri="{FF2B5EF4-FFF2-40B4-BE49-F238E27FC236}">
                <a16:creationId xmlns:a16="http://schemas.microsoft.com/office/drawing/2014/main" id="{FDBBE0C3-5CC0-1AFE-6D0B-256DEFF73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3573463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F248C5-49BF-7AC1-994F-D1CD6B37B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Računanje vrednosti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459D51-62CE-C06F-A250-BEB1F1923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2000"/>
              <a:t>Ukupna količina </a:t>
            </a:r>
            <a:r>
              <a:rPr lang="en-US" altLang="en-US" sz="2000"/>
              <a:t>= </a:t>
            </a:r>
            <a:r>
              <a:rPr lang="sr-Latn-CS" altLang="en-US" sz="2000"/>
              <a:t>početno stanje količina </a:t>
            </a:r>
            <a:r>
              <a:rPr lang="en-US" altLang="en-US" sz="2000"/>
              <a:t>+ </a:t>
            </a:r>
            <a:r>
              <a:rPr lang="sr-Latn-CS" altLang="en-US" sz="2000"/>
              <a:t>promet ulaza količina – promet izlaza količina </a:t>
            </a:r>
          </a:p>
          <a:p>
            <a:pPr eaLnBrk="1" hangingPunct="1"/>
            <a:r>
              <a:rPr lang="sr-Latn-CS" altLang="en-US" sz="2000"/>
              <a:t>Ukupna vrednost </a:t>
            </a:r>
            <a:r>
              <a:rPr lang="en-US" altLang="en-US" sz="2000"/>
              <a:t>= </a:t>
            </a:r>
            <a:r>
              <a:rPr lang="sr-Latn-CS" altLang="en-US" sz="2000"/>
              <a:t>početno stanje vrednost </a:t>
            </a:r>
            <a:r>
              <a:rPr lang="en-US" altLang="en-US" sz="2000"/>
              <a:t>+ </a:t>
            </a:r>
            <a:r>
              <a:rPr lang="sr-Latn-CS" altLang="en-US" sz="2000"/>
              <a:t>promet ulaza vrednost – promet izlaza vrednost</a:t>
            </a:r>
          </a:p>
          <a:p>
            <a:pPr eaLnBrk="1" hangingPunct="1"/>
            <a:r>
              <a:rPr lang="sr-Latn-CS" altLang="en-US" sz="2000"/>
              <a:t>Nivelacija </a:t>
            </a:r>
            <a:r>
              <a:rPr lang="en-US" altLang="en-US" sz="2000"/>
              <a:t>=</a:t>
            </a:r>
            <a:r>
              <a:rPr lang="sr-Latn-CS" altLang="en-US" sz="2000"/>
              <a:t> ukupna količina * cena – ukupna vrednost</a:t>
            </a:r>
            <a:endParaRPr lang="en-US" altLang="en-US" sz="2000"/>
          </a:p>
          <a:p>
            <a:pPr eaLnBrk="1" hangingPunct="1"/>
            <a:r>
              <a:rPr lang="sr-Latn-CS" altLang="en-US" sz="2000"/>
              <a:t>prosečna cena određenog materijala se </a:t>
            </a:r>
            <a:r>
              <a:rPr lang="en-US" altLang="en-US" sz="2000"/>
              <a:t>ra</a:t>
            </a:r>
            <a:r>
              <a:rPr lang="sr-Latn-CS" altLang="en-US" sz="2000"/>
              <a:t>čuna prilikom svakog ulaza na sledeći način</a:t>
            </a:r>
            <a:r>
              <a:rPr lang="en-US" altLang="en-US" sz="200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1800"/>
              <a:t>(ukupna </a:t>
            </a:r>
            <a:r>
              <a:rPr lang="sr-Latn-CS" altLang="en-US" sz="1800"/>
              <a:t>vrednost</a:t>
            </a:r>
            <a:r>
              <a:rPr lang="en-US" altLang="en-US" sz="1800"/>
              <a:t> + koli</a:t>
            </a:r>
            <a:r>
              <a:rPr lang="sr-Latn-CS" altLang="en-US" sz="1800"/>
              <a:t>čina ulaza </a:t>
            </a:r>
            <a:r>
              <a:rPr lang="en-US" altLang="en-US" sz="1800"/>
              <a:t>* nabavna cena) / (ukupna koli</a:t>
            </a:r>
            <a:r>
              <a:rPr lang="sr-Latn-CS" altLang="en-US" sz="1800"/>
              <a:t>čina</a:t>
            </a:r>
            <a:r>
              <a:rPr lang="en-US" altLang="en-US" sz="1800"/>
              <a:t> + koli</a:t>
            </a:r>
            <a:r>
              <a:rPr lang="sr-Latn-CS" altLang="en-US" sz="1800"/>
              <a:t>čina ulaza</a:t>
            </a:r>
            <a:r>
              <a:rPr lang="en-US" altLang="en-US" sz="1800"/>
              <a:t>)</a:t>
            </a:r>
            <a:endParaRPr lang="sr-Latn-CS" altLang="en-US" sz="1800"/>
          </a:p>
          <a:p>
            <a:pPr eaLnBrk="1" hangingPunct="1"/>
            <a:r>
              <a:rPr lang="sr-Latn-CS" altLang="en-US" sz="2000"/>
              <a:t>sve količine i cene u kartici moraju biti </a:t>
            </a:r>
            <a:r>
              <a:rPr lang="en-US" altLang="en-US" sz="2000"/>
              <a:t>&gt;= 0</a:t>
            </a:r>
            <a:endParaRPr lang="sr-Latn-CS" altLang="en-US" sz="2000"/>
          </a:p>
          <a:p>
            <a:pPr eaLnBrk="1" hangingPunct="1"/>
            <a:endParaRPr lang="sr-Latn-CS" altLang="en-US" sz="2400"/>
          </a:p>
          <a:p>
            <a:pPr eaLnBrk="1" hangingPunct="1"/>
            <a:r>
              <a:rPr lang="sr-Latn-CS" altLang="en-US" sz="2000"/>
              <a:t>Nivelacija – nastaje kao posledica vođenja zaliha po prosečnim cenama </a:t>
            </a:r>
          </a:p>
          <a:p>
            <a:pPr eaLnBrk="1" hangingPunct="1"/>
            <a:r>
              <a:rPr lang="sr-Latn-CS" altLang="en-US" sz="2000"/>
              <a:t>Korekcije – višak i manjak po popisu</a:t>
            </a:r>
          </a:p>
          <a:p>
            <a:pPr eaLnBrk="1" hangingPunct="1">
              <a:buFontTx/>
              <a:buNone/>
            </a:pPr>
            <a:endParaRPr lang="sr-Latn-CS" altLang="en-US" sz="2000"/>
          </a:p>
          <a:p>
            <a:pPr eaLnBrk="1" hangingPunct="1"/>
            <a:endParaRPr lang="sr-Latn-C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FD531A-94EB-A587-4CD8-F83BB9CBF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950" y="260350"/>
            <a:ext cx="1871663" cy="1439863"/>
          </a:xfrm>
        </p:spPr>
        <p:txBody>
          <a:bodyPr/>
          <a:lstStyle/>
          <a:p>
            <a:pPr eaLnBrk="1" hangingPunct="1"/>
            <a:r>
              <a:rPr lang="sr-Latn-CS" altLang="en-US" sz="2800"/>
              <a:t>Primer1 –robna kartica sa analitikom prometa</a:t>
            </a:r>
          </a:p>
        </p:txBody>
      </p:sp>
      <p:pic>
        <p:nvPicPr>
          <p:cNvPr id="9219" name="Picture 8">
            <a:extLst>
              <a:ext uri="{FF2B5EF4-FFF2-40B4-BE49-F238E27FC236}">
                <a16:creationId xmlns:a16="http://schemas.microsoft.com/office/drawing/2014/main" id="{20333F9E-948D-1F75-3E43-DC220B48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6831012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7">
            <a:extLst>
              <a:ext uri="{FF2B5EF4-FFF2-40B4-BE49-F238E27FC236}">
                <a16:creationId xmlns:a16="http://schemas.microsoft.com/office/drawing/2014/main" id="{E9FE44AB-0352-1999-0EBC-E01DB1D1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6700837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Freeform 9">
            <a:extLst>
              <a:ext uri="{FF2B5EF4-FFF2-40B4-BE49-F238E27FC236}">
                <a16:creationId xmlns:a16="http://schemas.microsoft.com/office/drawing/2014/main" id="{F2632A1D-4F2D-6B53-1C8B-B5705BE559AE}"/>
              </a:ext>
            </a:extLst>
          </p:cNvPr>
          <p:cNvSpPr>
            <a:spLocks/>
          </p:cNvSpPr>
          <p:nvPr/>
        </p:nvSpPr>
        <p:spPr bwMode="auto">
          <a:xfrm>
            <a:off x="6300788" y="476250"/>
            <a:ext cx="792162" cy="1657350"/>
          </a:xfrm>
          <a:custGeom>
            <a:avLst/>
            <a:gdLst>
              <a:gd name="T0" fmla="*/ 0 w 499"/>
              <a:gd name="T1" fmla="*/ 0 h 1044"/>
              <a:gd name="T2" fmla="*/ 2147483647 w 499"/>
              <a:gd name="T3" fmla="*/ 0 h 1044"/>
              <a:gd name="T4" fmla="*/ 2147483647 w 499"/>
              <a:gd name="T5" fmla="*/ 2147483647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044">
                <a:moveTo>
                  <a:pt x="0" y="0"/>
                </a:moveTo>
                <a:lnTo>
                  <a:pt x="499" y="0"/>
                </a:lnTo>
                <a:lnTo>
                  <a:pt x="499" y="10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10">
            <a:extLst>
              <a:ext uri="{FF2B5EF4-FFF2-40B4-BE49-F238E27FC236}">
                <a16:creationId xmlns:a16="http://schemas.microsoft.com/office/drawing/2014/main" id="{9ACB7BCB-4BB0-4123-1F95-A8682E63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16650"/>
            <a:ext cx="8964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Analitika prometa – “log” doga</a:t>
            </a:r>
            <a:r>
              <a:rPr lang="sr-Latn-CS" altLang="en-US"/>
              <a:t>đaja. Sve aktivnosti koje utiču na količinu i</a:t>
            </a:r>
            <a:r>
              <a:rPr lang="en-US" altLang="en-US"/>
              <a:t>/</a:t>
            </a:r>
            <a:r>
              <a:rPr lang="sr-Latn-CS" altLang="en-US"/>
              <a:t>ili vrednost magacinske kartice (početno stanje, ulaz, izlaz, višak, manjak, nivelacija) se vide u analitici prometa.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F19D7C65-833A-38E6-E01F-2AF7BA1E3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12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900" b="1">
                <a:latin typeface="Courier" pitchFamily="49" charset="0"/>
              </a:rPr>
              <a:t>&lt;ime preduzeca&gt;              </a:t>
            </a:r>
            <a:r>
              <a:rPr lang="sr-Latn-CS" altLang="en-US" sz="900" b="1">
                <a:latin typeface="Courier" pitchFamily="49" charset="0"/>
              </a:rPr>
              <a:t>                                                                                 Strana: 1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SKLADIŠTE: (1111) </a:t>
            </a:r>
            <a:r>
              <a:rPr lang="en-US" altLang="en-US" sz="900" b="1">
                <a:latin typeface="Courier" pitchFamily="49" charset="0"/>
              </a:rPr>
              <a:t>&lt;ime magacina&gt;    </a:t>
            </a:r>
            <a:r>
              <a:rPr lang="sr-Latn-CS" altLang="en-US" sz="900" b="1">
                <a:latin typeface="Courier" pitchFamily="49" charset="0"/>
              </a:rPr>
              <a:t>                                                                  Datum: 11/04/2011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                                     ROBNA KARTICA U PERIODU: 01/01/2000 do 11/04/2011</a:t>
            </a:r>
          </a:p>
          <a:p>
            <a:pPr eaLnBrk="1" hangingPunct="1">
              <a:buFontTx/>
              <a:buNone/>
            </a:pPr>
            <a:endParaRPr lang="sr-Latn-CS" altLang="en-US" sz="9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 13854   Urea 46% N a 4 kg                            4,00 kg     DOBAVLJAČ: ( 8273740 )  AGROS-KOMERC  PP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========================================================================================================================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 Datum  Vr. Dokument Sm.      Ulaz       Izlaz         Saldo           Cena     Vr. ulaza     Vr. izlaza    Uk. vrednost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========================================================================================================================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01/01/00             U   13.924,00                 13.924,00          10,49    146.062,76                     146.062,76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14/01/00 OT 8/00     I                  640,00     13.284,00          10,50                     6.720,00      139.342,76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01/02/00 OT 28/00    I                   64,00     13.220,00          15,50                       992,00      138.350,76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02/02/00 OT 35/00    I                   32,00     13.188,00          15,50                       496,00      137.854,76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03/02/00 OT 23/00    I                   32,00     13.156,00          15,50                       496,00      137.358,76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04/02/00 OT 17/00    I                  160,00     12.996,00          15,50                     2.480,00      134.878,76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07/02/00 OT 12/00    I                   64,00     12.932,00          15,50                       992,00      133.886,76</a:t>
            </a:r>
          </a:p>
          <a:p>
            <a:pPr eaLnBrk="1" hangingPunct="1">
              <a:buFontTx/>
              <a:buNone/>
            </a:pPr>
            <a:endParaRPr lang="sr-Latn-CS" altLang="en-US" sz="9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.............</a:t>
            </a:r>
          </a:p>
          <a:p>
            <a:pPr eaLnBrk="1" hangingPunct="1">
              <a:buFontTx/>
              <a:buNone/>
            </a:pPr>
            <a:endParaRPr lang="sr-Latn-CS" altLang="en-US" sz="900" b="1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17/04/00 OT 259/00   I                   32,00      8.804,00          15,50                       496,00       69.902,76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24/04/00 OT 265/00   I                  512,00      8.292,00          15,50                     7.936,00       61.966,76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24/04/00 OT 946/00   U      -32,00                  8.260,00          15,50       -496,00                      61.470,76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03/05/00 OT 268/00   I                   32,00      8.228,00          15,50                       496,00       60.974,76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04/05/00 OT 271/00   I                  192,00      8.036,00          15,50                     2.976,00       57.998,76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17/05/00 10 52/00    U    2.272,00                 10.308,00          16,19     36.783,68                      94.782,44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18/05/00 OT 329/00   I                  160,00     10.148,00          15,50                     2.480,00       92.302,44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23/05/00 OT 325/00   I                   64,00     10.084,00          16,50                     1.056,00       91.246,44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26/05/00 OT 291/00   I                   64,00     10.020,00          16,50                     1.056,00       90.190,44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26/05/00 OT 296/00   I                  224,00      9.796,00          16,50                     3.696,00       86.494,44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30/05/00 OT 301/00   I                  128,00      9.668,00          16,50                     2.112,00       84.382,44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11/07/00 OT 322/00   I                  128,00      9.540,00          16,50                     2.112,00       82.270,44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23/10/00 OT 1548/00  I                   32,00      9.508,00          16,50                       528,00       81.742,44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23/10/00 OT 1539/00  I                   96,00      9.412,00          16,50                     1.584,00       80.158,44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30/12/00 NI: 16/00   U        0,00                  9.412,00          16,19     72.221,84                     152.380,28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31/12/00 KOR: 2/00   U        4,00                  9.416,00          16,19         64,76                     152.445,04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========================================================================================================================</a:t>
            </a:r>
          </a:p>
          <a:p>
            <a:pPr eaLnBrk="1" hangingPunct="1">
              <a:buFontTx/>
              <a:buNone/>
            </a:pPr>
            <a:r>
              <a:rPr lang="sr-Latn-CS" altLang="en-US" sz="900" b="1">
                <a:latin typeface="Courier" pitchFamily="49" charset="0"/>
              </a:rPr>
              <a:t>UKUPNO:                  16.168,00    6.752,00      9.416,00                   254.637,04     102.192,00      152.445,04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5C61D1AB-3CD9-179A-2506-3EAACD398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-242888"/>
            <a:ext cx="9217025" cy="1143001"/>
          </a:xfrm>
          <a:noFill/>
        </p:spPr>
        <p:txBody>
          <a:bodyPr/>
          <a:lstStyle/>
          <a:p>
            <a:pPr eaLnBrk="1" hangingPunct="1"/>
            <a:r>
              <a:rPr lang="sr-Latn-CS" altLang="en-US"/>
              <a:t>Primer2 – robna kartica sa analitikom prometa  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25B72E2F-1763-C309-F847-22A5CD38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6925"/>
            <a:ext cx="8675688" cy="3603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sr-Latn-RS"/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FA579547-49DE-8CD6-2054-FA9838DC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8675688" cy="21748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sr-Latn-RS"/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E73DE2F5-B30B-E8A3-4649-31054AB5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1196975"/>
            <a:ext cx="8270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400">
                <a:solidFill>
                  <a:srgbClr val="FF3300"/>
                </a:solidFill>
              </a:rPr>
              <a:t>Početno stanje</a:t>
            </a:r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7C50A4A6-E38C-2E81-D2FB-ED4C8AA0B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4724400"/>
            <a:ext cx="8270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400">
                <a:solidFill>
                  <a:srgbClr val="FF3300"/>
                </a:solidFill>
              </a:rPr>
              <a:t>Nivelacija i korekcija po popisu</a:t>
            </a:r>
          </a:p>
        </p:txBody>
      </p:sp>
      <p:sp>
        <p:nvSpPr>
          <p:cNvPr id="10248" name="Line 10">
            <a:extLst>
              <a:ext uri="{FF2B5EF4-FFF2-40B4-BE49-F238E27FC236}">
                <a16:creationId xmlns:a16="http://schemas.microsoft.com/office/drawing/2014/main" id="{FD894E64-77EB-E792-0D5B-BDC270FDD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8" y="5661025"/>
            <a:ext cx="21590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1">
            <a:extLst>
              <a:ext uri="{FF2B5EF4-FFF2-40B4-BE49-F238E27FC236}">
                <a16:creationId xmlns:a16="http://schemas.microsoft.com/office/drawing/2014/main" id="{BC62801F-524C-604C-A9AA-FA558BC8ED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4250" y="1700213"/>
            <a:ext cx="71438" cy="2174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3">
            <a:extLst>
              <a:ext uri="{FF2B5EF4-FFF2-40B4-BE49-F238E27FC236}">
                <a16:creationId xmlns:a16="http://schemas.microsoft.com/office/drawing/2014/main" id="{CF572AB1-B0B1-6C99-A2C6-9DFDB1ACD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924175"/>
            <a:ext cx="10810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</a:rPr>
              <a:t>Ulazi i izlazi (na osnovu stavki primke i otpremnice)</a:t>
            </a:r>
            <a:endParaRPr lang="sr-Latn-CS" altLang="en-US" sz="1400">
              <a:solidFill>
                <a:srgbClr val="FF3300"/>
              </a:solidFill>
            </a:endParaRPr>
          </a:p>
        </p:txBody>
      </p:sp>
      <p:sp>
        <p:nvSpPr>
          <p:cNvPr id="10251" name="Line 14">
            <a:extLst>
              <a:ext uri="{FF2B5EF4-FFF2-40B4-BE49-F238E27FC236}">
                <a16:creationId xmlns:a16="http://schemas.microsoft.com/office/drawing/2014/main" id="{2DEAC10E-2294-59E0-CC0C-96E5808773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2813" y="2708275"/>
            <a:ext cx="71437" cy="2174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5">
            <a:extLst>
              <a:ext uri="{FF2B5EF4-FFF2-40B4-BE49-F238E27FC236}">
                <a16:creationId xmlns:a16="http://schemas.microsoft.com/office/drawing/2014/main" id="{62449327-36ED-F6A4-75AA-11B6C2D78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8" y="3933825"/>
            <a:ext cx="21590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10489</TotalTime>
  <Words>1120</Words>
  <Application>Microsoft Office PowerPoint</Application>
  <PresentationFormat>On-screen Show (4:3)</PresentationFormat>
  <Paragraphs>181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Poslovna informatika Informacioni sistem preduzeća - Magacinsko poslovanje</vt:lpstr>
      <vt:lpstr>Tokovi između preduzeća</vt:lpstr>
      <vt:lpstr>Robni tokovi </vt:lpstr>
      <vt:lpstr>Primer – šifrarnik artikala</vt:lpstr>
      <vt:lpstr>Primer1 – lager lista sa cenama  (stanje robe u magacinu)</vt:lpstr>
      <vt:lpstr>Primer robne kartice</vt:lpstr>
      <vt:lpstr>Računanje vrednosti</vt:lpstr>
      <vt:lpstr>Primer1 –robna kartica sa analitikom prometa</vt:lpstr>
      <vt:lpstr>Primer2 – robna kartica sa analitikom prometa  </vt:lpstr>
      <vt:lpstr>Ulazi i izlazi</vt:lpstr>
      <vt:lpstr>Primka – zaglavlje</vt:lpstr>
      <vt:lpstr>Primka – stavke</vt:lpstr>
      <vt:lpstr>Pravila u magacinskom poslovanju</vt:lpstr>
      <vt:lpstr>Pravila u magacinskom poslovanju</vt:lpstr>
      <vt:lpstr>Pravila u magacinskom poslovanju</vt:lpstr>
      <vt:lpstr>Pravila u magacinskom poslovanju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Gordana Milosavljevic</dc:creator>
  <cp:lastModifiedBy>User</cp:lastModifiedBy>
  <cp:revision>104</cp:revision>
  <dcterms:created xsi:type="dcterms:W3CDTF">2011-04-10T19:01:40Z</dcterms:created>
  <dcterms:modified xsi:type="dcterms:W3CDTF">2024-05-27T08:37:10Z</dcterms:modified>
</cp:coreProperties>
</file>