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0" r:id="rId3"/>
    <p:sldId id="257" r:id="rId4"/>
    <p:sldId id="300" r:id="rId5"/>
    <p:sldId id="303" r:id="rId6"/>
    <p:sldId id="302" r:id="rId7"/>
    <p:sldId id="304" r:id="rId8"/>
    <p:sldId id="305" r:id="rId9"/>
    <p:sldId id="306" r:id="rId10"/>
    <p:sldId id="309" r:id="rId11"/>
    <p:sldId id="307" r:id="rId12"/>
    <p:sldId id="308" r:id="rId13"/>
  </p:sldIdLst>
  <p:sldSz cx="9144000" cy="6858000" type="screen4x3"/>
  <p:notesSz cx="6858000" cy="9144000"/>
  <p:defaultTextStyle>
    <a:defPPr>
      <a:defRPr lang="sr-Latn-CS"/>
    </a:defPPr>
    <a:lvl1pPr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2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2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2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2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2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2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2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2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2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FF3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277AB9-0C9E-4A60-8262-02F68E02AC31}" v="36" dt="2024-05-27T08:38:56.490"/>
    <p1510:client id="{B1C5BD35-2849-424D-85CC-877CE6AE5F68}" v="1" dt="2024-05-27T08:37:52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nad Todorovic" userId="fcc6b7f54828351c" providerId="Windows Live" clId="Web-{92277AB9-0C9E-4A60-8262-02F68E02AC31}"/>
    <pc:docChg chg="modSld">
      <pc:chgData name="Nenad Todorovic" userId="fcc6b7f54828351c" providerId="Windows Live" clId="Web-{92277AB9-0C9E-4A60-8262-02F68E02AC31}" dt="2024-05-27T08:38:56.490" v="35" actId="20577"/>
      <pc:docMkLst>
        <pc:docMk/>
      </pc:docMkLst>
      <pc:sldChg chg="modSp">
        <pc:chgData name="Nenad Todorovic" userId="fcc6b7f54828351c" providerId="Windows Live" clId="Web-{92277AB9-0C9E-4A60-8262-02F68E02AC31}" dt="2024-05-27T08:38:56.490" v="35" actId="20577"/>
        <pc:sldMkLst>
          <pc:docMk/>
          <pc:sldMk cId="0" sldId="256"/>
        </pc:sldMkLst>
        <pc:spChg chg="mod">
          <ac:chgData name="Nenad Todorovic" userId="fcc6b7f54828351c" providerId="Windows Live" clId="Web-{92277AB9-0C9E-4A60-8262-02F68E02AC31}" dt="2024-05-27T08:38:56.490" v="35" actId="20577"/>
          <ac:spMkLst>
            <pc:docMk/>
            <pc:sldMk cId="0" sldId="256"/>
            <ac:spMk id="2050" creationId="{A03A56BB-A6DE-BDBD-8747-1D0193D85D10}"/>
          </ac:spMkLst>
        </pc:spChg>
        <pc:spChg chg="mod">
          <ac:chgData name="Nenad Todorovic" userId="fcc6b7f54828351c" providerId="Windows Live" clId="Web-{92277AB9-0C9E-4A60-8262-02F68E02AC31}" dt="2024-05-27T08:38:53.162" v="34" actId="20577"/>
          <ac:spMkLst>
            <pc:docMk/>
            <pc:sldMk cId="0" sldId="256"/>
            <ac:spMk id="2051" creationId="{5CBDC073-5DF9-DFD5-E54A-1DFC209A7AB5}"/>
          </ac:spMkLst>
        </pc:spChg>
      </pc:sldChg>
    </pc:docChg>
  </pc:docChgLst>
  <pc:docChgLst>
    <pc:chgData name="Nenad Todorovic" userId="fcc6b7f54828351c" providerId="Windows Live" clId="Web-{B1C5BD35-2849-424D-85CC-877CE6AE5F68}"/>
    <pc:docChg chg="delSld">
      <pc:chgData name="Nenad Todorovic" userId="fcc6b7f54828351c" providerId="Windows Live" clId="Web-{B1C5BD35-2849-424D-85CC-877CE6AE5F68}" dt="2024-05-27T08:37:52.149" v="0"/>
      <pc:docMkLst>
        <pc:docMk/>
      </pc:docMkLst>
      <pc:sldChg chg="del">
        <pc:chgData name="Nenad Todorovic" userId="fcc6b7f54828351c" providerId="Windows Live" clId="Web-{B1C5BD35-2849-424D-85CC-877CE6AE5F68}" dt="2024-05-27T08:37:52.149" v="0"/>
        <pc:sldMkLst>
          <pc:docMk/>
          <pc:sldMk cId="0" sldId="29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08F440-A8B6-D8A0-5BCA-06D951AF99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sr-Latn-R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76C14D-ADC0-4B7C-B01D-9F6C7754E1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sr-Latn-R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E7A0158-0862-F221-A679-83696D1F08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A6E61-D7D6-46AF-8909-94051B131159}" type="slidenum">
              <a:rPr lang="sr-Latn-CS" altLang="sr-Latn-RS"/>
              <a:pPr>
                <a:defRPr/>
              </a:pPr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8409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800E5D-1110-8485-604E-7B8A615631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sr-Latn-R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D6D15AA-B725-0BB0-228E-25054653A6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sr-Latn-R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CA73B3A-6DA6-5CD4-D489-CE9E126BB6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D2A11-8247-484F-9EA8-950F39DB990C}" type="slidenum">
              <a:rPr lang="sr-Latn-CS" altLang="sr-Latn-RS"/>
              <a:pPr>
                <a:defRPr/>
              </a:pPr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59262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72EAE9D-9C61-4735-F5E5-00954F141C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sr-Latn-R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335A8E2-51D4-A55A-BE15-647A60BA91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sr-Latn-R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7D2F5B-763A-BF2C-FD91-0CCE5BF96F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9EB24-0150-4464-A5F1-8B14FADED73B}" type="slidenum">
              <a:rPr lang="sr-Latn-CS" altLang="sr-Latn-RS"/>
              <a:pPr>
                <a:defRPr/>
              </a:pPr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33914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52DCBD-C15B-9644-25AD-AD41B3D6CB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sr-Latn-R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037230-B4CC-87DF-16EA-C96ECAD40D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sr-Latn-R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02232C-3E76-EA0A-60DE-87F881AD5B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EBA42-011C-43BB-AEAA-7EE9D24ADDC2}" type="slidenum">
              <a:rPr lang="sr-Latn-CS" altLang="sr-Latn-RS"/>
              <a:pPr>
                <a:defRPr/>
              </a:pPr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58619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BB121C-4481-D3DC-2EFC-A5C363CC7F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sr-Latn-R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2D135B-5CD2-BF86-3088-80B72EEE1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sr-Latn-R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07462B-ADA0-7F06-3630-E80D96C099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9DB39C-97D9-4AD1-BA29-F8AE8E7575A7}" type="slidenum">
              <a:rPr lang="sr-Latn-CS" altLang="sr-Latn-RS"/>
              <a:pPr>
                <a:defRPr/>
              </a:pPr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86600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A15498-5C29-B143-FA41-B0860A9E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sr-Latn-R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CDF9EE-263B-DC55-DE41-CC45C47699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sr-Latn-R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E9D331-F66E-8498-69F4-74A642647D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33F87-5124-4698-A0FE-8935B096FCD6}" type="slidenum">
              <a:rPr lang="sr-Latn-CS" altLang="sr-Latn-RS"/>
              <a:pPr>
                <a:defRPr/>
              </a:pPr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97970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C307C5A-89A5-2907-14D1-8EB3BB0E9F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sr-Latn-R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C27ACDA-3470-2043-89FD-E3ABE0A363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sr-Latn-R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6BD17B4-5887-2F5F-DF65-1947E492DA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F27A0-1D25-4834-8DE6-D1A6C1BD7C57}" type="slidenum">
              <a:rPr lang="sr-Latn-CS" altLang="sr-Latn-RS"/>
              <a:pPr>
                <a:defRPr/>
              </a:pPr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48477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D2CA904-2060-5030-C00C-98016BC539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sr-Latn-R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FE792E7-B3B6-3494-56CF-75AAC0A910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sr-Latn-R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687A9E3-E56B-60C6-B78C-3B7C293E33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61F32-2DEF-4027-B08E-ECE64D876403}" type="slidenum">
              <a:rPr lang="sr-Latn-CS" altLang="sr-Latn-RS"/>
              <a:pPr>
                <a:defRPr/>
              </a:pPr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85302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CB778CB-E57E-9202-4257-0082297922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sr-Latn-R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A32140A-4289-134D-1868-87C24F4D03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sr-Latn-R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7ED84F1-421B-94C9-A371-E3FD69469D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F0443-3C52-423D-843C-941FF3129644}" type="slidenum">
              <a:rPr lang="sr-Latn-CS" altLang="sr-Latn-RS"/>
              <a:pPr>
                <a:defRPr/>
              </a:pPr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94783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AE8813-B028-7597-430A-C5ED9F8270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sr-Latn-R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E7104D-7497-9AB2-0D8B-F622173047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sr-Latn-R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47E06-9FFA-09EC-285D-27FF91B732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0F66F-BAA9-44C9-9644-1D8CA2283266}" type="slidenum">
              <a:rPr lang="sr-Latn-CS" altLang="sr-Latn-RS"/>
              <a:pPr>
                <a:defRPr/>
              </a:pPr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31297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r-Latn-R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FB660D-1EBD-0ACA-755F-1C52D9ECC1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sr-Latn-R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EFDDD8-371D-AB78-C58C-0A1596FDBA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sr-Latn-R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86AA70-DBF6-A8ED-C881-F5BE39E353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28B0F-5480-458C-BA88-2A870A70778A}" type="slidenum">
              <a:rPr lang="sr-Latn-CS" altLang="sr-Latn-RS"/>
              <a:pPr>
                <a:defRPr/>
              </a:pPr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13898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13BF219-89C0-A7C4-D07C-5E787F6EF4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sr-Latn-R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E4A0184-A2FE-1ACD-25FD-5542915DD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sr-Latn-RS"/>
              <a:t>Click to edit Master text styles</a:t>
            </a:r>
          </a:p>
          <a:p>
            <a:pPr lvl="1"/>
            <a:r>
              <a:rPr lang="sr-Latn-CS" altLang="sr-Latn-RS"/>
              <a:t>Second level</a:t>
            </a:r>
          </a:p>
          <a:p>
            <a:pPr lvl="2"/>
            <a:r>
              <a:rPr lang="sr-Latn-CS" altLang="sr-Latn-RS"/>
              <a:t>Third level</a:t>
            </a:r>
          </a:p>
          <a:p>
            <a:pPr lvl="3"/>
            <a:r>
              <a:rPr lang="sr-Latn-CS" altLang="sr-Latn-RS"/>
              <a:t>Fourth level</a:t>
            </a:r>
          </a:p>
          <a:p>
            <a:pPr lvl="4"/>
            <a:r>
              <a:rPr lang="sr-Latn-CS" altLang="sr-Latn-R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64D00C5-7EFB-05F9-3DD5-6C78151D368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sr-Latn-CS" altLang="sr-Latn-R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C4C507F-F8D0-15D1-2B31-A12E86DF221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sr-Latn-CS" altLang="sr-Latn-R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0793911-A23F-4493-5AD8-599ED583E1C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1247FE9-037D-410C-AAA2-BC2EA8F5371F}" type="slidenum">
              <a:rPr lang="sr-Latn-CS" altLang="sr-Latn-RS"/>
              <a:pPr>
                <a:defRPr/>
              </a:pPr>
              <a:t>‹#›</a:t>
            </a:fld>
            <a:endParaRPr lang="sr-Latn-CS" altLang="sr-Latn-R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03A56BB-A6DE-BDBD-8747-1D0193D85D1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390775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sr-Latn-RS" sz="3200">
                <a:latin typeface="Arial"/>
                <a:cs typeface="Arial"/>
              </a:rPr>
              <a:t>Poslovna informatika</a:t>
            </a:r>
            <a:br>
              <a:rPr lang="en-US" altLang="sr-Latn-RS" sz="3200">
                <a:latin typeface="Arial" panose="020B0604020202020204" pitchFamily="34" charset="0"/>
              </a:rPr>
            </a:br>
            <a:r>
              <a:rPr lang="sr-Latn-RS" altLang="sr-Latn-RS" sz="1600"/>
              <a:t> Nabavka</a:t>
            </a:r>
            <a:br>
              <a:rPr lang="sr-Latn-RS" altLang="sr-Latn-RS" sz="1600"/>
            </a:br>
            <a:r>
              <a:rPr lang="en-US" altLang="sr-Latn-RS" sz="1600"/>
              <a:t> Informacioni sistem preduze</a:t>
            </a:r>
            <a:r>
              <a:rPr lang="sr-Latn-RS" altLang="sr-Latn-RS" sz="1600"/>
              <a:t>ća</a:t>
            </a:r>
            <a:endParaRPr lang="sr-Latn-CS" altLang="sr-Latn-RS" sz="16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CBDC073-5DF9-DFD5-E54A-1DFC209A7AB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sr-Latn-RS" sz="1800">
                <a:latin typeface="Arial"/>
                <a:cs typeface="Arial"/>
              </a:rPr>
              <a:t>Gordana Milosavljevi</a:t>
            </a:r>
            <a:r>
              <a:rPr lang="sr-Latn-CS" altLang="sr-Latn-RS" sz="1800">
                <a:latin typeface="Arial"/>
                <a:cs typeface="Arial"/>
              </a:rPr>
              <a:t>ć, Nenad Todorović, Milan Podunavac</a:t>
            </a:r>
            <a:endParaRPr lang="sr-Latn-CS" altLang="sr-Latn-RS" sz="1800">
              <a:latin typeface="Arial" panose="020B0604020202020204" pitchFamily="34" charset="0"/>
            </a:endParaRPr>
          </a:p>
          <a:p>
            <a:pPr eaLnBrk="1" hangingPunct="1"/>
            <a:endParaRPr lang="sr-Latn-CS" altLang="sr-Latn-RS" sz="1800">
              <a:latin typeface="Arial" panose="020B0604020202020204" pitchFamily="34" charset="0"/>
            </a:endParaRPr>
          </a:p>
          <a:p>
            <a:pPr eaLnBrk="1" hangingPunct="1"/>
            <a:r>
              <a:rPr lang="sr-Latn-CS" altLang="sr-Latn-RS" sz="1400">
                <a:latin typeface="Arial" panose="020B0604020202020204" pitchFamily="34" charset="0"/>
              </a:rPr>
              <a:t>Katedra za informatiku, FTN, Novi Sad</a:t>
            </a:r>
          </a:p>
          <a:p>
            <a:pPr eaLnBrk="1" hangingPunct="1"/>
            <a:endParaRPr lang="sr-Latn-CS" altLang="sr-Latn-RS" sz="1400">
              <a:latin typeface="Arial" panose="020B0604020202020204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07BE897D-2EFD-2354-A5BE-04404E7278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/>
              <a:t>Narudžbenica</a:t>
            </a:r>
            <a:endParaRPr lang="en-US" altLang="en-US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8B1B4DA2-B139-A979-2E7E-80CC64F423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r-Latn-RS" altLang="en-US"/>
              <a:t>P</a:t>
            </a:r>
            <a:r>
              <a:rPr lang="en-US" altLang="en-US"/>
              <a:t>oslovno pismo kojim </a:t>
            </a:r>
            <a:r>
              <a:rPr lang="sr-Latn-RS" altLang="en-US"/>
              <a:t>firma</a:t>
            </a:r>
            <a:r>
              <a:rPr lang="en-US" altLang="en-US"/>
              <a:t> traži od </a:t>
            </a:r>
            <a:r>
              <a:rPr lang="sr-Latn-RS" altLang="en-US"/>
              <a:t>dobavljača</a:t>
            </a:r>
            <a:r>
              <a:rPr lang="en-US" altLang="en-US"/>
              <a:t> da </a:t>
            </a:r>
            <a:r>
              <a:rPr lang="sr-Latn-RS" altLang="en-US"/>
              <a:t>joj </a:t>
            </a:r>
            <a:r>
              <a:rPr lang="en-US" altLang="en-US"/>
              <a:t>isporuči određenu vrstu, količinu i kvalitet robe, pod određenim uslovima prodaje</a:t>
            </a:r>
            <a:endParaRPr lang="sr-Latn-RS" altLang="en-US"/>
          </a:p>
          <a:p>
            <a:r>
              <a:rPr lang="sr-Latn-RS" altLang="en-US"/>
              <a:t>Može da se </a:t>
            </a:r>
            <a:r>
              <a:rPr lang="en-US" altLang="en-US"/>
              <a:t>šalje  na osnovu primljenih ponuda</a:t>
            </a:r>
            <a:r>
              <a:rPr lang="sr-Latn-RS" altLang="en-US"/>
              <a:t> od dobavljača,  na osnovu upita na koji je dobavljač odgovorio, </a:t>
            </a:r>
            <a:r>
              <a:rPr lang="en-US" altLang="en-US"/>
              <a:t>ranijih isporuka ili na osnovu ranijih iskustava iz poslovnih veza</a:t>
            </a:r>
            <a:endParaRPr lang="sr-Latn-RS" altLang="en-US"/>
          </a:p>
          <a:p>
            <a:r>
              <a:rPr lang="en-US" altLang="en-US"/>
              <a:t>U slučaju hitnih potreba, može </a:t>
            </a:r>
            <a:r>
              <a:rPr lang="sr-Latn-RS" altLang="en-US"/>
              <a:t>se </a:t>
            </a:r>
            <a:r>
              <a:rPr lang="en-US" altLang="en-US"/>
              <a:t>naruči</a:t>
            </a:r>
            <a:r>
              <a:rPr lang="sr-Latn-RS" altLang="en-US"/>
              <a:t>ti</a:t>
            </a:r>
            <a:r>
              <a:rPr lang="en-US" altLang="en-US"/>
              <a:t> telefonom, faksom i </a:t>
            </a:r>
            <a:r>
              <a:rPr lang="sr-Latn-RS" altLang="en-US"/>
              <a:t>e-mail-om</a:t>
            </a:r>
          </a:p>
          <a:p>
            <a:pPr lvl="2"/>
            <a:r>
              <a:rPr lang="sr-Latn-RS" altLang="en-US">
                <a:solidFill>
                  <a:srgbClr val="0000FF"/>
                </a:solidFill>
              </a:rPr>
              <a:t>Videti primer ostavljenih porudžbenica!</a:t>
            </a:r>
            <a:endParaRPr lang="en-US" altLang="en-US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39F365E-EDE5-F838-1FFF-16D319BB3C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/>
              <a:t>Prijem</a:t>
            </a:r>
            <a:endParaRPr lang="en-US" altLang="en-US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27F116A2-BF06-3059-6ABA-5F70CE3D9D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Prijem </a:t>
            </a:r>
            <a:r>
              <a:rPr lang="sr-Latn-RS" altLang="en-US"/>
              <a:t>robe se obavlja na osnovu otpremnice dobavljača koja prati robu</a:t>
            </a:r>
          </a:p>
          <a:p>
            <a:r>
              <a:rPr lang="en-US" altLang="en-US"/>
              <a:t>Na osnovu</a:t>
            </a:r>
            <a:r>
              <a:rPr lang="sr-Latn-RS" altLang="en-US"/>
              <a:t> otpremnice </a:t>
            </a:r>
            <a:r>
              <a:rPr lang="en-US" altLang="en-US"/>
              <a:t>formiraju se nalozi za prijem </a:t>
            </a:r>
            <a:r>
              <a:rPr lang="sr-Latn-RS" altLang="en-US"/>
              <a:t>(primke, prijemnice) za </a:t>
            </a:r>
            <a:r>
              <a:rPr lang="en-US" altLang="en-US"/>
              <a:t>skladišt</a:t>
            </a:r>
            <a:r>
              <a:rPr lang="sr-Latn-RS" altLang="en-US"/>
              <a:t>a</a:t>
            </a:r>
            <a:r>
              <a:rPr lang="en-US" altLang="en-US"/>
              <a:t>, povratnic</a:t>
            </a:r>
            <a:r>
              <a:rPr lang="sr-Latn-RS" altLang="en-US"/>
              <a:t>a</a:t>
            </a:r>
            <a:r>
              <a:rPr lang="en-US" altLang="en-US"/>
              <a:t> robe dobavlja</a:t>
            </a:r>
            <a:r>
              <a:rPr lang="sr-Latn-RS" altLang="en-US"/>
              <a:t>č</a:t>
            </a:r>
            <a:r>
              <a:rPr lang="en-US" altLang="en-US"/>
              <a:t>u</a:t>
            </a:r>
            <a:r>
              <a:rPr lang="sr-Latn-RS" altLang="en-US"/>
              <a:t> ili</a:t>
            </a:r>
            <a:r>
              <a:rPr lang="en-US" altLang="en-US"/>
              <a:t> reklamacij</a:t>
            </a:r>
            <a:r>
              <a:rPr lang="sr-Latn-RS" altLang="en-US"/>
              <a:t>a</a:t>
            </a:r>
            <a:r>
              <a:rPr lang="en-US" altLang="en-US"/>
              <a:t> </a:t>
            </a:r>
            <a:endParaRPr lang="sr-Latn-RS" altLang="en-US"/>
          </a:p>
          <a:p>
            <a:r>
              <a:rPr lang="sr-Latn-RS" altLang="en-US"/>
              <a:t>Za usluge se formira</a:t>
            </a:r>
            <a:r>
              <a:rPr lang="en-US" altLang="en-US"/>
              <a:t> zapisnik o prijemu izvršene usluge</a:t>
            </a:r>
            <a:endParaRPr lang="sr-Latn-R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92F912C9-F692-7BA0-FD9D-BC9BC1202B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/>
              <a:t>Evidencija ulaznih faktura</a:t>
            </a:r>
            <a:endParaRPr lang="en-US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DBFAAE5D-4E74-ABB9-FD9F-FD960180E2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Nakon izvršenog prijema vrši se unos i sre</a:t>
            </a:r>
            <a:r>
              <a:rPr lang="sr-Latn-RS" altLang="en-US"/>
              <a:t>đ</a:t>
            </a:r>
            <a:r>
              <a:rPr lang="en-US" altLang="en-US"/>
              <a:t>ivanje celokupne dokumentacije</a:t>
            </a:r>
            <a:r>
              <a:rPr lang="sr-Latn-RS" altLang="en-US"/>
              <a:t> </a:t>
            </a:r>
            <a:r>
              <a:rPr lang="en-US" altLang="en-US"/>
              <a:t>koja je bila potrebna da se izvrši proces nabavke</a:t>
            </a:r>
          </a:p>
          <a:p>
            <a:r>
              <a:rPr lang="en-US" altLang="en-US"/>
              <a:t>Dokumentacija može biti u papir</a:t>
            </a:r>
            <a:r>
              <a:rPr lang="sr-Latn-RS" altLang="en-US"/>
              <a:t>noj</a:t>
            </a:r>
            <a:r>
              <a:rPr lang="en-US" altLang="en-US"/>
              <a:t> ili </a:t>
            </a:r>
            <a:r>
              <a:rPr lang="sr-Latn-RS" altLang="en-US"/>
              <a:t>u </a:t>
            </a:r>
            <a:r>
              <a:rPr lang="en-US" altLang="en-US"/>
              <a:t>elektronskoj formi.</a:t>
            </a:r>
            <a:endParaRPr lang="sr-Latn-RS" altLang="en-US"/>
          </a:p>
          <a:p>
            <a:r>
              <a:rPr lang="en-US" altLang="en-US"/>
              <a:t>Evidencija </a:t>
            </a:r>
            <a:r>
              <a:rPr lang="sr-Latn-RS" altLang="en-US"/>
              <a:t>ulaznih </a:t>
            </a:r>
            <a:r>
              <a:rPr lang="en-US" altLang="en-US"/>
              <a:t>faktura obezbe</a:t>
            </a:r>
            <a:r>
              <a:rPr lang="sr-Latn-RS" altLang="en-US"/>
              <a:t>đ</a:t>
            </a:r>
            <a:r>
              <a:rPr lang="en-US" altLang="en-US"/>
              <a:t>uje </a:t>
            </a:r>
            <a:r>
              <a:rPr lang="sr-Latn-RS" altLang="en-US"/>
              <a:t>mogućnost praćenja plaćanja kao i podlogu za </a:t>
            </a:r>
            <a:r>
              <a:rPr lang="en-US" altLang="en-US"/>
              <a:t>kalkulaciju nabav</a:t>
            </a:r>
            <a:r>
              <a:rPr lang="sr-Latn-RS" altLang="en-US"/>
              <a:t>nih i prodajnih cena.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C38E8A75-E556-A465-E699-34ECE6386A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Snimak predavanja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FAC70F51-0014-319D-CD60-46306A1C5E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fr-FR"/>
              <a:t>Zbog slabe pose</a:t>
            </a:r>
            <a:r>
              <a:rPr lang="sr-Latn-RS" altLang="fr-FR"/>
              <a:t>ćenosti predavanje nije održano. Snimak predavanja koje obrađuje ovu temu možete naći ovde: </a:t>
            </a:r>
            <a:r>
              <a:rPr lang="en-US" altLang="fr-FR"/>
              <a:t>https://youtu.be/0RO8jjdKz7A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val 1">
            <a:extLst>
              <a:ext uri="{FF2B5EF4-FFF2-40B4-BE49-F238E27FC236}">
                <a16:creationId xmlns:a16="http://schemas.microsoft.com/office/drawing/2014/main" id="{A8C257FD-61D3-CDB3-C06E-7978D9306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9738" y="944563"/>
            <a:ext cx="5094287" cy="4464050"/>
          </a:xfrm>
          <a:prstGeom prst="ellipse">
            <a:avLst/>
          </a:prstGeom>
          <a:solidFill>
            <a:srgbClr val="FFFFFF"/>
          </a:solidFill>
          <a:ln w="3672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sr-Latn-RS" sz="4000">
              <a:solidFill>
                <a:schemeClr val="tx2"/>
              </a:solidFill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60C73AB4-9853-9BF8-5AA1-65832176A2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sr-Latn-RS"/>
              <a:t>Dokumenti nabavke</a:t>
            </a:r>
            <a:endParaRPr lang="sr-Latn-CS" altLang="sr-Latn-RS" u="sng"/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57E07119-DCFC-DF97-8AC7-BD00D13AF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4294188"/>
            <a:ext cx="3024187" cy="9556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sr-Latn-CS" altLang="sr-Latn-RS">
                <a:solidFill>
                  <a:schemeClr val="tx2"/>
                </a:solidFill>
              </a:rPr>
              <a:t>Razmatrano preduzeće</a:t>
            </a: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AFC60C20-5E43-FBEE-1B83-E075FDCF6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557338"/>
            <a:ext cx="3024188" cy="895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sr-Latn-CS" altLang="sr-Latn-RS">
                <a:solidFill>
                  <a:schemeClr val="tx2"/>
                </a:solidFill>
              </a:rPr>
              <a:t>Preduzeće1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sr-Latn-CS" altLang="sr-Latn-RS" sz="1600">
                <a:solidFill>
                  <a:schemeClr val="tx2"/>
                </a:solidFill>
              </a:rPr>
              <a:t>kupac</a:t>
            </a:r>
          </a:p>
        </p:txBody>
      </p:sp>
      <p:sp>
        <p:nvSpPr>
          <p:cNvPr id="4102" name="Text Box 6">
            <a:extLst>
              <a:ext uri="{FF2B5EF4-FFF2-40B4-BE49-F238E27FC236}">
                <a16:creationId xmlns:a16="http://schemas.microsoft.com/office/drawing/2014/main" id="{BC60C3A8-BB7A-32D4-B688-EAD4F8AD4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1557338"/>
            <a:ext cx="3024188" cy="895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sr-Latn-CS" altLang="sr-Latn-RS">
                <a:solidFill>
                  <a:schemeClr val="tx2"/>
                </a:solidFill>
              </a:rPr>
              <a:t>Preduzeće2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sr-Latn-CS" altLang="sr-Latn-RS" sz="1600">
                <a:solidFill>
                  <a:schemeClr val="tx2"/>
                </a:solidFill>
              </a:rPr>
              <a:t>dobavljač</a:t>
            </a:r>
          </a:p>
        </p:txBody>
      </p:sp>
      <p:sp>
        <p:nvSpPr>
          <p:cNvPr id="4103" name="Line 7">
            <a:extLst>
              <a:ext uri="{FF2B5EF4-FFF2-40B4-BE49-F238E27FC236}">
                <a16:creationId xmlns:a16="http://schemas.microsoft.com/office/drawing/2014/main" id="{DB45531E-56E8-756B-2810-025C7E4140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32363" y="2493963"/>
            <a:ext cx="2303462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4104" name="Line 8">
            <a:extLst>
              <a:ext uri="{FF2B5EF4-FFF2-40B4-BE49-F238E27FC236}">
                <a16:creationId xmlns:a16="http://schemas.microsoft.com/office/drawing/2014/main" id="{C46B76A0-8F31-0F55-424A-7EC6949D28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4525" y="2493963"/>
            <a:ext cx="2303463" cy="179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4105" name="Line 9">
            <a:extLst>
              <a:ext uri="{FF2B5EF4-FFF2-40B4-BE49-F238E27FC236}">
                <a16:creationId xmlns:a16="http://schemas.microsoft.com/office/drawing/2014/main" id="{3A850B51-58C4-FB5C-8C6F-359078924D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56325" y="2493963"/>
            <a:ext cx="2519363" cy="2087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4106" name="Text Box 10">
            <a:extLst>
              <a:ext uri="{FF2B5EF4-FFF2-40B4-BE49-F238E27FC236}">
                <a16:creationId xmlns:a16="http://schemas.microsoft.com/office/drawing/2014/main" id="{DC89C1D0-6540-EC1A-C57E-5A585F1E9279}"/>
              </a:ext>
            </a:extLst>
          </p:cNvPr>
          <p:cNvSpPr txBox="1">
            <a:spLocks noChangeArrowheads="1"/>
          </p:cNvSpPr>
          <p:nvPr/>
        </p:nvSpPr>
        <p:spPr bwMode="auto">
          <a:xfrm rot="-2397071">
            <a:off x="5580063" y="2914650"/>
            <a:ext cx="26908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sr-Latn-RS" sz="1600">
                <a:solidFill>
                  <a:schemeClr val="tx2"/>
                </a:solidFill>
              </a:rPr>
              <a:t>primka (ulazni dokument)</a:t>
            </a:r>
          </a:p>
        </p:txBody>
      </p:sp>
      <p:sp>
        <p:nvSpPr>
          <p:cNvPr id="4107" name="Text Box 11">
            <a:extLst>
              <a:ext uri="{FF2B5EF4-FFF2-40B4-BE49-F238E27FC236}">
                <a16:creationId xmlns:a16="http://schemas.microsoft.com/office/drawing/2014/main" id="{47A619B8-B5CD-316B-A55A-5AF01C3F2923}"/>
              </a:ext>
            </a:extLst>
          </p:cNvPr>
          <p:cNvSpPr txBox="1">
            <a:spLocks noChangeArrowheads="1"/>
          </p:cNvSpPr>
          <p:nvPr/>
        </p:nvSpPr>
        <p:spPr bwMode="auto">
          <a:xfrm rot="-2334706">
            <a:off x="5076825" y="2924175"/>
            <a:ext cx="1295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sr-Latn-RS" sz="1600">
                <a:solidFill>
                  <a:schemeClr val="tx2"/>
                </a:solidFill>
              </a:rPr>
              <a:t>narudžbenica</a:t>
            </a:r>
            <a:r>
              <a:rPr lang="en-US" altLang="sr-Latn-RS" sz="1600">
                <a:solidFill>
                  <a:schemeClr val="tx2"/>
                </a:solidFill>
              </a:rPr>
              <a:t> dobavlja</a:t>
            </a:r>
            <a:r>
              <a:rPr lang="sr-Latn-CS" altLang="sr-Latn-RS" sz="1600">
                <a:solidFill>
                  <a:schemeClr val="tx2"/>
                </a:solidFill>
              </a:rPr>
              <a:t>ču</a:t>
            </a:r>
          </a:p>
        </p:txBody>
      </p:sp>
      <p:sp>
        <p:nvSpPr>
          <p:cNvPr id="4108" name="Text Box 12">
            <a:extLst>
              <a:ext uri="{FF2B5EF4-FFF2-40B4-BE49-F238E27FC236}">
                <a16:creationId xmlns:a16="http://schemas.microsoft.com/office/drawing/2014/main" id="{0F93DA7C-5CB8-2299-32DF-97B05E541B9B}"/>
              </a:ext>
            </a:extLst>
          </p:cNvPr>
          <p:cNvSpPr txBox="1">
            <a:spLocks noChangeArrowheads="1"/>
          </p:cNvSpPr>
          <p:nvPr/>
        </p:nvSpPr>
        <p:spPr bwMode="auto">
          <a:xfrm rot="-2490284">
            <a:off x="6969125" y="3517900"/>
            <a:ext cx="12954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sr-Latn-RS" sz="1600">
                <a:solidFill>
                  <a:schemeClr val="tx2"/>
                </a:solidFill>
              </a:rPr>
              <a:t>ulazna faktura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sr-Latn-RS" sz="1600">
                <a:solidFill>
                  <a:schemeClr val="tx2"/>
                </a:solidFill>
              </a:rPr>
              <a:t>(ulazni račun)</a:t>
            </a:r>
          </a:p>
        </p:txBody>
      </p:sp>
      <p:sp>
        <p:nvSpPr>
          <p:cNvPr id="4109" name="Line 13">
            <a:extLst>
              <a:ext uri="{FF2B5EF4-FFF2-40B4-BE49-F238E27FC236}">
                <a16:creationId xmlns:a16="http://schemas.microsoft.com/office/drawing/2014/main" id="{5BF17354-3A72-148F-F35C-E6A1F247F7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2493963"/>
            <a:ext cx="1439862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4110" name="Line 14">
            <a:extLst>
              <a:ext uri="{FF2B5EF4-FFF2-40B4-BE49-F238E27FC236}">
                <a16:creationId xmlns:a16="http://schemas.microsoft.com/office/drawing/2014/main" id="{8F552564-B09E-2770-1D73-29EF6C15D44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51050" y="2420938"/>
            <a:ext cx="1441450" cy="187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4111" name="Line 15">
            <a:extLst>
              <a:ext uri="{FF2B5EF4-FFF2-40B4-BE49-F238E27FC236}">
                <a16:creationId xmlns:a16="http://schemas.microsoft.com/office/drawing/2014/main" id="{4CECF7CE-CC5C-642F-5267-1C94E4365D7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31913" y="2420938"/>
            <a:ext cx="1800225" cy="2233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4112" name="Text Box 16">
            <a:extLst>
              <a:ext uri="{FF2B5EF4-FFF2-40B4-BE49-F238E27FC236}">
                <a16:creationId xmlns:a16="http://schemas.microsoft.com/office/drawing/2014/main" id="{D59F862A-CB9E-5247-227A-BF7A27C9048B}"/>
              </a:ext>
            </a:extLst>
          </p:cNvPr>
          <p:cNvSpPr txBox="1">
            <a:spLocks noChangeArrowheads="1"/>
          </p:cNvSpPr>
          <p:nvPr/>
        </p:nvSpPr>
        <p:spPr bwMode="auto">
          <a:xfrm rot="3032554">
            <a:off x="3062288" y="3065462"/>
            <a:ext cx="1295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sr-Latn-RS" sz="1600">
                <a:solidFill>
                  <a:schemeClr val="tx2"/>
                </a:solidFill>
              </a:rPr>
              <a:t>narudžbenica</a:t>
            </a:r>
            <a:r>
              <a:rPr lang="en-US" altLang="sr-Latn-RS" sz="1600">
                <a:solidFill>
                  <a:schemeClr val="tx2"/>
                </a:solidFill>
              </a:rPr>
              <a:t> </a:t>
            </a:r>
            <a:r>
              <a:rPr lang="sr-Latn-RS" altLang="sr-Latn-RS" sz="1600">
                <a:solidFill>
                  <a:schemeClr val="tx2"/>
                </a:solidFill>
              </a:rPr>
              <a:t>od </a:t>
            </a:r>
            <a:r>
              <a:rPr lang="en-US" altLang="sr-Latn-RS" sz="1600">
                <a:solidFill>
                  <a:schemeClr val="tx2"/>
                </a:solidFill>
              </a:rPr>
              <a:t>kupca</a:t>
            </a:r>
            <a:endParaRPr lang="sr-Latn-CS" altLang="sr-Latn-RS" sz="1600">
              <a:solidFill>
                <a:schemeClr val="tx2"/>
              </a:solidFill>
            </a:endParaRPr>
          </a:p>
        </p:txBody>
      </p:sp>
      <p:sp>
        <p:nvSpPr>
          <p:cNvPr id="4113" name="Text Box 17">
            <a:extLst>
              <a:ext uri="{FF2B5EF4-FFF2-40B4-BE49-F238E27FC236}">
                <a16:creationId xmlns:a16="http://schemas.microsoft.com/office/drawing/2014/main" id="{531C5D25-AB9F-7216-437F-7C15A849EE79}"/>
              </a:ext>
            </a:extLst>
          </p:cNvPr>
          <p:cNvSpPr txBox="1">
            <a:spLocks noChangeArrowheads="1"/>
          </p:cNvSpPr>
          <p:nvPr/>
        </p:nvSpPr>
        <p:spPr bwMode="auto">
          <a:xfrm rot="3194561">
            <a:off x="2328863" y="3079750"/>
            <a:ext cx="1079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sr-Latn-RS" sz="1600">
                <a:solidFill>
                  <a:schemeClr val="tx2"/>
                </a:solidFill>
              </a:rPr>
              <a:t>otpremnica</a:t>
            </a:r>
          </a:p>
        </p:txBody>
      </p:sp>
      <p:sp>
        <p:nvSpPr>
          <p:cNvPr id="4114" name="Text Box 18">
            <a:extLst>
              <a:ext uri="{FF2B5EF4-FFF2-40B4-BE49-F238E27FC236}">
                <a16:creationId xmlns:a16="http://schemas.microsoft.com/office/drawing/2014/main" id="{A13BCC73-4960-C33A-F6C1-6AF4D4456DE2}"/>
              </a:ext>
            </a:extLst>
          </p:cNvPr>
          <p:cNvSpPr txBox="1">
            <a:spLocks noChangeArrowheads="1"/>
          </p:cNvSpPr>
          <p:nvPr/>
        </p:nvSpPr>
        <p:spPr bwMode="auto">
          <a:xfrm rot="3112482">
            <a:off x="1180307" y="3366293"/>
            <a:ext cx="12954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sr-Latn-RS" sz="1600">
                <a:solidFill>
                  <a:schemeClr val="tx2"/>
                </a:solidFill>
              </a:rPr>
              <a:t>izlazna faktura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sr-Latn-RS" sz="1600">
                <a:solidFill>
                  <a:schemeClr val="tx2"/>
                </a:solidFill>
              </a:rPr>
              <a:t>(izlazni račun)</a:t>
            </a:r>
          </a:p>
        </p:txBody>
      </p:sp>
      <p:sp>
        <p:nvSpPr>
          <p:cNvPr id="4115" name="Text Box 19">
            <a:extLst>
              <a:ext uri="{FF2B5EF4-FFF2-40B4-BE49-F238E27FC236}">
                <a16:creationId xmlns:a16="http://schemas.microsoft.com/office/drawing/2014/main" id="{417FEBFF-1C79-E246-4D1B-83D0623F7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467350"/>
            <a:ext cx="83534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sr-Latn-RS" sz="2000">
                <a:solidFill>
                  <a:schemeClr val="tx2"/>
                </a:solidFill>
              </a:rPr>
              <a:t>Roba se može isporučivati i po ugovoru (ne mora postojati narudžbenica)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sr-Latn-RS" sz="2000">
                <a:solidFill>
                  <a:schemeClr val="tx2"/>
                </a:solidFill>
              </a:rPr>
              <a:t>U slučaju uslužnog preduzeća ne postoje otpremnice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sr-Latn-RS" sz="2000">
                <a:solidFill>
                  <a:schemeClr val="tx2"/>
                </a:solidFill>
              </a:rPr>
              <a:t>Narudžbenice mogu biti i usmene</a:t>
            </a:r>
            <a:endParaRPr lang="sr-Latn-CS" altLang="sr-Latn-RS" sz="2400">
              <a:solidFill>
                <a:schemeClr val="tx2"/>
              </a:solidFill>
            </a:endParaRPr>
          </a:p>
        </p:txBody>
      </p:sp>
      <p:sp>
        <p:nvSpPr>
          <p:cNvPr id="4116" name="Text Box 20">
            <a:extLst>
              <a:ext uri="{FF2B5EF4-FFF2-40B4-BE49-F238E27FC236}">
                <a16:creationId xmlns:a16="http://schemas.microsoft.com/office/drawing/2014/main" id="{5F72167F-A11D-D996-9875-90813C785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4432300"/>
            <a:ext cx="1368425" cy="406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sr-Latn-RS" sz="2000" b="1">
                <a:solidFill>
                  <a:schemeClr val="tx2"/>
                </a:solidFill>
              </a:rPr>
              <a:t>Prodaja</a:t>
            </a:r>
            <a:endParaRPr lang="sr-Latn-CS" altLang="sr-Latn-RS" sz="2000" b="1">
              <a:solidFill>
                <a:schemeClr val="tx2"/>
              </a:solidFill>
            </a:endParaRPr>
          </a:p>
        </p:txBody>
      </p:sp>
      <p:sp>
        <p:nvSpPr>
          <p:cNvPr id="4117" name="Text Box 21">
            <a:extLst>
              <a:ext uri="{FF2B5EF4-FFF2-40B4-BE49-F238E27FC236}">
                <a16:creationId xmlns:a16="http://schemas.microsoft.com/office/drawing/2014/main" id="{3F95DADA-E293-6DAB-D4F5-60574C293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0" y="4521200"/>
            <a:ext cx="1368425" cy="406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sr-Latn-RS" sz="2000" b="1">
                <a:solidFill>
                  <a:schemeClr val="tx2"/>
                </a:solidFill>
              </a:rPr>
              <a:t>Nabavka</a:t>
            </a:r>
            <a:endParaRPr lang="sr-Latn-CS" altLang="sr-Latn-RS" sz="2000" b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09616A81-E28E-93BE-CEE8-A6BED121E6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/>
              <a:t>Nabavka</a:t>
            </a:r>
            <a:endParaRPr lang="en-US" altLang="en-US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E652A606-0FE2-417D-E582-EF3C278DD5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268413"/>
            <a:ext cx="8229600" cy="4525962"/>
          </a:xfrm>
        </p:spPr>
        <p:txBody>
          <a:bodyPr/>
          <a:lstStyle/>
          <a:p>
            <a:r>
              <a:rPr lang="sr-Latn-RS" altLang="en-US"/>
              <a:t>Robe</a:t>
            </a:r>
          </a:p>
          <a:p>
            <a:r>
              <a:rPr lang="sr-Latn-RS" altLang="en-US"/>
              <a:t>Usluga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3AC48A8-CD4E-9E5F-8646-491856F69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/>
              <a:t>Nabavka robe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84925-928A-C9B1-9BFC-80E434A65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 </a:t>
            </a:r>
            <a:r>
              <a:rPr lang="en-US" err="1"/>
              <a:t>proizvodnom</a:t>
            </a:r>
            <a:r>
              <a:rPr lang="en-US"/>
              <a:t> </a:t>
            </a:r>
            <a:r>
              <a:rPr lang="en-US" err="1"/>
              <a:t>preduzeću</a:t>
            </a:r>
            <a:r>
              <a:rPr lang="en-US"/>
              <a:t>, </a:t>
            </a:r>
            <a:r>
              <a:rPr lang="en-US" err="1"/>
              <a:t>nabav</a:t>
            </a:r>
            <a:r>
              <a:rPr lang="sr-Latn-RS"/>
              <a:t>ljaju se materijali (sirovine),</a:t>
            </a:r>
            <a:r>
              <a:rPr lang="pl-PL"/>
              <a:t> mašine, </a:t>
            </a:r>
            <a:r>
              <a:rPr lang="en-US" err="1"/>
              <a:t>ure</a:t>
            </a:r>
            <a:r>
              <a:rPr lang="sr-Latn-RS"/>
              <a:t>đ</a:t>
            </a:r>
            <a:r>
              <a:rPr lang="en-US" err="1"/>
              <a:t>aj</a:t>
            </a:r>
            <a:r>
              <a:rPr lang="sr-Latn-RS"/>
              <a:t>i</a:t>
            </a:r>
            <a:r>
              <a:rPr lang="en-US"/>
              <a:t>, </a:t>
            </a:r>
            <a:r>
              <a:rPr lang="en-US" err="1"/>
              <a:t>pribor</a:t>
            </a:r>
            <a:r>
              <a:rPr lang="en-US"/>
              <a:t>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alat</a:t>
            </a:r>
            <a:r>
              <a:rPr lang="en-US" i="1"/>
              <a:t>, </a:t>
            </a:r>
            <a:r>
              <a:rPr lang="en-US" err="1"/>
              <a:t>kako</a:t>
            </a:r>
            <a:r>
              <a:rPr lang="en-US"/>
              <a:t> bi se </a:t>
            </a:r>
            <a:r>
              <a:rPr lang="en-US" err="1"/>
              <a:t>nesmetano</a:t>
            </a:r>
            <a:r>
              <a:rPr lang="en-US"/>
              <a:t> </a:t>
            </a:r>
            <a:r>
              <a:rPr lang="en-US" err="1"/>
              <a:t>odvijao</a:t>
            </a:r>
            <a:r>
              <a:rPr lang="sr-Latn-RS"/>
              <a:t> </a:t>
            </a:r>
            <a:r>
              <a:rPr lang="pl-PL"/>
              <a:t>proces proizvodnje</a:t>
            </a:r>
          </a:p>
          <a:p>
            <a:pPr>
              <a:defRPr/>
            </a:pPr>
            <a:r>
              <a:rPr lang="en-US"/>
              <a:t>U </a:t>
            </a:r>
            <a:r>
              <a:rPr lang="en-US" err="1"/>
              <a:t>trgov</a:t>
            </a:r>
            <a:r>
              <a:rPr lang="sr-Latn-RS"/>
              <a:t>inskom</a:t>
            </a:r>
            <a:r>
              <a:rPr lang="en-US"/>
              <a:t> </a:t>
            </a:r>
            <a:r>
              <a:rPr lang="en-US" err="1"/>
              <a:t>preduzeću</a:t>
            </a:r>
            <a:r>
              <a:rPr lang="en-US"/>
              <a:t>, </a:t>
            </a:r>
            <a:r>
              <a:rPr lang="en-US" err="1"/>
              <a:t>nabav</a:t>
            </a:r>
            <a:r>
              <a:rPr lang="sr-Latn-RS"/>
              <a:t>lja se roba za dalju prodaju</a:t>
            </a:r>
          </a:p>
          <a:p>
            <a:pPr>
              <a:defRPr/>
            </a:pPr>
            <a:r>
              <a:rPr lang="sr-Latn-RS"/>
              <a:t>Može se nabavljati i roba za ličnu potrošnju u okviru preduzeća</a:t>
            </a:r>
          </a:p>
          <a:p>
            <a:pPr lvl="1">
              <a:defRPr/>
            </a:pPr>
            <a:r>
              <a:rPr lang="sr-Latn-RS"/>
              <a:t>Kancelarijski pribor, sredstva za higijenu i sl.</a:t>
            </a:r>
          </a:p>
          <a:p>
            <a:pPr marL="0" indent="0">
              <a:buFontTx/>
              <a:buNone/>
              <a:defRPr/>
            </a:pPr>
            <a:endParaRPr lang="sr-Latn-R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CD034FC-E154-29D8-A9BB-E5E9CB2206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/>
              <a:t>Organizacija nabavne službe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D3542-56F1-403E-A39F-7DBF0B33F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25" y="1341438"/>
            <a:ext cx="8229600" cy="452596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err="1"/>
              <a:t>Unutar</a:t>
            </a:r>
            <a:r>
              <a:rPr lang="en-US"/>
              <a:t> </a:t>
            </a:r>
            <a:r>
              <a:rPr lang="en-US" err="1"/>
              <a:t>proizvodnog</a:t>
            </a:r>
            <a:r>
              <a:rPr lang="en-US"/>
              <a:t> </a:t>
            </a:r>
            <a:r>
              <a:rPr lang="en-US" err="1"/>
              <a:t>preduzeća</a:t>
            </a:r>
            <a:r>
              <a:rPr lang="en-US"/>
              <a:t>, </a:t>
            </a:r>
            <a:r>
              <a:rPr lang="en-US" err="1"/>
              <a:t>nabavka</a:t>
            </a:r>
            <a:r>
              <a:rPr lang="en-US"/>
              <a:t> </a:t>
            </a:r>
            <a:r>
              <a:rPr lang="en-US" err="1"/>
              <a:t>može</a:t>
            </a:r>
            <a:r>
              <a:rPr lang="en-US"/>
              <a:t> </a:t>
            </a:r>
            <a:r>
              <a:rPr lang="en-US" err="1"/>
              <a:t>biti</a:t>
            </a:r>
            <a:r>
              <a:rPr lang="en-US"/>
              <a:t>: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pl-PL"/>
              <a:t>Neposredno vezana za proizvodnju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/>
              <a:t>U </a:t>
            </a:r>
            <a:r>
              <a:rPr lang="en-US" err="1"/>
              <a:t>sastavu</a:t>
            </a:r>
            <a:r>
              <a:rPr lang="en-US"/>
              <a:t> </a:t>
            </a:r>
            <a:r>
              <a:rPr lang="en-US" err="1"/>
              <a:t>komercijale</a:t>
            </a:r>
            <a:endParaRPr lang="en-US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sr-Latn-RS"/>
              <a:t>S</a:t>
            </a:r>
            <a:r>
              <a:rPr lang="en-US" err="1"/>
              <a:t>amostaln</a:t>
            </a:r>
            <a:r>
              <a:rPr lang="sr-Latn-RS"/>
              <a:t>a </a:t>
            </a:r>
            <a:r>
              <a:rPr lang="en-US" err="1"/>
              <a:t>služba</a:t>
            </a:r>
            <a:r>
              <a:rPr lang="en-US"/>
              <a:t> </a:t>
            </a:r>
          </a:p>
          <a:p>
            <a:pPr marL="0" indent="0">
              <a:buFontTx/>
              <a:buNone/>
              <a:defRPr/>
            </a:pPr>
            <a:r>
              <a:rPr lang="en-US" err="1"/>
              <a:t>Organizacija</a:t>
            </a:r>
            <a:r>
              <a:rPr lang="en-US"/>
              <a:t> </a:t>
            </a:r>
            <a:r>
              <a:rPr lang="en-US" err="1"/>
              <a:t>nabavke</a:t>
            </a:r>
            <a:r>
              <a:rPr lang="sr-Latn-RS"/>
              <a:t>:</a:t>
            </a:r>
          </a:p>
          <a:p>
            <a:pPr lvl="1" indent="-342900">
              <a:buFont typeface="Arial" panose="020B0604020202020204" pitchFamily="34" charset="0"/>
              <a:buChar char="•"/>
              <a:defRPr/>
            </a:pPr>
            <a:r>
              <a:rPr lang="pl-PL"/>
              <a:t>Centralizovani oblik nabavke (nabavku za različite poslovne jedinice u kompaniji izvršava jedna centralna služba)</a:t>
            </a:r>
          </a:p>
          <a:p>
            <a:pPr lvl="1" indent="-342900">
              <a:buFont typeface="Arial" panose="020B0604020202020204" pitchFamily="34" charset="0"/>
              <a:buChar char="•"/>
              <a:defRPr/>
            </a:pPr>
            <a:r>
              <a:rPr lang="en-US" err="1"/>
              <a:t>Decentralizovani</a:t>
            </a:r>
            <a:r>
              <a:rPr lang="en-US"/>
              <a:t> </a:t>
            </a:r>
            <a:r>
              <a:rPr lang="en-US" err="1"/>
              <a:t>oblik</a:t>
            </a:r>
            <a:r>
              <a:rPr lang="en-US"/>
              <a:t> </a:t>
            </a:r>
            <a:r>
              <a:rPr lang="en-US" err="1"/>
              <a:t>nabavke</a:t>
            </a:r>
            <a:r>
              <a:rPr lang="en-US"/>
              <a:t> (</a:t>
            </a:r>
            <a:r>
              <a:rPr lang="en-US" err="1"/>
              <a:t>svaka</a:t>
            </a:r>
            <a:r>
              <a:rPr lang="en-US"/>
              <a:t> </a:t>
            </a:r>
            <a:r>
              <a:rPr lang="en-US" err="1"/>
              <a:t>poslovna</a:t>
            </a:r>
            <a:r>
              <a:rPr lang="en-US"/>
              <a:t> </a:t>
            </a:r>
            <a:r>
              <a:rPr lang="en-US" err="1"/>
              <a:t>jedinica</a:t>
            </a:r>
            <a:r>
              <a:rPr lang="sr-Latn-RS"/>
              <a:t> </a:t>
            </a:r>
            <a:r>
              <a:rPr lang="pl-PL"/>
              <a:t>odgovorna je za svoje odluke o nabavci)</a:t>
            </a:r>
          </a:p>
          <a:p>
            <a:pPr lvl="1" indent="-342900">
              <a:buFont typeface="Arial" panose="020B0604020202020204" pitchFamily="34" charset="0"/>
              <a:buChar char="•"/>
              <a:defRPr/>
            </a:pPr>
            <a:r>
              <a:rPr lang="en-US" err="1"/>
              <a:t>Kombinovani</a:t>
            </a:r>
            <a:r>
              <a:rPr lang="en-US"/>
              <a:t> </a:t>
            </a:r>
            <a:r>
              <a:rPr lang="en-US" err="1"/>
              <a:t>oblik</a:t>
            </a:r>
            <a:r>
              <a:rPr lang="en-US"/>
              <a:t> </a:t>
            </a:r>
            <a:r>
              <a:rPr lang="en-US" err="1"/>
              <a:t>nabavke</a:t>
            </a:r>
            <a:r>
              <a:rPr lang="en-US"/>
              <a:t> (deo </a:t>
            </a:r>
            <a:r>
              <a:rPr lang="en-US" err="1"/>
              <a:t>nabavke</a:t>
            </a:r>
            <a:r>
              <a:rPr lang="en-US"/>
              <a:t> </a:t>
            </a:r>
            <a:r>
              <a:rPr lang="en-US" err="1"/>
              <a:t>obavlja</a:t>
            </a:r>
            <a:r>
              <a:rPr lang="en-US"/>
              <a:t> </a:t>
            </a:r>
            <a:r>
              <a:rPr lang="en-US" err="1"/>
              <a:t>centralna</a:t>
            </a:r>
            <a:r>
              <a:rPr lang="sr-Latn-RS"/>
              <a:t> </a:t>
            </a:r>
            <a:r>
              <a:rPr lang="en-US" err="1"/>
              <a:t>nabavna</a:t>
            </a:r>
            <a:r>
              <a:rPr lang="en-US"/>
              <a:t> </a:t>
            </a:r>
            <a:r>
              <a:rPr lang="en-US" err="1"/>
              <a:t>služba</a:t>
            </a:r>
            <a:r>
              <a:rPr lang="en-US"/>
              <a:t> a deo </a:t>
            </a:r>
            <a:r>
              <a:rPr lang="en-US" err="1"/>
              <a:t>pojedine</a:t>
            </a:r>
            <a:r>
              <a:rPr lang="en-US"/>
              <a:t> </a:t>
            </a:r>
            <a:r>
              <a:rPr lang="en-US" err="1"/>
              <a:t>službe</a:t>
            </a:r>
            <a:r>
              <a:rPr lang="en-US"/>
              <a:t> u </a:t>
            </a:r>
            <a:r>
              <a:rPr lang="en-US" err="1"/>
              <a:t>poslovnim</a:t>
            </a:r>
            <a:r>
              <a:rPr lang="en-US"/>
              <a:t> </a:t>
            </a:r>
            <a:r>
              <a:rPr lang="en-US" err="1"/>
              <a:t>jedinicama</a:t>
            </a:r>
            <a:r>
              <a:rPr lang="en-US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3BDC6985-384F-DF70-A730-F3859F4A44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/>
              <a:t>Aktivnosti procesa nabavke</a:t>
            </a:r>
            <a:endParaRPr lang="en-US" altLang="en-US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DEE47629-87C1-B6DF-3B5A-474BC7516A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Planiranje nabavke</a:t>
            </a:r>
            <a:endParaRPr lang="sr-Latn-RS" altLang="en-US"/>
          </a:p>
          <a:p>
            <a:r>
              <a:rPr lang="en-US" altLang="en-US"/>
              <a:t>Realizacija</a:t>
            </a:r>
            <a:r>
              <a:rPr lang="sr-Latn-RS" altLang="en-US"/>
              <a:t> nabavke</a:t>
            </a:r>
          </a:p>
          <a:p>
            <a:r>
              <a:rPr lang="en-US" altLang="en-US"/>
              <a:t>Prijem</a:t>
            </a:r>
            <a:r>
              <a:rPr lang="sr-Latn-RS" altLang="en-US"/>
              <a:t> robe</a:t>
            </a:r>
          </a:p>
          <a:p>
            <a:r>
              <a:rPr lang="en-US" altLang="en-US"/>
              <a:t>Evidencija faktura </a:t>
            </a:r>
            <a:endParaRPr lang="sr-Latn-RS" altLang="en-US"/>
          </a:p>
          <a:p>
            <a:r>
              <a:rPr lang="en-US" altLang="en-US"/>
              <a:t>Reklamacije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74BDCB8B-8AFE-699B-3485-940095A6E9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Planiranje nabavke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F44013E4-FF8C-A15F-2D51-FA75404F6C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Planiranje</a:t>
            </a:r>
            <a:r>
              <a:rPr lang="sr-Latn-RS" altLang="en-US"/>
              <a:t> </a:t>
            </a:r>
            <a:r>
              <a:rPr lang="en-US" altLang="en-US"/>
              <a:t>nabavke može se vršiti na osnovu o</a:t>
            </a:r>
            <a:r>
              <a:rPr lang="sr-Latn-RS" altLang="en-US"/>
              <a:t>č</a:t>
            </a:r>
            <a:r>
              <a:rPr lang="en-US" altLang="en-US"/>
              <a:t>ekivanog obima proizvodnje ili na osnovu </a:t>
            </a:r>
            <a:r>
              <a:rPr lang="sr-Latn-RS" altLang="en-US"/>
              <a:t>zahteva</a:t>
            </a:r>
            <a:r>
              <a:rPr lang="en-US" altLang="en-US"/>
              <a:t> koje</a:t>
            </a:r>
            <a:r>
              <a:rPr lang="sr-Latn-RS" altLang="en-US"/>
              <a:t> nabavka </a:t>
            </a:r>
            <a:r>
              <a:rPr lang="en-US" altLang="en-US"/>
              <a:t>dobija </a:t>
            </a:r>
            <a:r>
              <a:rPr lang="sr-Latn-RS" altLang="en-US"/>
              <a:t>od p</a:t>
            </a:r>
            <a:r>
              <a:rPr lang="en-US" altLang="en-US"/>
              <a:t>rodaj</a:t>
            </a:r>
            <a:r>
              <a:rPr lang="sr-Latn-RS" altLang="en-US"/>
              <a:t>e, proizvodnje i ostalih službi</a:t>
            </a:r>
          </a:p>
          <a:p>
            <a:r>
              <a:rPr lang="sr-Latn-RS" altLang="en-US"/>
              <a:t>U zahtevima službi minimalno treba da stoji:</a:t>
            </a:r>
          </a:p>
          <a:p>
            <a:pPr lvl="1"/>
            <a:r>
              <a:rPr lang="sr-Latn-RS" altLang="en-US"/>
              <a:t>Potrebna roba ili usluge</a:t>
            </a:r>
          </a:p>
          <a:p>
            <a:pPr lvl="1"/>
            <a:r>
              <a:rPr lang="sr-Latn-RS" altLang="en-US"/>
              <a:t>Količina za svaku robu</a:t>
            </a:r>
          </a:p>
          <a:p>
            <a:pPr lvl="1"/>
            <a:r>
              <a:rPr lang="sr-Latn-RS" altLang="en-US"/>
              <a:t>Zahtevani rok isporuke</a:t>
            </a:r>
          </a:p>
          <a:p>
            <a:r>
              <a:rPr lang="sr-Latn-RS" altLang="en-US"/>
              <a:t>Služba nabavke objedinjuje zahteve i formira predlog plana nabavke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AA1E812F-5838-1E30-F540-B0AE3C970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/>
              <a:t>Realizacija nabavke</a:t>
            </a:r>
            <a:endParaRPr lang="en-US" altLang="en-US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D53B8B40-E7DA-628C-56B6-BD250D73AB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r-Latn-RS" altLang="en-US"/>
              <a:t>Po usvajanju plana, </a:t>
            </a:r>
            <a:r>
              <a:rPr lang="en-US" altLang="en-US"/>
              <a:t>vrši se formiranje </a:t>
            </a:r>
            <a:r>
              <a:rPr lang="sr-Latn-RS" altLang="en-US"/>
              <a:t>i slanje nar</a:t>
            </a:r>
            <a:r>
              <a:rPr lang="en-US" altLang="en-US"/>
              <a:t>udžbenica</a:t>
            </a:r>
            <a:r>
              <a:rPr lang="sr-Latn-RS" altLang="en-US"/>
              <a:t> </a:t>
            </a:r>
            <a:r>
              <a:rPr lang="en-US" altLang="en-US"/>
              <a:t>dobavlja</a:t>
            </a:r>
            <a:r>
              <a:rPr lang="sr-Latn-RS" altLang="en-US"/>
              <a:t>č</a:t>
            </a:r>
            <a:r>
              <a:rPr lang="en-US" altLang="en-US"/>
              <a:t>ima za nabavku materijala, robe ili usluga.</a:t>
            </a:r>
            <a:endParaRPr lang="sr-Latn-RS" altLang="en-US"/>
          </a:p>
          <a:p>
            <a:r>
              <a:rPr lang="sr-Latn-RS" altLang="en-US"/>
              <a:t>Služba nabavke treba da zna od kojih dobavljača može da traži koju robu ili usluge</a:t>
            </a:r>
          </a:p>
          <a:p>
            <a:r>
              <a:rPr lang="en-US" altLang="en-US"/>
              <a:t>Jedna</a:t>
            </a:r>
            <a:r>
              <a:rPr lang="sr-Latn-RS" altLang="en-US"/>
              <a:t> </a:t>
            </a:r>
            <a:r>
              <a:rPr lang="en-US" altLang="en-US"/>
              <a:t>firma može da prosledi veliki broj </a:t>
            </a:r>
            <a:r>
              <a:rPr lang="sr-Latn-RS" altLang="en-US"/>
              <a:t>na</a:t>
            </a:r>
            <a:r>
              <a:rPr lang="en-US" altLang="en-US"/>
              <a:t>rudžbenica razli</a:t>
            </a:r>
            <a:r>
              <a:rPr lang="sr-Latn-RS" altLang="en-US"/>
              <a:t>č</a:t>
            </a:r>
            <a:r>
              <a:rPr lang="en-US" altLang="en-US"/>
              <a:t>itim dobavlja</a:t>
            </a:r>
            <a:r>
              <a:rPr lang="sr-Latn-RS" altLang="en-US"/>
              <a:t>č</a:t>
            </a:r>
            <a:r>
              <a:rPr lang="en-US" altLang="en-US"/>
              <a:t>ima</a:t>
            </a:r>
            <a:endParaRPr lang="sr-Latn-RS" altLang="en-US"/>
          </a:p>
          <a:p>
            <a:r>
              <a:rPr lang="en-US" altLang="en-US"/>
              <a:t>Na osnovu </a:t>
            </a:r>
            <a:r>
              <a:rPr lang="sr-Latn-RS" altLang="en-US"/>
              <a:t>dobijenih odgovora, </a:t>
            </a:r>
            <a:r>
              <a:rPr lang="en-US" altLang="en-US"/>
              <a:t>firma odlu</a:t>
            </a:r>
            <a:r>
              <a:rPr lang="sr-Latn-RS" altLang="en-US"/>
              <a:t>č</a:t>
            </a:r>
            <a:r>
              <a:rPr lang="en-US" altLang="en-US"/>
              <a:t>uje kojeg dobavlja</a:t>
            </a:r>
            <a:r>
              <a:rPr lang="sr-Latn-RS" altLang="en-US"/>
              <a:t>č</a:t>
            </a:r>
            <a:r>
              <a:rPr lang="en-US" altLang="en-US"/>
              <a:t>a </a:t>
            </a:r>
            <a:r>
              <a:rPr lang="sr-Latn-RS" altLang="en-US"/>
              <a:t>ć</a:t>
            </a:r>
            <a:r>
              <a:rPr lang="en-US" altLang="en-US"/>
              <a:t>e odabrati</a:t>
            </a:r>
            <a:endParaRPr lang="sr-Latn-RS" altLang="en-US"/>
          </a:p>
          <a:p>
            <a:r>
              <a:rPr lang="sr-Latn-RS" altLang="en-US"/>
              <a:t>Sa izabranim dobavljačem se može sklopiti ugovor ili tražiti isporuka po profakturi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r-Latn-CS" altLang="sr-Latn-RS" sz="4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r-Latn-CS" altLang="sr-Latn-RS" sz="4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 Design</vt:lpstr>
      <vt:lpstr>Poslovna informatika  Nabavka  Informacioni sistem preduzeća</vt:lpstr>
      <vt:lpstr>Snimak predavanja</vt:lpstr>
      <vt:lpstr>Dokumenti nabavke</vt:lpstr>
      <vt:lpstr>Nabavka</vt:lpstr>
      <vt:lpstr>Nabavka robe</vt:lpstr>
      <vt:lpstr>Organizacija nabavne službe</vt:lpstr>
      <vt:lpstr>Aktivnosti procesa nabavke</vt:lpstr>
      <vt:lpstr>Planiranje nabavke</vt:lpstr>
      <vt:lpstr>Realizacija nabavke</vt:lpstr>
      <vt:lpstr>Narudžbenica</vt:lpstr>
      <vt:lpstr>Prijem</vt:lpstr>
      <vt:lpstr>Evidencija ulaznih faktura</vt:lpstr>
    </vt:vector>
  </TitlesOfParts>
  <Company>FTN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Metodologije brzog razvoja softvera</dc:title>
  <dc:creator>Gordana Milosavljevic</dc:creator>
  <cp:revision>1</cp:revision>
  <dcterms:created xsi:type="dcterms:W3CDTF">2010-10-11T09:07:04Z</dcterms:created>
  <dcterms:modified xsi:type="dcterms:W3CDTF">2024-05-27T08:39:09Z</dcterms:modified>
</cp:coreProperties>
</file>