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sldIdLst>
    <p:sldId id="256" r:id="rId4"/>
    <p:sldId id="293" r:id="rId5"/>
    <p:sldId id="257" r:id="rId6"/>
    <p:sldId id="292" r:id="rId7"/>
    <p:sldId id="296" r:id="rId8"/>
    <p:sldId id="258" r:id="rId9"/>
    <p:sldId id="299" r:id="rId10"/>
    <p:sldId id="295" r:id="rId11"/>
    <p:sldId id="272" r:id="rId12"/>
    <p:sldId id="285" r:id="rId13"/>
    <p:sldId id="280" r:id="rId14"/>
    <p:sldId id="270" r:id="rId15"/>
    <p:sldId id="271" r:id="rId16"/>
    <p:sldId id="287" r:id="rId17"/>
  </p:sldIdLst>
  <p:sldSz cx="9144000" cy="6858000" type="screen4x3"/>
  <p:notesSz cx="6858000" cy="9144000"/>
  <p:defaultTextStyle>
    <a:defPPr>
      <a:defRPr lang="sr-Latn-CS"/>
    </a:defPPr>
    <a:lvl1pPr algn="l" rtl="0" eaLnBrk="0" fontAlgn="base" hangingPunct="0">
      <a:spcBef>
        <a:spcPct val="0"/>
      </a:spcBef>
      <a:spcAft>
        <a:spcPct val="0"/>
      </a:spcAft>
      <a:defRPr sz="4000" kern="1200">
        <a:solidFill>
          <a:schemeClr val="tx2"/>
        </a:solidFill>
        <a:latin typeface="Arial Narrow" panose="020B0606020202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4000" kern="1200">
        <a:solidFill>
          <a:schemeClr val="tx2"/>
        </a:solidFill>
        <a:latin typeface="Arial Narrow" panose="020B0606020202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4000" kern="1200">
        <a:solidFill>
          <a:schemeClr val="tx2"/>
        </a:solidFill>
        <a:latin typeface="Arial Narrow" panose="020B0606020202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4000" kern="1200">
        <a:solidFill>
          <a:schemeClr val="tx2"/>
        </a:solidFill>
        <a:latin typeface="Arial Narrow" panose="020B0606020202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4000" kern="1200">
        <a:solidFill>
          <a:schemeClr val="tx2"/>
        </a:solidFill>
        <a:latin typeface="Arial Narrow" panose="020B0606020202030204" pitchFamily="34" charset="0"/>
        <a:ea typeface="+mn-ea"/>
        <a:cs typeface="+mn-cs"/>
      </a:defRPr>
    </a:lvl5pPr>
    <a:lvl6pPr marL="2286000" algn="l" defTabSz="914400" rtl="0" eaLnBrk="1" latinLnBrk="0" hangingPunct="1">
      <a:defRPr sz="4000" kern="1200">
        <a:solidFill>
          <a:schemeClr val="tx2"/>
        </a:solidFill>
        <a:latin typeface="Arial Narrow" panose="020B0606020202030204" pitchFamily="34" charset="0"/>
        <a:ea typeface="+mn-ea"/>
        <a:cs typeface="+mn-cs"/>
      </a:defRPr>
    </a:lvl6pPr>
    <a:lvl7pPr marL="2743200" algn="l" defTabSz="914400" rtl="0" eaLnBrk="1" latinLnBrk="0" hangingPunct="1">
      <a:defRPr sz="4000" kern="1200">
        <a:solidFill>
          <a:schemeClr val="tx2"/>
        </a:solidFill>
        <a:latin typeface="Arial Narrow" panose="020B0606020202030204" pitchFamily="34" charset="0"/>
        <a:ea typeface="+mn-ea"/>
        <a:cs typeface="+mn-cs"/>
      </a:defRPr>
    </a:lvl7pPr>
    <a:lvl8pPr marL="3200400" algn="l" defTabSz="914400" rtl="0" eaLnBrk="1" latinLnBrk="0" hangingPunct="1">
      <a:defRPr sz="4000" kern="1200">
        <a:solidFill>
          <a:schemeClr val="tx2"/>
        </a:solidFill>
        <a:latin typeface="Arial Narrow" panose="020B0606020202030204" pitchFamily="34" charset="0"/>
        <a:ea typeface="+mn-ea"/>
        <a:cs typeface="+mn-cs"/>
      </a:defRPr>
    </a:lvl8pPr>
    <a:lvl9pPr marL="3657600" algn="l" defTabSz="914400" rtl="0" eaLnBrk="1" latinLnBrk="0" hangingPunct="1">
      <a:defRPr sz="4000" kern="1200">
        <a:solidFill>
          <a:schemeClr val="tx2"/>
        </a:solidFill>
        <a:latin typeface="Arial Narrow" panose="020B0606020202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00"/>
    <a:srgbClr val="FF3300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B5D2D0-2364-489F-8213-D0B1BF91C93A}" v="35" dt="2024-05-17T13:52:49.637"/>
    <p1510:client id="{B1F95197-B06A-4D4B-94BF-1EC9F67E7045}" v="1" dt="2024-05-17T16:09:16.2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microsoft.com/office/2015/10/relationships/revisionInfo" Target="revisionInfo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enad Todorovic" userId="fcc6b7f54828351c" providerId="Windows Live" clId="Web-{B1F95197-B06A-4D4B-94BF-1EC9F67E7045}"/>
    <pc:docChg chg="delSld">
      <pc:chgData name="Nenad Todorovic" userId="fcc6b7f54828351c" providerId="Windows Live" clId="Web-{B1F95197-B06A-4D4B-94BF-1EC9F67E7045}" dt="2024-05-17T16:09:16.283" v="0"/>
      <pc:docMkLst>
        <pc:docMk/>
      </pc:docMkLst>
      <pc:sldChg chg="del">
        <pc:chgData name="Nenad Todorovic" userId="fcc6b7f54828351c" providerId="Windows Live" clId="Web-{B1F95197-B06A-4D4B-94BF-1EC9F67E7045}" dt="2024-05-17T16:09:16.283" v="0"/>
        <pc:sldMkLst>
          <pc:docMk/>
          <pc:sldMk cId="0" sldId="290"/>
        </pc:sldMkLst>
      </pc:sldChg>
    </pc:docChg>
  </pc:docChgLst>
  <pc:docChgLst>
    <pc:chgData name="Nenad Todorovic" userId="fcc6b7f54828351c" providerId="Windows Live" clId="Web-{92B5D2D0-2364-489F-8213-D0B1BF91C93A}"/>
    <pc:docChg chg="delSld modSld">
      <pc:chgData name="Nenad Todorovic" userId="fcc6b7f54828351c" providerId="Windows Live" clId="Web-{92B5D2D0-2364-489F-8213-D0B1BF91C93A}" dt="2024-05-17T13:52:49.637" v="31"/>
      <pc:docMkLst>
        <pc:docMk/>
      </pc:docMkLst>
      <pc:sldChg chg="modSp">
        <pc:chgData name="Nenad Todorovic" userId="fcc6b7f54828351c" providerId="Windows Live" clId="Web-{92B5D2D0-2364-489F-8213-D0B1BF91C93A}" dt="2024-05-17T13:52:14.290" v="29" actId="20577"/>
        <pc:sldMkLst>
          <pc:docMk/>
          <pc:sldMk cId="0" sldId="256"/>
        </pc:sldMkLst>
        <pc:spChg chg="mod">
          <ac:chgData name="Nenad Todorovic" userId="fcc6b7f54828351c" providerId="Windows Live" clId="Web-{92B5D2D0-2364-489F-8213-D0B1BF91C93A}" dt="2024-05-17T13:51:54.101" v="6" actId="20577"/>
          <ac:spMkLst>
            <pc:docMk/>
            <pc:sldMk cId="0" sldId="256"/>
            <ac:spMk id="2050" creationId="{261B4704-1924-92B9-44F2-4ED4136ABA95}"/>
          </ac:spMkLst>
        </pc:spChg>
        <pc:spChg chg="mod">
          <ac:chgData name="Nenad Todorovic" userId="fcc6b7f54828351c" providerId="Windows Live" clId="Web-{92B5D2D0-2364-489F-8213-D0B1BF91C93A}" dt="2024-05-17T13:52:14.290" v="29" actId="20577"/>
          <ac:spMkLst>
            <pc:docMk/>
            <pc:sldMk cId="0" sldId="256"/>
            <ac:spMk id="2051" creationId="{0FFAE76A-AD9C-01D1-38ED-B561AE5D05EF}"/>
          </ac:spMkLst>
        </pc:spChg>
      </pc:sldChg>
      <pc:sldChg chg="modSp">
        <pc:chgData name="Nenad Todorovic" userId="fcc6b7f54828351c" providerId="Windows Live" clId="Web-{92B5D2D0-2364-489F-8213-D0B1BF91C93A}" dt="2024-05-17T13:51:37.522" v="4" actId="20577"/>
        <pc:sldMkLst>
          <pc:docMk/>
          <pc:sldMk cId="0" sldId="293"/>
        </pc:sldMkLst>
        <pc:spChg chg="mod">
          <ac:chgData name="Nenad Todorovic" userId="fcc6b7f54828351c" providerId="Windows Live" clId="Web-{92B5D2D0-2364-489F-8213-D0B1BF91C93A}" dt="2024-05-17T13:51:37.522" v="4" actId="20577"/>
          <ac:spMkLst>
            <pc:docMk/>
            <pc:sldMk cId="0" sldId="293"/>
            <ac:spMk id="3075" creationId="{84B42721-54BF-E266-F376-E9AD46AE66B4}"/>
          </ac:spMkLst>
        </pc:spChg>
      </pc:sldChg>
      <pc:sldChg chg="del">
        <pc:chgData name="Nenad Todorovic" userId="fcc6b7f54828351c" providerId="Windows Live" clId="Web-{92B5D2D0-2364-489F-8213-D0B1BF91C93A}" dt="2024-05-17T13:51:42.507" v="5"/>
        <pc:sldMkLst>
          <pc:docMk/>
          <pc:sldMk cId="0" sldId="294"/>
        </pc:sldMkLst>
      </pc:sldChg>
      <pc:sldChg chg="del">
        <pc:chgData name="Nenad Todorovic" userId="fcc6b7f54828351c" providerId="Windows Live" clId="Web-{92B5D2D0-2364-489F-8213-D0B1BF91C93A}" dt="2024-05-17T13:52:49.637" v="31"/>
        <pc:sldMkLst>
          <pc:docMk/>
          <pc:sldMk cId="0" sldId="297"/>
        </pc:sldMkLst>
      </pc:sldChg>
      <pc:sldChg chg="del">
        <pc:chgData name="Nenad Todorovic" userId="fcc6b7f54828351c" providerId="Windows Live" clId="Web-{92B5D2D0-2364-489F-8213-D0B1BF91C93A}" dt="2024-05-17T13:52:31.198" v="30"/>
        <pc:sldMkLst>
          <pc:docMk/>
          <pc:sldMk cId="0" sldId="29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sr-Latn-R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7D6C323-292F-6555-067F-3A0BAA39654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Latn-CS" altLang="sr-Latn-R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BD42511-9D02-8F26-8E29-830DCDEC29C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Latn-CS" altLang="sr-Latn-R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E36D97B-35E8-FED4-E4F7-10DB6C5A10B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5A4AE0-1BE6-4FE6-AC29-ABD86288BFE6}" type="slidenum">
              <a:rPr lang="sr-Latn-CS" altLang="sr-Latn-RS"/>
              <a:pPr>
                <a:defRPr/>
              </a:pPr>
              <a:t>‹#›</a:t>
            </a:fld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3377954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5FC34BC-7C7E-9A72-F118-B40EF5EC22E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Latn-CS" altLang="sr-Latn-R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FEA4C73-9E84-D34F-9597-D0477252DFE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Latn-CS" altLang="sr-Latn-R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688D097-97E0-2021-69B8-68EB801F5FA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50A9A8-61DC-4A10-9403-E3A8CFA3B1C2}" type="slidenum">
              <a:rPr lang="sr-Latn-CS" altLang="sr-Latn-RS"/>
              <a:pPr>
                <a:defRPr/>
              </a:pPr>
              <a:t>‹#›</a:t>
            </a:fld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1880679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EDAC427-301E-4570-3B9B-AD066851A74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Latn-CS" altLang="sr-Latn-R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C236FD0-3C6D-B0B3-C90B-B7FBCF05899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Latn-CS" altLang="sr-Latn-R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ED44443-CDC5-BCB6-3AD5-DB3329936DC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7AA78C-A6F5-4957-AC70-0BF0D78A8960}" type="slidenum">
              <a:rPr lang="sr-Latn-CS" altLang="sr-Latn-RS"/>
              <a:pPr>
                <a:defRPr/>
              </a:pPr>
              <a:t>‹#›</a:t>
            </a:fld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219573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E83B767-B51D-D05B-C46A-A1A1494A255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Latn-CS" altLang="sr-Latn-R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A3D7C06-FB35-C69D-FE6F-DEC13DE7148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Latn-CS" altLang="sr-Latn-R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1C4770C-C112-9ADF-A422-971AA5985E8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A34F10-EEBF-4CB2-B5E1-341185086814}" type="slidenum">
              <a:rPr lang="sr-Latn-CS" altLang="sr-Latn-RS"/>
              <a:pPr>
                <a:defRPr/>
              </a:pPr>
              <a:t>‹#›</a:t>
            </a:fld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998655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EDEB166-5F68-EE6B-DE09-8C28AB2F9D0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Latn-CS" altLang="sr-Latn-R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EF1E6D9-6D91-57E6-B097-C66994BD286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Latn-CS" altLang="sr-Latn-R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E91FD72-CA50-500F-92FE-7D8F8A7C351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CE67D8-4829-4698-87FB-3455E5CF2E4E}" type="slidenum">
              <a:rPr lang="sr-Latn-CS" altLang="sr-Latn-RS"/>
              <a:pPr>
                <a:defRPr/>
              </a:pPr>
              <a:t>‹#›</a:t>
            </a:fld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2388352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0D452E-B833-6BBC-A861-46336D49632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Latn-CS" altLang="sr-Latn-R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9B9BA9-EFCE-16B7-4503-9F4ED148AF8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Latn-CS" altLang="sr-Latn-R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FF2C5A-FFA5-C088-84BA-D53B03C8AA4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EE711A-08EA-4040-B3BB-92BA3B1BC3AD}" type="slidenum">
              <a:rPr lang="sr-Latn-CS" altLang="sr-Latn-RS"/>
              <a:pPr>
                <a:defRPr/>
              </a:pPr>
              <a:t>‹#›</a:t>
            </a:fld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3996685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7BCF97A-5F2F-4FFE-49BE-70CDA22DE23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Latn-CS" altLang="sr-Latn-R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8323C88-2077-AEA7-A6ED-4DFA7E6AA55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Latn-CS" altLang="sr-Latn-R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CC95D3E5-46A0-FE47-6D92-701D743F8ED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52E96C-09E9-47CE-899D-3314FDF8BF20}" type="slidenum">
              <a:rPr lang="sr-Latn-CS" altLang="sr-Latn-RS"/>
              <a:pPr>
                <a:defRPr/>
              </a:pPr>
              <a:t>‹#›</a:t>
            </a:fld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1199930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3C8ADA37-559E-2136-F750-04A3CAF30B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Latn-CS" altLang="sr-Latn-R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C923A24-867F-7EBF-D2C3-979ACBBBB9C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Latn-CS" altLang="sr-Latn-R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ED8A5C9-769F-3E2C-CA35-2D0FFCAC7D8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772AE8-1A7C-48BA-B402-6CD1B0124DCE}" type="slidenum">
              <a:rPr lang="sr-Latn-CS" altLang="sr-Latn-RS"/>
              <a:pPr>
                <a:defRPr/>
              </a:pPr>
              <a:t>‹#›</a:t>
            </a:fld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1953930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3834CD8C-0217-134B-7BB4-CCBC07211A5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Latn-CS" altLang="sr-Latn-R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B9E91807-F5C5-3593-2F71-A69F9E9C15A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Latn-CS" altLang="sr-Latn-R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6D5DA8E4-0050-08C1-15A1-35560A94264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38B123-08C9-442C-8382-98BD248B485B}" type="slidenum">
              <a:rPr lang="sr-Latn-CS" altLang="sr-Latn-RS"/>
              <a:pPr>
                <a:defRPr/>
              </a:pPr>
              <a:t>‹#›</a:t>
            </a:fld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1164702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CC76F2-E94E-30BA-10A0-285AFC4A6A2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Latn-CS" altLang="sr-Latn-R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123661-A7A9-FC95-CBF3-CFD59E8A0B5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Latn-CS" altLang="sr-Latn-R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909704-B6C6-CE6E-491F-406DE670BAD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675EC8-161C-4BF6-B5C3-08B1E40A056B}" type="slidenum">
              <a:rPr lang="sr-Latn-CS" altLang="sr-Latn-RS"/>
              <a:pPr>
                <a:defRPr/>
              </a:pPr>
              <a:t>‹#›</a:t>
            </a:fld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2400377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sr-Latn-R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2F926F-DB1B-8DA5-9DF6-C8D7938491D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Latn-CS" altLang="sr-Latn-R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CB1A52-35CE-52DB-D8F3-7008615CB6F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Latn-CS" altLang="sr-Latn-R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8374DA-C780-804F-E379-8D00CD722E6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941028-84DA-49D9-BED6-714F2C05A777}" type="slidenum">
              <a:rPr lang="sr-Latn-CS" altLang="sr-Latn-RS"/>
              <a:pPr>
                <a:defRPr/>
              </a:pPr>
              <a:t>‹#›</a:t>
            </a:fld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429240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7DEDFD2B-4EE4-A07E-9FA2-A587602711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sr-Latn-R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320AC80E-B950-DAA5-D565-0009C85771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sr-Latn-RS"/>
              <a:t>Click to edit Master text styles</a:t>
            </a:r>
          </a:p>
          <a:p>
            <a:pPr lvl="1"/>
            <a:r>
              <a:rPr lang="sr-Latn-CS" altLang="sr-Latn-RS"/>
              <a:t>Second level</a:t>
            </a:r>
          </a:p>
          <a:p>
            <a:pPr lvl="2"/>
            <a:r>
              <a:rPr lang="sr-Latn-CS" altLang="sr-Latn-RS"/>
              <a:t>Third level</a:t>
            </a:r>
          </a:p>
          <a:p>
            <a:pPr lvl="3"/>
            <a:r>
              <a:rPr lang="sr-Latn-CS" altLang="sr-Latn-RS"/>
              <a:t>Fourth level</a:t>
            </a:r>
          </a:p>
          <a:p>
            <a:pPr lvl="4"/>
            <a:r>
              <a:rPr lang="sr-Latn-CS" altLang="sr-Latn-R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EC096924-10D9-D3CB-BAB4-93F1ED51C63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sr-Latn-CS" altLang="sr-Latn-R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40678F99-5543-1A75-CC24-0704DD785CB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sr-Latn-CS" altLang="sr-Latn-R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7537C566-B524-B83F-B856-60B0718078F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7CE8902B-EA13-44C7-BA7A-1C4C0DBDE298}" type="slidenum">
              <a:rPr lang="sr-Latn-CS" altLang="sr-Latn-RS"/>
              <a:pPr>
                <a:defRPr/>
              </a:pPr>
              <a:t>‹#›</a:t>
            </a:fld>
            <a:endParaRPr lang="sr-Latn-CS" altLang="sr-Latn-R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Narrow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Narrow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Narrow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Narrow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Narrow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Narrow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Narrow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261B4704-1924-92B9-44F2-4ED4136ABA9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390775"/>
            <a:ext cx="7772400" cy="1470025"/>
          </a:xfrm>
        </p:spPr>
        <p:txBody>
          <a:bodyPr/>
          <a:lstStyle/>
          <a:p>
            <a:pPr algn="ctr" eaLnBrk="1" hangingPunct="1"/>
            <a:r>
              <a:rPr lang="en-US" altLang="sr-Latn-RS" sz="3200" err="1">
                <a:latin typeface="Arial"/>
                <a:cs typeface="Arial"/>
              </a:rPr>
              <a:t>Poslovna</a:t>
            </a:r>
            <a:r>
              <a:rPr lang="en-US" altLang="sr-Latn-RS" sz="3200">
                <a:latin typeface="Arial"/>
                <a:cs typeface="Arial"/>
              </a:rPr>
              <a:t> </a:t>
            </a:r>
            <a:r>
              <a:rPr lang="en-US" altLang="sr-Latn-RS" sz="3200" err="1">
                <a:latin typeface="Arial"/>
                <a:cs typeface="Arial"/>
              </a:rPr>
              <a:t>informatika</a:t>
            </a:r>
            <a:br>
              <a:rPr lang="en-US" altLang="sr-Latn-RS" sz="3200">
                <a:latin typeface="Arial" panose="020B0604020202020204" pitchFamily="34" charset="0"/>
              </a:rPr>
            </a:br>
            <a:r>
              <a:rPr lang="sr-Latn-RS" altLang="sr-Latn-RS" sz="1600"/>
              <a:t>Prodaja</a:t>
            </a:r>
            <a:br>
              <a:rPr lang="sr-Latn-RS" altLang="sr-Latn-RS" sz="1600"/>
            </a:br>
            <a:r>
              <a:rPr lang="en-US" altLang="sr-Latn-RS" sz="1600"/>
              <a:t> </a:t>
            </a:r>
            <a:r>
              <a:rPr lang="en-US" altLang="sr-Latn-RS" sz="1600" err="1"/>
              <a:t>Informacioni</a:t>
            </a:r>
            <a:r>
              <a:rPr lang="en-US" altLang="sr-Latn-RS" sz="1600"/>
              <a:t> </a:t>
            </a:r>
            <a:r>
              <a:rPr lang="en-US" altLang="sr-Latn-RS" sz="1600" err="1"/>
              <a:t>sistem</a:t>
            </a:r>
            <a:r>
              <a:rPr lang="en-US" altLang="sr-Latn-RS" sz="1600"/>
              <a:t> </a:t>
            </a:r>
            <a:r>
              <a:rPr lang="en-US" altLang="sr-Latn-RS" sz="1600" err="1"/>
              <a:t>preduze</a:t>
            </a:r>
            <a:r>
              <a:rPr lang="sr-Latn-RS" altLang="sr-Latn-RS" sz="1600" err="1"/>
              <a:t>ća</a:t>
            </a:r>
            <a:endParaRPr lang="sr-Latn-CS" altLang="sr-Latn-RS" sz="1600" err="1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0FFAE76A-AD9C-01D1-38ED-B561AE5D05E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sr-Latn-RS" sz="1800">
                <a:latin typeface="Arial"/>
                <a:cs typeface="Arial"/>
              </a:rPr>
              <a:t>Gordana </a:t>
            </a:r>
            <a:r>
              <a:rPr lang="en-US" altLang="sr-Latn-RS" sz="1800" err="1">
                <a:latin typeface="Arial"/>
                <a:cs typeface="Arial"/>
              </a:rPr>
              <a:t>Milosavljevi</a:t>
            </a:r>
            <a:r>
              <a:rPr lang="sr-Latn-CS" altLang="sr-Latn-RS" sz="1800">
                <a:latin typeface="Arial"/>
                <a:cs typeface="Arial"/>
              </a:rPr>
              <a:t>ć</a:t>
            </a:r>
          </a:p>
          <a:p>
            <a:r>
              <a:rPr lang="sr-Latn-CS" altLang="sr-Latn-RS" sz="1800">
                <a:latin typeface="Arial" panose="020B0604020202020204" pitchFamily="34" charset="0"/>
                <a:cs typeface="Arial"/>
              </a:rPr>
              <a:t>Nenad Todorović</a:t>
            </a:r>
          </a:p>
          <a:p>
            <a:r>
              <a:rPr lang="sr-Latn-CS" altLang="sr-Latn-RS" sz="1800" err="1">
                <a:latin typeface="Arial"/>
                <a:cs typeface="Arial"/>
              </a:rPr>
              <a:t>Podunavac</a:t>
            </a:r>
            <a:r>
              <a:rPr lang="sr-Latn-CS" altLang="sr-Latn-RS" sz="1800">
                <a:latin typeface="Arial"/>
                <a:cs typeface="Arial"/>
              </a:rPr>
              <a:t> Milan</a:t>
            </a:r>
          </a:p>
          <a:p>
            <a:pPr eaLnBrk="1" hangingPunct="1"/>
            <a:endParaRPr lang="sr-Latn-CS" altLang="sr-Latn-RS" sz="1800">
              <a:latin typeface="Arial" panose="020B0604020202020204" pitchFamily="34" charset="0"/>
            </a:endParaRPr>
          </a:p>
          <a:p>
            <a:pPr eaLnBrk="1" hangingPunct="1"/>
            <a:r>
              <a:rPr lang="sr-Latn-CS" altLang="sr-Latn-RS" sz="1400">
                <a:latin typeface="Arial"/>
                <a:cs typeface="Arial"/>
              </a:rPr>
              <a:t>Katedra za informatiku, FTN, Novi Sad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3CBBFC52-D941-94D2-4E85-D658C4E2F6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sr-Latn-RS"/>
              <a:t>Evidencije</a:t>
            </a:r>
            <a:endParaRPr lang="sr-Latn-CS" altLang="sr-Latn-RS"/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C182067E-5717-A955-7AE1-C7EE8BC6CA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sr-Latn-CS" altLang="sr-Latn-RS"/>
              <a:t>Knjiga ulaznih faktura (KUF)</a:t>
            </a:r>
            <a:endParaRPr lang="en-US" altLang="sr-Latn-RS"/>
          </a:p>
          <a:p>
            <a:pPr eaLnBrk="1" hangingPunct="1"/>
            <a:r>
              <a:rPr lang="sr-Latn-CS" altLang="sr-Latn-RS"/>
              <a:t>Knjiga </a:t>
            </a:r>
            <a:r>
              <a:rPr lang="en-US" altLang="sr-Latn-RS"/>
              <a:t>izlaznih</a:t>
            </a:r>
            <a:r>
              <a:rPr lang="sr-Latn-CS" altLang="sr-Latn-RS"/>
              <a:t> faktura (K</a:t>
            </a:r>
            <a:r>
              <a:rPr lang="en-US" altLang="sr-Latn-RS"/>
              <a:t>I</a:t>
            </a:r>
            <a:r>
              <a:rPr lang="sr-Latn-CS" altLang="sr-Latn-RS"/>
              <a:t>F)</a:t>
            </a:r>
            <a:endParaRPr lang="en-US" altLang="sr-Latn-RS"/>
          </a:p>
          <a:p>
            <a:pPr eaLnBrk="1" hangingPunct="1"/>
            <a:endParaRPr lang="en-US" altLang="sr-Latn-RS"/>
          </a:p>
          <a:p>
            <a:pPr eaLnBrk="1" hangingPunct="1">
              <a:buFontTx/>
              <a:buNone/>
            </a:pPr>
            <a:endParaRPr lang="sr-Latn-CS" altLang="sr-Latn-R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2" name="Object 4">
            <a:extLst>
              <a:ext uri="{FF2B5EF4-FFF2-40B4-BE49-F238E27FC236}">
                <a16:creationId xmlns:a16="http://schemas.microsoft.com/office/drawing/2014/main" id="{A96DE3BD-FE87-F00D-104A-3B46B0B96F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19175" y="1368425"/>
          <a:ext cx="7297738" cy="919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9363075" imgH="11792102" progId="Excel.Sheet.8">
                  <p:embed/>
                </p:oleObj>
              </mc:Choice>
              <mc:Fallback>
                <p:oleObj name="Worksheet" r:id="rId2" imgW="9363075" imgH="11792102" progId="Excel.Shee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9175" y="1368425"/>
                        <a:ext cx="7297738" cy="9190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3" name="Rectangle 5">
            <a:extLst>
              <a:ext uri="{FF2B5EF4-FFF2-40B4-BE49-F238E27FC236}">
                <a16:creationId xmlns:a16="http://schemas.microsoft.com/office/drawing/2014/main" id="{1A704922-2AF2-2B79-A13D-D95E080BA3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CS" altLang="sr-Latn-RS"/>
              <a:t>Knjiga ulaznih faktura (KUF)</a:t>
            </a:r>
            <a:r>
              <a:rPr lang="en-US" altLang="sr-Latn-RS"/>
              <a:t> - primer</a:t>
            </a:r>
            <a:endParaRPr lang="sr-Latn-CS" altLang="sr-Latn-R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317F2D48-FA32-95C3-DFEA-0F59D73770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CS" altLang="sr-Latn-RS"/>
              <a:t>Elementi izlazne fakture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9530FB38-790D-0500-1520-8DB841ED55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sr-Latn-CS" altLang="sr-Latn-RS" sz="2400"/>
              <a:t>Zaglavlje </a:t>
            </a:r>
          </a:p>
          <a:p>
            <a:pPr lvl="1" eaLnBrk="1" hangingPunct="1"/>
            <a:r>
              <a:rPr lang="sr-Latn-CS" altLang="sr-Latn-RS" sz="2000"/>
              <a:t>vrsta (faktura ili profaktura), broj fakture, poslovna godina, datum fakture, datum valute, podaci o preduzeću koje šalje fakturu, podaci o preduzeću koje prima fakturu</a:t>
            </a:r>
          </a:p>
          <a:p>
            <a:pPr eaLnBrk="1" hangingPunct="1"/>
            <a:r>
              <a:rPr lang="sr-Latn-CS" altLang="sr-Latn-RS" sz="2400"/>
              <a:t>Stavke</a:t>
            </a:r>
          </a:p>
          <a:p>
            <a:pPr lvl="1" eaLnBrk="1" hangingPunct="1"/>
            <a:r>
              <a:rPr lang="sr-Latn-CS" altLang="sr-Latn-RS" sz="2000"/>
              <a:t>redni  broj, roba ili usluga koja se fakturiše, količina, jedinična cena, porez, rabat, ukupna vrednost stavke</a:t>
            </a:r>
          </a:p>
          <a:p>
            <a:pPr eaLnBrk="1" hangingPunct="1"/>
            <a:r>
              <a:rPr lang="sr-Latn-CS" altLang="sr-Latn-RS" sz="2400"/>
              <a:t>Porez</a:t>
            </a:r>
          </a:p>
          <a:p>
            <a:pPr lvl="1" eaLnBrk="1" hangingPunct="1"/>
            <a:r>
              <a:rPr lang="sr-Latn-CS" altLang="sr-Latn-RS" sz="2000"/>
              <a:t>obračunava se za svaku stavku i posebno iskazuje za svaku vrstu poreza (npr. PDV 18%: 1000.00, PDV 8%: 2000.00)</a:t>
            </a:r>
          </a:p>
          <a:p>
            <a:pPr eaLnBrk="1" hangingPunct="1"/>
            <a:r>
              <a:rPr lang="sr-Latn-CS" altLang="sr-Latn-RS" sz="2400"/>
              <a:t>Sumarni podaci</a:t>
            </a:r>
          </a:p>
          <a:p>
            <a:pPr lvl="1" eaLnBrk="1" hangingPunct="1"/>
            <a:r>
              <a:rPr lang="sr-Latn-CS" altLang="sr-Latn-RS" sz="2000"/>
              <a:t>Ukupan porez, ukupan rabat, iznos za plaćanje</a:t>
            </a:r>
          </a:p>
          <a:p>
            <a:pPr eaLnBrk="1" hangingPunct="1"/>
            <a:r>
              <a:rPr lang="sr-Latn-CS" altLang="sr-Latn-RS" sz="2400"/>
              <a:t>Na dnu</a:t>
            </a:r>
          </a:p>
          <a:p>
            <a:pPr lvl="1" eaLnBrk="1" hangingPunct="1"/>
            <a:r>
              <a:rPr lang="sr-Latn-CS" altLang="sr-Latn-RS" sz="2000"/>
              <a:t>račun za uplatu, poziv na broj, potpis, dodatne napomene</a:t>
            </a:r>
          </a:p>
          <a:p>
            <a:pPr eaLnBrk="1" hangingPunct="1"/>
            <a:endParaRPr lang="sr-Latn-CS" altLang="sr-Latn-RS"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2F740B3A-17E7-32FE-1E7A-FC267CB8DB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CS" altLang="sr-Latn-RS"/>
              <a:t>Pravila i ograničenja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91A299F2-673D-37DC-84FE-C066299AC3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1557338"/>
            <a:ext cx="8229600" cy="5111750"/>
          </a:xfrm>
        </p:spPr>
        <p:txBody>
          <a:bodyPr/>
          <a:lstStyle/>
          <a:p>
            <a:pPr eaLnBrk="1" hangingPunct="1"/>
            <a:r>
              <a:rPr lang="sr-Latn-CS" altLang="sr-Latn-RS" sz="2400"/>
              <a:t>broj fakture u svakoj poslovnoj godini kreće od 1</a:t>
            </a:r>
          </a:p>
          <a:p>
            <a:pPr eaLnBrk="1" hangingPunct="1"/>
            <a:r>
              <a:rPr lang="en-US" altLang="sr-Latn-RS" sz="2400"/>
              <a:t>faktura se ne sme unositi u zaklju</a:t>
            </a:r>
            <a:r>
              <a:rPr lang="sr-Latn-CS" altLang="sr-Latn-RS" sz="2400"/>
              <a:t>č</a:t>
            </a:r>
            <a:r>
              <a:rPr lang="en-US" altLang="sr-Latn-RS" sz="2400"/>
              <a:t>enoj poslovnoj godini</a:t>
            </a:r>
          </a:p>
          <a:p>
            <a:pPr eaLnBrk="1" hangingPunct="1"/>
            <a:r>
              <a:rPr lang="sr-Latn-CS" altLang="sr-Latn-RS" sz="2400"/>
              <a:t>datum fakture ne sme biti veći od tekućeg datuma</a:t>
            </a:r>
          </a:p>
          <a:p>
            <a:pPr eaLnBrk="1" hangingPunct="1"/>
            <a:r>
              <a:rPr lang="sr-Latn-CS" altLang="sr-Latn-RS" sz="2400"/>
              <a:t>datum valute ne sme biti manji od datuma fakture</a:t>
            </a:r>
          </a:p>
          <a:p>
            <a:pPr eaLnBrk="1" hangingPunct="1"/>
            <a:r>
              <a:rPr lang="sr-Latn-CS" altLang="sr-Latn-RS" sz="2400"/>
              <a:t>poslovni partner mora biti kupac</a:t>
            </a:r>
          </a:p>
          <a:p>
            <a:pPr eaLnBrk="1" hangingPunct="1"/>
            <a:r>
              <a:rPr lang="sr-Latn-CS" altLang="sr-Latn-RS" sz="2400"/>
              <a:t>faktura mora imati barem jednu stavku</a:t>
            </a:r>
          </a:p>
          <a:p>
            <a:pPr eaLnBrk="1" hangingPunct="1"/>
            <a:r>
              <a:rPr lang="sr-Latn-CS" altLang="sr-Latn-RS" sz="2400"/>
              <a:t>količina u stavci mora biti veća od nule</a:t>
            </a:r>
          </a:p>
          <a:p>
            <a:pPr eaLnBrk="1" hangingPunct="1"/>
            <a:r>
              <a:rPr lang="sr-Latn-CS" altLang="sr-Latn-RS" sz="2400"/>
              <a:t>cena i rabat ne smeju biti negativni</a:t>
            </a:r>
          </a:p>
          <a:p>
            <a:pPr eaLnBrk="1" hangingPunct="1"/>
            <a:r>
              <a:rPr lang="sr-Latn-CS" altLang="sr-Latn-RS" sz="2400"/>
              <a:t>rabat (ako se unese u apsolutnom iznosu) ne sme biti veći od vrednosti robe ili usluge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037BB41B-1750-2E25-EBE2-7633BA6662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CS" altLang="sr-Latn-RS"/>
              <a:t>Način računanja (fakturisanje)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389D9BEA-2814-27D5-B52E-184946A989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sr-Latn-CS" altLang="sr-Latn-RS"/>
          </a:p>
          <a:p>
            <a:pPr eaLnBrk="1" hangingPunct="1"/>
            <a:endParaRPr lang="sr-Latn-CS" altLang="sr-Latn-RS"/>
          </a:p>
          <a:p>
            <a:pPr eaLnBrk="1" hangingPunct="1"/>
            <a:endParaRPr lang="sr-Latn-CS" altLang="sr-Latn-RS"/>
          </a:p>
        </p:txBody>
      </p:sp>
      <p:graphicFrame>
        <p:nvGraphicFramePr>
          <p:cNvPr id="701640" name="Group 200">
            <a:extLst>
              <a:ext uri="{FF2B5EF4-FFF2-40B4-BE49-F238E27FC236}">
                <a16:creationId xmlns:a16="http://schemas.microsoft.com/office/drawing/2014/main" id="{9C2139D5-4EFF-AF9D-7760-CF1FDDCA274D}"/>
              </a:ext>
            </a:extLst>
          </p:cNvPr>
          <p:cNvGraphicFramePr>
            <a:graphicFrameLocks noGrp="1"/>
          </p:cNvGraphicFramePr>
          <p:nvPr/>
        </p:nvGraphicFramePr>
        <p:xfrm>
          <a:off x="323850" y="1628775"/>
          <a:ext cx="8640763" cy="854075"/>
        </p:xfrm>
        <a:graphic>
          <a:graphicData uri="http://schemas.openxmlformats.org/drawingml/2006/table">
            <a:tbl>
              <a:tblPr/>
              <a:tblGrid>
                <a:gridCol w="720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9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91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91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191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1913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9653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R.br.</a:t>
                      </a:r>
                      <a:endParaRPr kumimoji="0" lang="sr-Latn-CS" altLang="sr-Latn-R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54" marB="4575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 P I S </a:t>
                      </a:r>
                      <a:endParaRPr kumimoji="0" lang="sr-Latn-CS" altLang="sr-Latn-R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54" marB="4575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JM</a:t>
                      </a:r>
                      <a:endParaRPr kumimoji="0" lang="sr-Latn-CS" altLang="sr-Latn-R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54" marB="4575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Količina</a:t>
                      </a:r>
                      <a:endParaRPr kumimoji="0" lang="sr-Latn-CS" altLang="sr-Latn-R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54" marB="4575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Cena </a:t>
                      </a:r>
                      <a:endParaRPr kumimoji="0" lang="sr-Latn-CS" altLang="sr-Latn-R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54" marB="4575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Vrednost</a:t>
                      </a:r>
                      <a:endParaRPr kumimoji="0" lang="sr-Latn-CS" altLang="sr-Latn-R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54" marB="4575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Rabat %</a:t>
                      </a:r>
                      <a:endParaRPr kumimoji="0" lang="sr-Latn-CS" altLang="sr-Latn-R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54" marB="4575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Iznos rabata</a:t>
                      </a:r>
                      <a:endParaRPr kumimoji="0" lang="sr-Latn-CS" altLang="sr-Latn-R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54" marB="4575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Osnovica PDV</a:t>
                      </a:r>
                      <a:endParaRPr kumimoji="0" lang="sr-Latn-CS" altLang="sr-Latn-R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54" marB="4575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Stopa PDV</a:t>
                      </a:r>
                      <a:endParaRPr kumimoji="0" lang="sr-Latn-CS" altLang="sr-Latn-R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54" marB="4575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Iznos PDV</a:t>
                      </a:r>
                      <a:endParaRPr kumimoji="0" lang="sr-Latn-CS" altLang="sr-Latn-R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54" marB="4575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Prodajna vrednost</a:t>
                      </a:r>
                      <a:endParaRPr kumimoji="0" lang="sr-Latn-CS" altLang="sr-Latn-R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54" marB="4575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77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1.</a:t>
                      </a:r>
                      <a:endParaRPr kumimoji="0" lang="sr-Latn-CS" altLang="sr-Latn-R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54" marB="4575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r-Latn-CS" altLang="sr-Latn-R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54" marB="4575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kom</a:t>
                      </a:r>
                      <a:endParaRPr kumimoji="0" lang="sr-Latn-CS" altLang="sr-Latn-R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54" marB="4575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r-Latn-CS" altLang="sr-Latn-R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54" marB="4575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r-Latn-CS" altLang="sr-Latn-R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54" marB="4575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0.00</a:t>
                      </a:r>
                      <a:endParaRPr kumimoji="0" lang="sr-Latn-CS" altLang="sr-Latn-R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54" marB="4575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C0C0C0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r-Latn-CS" altLang="sr-Latn-R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54" marB="4575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r-Latn-CS" altLang="sr-Latn-R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54" marB="4575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r-Latn-CS" altLang="sr-Latn-R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54" marB="4575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0.00</a:t>
                      </a:r>
                      <a:endParaRPr kumimoji="0" lang="sr-Latn-CS" altLang="sr-Latn-R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54" marB="4575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0.00</a:t>
                      </a:r>
                      <a:endParaRPr kumimoji="0" lang="sr-Latn-CS" altLang="sr-Latn-R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54" marB="4575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0.00</a:t>
                      </a:r>
                      <a:endParaRPr kumimoji="0" lang="sr-Latn-CS" altLang="sr-Latn-R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54" marB="4575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77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2.</a:t>
                      </a:r>
                      <a:endParaRPr kumimoji="0" lang="sr-Latn-CS" altLang="sr-Latn-R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54" marB="4575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r-Latn-CS" altLang="sr-Latn-R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54" marB="4575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kom</a:t>
                      </a:r>
                      <a:endParaRPr kumimoji="0" lang="sr-Latn-CS" altLang="sr-Latn-R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54" marB="4575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r-Latn-CS" altLang="sr-Latn-R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54" marB="4575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r-Latn-CS" altLang="sr-Latn-R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54" marB="4575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0.00</a:t>
                      </a:r>
                      <a:endParaRPr kumimoji="0" lang="sr-Latn-CS" altLang="sr-Latn-R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54" marB="4575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C0C0C0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r-Latn-CS" altLang="sr-Latn-R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54" marB="4575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r-Latn-CS" altLang="sr-Latn-R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54" marB="4575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r-Latn-CS" altLang="sr-Latn-R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54" marB="4575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0.00</a:t>
                      </a:r>
                      <a:endParaRPr kumimoji="0" lang="sr-Latn-CS" altLang="sr-Latn-R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54" marB="4575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0.00</a:t>
                      </a:r>
                      <a:endParaRPr kumimoji="0" lang="sr-Latn-CS" altLang="sr-Latn-R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54" marB="4575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 Narrow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0.00</a:t>
                      </a:r>
                      <a:endParaRPr kumimoji="0" lang="sr-Latn-CS" altLang="sr-Latn-R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54" marB="4575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490" name="Rectangle 202">
            <a:extLst>
              <a:ext uri="{FF2B5EF4-FFF2-40B4-BE49-F238E27FC236}">
                <a16:creationId xmlns:a16="http://schemas.microsoft.com/office/drawing/2014/main" id="{7C5BAFEA-916E-D18B-51EA-E8EDD45891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100" y="2708275"/>
            <a:ext cx="8229600" cy="309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/>
            <a:r>
              <a:rPr lang="sr-Latn-CS" altLang="sr-Latn-RS" sz="2000"/>
              <a:t>Stavka fakture:</a:t>
            </a:r>
          </a:p>
          <a:p>
            <a:pPr lvl="1" eaLnBrk="1" hangingPunct="1">
              <a:buFont typeface="Arial Narrow" panose="020B0606020202030204" pitchFamily="34" charset="0"/>
              <a:buChar char="▫"/>
            </a:pPr>
            <a:r>
              <a:rPr lang="sr-Latn-CS" altLang="sr-Latn-RS" sz="1800"/>
              <a:t>Vrednost = količina * cena</a:t>
            </a:r>
          </a:p>
          <a:p>
            <a:pPr lvl="1" eaLnBrk="1" hangingPunct="1">
              <a:buFont typeface="Arial Narrow" panose="020B0606020202030204" pitchFamily="34" charset="0"/>
              <a:buChar char="▫"/>
            </a:pPr>
            <a:r>
              <a:rPr lang="en-US" altLang="sr-Latn-RS" sz="1800"/>
              <a:t>Rabat:</a:t>
            </a:r>
          </a:p>
          <a:p>
            <a:pPr lvl="2" eaLnBrk="1" hangingPunct="1">
              <a:buFont typeface="Arial Narrow" panose="020B0606020202030204" pitchFamily="34" charset="0"/>
              <a:buChar char="▫"/>
            </a:pPr>
            <a:r>
              <a:rPr lang="en-US" altLang="sr-Latn-RS" sz="1600"/>
              <a:t>ako je unet procenat rabata, tada:</a:t>
            </a:r>
            <a:r>
              <a:rPr lang="sr-Latn-CS" altLang="sr-Latn-RS" sz="1600"/>
              <a:t> Iznos rabata = Vrednost * Procenat rabata</a:t>
            </a:r>
            <a:r>
              <a:rPr lang="en-US" altLang="sr-Latn-RS" sz="1600"/>
              <a:t> / 100</a:t>
            </a:r>
            <a:endParaRPr lang="sr-Latn-CS" altLang="sr-Latn-RS" sz="1600"/>
          </a:p>
          <a:p>
            <a:pPr lvl="2" eaLnBrk="1" hangingPunct="1">
              <a:buFont typeface="Arial Narrow" panose="020B0606020202030204" pitchFamily="34" charset="0"/>
              <a:buChar char="▫"/>
            </a:pPr>
            <a:r>
              <a:rPr lang="en-US" altLang="sr-Latn-RS" sz="1600"/>
              <a:t>Iznos rabata </a:t>
            </a:r>
            <a:r>
              <a:rPr lang="sr-Latn-CS" altLang="sr-Latn-RS" sz="1600"/>
              <a:t>korisnik </a:t>
            </a:r>
            <a:r>
              <a:rPr lang="en-US" altLang="sr-Latn-RS" sz="1600"/>
              <a:t>mo</a:t>
            </a:r>
            <a:r>
              <a:rPr lang="sr-Latn-CS" altLang="sr-Latn-RS" sz="1600"/>
              <a:t>že i direktno uneti (bez procenta), npr. 200 din</a:t>
            </a:r>
          </a:p>
          <a:p>
            <a:pPr lvl="1" eaLnBrk="1" hangingPunct="1">
              <a:buFont typeface="Arial Narrow" panose="020B0606020202030204" pitchFamily="34" charset="0"/>
              <a:buChar char="▫"/>
            </a:pPr>
            <a:r>
              <a:rPr lang="sr-Latn-CS" altLang="sr-Latn-RS" sz="1800"/>
              <a:t>Osnovica PDV = Vrednost – Iznos rabata</a:t>
            </a:r>
          </a:p>
          <a:p>
            <a:pPr lvl="1" eaLnBrk="1" hangingPunct="1">
              <a:buFont typeface="Arial Narrow" panose="020B0606020202030204" pitchFamily="34" charset="0"/>
              <a:buChar char="▫"/>
            </a:pPr>
            <a:r>
              <a:rPr lang="sr-Latn-CS" altLang="sr-Latn-RS" sz="1800"/>
              <a:t>Stopa PDV – preuzima se procenat pridružen datoj kategoriji robe</a:t>
            </a:r>
          </a:p>
          <a:p>
            <a:pPr lvl="1" eaLnBrk="1" hangingPunct="1">
              <a:buFont typeface="Arial Narrow" panose="020B0606020202030204" pitchFamily="34" charset="0"/>
              <a:buChar char="▫"/>
            </a:pPr>
            <a:r>
              <a:rPr lang="sr-Latn-CS" altLang="sr-Latn-RS" sz="1800"/>
              <a:t>Iznos PDV = Osnovica PDV * Stopa PDV </a:t>
            </a:r>
            <a:r>
              <a:rPr lang="en-US" altLang="sr-Latn-RS" sz="1800"/>
              <a:t>/ 100</a:t>
            </a:r>
            <a:endParaRPr lang="sr-Latn-CS" altLang="sr-Latn-RS" sz="1800"/>
          </a:p>
          <a:p>
            <a:pPr lvl="1" eaLnBrk="1" hangingPunct="1">
              <a:buFont typeface="Arial Narrow" panose="020B0606020202030204" pitchFamily="34" charset="0"/>
              <a:buChar char="▫"/>
            </a:pPr>
            <a:r>
              <a:rPr lang="sr-Latn-CS" altLang="sr-Latn-RS" sz="1800"/>
              <a:t>Prodajna vrednost = Vrednost – Iznos rabata + Iznos PDV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40CCFA01-33A9-35DE-0FCE-6F4BBF3D48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en-US"/>
              <a:t>Poslovni podsistemi preduzeća koje ćemo analizirati i modelovati</a:t>
            </a:r>
            <a:endParaRPr lang="en-US" altLang="en-US"/>
          </a:p>
        </p:txBody>
      </p:sp>
      <p:sp>
        <p:nvSpPr>
          <p:cNvPr id="3075" name="Content Placeholder 2">
            <a:extLst>
              <a:ext uri="{FF2B5EF4-FFF2-40B4-BE49-F238E27FC236}">
                <a16:creationId xmlns:a16="http://schemas.microsoft.com/office/drawing/2014/main" id="{84B42721-54BF-E266-F376-E9AD46AE66B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sr-Latn-RS" altLang="en-US" sz="2400"/>
              <a:t>Prodaja</a:t>
            </a:r>
          </a:p>
          <a:p>
            <a:r>
              <a:rPr lang="sr-Latn-RS" altLang="en-US" sz="2400"/>
              <a:t>Nabavka</a:t>
            </a:r>
          </a:p>
          <a:p>
            <a:r>
              <a:rPr lang="sr-Latn-RS" altLang="en-US" sz="2400"/>
              <a:t>Likvidatura</a:t>
            </a:r>
          </a:p>
          <a:p>
            <a:r>
              <a:rPr lang="sr-Latn-RS" altLang="en-US" sz="2400"/>
              <a:t>Magacinsko poslovanje</a:t>
            </a:r>
          </a:p>
          <a:p>
            <a:endParaRPr lang="sr-Latn-RS" altLang="en-US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Oval 1">
            <a:extLst>
              <a:ext uri="{FF2B5EF4-FFF2-40B4-BE49-F238E27FC236}">
                <a16:creationId xmlns:a16="http://schemas.microsoft.com/office/drawing/2014/main" id="{242F97C4-A06A-5457-48F5-3A2347A37E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8" y="1125538"/>
            <a:ext cx="5094287" cy="4464050"/>
          </a:xfrm>
          <a:prstGeom prst="ellipse">
            <a:avLst/>
          </a:prstGeom>
          <a:solidFill>
            <a:srgbClr val="FFFFFF"/>
          </a:solidFill>
          <a:ln w="3672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en-US" altLang="sr-Latn-RS" sz="4000">
              <a:solidFill>
                <a:schemeClr val="tx2"/>
              </a:solidFill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CC210038-0C02-7F74-2B99-A493890D32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CS" altLang="sr-Latn-RS"/>
              <a:t>Na ovim predavanjima razmatramo </a:t>
            </a:r>
            <a:r>
              <a:rPr lang="sr-Latn-CS" altLang="sr-Latn-RS" u="sng"/>
              <a:t>prodaju</a:t>
            </a:r>
          </a:p>
        </p:txBody>
      </p:sp>
      <p:sp>
        <p:nvSpPr>
          <p:cNvPr id="5124" name="Text Box 4">
            <a:extLst>
              <a:ext uri="{FF2B5EF4-FFF2-40B4-BE49-F238E27FC236}">
                <a16:creationId xmlns:a16="http://schemas.microsoft.com/office/drawing/2014/main" id="{D3FB1068-7507-BC45-D5D7-7840617130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2138" y="4294188"/>
            <a:ext cx="3024187" cy="95567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sr-Latn-CS" altLang="sr-Latn-RS">
                <a:solidFill>
                  <a:schemeClr val="tx2"/>
                </a:solidFill>
              </a:rPr>
              <a:t>Razmatrano preduzeće</a:t>
            </a:r>
          </a:p>
        </p:txBody>
      </p:sp>
      <p:sp>
        <p:nvSpPr>
          <p:cNvPr id="5125" name="Text Box 5">
            <a:extLst>
              <a:ext uri="{FF2B5EF4-FFF2-40B4-BE49-F238E27FC236}">
                <a16:creationId xmlns:a16="http://schemas.microsoft.com/office/drawing/2014/main" id="{B3C18961-78D9-AD7E-75C3-99FB08493E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557338"/>
            <a:ext cx="3024188" cy="8953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sr-Latn-CS" altLang="sr-Latn-RS">
                <a:solidFill>
                  <a:schemeClr val="tx2"/>
                </a:solidFill>
              </a:rPr>
              <a:t>Preduzeće1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sr-Latn-CS" altLang="sr-Latn-RS" sz="1600">
                <a:solidFill>
                  <a:schemeClr val="tx2"/>
                </a:solidFill>
              </a:rPr>
              <a:t>kupac</a:t>
            </a:r>
          </a:p>
        </p:txBody>
      </p:sp>
      <p:sp>
        <p:nvSpPr>
          <p:cNvPr id="5126" name="Text Box 6">
            <a:extLst>
              <a:ext uri="{FF2B5EF4-FFF2-40B4-BE49-F238E27FC236}">
                <a16:creationId xmlns:a16="http://schemas.microsoft.com/office/drawing/2014/main" id="{BB989C91-71DD-8C5F-1565-8095DB1B3F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4525" y="1557338"/>
            <a:ext cx="3024188" cy="8953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sr-Latn-CS" altLang="sr-Latn-RS">
                <a:solidFill>
                  <a:schemeClr val="tx2"/>
                </a:solidFill>
              </a:rPr>
              <a:t>Preduzeće2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sr-Latn-CS" altLang="sr-Latn-RS" sz="1600">
                <a:solidFill>
                  <a:schemeClr val="tx2"/>
                </a:solidFill>
              </a:rPr>
              <a:t>dobavljač</a:t>
            </a:r>
          </a:p>
        </p:txBody>
      </p:sp>
      <p:sp>
        <p:nvSpPr>
          <p:cNvPr id="5127" name="Line 7">
            <a:extLst>
              <a:ext uri="{FF2B5EF4-FFF2-40B4-BE49-F238E27FC236}">
                <a16:creationId xmlns:a16="http://schemas.microsoft.com/office/drawing/2014/main" id="{10FB5F45-24A0-0C07-D526-6374D417FBA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32363" y="2493963"/>
            <a:ext cx="2303462" cy="1800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128" name="Line 8">
            <a:extLst>
              <a:ext uri="{FF2B5EF4-FFF2-40B4-BE49-F238E27FC236}">
                <a16:creationId xmlns:a16="http://schemas.microsoft.com/office/drawing/2014/main" id="{E8DBC89E-267B-888D-063E-B9C7FF31D8C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24525" y="2493963"/>
            <a:ext cx="2303463" cy="1798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129" name="Line 9">
            <a:extLst>
              <a:ext uri="{FF2B5EF4-FFF2-40B4-BE49-F238E27FC236}">
                <a16:creationId xmlns:a16="http://schemas.microsoft.com/office/drawing/2014/main" id="{2BC34119-0746-F70F-6E3D-81061FE10BB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56325" y="2493963"/>
            <a:ext cx="2519363" cy="20875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130" name="Text Box 10">
            <a:extLst>
              <a:ext uri="{FF2B5EF4-FFF2-40B4-BE49-F238E27FC236}">
                <a16:creationId xmlns:a16="http://schemas.microsoft.com/office/drawing/2014/main" id="{404957CE-678B-05EF-5B95-27D4CEA9CB30}"/>
              </a:ext>
            </a:extLst>
          </p:cNvPr>
          <p:cNvSpPr txBox="1">
            <a:spLocks noChangeArrowheads="1"/>
          </p:cNvSpPr>
          <p:nvPr/>
        </p:nvSpPr>
        <p:spPr bwMode="auto">
          <a:xfrm rot="-2397071">
            <a:off x="5580063" y="2914650"/>
            <a:ext cx="26908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sr-Latn-CS" altLang="sr-Latn-RS" sz="1600">
                <a:solidFill>
                  <a:schemeClr val="tx2"/>
                </a:solidFill>
              </a:rPr>
              <a:t>primka (ulazni dokument)</a:t>
            </a:r>
          </a:p>
        </p:txBody>
      </p:sp>
      <p:sp>
        <p:nvSpPr>
          <p:cNvPr id="5131" name="Text Box 11">
            <a:extLst>
              <a:ext uri="{FF2B5EF4-FFF2-40B4-BE49-F238E27FC236}">
                <a16:creationId xmlns:a16="http://schemas.microsoft.com/office/drawing/2014/main" id="{700C7013-E94C-F337-F0E7-24BCE3FADFB4}"/>
              </a:ext>
            </a:extLst>
          </p:cNvPr>
          <p:cNvSpPr txBox="1">
            <a:spLocks noChangeArrowheads="1"/>
          </p:cNvSpPr>
          <p:nvPr/>
        </p:nvSpPr>
        <p:spPr bwMode="auto">
          <a:xfrm rot="-2334706">
            <a:off x="5076825" y="2924175"/>
            <a:ext cx="12954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sr-Latn-CS" altLang="sr-Latn-RS" sz="1600">
                <a:solidFill>
                  <a:schemeClr val="tx2"/>
                </a:solidFill>
              </a:rPr>
              <a:t>narudžbenica</a:t>
            </a:r>
            <a:r>
              <a:rPr lang="en-US" altLang="sr-Latn-RS" sz="1600">
                <a:solidFill>
                  <a:schemeClr val="tx2"/>
                </a:solidFill>
              </a:rPr>
              <a:t> dobavlja</a:t>
            </a:r>
            <a:r>
              <a:rPr lang="sr-Latn-CS" altLang="sr-Latn-RS" sz="1600">
                <a:solidFill>
                  <a:schemeClr val="tx2"/>
                </a:solidFill>
              </a:rPr>
              <a:t>ču</a:t>
            </a:r>
          </a:p>
        </p:txBody>
      </p:sp>
      <p:sp>
        <p:nvSpPr>
          <p:cNvPr id="5132" name="Text Box 12">
            <a:extLst>
              <a:ext uri="{FF2B5EF4-FFF2-40B4-BE49-F238E27FC236}">
                <a16:creationId xmlns:a16="http://schemas.microsoft.com/office/drawing/2014/main" id="{D466B470-91DC-0629-0625-F97C99319A50}"/>
              </a:ext>
            </a:extLst>
          </p:cNvPr>
          <p:cNvSpPr txBox="1">
            <a:spLocks noChangeArrowheads="1"/>
          </p:cNvSpPr>
          <p:nvPr/>
        </p:nvSpPr>
        <p:spPr bwMode="auto">
          <a:xfrm rot="-2490284">
            <a:off x="6969125" y="3517900"/>
            <a:ext cx="1295400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sr-Latn-CS" altLang="sr-Latn-RS" sz="1600">
                <a:solidFill>
                  <a:schemeClr val="tx2"/>
                </a:solidFill>
              </a:rPr>
              <a:t>ulazna faktura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sr-Latn-CS" altLang="sr-Latn-RS" sz="1600">
                <a:solidFill>
                  <a:schemeClr val="tx2"/>
                </a:solidFill>
              </a:rPr>
              <a:t>(ulazni račun)</a:t>
            </a:r>
          </a:p>
        </p:txBody>
      </p:sp>
      <p:sp>
        <p:nvSpPr>
          <p:cNvPr id="5133" name="Line 13">
            <a:extLst>
              <a:ext uri="{FF2B5EF4-FFF2-40B4-BE49-F238E27FC236}">
                <a16:creationId xmlns:a16="http://schemas.microsoft.com/office/drawing/2014/main" id="{86A813F8-7DD1-A64C-AC3C-E79097758916}"/>
              </a:ext>
            </a:extLst>
          </p:cNvPr>
          <p:cNvSpPr>
            <a:spLocks noChangeShapeType="1"/>
          </p:cNvSpPr>
          <p:nvPr/>
        </p:nvSpPr>
        <p:spPr bwMode="auto">
          <a:xfrm>
            <a:off x="2700338" y="2493963"/>
            <a:ext cx="1439862" cy="1800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134" name="Line 14">
            <a:extLst>
              <a:ext uri="{FF2B5EF4-FFF2-40B4-BE49-F238E27FC236}">
                <a16:creationId xmlns:a16="http://schemas.microsoft.com/office/drawing/2014/main" id="{ADA5CF5F-7E01-04FE-F5FE-E7C90A9D007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051050" y="2420938"/>
            <a:ext cx="1441450" cy="1873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135" name="Line 15">
            <a:extLst>
              <a:ext uri="{FF2B5EF4-FFF2-40B4-BE49-F238E27FC236}">
                <a16:creationId xmlns:a16="http://schemas.microsoft.com/office/drawing/2014/main" id="{16F7B075-959F-31E5-A2B6-BBF046BEEEB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331913" y="2420938"/>
            <a:ext cx="1800225" cy="22336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136" name="Text Box 16">
            <a:extLst>
              <a:ext uri="{FF2B5EF4-FFF2-40B4-BE49-F238E27FC236}">
                <a16:creationId xmlns:a16="http://schemas.microsoft.com/office/drawing/2014/main" id="{65E8F2B1-5A4A-125B-4D8B-0DA249D8B7D8}"/>
              </a:ext>
            </a:extLst>
          </p:cNvPr>
          <p:cNvSpPr txBox="1">
            <a:spLocks noChangeArrowheads="1"/>
          </p:cNvSpPr>
          <p:nvPr/>
        </p:nvSpPr>
        <p:spPr bwMode="auto">
          <a:xfrm rot="3032554">
            <a:off x="3062288" y="3065462"/>
            <a:ext cx="12954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sr-Latn-CS" altLang="sr-Latn-RS" sz="1600">
                <a:solidFill>
                  <a:schemeClr val="tx2"/>
                </a:solidFill>
              </a:rPr>
              <a:t>narudžbenica</a:t>
            </a:r>
            <a:r>
              <a:rPr lang="en-US" altLang="sr-Latn-RS" sz="1600">
                <a:solidFill>
                  <a:schemeClr val="tx2"/>
                </a:solidFill>
              </a:rPr>
              <a:t> </a:t>
            </a:r>
            <a:r>
              <a:rPr lang="sr-Latn-RS" altLang="sr-Latn-RS" sz="1600">
                <a:solidFill>
                  <a:schemeClr val="tx2"/>
                </a:solidFill>
              </a:rPr>
              <a:t>od </a:t>
            </a:r>
            <a:r>
              <a:rPr lang="en-US" altLang="sr-Latn-RS" sz="1600">
                <a:solidFill>
                  <a:schemeClr val="tx2"/>
                </a:solidFill>
              </a:rPr>
              <a:t>kupca</a:t>
            </a:r>
            <a:endParaRPr lang="sr-Latn-CS" altLang="sr-Latn-RS" sz="1600">
              <a:solidFill>
                <a:schemeClr val="tx2"/>
              </a:solidFill>
            </a:endParaRPr>
          </a:p>
        </p:txBody>
      </p:sp>
      <p:sp>
        <p:nvSpPr>
          <p:cNvPr id="5137" name="Text Box 17">
            <a:extLst>
              <a:ext uri="{FF2B5EF4-FFF2-40B4-BE49-F238E27FC236}">
                <a16:creationId xmlns:a16="http://schemas.microsoft.com/office/drawing/2014/main" id="{A213F025-4C70-FB8D-5DE4-FDD9A1998B37}"/>
              </a:ext>
            </a:extLst>
          </p:cNvPr>
          <p:cNvSpPr txBox="1">
            <a:spLocks noChangeArrowheads="1"/>
          </p:cNvSpPr>
          <p:nvPr/>
        </p:nvSpPr>
        <p:spPr bwMode="auto">
          <a:xfrm rot="3194561">
            <a:off x="2328863" y="3079750"/>
            <a:ext cx="10795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sr-Latn-CS" altLang="sr-Latn-RS" sz="1600">
                <a:solidFill>
                  <a:schemeClr val="tx2"/>
                </a:solidFill>
              </a:rPr>
              <a:t>otpremnica</a:t>
            </a:r>
          </a:p>
        </p:txBody>
      </p:sp>
      <p:sp>
        <p:nvSpPr>
          <p:cNvPr id="5138" name="Text Box 18">
            <a:extLst>
              <a:ext uri="{FF2B5EF4-FFF2-40B4-BE49-F238E27FC236}">
                <a16:creationId xmlns:a16="http://schemas.microsoft.com/office/drawing/2014/main" id="{3DD7E4EB-E9B8-0D9C-1F75-CC84F669A07F}"/>
              </a:ext>
            </a:extLst>
          </p:cNvPr>
          <p:cNvSpPr txBox="1">
            <a:spLocks noChangeArrowheads="1"/>
          </p:cNvSpPr>
          <p:nvPr/>
        </p:nvSpPr>
        <p:spPr bwMode="auto">
          <a:xfrm rot="3112482">
            <a:off x="1180307" y="3366293"/>
            <a:ext cx="1295400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sr-Latn-CS" altLang="sr-Latn-RS" sz="1600">
                <a:solidFill>
                  <a:schemeClr val="tx2"/>
                </a:solidFill>
              </a:rPr>
              <a:t>izlazna faktura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sr-Latn-CS" altLang="sr-Latn-RS" sz="1600">
                <a:solidFill>
                  <a:schemeClr val="tx2"/>
                </a:solidFill>
              </a:rPr>
              <a:t>(izlazni račun)</a:t>
            </a:r>
          </a:p>
        </p:txBody>
      </p:sp>
      <p:sp>
        <p:nvSpPr>
          <p:cNvPr id="5139" name="Text Box 19">
            <a:extLst>
              <a:ext uri="{FF2B5EF4-FFF2-40B4-BE49-F238E27FC236}">
                <a16:creationId xmlns:a16="http://schemas.microsoft.com/office/drawing/2014/main" id="{ACFFF273-10DA-6527-6039-7D49F8F0BA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5467350"/>
            <a:ext cx="8353425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sr-Latn-CS" altLang="sr-Latn-RS" sz="2000">
                <a:solidFill>
                  <a:schemeClr val="tx2"/>
                </a:solidFill>
              </a:rPr>
              <a:t>Roba se može isporučivati i po ugovoru (ne mora postojati narudžbenica)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sr-Latn-CS" altLang="sr-Latn-RS" sz="2000">
                <a:solidFill>
                  <a:schemeClr val="tx2"/>
                </a:solidFill>
              </a:rPr>
              <a:t>U slučaju uslužnog preduzeća ne postoje otpremnice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sr-Latn-CS" altLang="sr-Latn-RS" sz="2000">
                <a:solidFill>
                  <a:schemeClr val="tx2"/>
                </a:solidFill>
              </a:rPr>
              <a:t>Narudžbenice mogu biti i usmene</a:t>
            </a:r>
            <a:endParaRPr lang="sr-Latn-CS" altLang="sr-Latn-RS" sz="2400">
              <a:solidFill>
                <a:schemeClr val="tx2"/>
              </a:solidFill>
            </a:endParaRPr>
          </a:p>
        </p:txBody>
      </p:sp>
      <p:sp>
        <p:nvSpPr>
          <p:cNvPr id="5140" name="Text Box 20">
            <a:extLst>
              <a:ext uri="{FF2B5EF4-FFF2-40B4-BE49-F238E27FC236}">
                <a16:creationId xmlns:a16="http://schemas.microsoft.com/office/drawing/2014/main" id="{EDF3F8C9-4AA7-50EB-0768-41C2B1DC62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788" y="4432300"/>
            <a:ext cx="1368425" cy="406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sr-Latn-RS" sz="2000" b="1">
                <a:solidFill>
                  <a:schemeClr val="tx2"/>
                </a:solidFill>
              </a:rPr>
              <a:t>Prodaja</a:t>
            </a:r>
            <a:endParaRPr lang="sr-Latn-CS" altLang="sr-Latn-RS" sz="2000" b="1">
              <a:solidFill>
                <a:schemeClr val="tx2"/>
              </a:solidFill>
            </a:endParaRPr>
          </a:p>
        </p:txBody>
      </p:sp>
      <p:sp>
        <p:nvSpPr>
          <p:cNvPr id="5141" name="Text Box 21">
            <a:extLst>
              <a:ext uri="{FF2B5EF4-FFF2-40B4-BE49-F238E27FC236}">
                <a16:creationId xmlns:a16="http://schemas.microsoft.com/office/drawing/2014/main" id="{BB6C64C8-00FC-AF55-63E3-841F1BC6DC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1500" y="4521200"/>
            <a:ext cx="1368425" cy="406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sr-Latn-RS" sz="2000" b="1">
                <a:solidFill>
                  <a:schemeClr val="tx2"/>
                </a:solidFill>
              </a:rPr>
              <a:t>Nabavka</a:t>
            </a:r>
            <a:endParaRPr lang="sr-Latn-CS" altLang="sr-Latn-RS" sz="2000" b="1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9">
            <a:extLst>
              <a:ext uri="{FF2B5EF4-FFF2-40B4-BE49-F238E27FC236}">
                <a16:creationId xmlns:a16="http://schemas.microsoft.com/office/drawing/2014/main" id="{1E2D39C1-181E-C057-D9A3-2A7B00126E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3357563"/>
            <a:ext cx="8137525" cy="3240087"/>
          </a:xfrm>
          <a:prstGeom prst="rect">
            <a:avLst/>
          </a:prstGeom>
          <a:solidFill>
            <a:srgbClr val="EAF5F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sr-Latn-RS" sz="18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07441A72-BFCF-F0E5-44D4-DCE0D1CB4B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RS" altLang="en-US"/>
              <a:t>Veza prodaje i nabavke sa magacinskim poslovanjem</a:t>
            </a:r>
            <a:r>
              <a:rPr lang="en-US" altLang="en-US"/>
              <a:t> (trgovinsko preduze</a:t>
            </a:r>
            <a:r>
              <a:rPr lang="sr-Latn-RS" altLang="en-US"/>
              <a:t>će)</a:t>
            </a:r>
            <a:endParaRPr lang="sr-Latn-CS" altLang="en-US"/>
          </a:p>
        </p:txBody>
      </p:sp>
      <p:sp>
        <p:nvSpPr>
          <p:cNvPr id="6148" name="Text Box 3">
            <a:extLst>
              <a:ext uri="{FF2B5EF4-FFF2-40B4-BE49-F238E27FC236}">
                <a16:creationId xmlns:a16="http://schemas.microsoft.com/office/drawing/2014/main" id="{9C25C890-B370-2599-9F79-ED650C3C3A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2138" y="4294188"/>
            <a:ext cx="3024187" cy="528637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>
                <a:solidFill>
                  <a:schemeClr val="tx2"/>
                </a:solidFill>
              </a:rPr>
              <a:t>Magacin1</a:t>
            </a:r>
            <a:endParaRPr lang="sr-Latn-CS" altLang="en-US">
              <a:solidFill>
                <a:schemeClr val="tx2"/>
              </a:solidFill>
            </a:endParaRPr>
          </a:p>
        </p:txBody>
      </p:sp>
      <p:sp>
        <p:nvSpPr>
          <p:cNvPr id="6149" name="Text Box 4">
            <a:extLst>
              <a:ext uri="{FF2B5EF4-FFF2-40B4-BE49-F238E27FC236}">
                <a16:creationId xmlns:a16="http://schemas.microsoft.com/office/drawing/2014/main" id="{7C5831A4-C98D-AABD-4B25-3DE80A210E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557338"/>
            <a:ext cx="3024188" cy="8953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sr-Latn-CS" altLang="en-US">
                <a:solidFill>
                  <a:schemeClr val="tx2"/>
                </a:solidFill>
              </a:rPr>
              <a:t>Preduzeće1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sr-Latn-CS" altLang="en-US" sz="1600">
                <a:solidFill>
                  <a:schemeClr val="tx2"/>
                </a:solidFill>
              </a:rPr>
              <a:t>kupac</a:t>
            </a:r>
          </a:p>
        </p:txBody>
      </p:sp>
      <p:sp>
        <p:nvSpPr>
          <p:cNvPr id="6150" name="Text Box 5">
            <a:extLst>
              <a:ext uri="{FF2B5EF4-FFF2-40B4-BE49-F238E27FC236}">
                <a16:creationId xmlns:a16="http://schemas.microsoft.com/office/drawing/2014/main" id="{9BD3781A-7CE2-140A-A59B-E94F460DAE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4525" y="1557338"/>
            <a:ext cx="3024188" cy="8953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sr-Latn-CS" altLang="en-US">
                <a:solidFill>
                  <a:schemeClr val="tx2"/>
                </a:solidFill>
              </a:rPr>
              <a:t>Preduzeće2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sr-Latn-CS" altLang="en-US" sz="1600">
                <a:solidFill>
                  <a:schemeClr val="tx2"/>
                </a:solidFill>
              </a:rPr>
              <a:t>dobavljač</a:t>
            </a:r>
          </a:p>
        </p:txBody>
      </p:sp>
      <p:sp>
        <p:nvSpPr>
          <p:cNvPr id="6151" name="Line 7">
            <a:extLst>
              <a:ext uri="{FF2B5EF4-FFF2-40B4-BE49-F238E27FC236}">
                <a16:creationId xmlns:a16="http://schemas.microsoft.com/office/drawing/2014/main" id="{C5210327-D6DD-323C-D49E-172AF35DA3B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24525" y="2493963"/>
            <a:ext cx="2303463" cy="1798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6152" name="Text Box 9">
            <a:extLst>
              <a:ext uri="{FF2B5EF4-FFF2-40B4-BE49-F238E27FC236}">
                <a16:creationId xmlns:a16="http://schemas.microsoft.com/office/drawing/2014/main" id="{7381A57C-8609-6B77-D4E4-4844C2EC6391}"/>
              </a:ext>
            </a:extLst>
          </p:cNvPr>
          <p:cNvSpPr txBox="1">
            <a:spLocks noChangeArrowheads="1"/>
          </p:cNvSpPr>
          <p:nvPr/>
        </p:nvSpPr>
        <p:spPr bwMode="auto">
          <a:xfrm rot="-2397071">
            <a:off x="5580063" y="2914650"/>
            <a:ext cx="26908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sr-Latn-CS" altLang="en-US" sz="1600">
                <a:solidFill>
                  <a:schemeClr val="tx2"/>
                </a:solidFill>
              </a:rPr>
              <a:t>primka (ulazni dokument)</a:t>
            </a:r>
          </a:p>
        </p:txBody>
      </p:sp>
      <p:sp>
        <p:nvSpPr>
          <p:cNvPr id="6153" name="Line 13">
            <a:extLst>
              <a:ext uri="{FF2B5EF4-FFF2-40B4-BE49-F238E27FC236}">
                <a16:creationId xmlns:a16="http://schemas.microsoft.com/office/drawing/2014/main" id="{02BD335A-0343-4312-1402-DAE7C9A3EE3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051050" y="2420938"/>
            <a:ext cx="1441450" cy="1873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6154" name="Text Box 16">
            <a:extLst>
              <a:ext uri="{FF2B5EF4-FFF2-40B4-BE49-F238E27FC236}">
                <a16:creationId xmlns:a16="http://schemas.microsoft.com/office/drawing/2014/main" id="{B80D8181-3157-0389-67D5-3F9319214D92}"/>
              </a:ext>
            </a:extLst>
          </p:cNvPr>
          <p:cNvSpPr txBox="1">
            <a:spLocks noChangeArrowheads="1"/>
          </p:cNvSpPr>
          <p:nvPr/>
        </p:nvSpPr>
        <p:spPr bwMode="auto">
          <a:xfrm rot="3194561">
            <a:off x="2328863" y="3079750"/>
            <a:ext cx="10795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sr-Latn-CS" altLang="en-US" sz="1600">
                <a:solidFill>
                  <a:schemeClr val="tx2"/>
                </a:solidFill>
              </a:rPr>
              <a:t>otpremnica</a:t>
            </a:r>
          </a:p>
        </p:txBody>
      </p:sp>
      <p:sp>
        <p:nvSpPr>
          <p:cNvPr id="6155" name="Text Box 21">
            <a:extLst>
              <a:ext uri="{FF2B5EF4-FFF2-40B4-BE49-F238E27FC236}">
                <a16:creationId xmlns:a16="http://schemas.microsoft.com/office/drawing/2014/main" id="{C3BF4AE6-D06E-FCAF-CEBF-F333CE5162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6825" y="5805488"/>
            <a:ext cx="3024188" cy="528637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>
                <a:solidFill>
                  <a:schemeClr val="tx2"/>
                </a:solidFill>
              </a:rPr>
              <a:t>Magacin2</a:t>
            </a:r>
            <a:endParaRPr lang="sr-Latn-CS" altLang="en-US">
              <a:solidFill>
                <a:schemeClr val="tx2"/>
              </a:solidFill>
            </a:endParaRPr>
          </a:p>
        </p:txBody>
      </p:sp>
      <p:sp>
        <p:nvSpPr>
          <p:cNvPr id="6156" name="Line 23">
            <a:extLst>
              <a:ext uri="{FF2B5EF4-FFF2-40B4-BE49-F238E27FC236}">
                <a16:creationId xmlns:a16="http://schemas.microsoft.com/office/drawing/2014/main" id="{50A16C75-D4F4-9582-B8C3-B8408C2F878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076825" y="4797425"/>
            <a:ext cx="1223963" cy="1008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6157" name="Line 24">
            <a:extLst>
              <a:ext uri="{FF2B5EF4-FFF2-40B4-BE49-F238E27FC236}">
                <a16:creationId xmlns:a16="http://schemas.microsoft.com/office/drawing/2014/main" id="{305325FA-25F4-1161-C54B-82794E06BAAD}"/>
              </a:ext>
            </a:extLst>
          </p:cNvPr>
          <p:cNvSpPr>
            <a:spLocks noChangeShapeType="1"/>
          </p:cNvSpPr>
          <p:nvPr/>
        </p:nvSpPr>
        <p:spPr bwMode="auto">
          <a:xfrm>
            <a:off x="4140200" y="4797425"/>
            <a:ext cx="1368425" cy="1008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6158" name="Text Box 26">
            <a:extLst>
              <a:ext uri="{FF2B5EF4-FFF2-40B4-BE49-F238E27FC236}">
                <a16:creationId xmlns:a16="http://schemas.microsoft.com/office/drawing/2014/main" id="{DFAE0BCD-0418-9BB5-F3B7-73BFAAFED3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325" y="5011738"/>
            <a:ext cx="21320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/>
              <a:t>M</a:t>
            </a:r>
            <a:r>
              <a:rPr lang="sr-Latn-CS" altLang="en-US" sz="1600" b="1"/>
              <a:t>eđumagacinski promet</a:t>
            </a:r>
          </a:p>
        </p:txBody>
      </p:sp>
      <p:sp>
        <p:nvSpPr>
          <p:cNvPr id="6159" name="Text Box 27">
            <a:extLst>
              <a:ext uri="{FF2B5EF4-FFF2-40B4-BE49-F238E27FC236}">
                <a16:creationId xmlns:a16="http://schemas.microsoft.com/office/drawing/2014/main" id="{AAF6019F-8B6F-9D2B-494A-DDBD5FEDE0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5876925"/>
            <a:ext cx="3024187" cy="528638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>
                <a:solidFill>
                  <a:schemeClr val="tx2"/>
                </a:solidFill>
              </a:rPr>
              <a:t>Magacin</a:t>
            </a:r>
            <a:r>
              <a:rPr lang="sr-Latn-CS" altLang="en-US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6160" name="Line 28">
            <a:extLst>
              <a:ext uri="{FF2B5EF4-FFF2-40B4-BE49-F238E27FC236}">
                <a16:creationId xmlns:a16="http://schemas.microsoft.com/office/drawing/2014/main" id="{DC75637C-EB91-855E-D01D-00CB7BCC889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51050" y="4797425"/>
            <a:ext cx="1655763" cy="1152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6161" name="Text Box 30">
            <a:extLst>
              <a:ext uri="{FF2B5EF4-FFF2-40B4-BE49-F238E27FC236}">
                <a16:creationId xmlns:a16="http://schemas.microsoft.com/office/drawing/2014/main" id="{E9D71DBE-0425-7F75-5C1E-FEA206B47E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429000"/>
            <a:ext cx="18002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sr-Latn-CS" altLang="en-US" sz="2400"/>
              <a:t>Razmatrano preduzeće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9">
            <a:extLst>
              <a:ext uri="{FF2B5EF4-FFF2-40B4-BE49-F238E27FC236}">
                <a16:creationId xmlns:a16="http://schemas.microsoft.com/office/drawing/2014/main" id="{A6634446-96CC-08EE-3348-65951796DF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325" y="1277938"/>
            <a:ext cx="8523288" cy="3240087"/>
          </a:xfrm>
          <a:prstGeom prst="rect">
            <a:avLst/>
          </a:prstGeom>
          <a:solidFill>
            <a:srgbClr val="EAF5F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sr-Latn-RS" sz="1800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B95183B1-FC5A-D00E-DA6D-B446F6FFA0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41325" y="17463"/>
            <a:ext cx="8229600" cy="822325"/>
          </a:xfrm>
        </p:spPr>
        <p:txBody>
          <a:bodyPr/>
          <a:lstStyle/>
          <a:p>
            <a:pPr eaLnBrk="1" hangingPunct="1"/>
            <a:r>
              <a:rPr lang="sr-Latn-RS" altLang="en-US"/>
              <a:t>Veza prodaje i nabavke sa </a:t>
            </a:r>
            <a:r>
              <a:rPr lang="en-US" altLang="en-US"/>
              <a:t>likvidaturom</a:t>
            </a:r>
            <a:endParaRPr lang="sr-Latn-CS" altLang="en-US"/>
          </a:p>
        </p:txBody>
      </p:sp>
      <p:sp>
        <p:nvSpPr>
          <p:cNvPr id="7172" name="Text Box 3">
            <a:extLst>
              <a:ext uri="{FF2B5EF4-FFF2-40B4-BE49-F238E27FC236}">
                <a16:creationId xmlns:a16="http://schemas.microsoft.com/office/drawing/2014/main" id="{D07E4075-1DD8-4E4C-5531-98FA663412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7213" y="3209925"/>
            <a:ext cx="3022600" cy="528638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>
                <a:solidFill>
                  <a:schemeClr val="tx2"/>
                </a:solidFill>
              </a:rPr>
              <a:t>Likvidatura</a:t>
            </a:r>
            <a:endParaRPr lang="sr-Latn-CS" altLang="en-US">
              <a:solidFill>
                <a:schemeClr val="tx2"/>
              </a:solidFill>
            </a:endParaRPr>
          </a:p>
        </p:txBody>
      </p:sp>
      <p:sp>
        <p:nvSpPr>
          <p:cNvPr id="7173" name="Text Box 4">
            <a:extLst>
              <a:ext uri="{FF2B5EF4-FFF2-40B4-BE49-F238E27FC236}">
                <a16:creationId xmlns:a16="http://schemas.microsoft.com/office/drawing/2014/main" id="{EA1CD3CB-FFF2-C947-6B99-BBFB9FF897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557338"/>
            <a:ext cx="3024188" cy="52387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>
                <a:solidFill>
                  <a:schemeClr val="tx2"/>
                </a:solidFill>
              </a:rPr>
              <a:t>Nabavka</a:t>
            </a:r>
            <a:endParaRPr lang="sr-Latn-CS" altLang="en-US" sz="1600">
              <a:solidFill>
                <a:schemeClr val="tx2"/>
              </a:solidFill>
            </a:endParaRPr>
          </a:p>
        </p:txBody>
      </p:sp>
      <p:sp>
        <p:nvSpPr>
          <p:cNvPr id="7174" name="Text Box 5">
            <a:extLst>
              <a:ext uri="{FF2B5EF4-FFF2-40B4-BE49-F238E27FC236}">
                <a16:creationId xmlns:a16="http://schemas.microsoft.com/office/drawing/2014/main" id="{374BE2F9-E709-60EA-0DD4-3BD47D5AA7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4525" y="1557338"/>
            <a:ext cx="3024188" cy="52387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>
                <a:solidFill>
                  <a:schemeClr val="tx2"/>
                </a:solidFill>
              </a:rPr>
              <a:t>Prodaja</a:t>
            </a:r>
            <a:endParaRPr lang="sr-Latn-CS" altLang="en-US" sz="1600">
              <a:solidFill>
                <a:schemeClr val="tx2"/>
              </a:solidFill>
            </a:endParaRPr>
          </a:p>
        </p:txBody>
      </p:sp>
      <p:sp>
        <p:nvSpPr>
          <p:cNvPr id="7175" name="Line 7">
            <a:extLst>
              <a:ext uri="{FF2B5EF4-FFF2-40B4-BE49-F238E27FC236}">
                <a16:creationId xmlns:a16="http://schemas.microsoft.com/office/drawing/2014/main" id="{D4390262-4537-DB39-C6B7-56C777A9379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87900" y="2092325"/>
            <a:ext cx="2078038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7176" name="Text Box 9">
            <a:extLst>
              <a:ext uri="{FF2B5EF4-FFF2-40B4-BE49-F238E27FC236}">
                <a16:creationId xmlns:a16="http://schemas.microsoft.com/office/drawing/2014/main" id="{8066EBFB-AE60-302F-E6E4-2F0C031A20C9}"/>
              </a:ext>
            </a:extLst>
          </p:cNvPr>
          <p:cNvSpPr txBox="1">
            <a:spLocks noChangeArrowheads="1"/>
          </p:cNvSpPr>
          <p:nvPr/>
        </p:nvSpPr>
        <p:spPr bwMode="auto">
          <a:xfrm rot="-1736480">
            <a:off x="5243513" y="2197100"/>
            <a:ext cx="26908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>
                <a:solidFill>
                  <a:schemeClr val="tx2"/>
                </a:solidFill>
              </a:rPr>
              <a:t>Izlazna faktura</a:t>
            </a:r>
            <a:endParaRPr lang="sr-Latn-CS" altLang="en-US" sz="1600">
              <a:solidFill>
                <a:schemeClr val="tx2"/>
              </a:solidFill>
            </a:endParaRPr>
          </a:p>
        </p:txBody>
      </p:sp>
      <p:sp>
        <p:nvSpPr>
          <p:cNvPr id="7177" name="Line 13">
            <a:extLst>
              <a:ext uri="{FF2B5EF4-FFF2-40B4-BE49-F238E27FC236}">
                <a16:creationId xmlns:a16="http://schemas.microsoft.com/office/drawing/2014/main" id="{E5BB3DE9-FF8B-4046-2805-1620D756B36C}"/>
              </a:ext>
            </a:extLst>
          </p:cNvPr>
          <p:cNvSpPr>
            <a:spLocks noChangeShapeType="1"/>
          </p:cNvSpPr>
          <p:nvPr/>
        </p:nvSpPr>
        <p:spPr bwMode="auto">
          <a:xfrm>
            <a:off x="2411413" y="2092325"/>
            <a:ext cx="1295400" cy="1152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7178" name="Text Box 16">
            <a:extLst>
              <a:ext uri="{FF2B5EF4-FFF2-40B4-BE49-F238E27FC236}">
                <a16:creationId xmlns:a16="http://schemas.microsoft.com/office/drawing/2014/main" id="{69732DF9-E542-ADE4-EA35-2B2F360FE856}"/>
              </a:ext>
            </a:extLst>
          </p:cNvPr>
          <p:cNvSpPr txBox="1">
            <a:spLocks noChangeArrowheads="1"/>
          </p:cNvSpPr>
          <p:nvPr/>
        </p:nvSpPr>
        <p:spPr bwMode="auto">
          <a:xfrm rot="2583178">
            <a:off x="2598738" y="2466975"/>
            <a:ext cx="1357312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>
                <a:solidFill>
                  <a:schemeClr val="tx2"/>
                </a:solidFill>
              </a:rPr>
              <a:t>Ulazna faktura</a:t>
            </a:r>
            <a:endParaRPr lang="sr-Latn-CS" altLang="en-US" sz="1600">
              <a:solidFill>
                <a:schemeClr val="tx2"/>
              </a:solidFill>
            </a:endParaRPr>
          </a:p>
        </p:txBody>
      </p:sp>
      <p:sp>
        <p:nvSpPr>
          <p:cNvPr id="7179" name="Line 23">
            <a:extLst>
              <a:ext uri="{FF2B5EF4-FFF2-40B4-BE49-F238E27FC236}">
                <a16:creationId xmlns:a16="http://schemas.microsoft.com/office/drawing/2014/main" id="{1C4F185D-4C40-2287-DCFB-A7D3E5A3646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889375" y="3738563"/>
            <a:ext cx="66675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7180" name="Text Box 27">
            <a:extLst>
              <a:ext uri="{FF2B5EF4-FFF2-40B4-BE49-F238E27FC236}">
                <a16:creationId xmlns:a16="http://schemas.microsoft.com/office/drawing/2014/main" id="{5486B3ED-2474-65BB-3A7E-208BCA3095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7675" y="5421313"/>
            <a:ext cx="3024188" cy="528637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>
                <a:solidFill>
                  <a:schemeClr val="tx2"/>
                </a:solidFill>
              </a:rPr>
              <a:t>Poslovna banka</a:t>
            </a:r>
            <a:endParaRPr lang="sr-Latn-CS" altLang="en-US">
              <a:solidFill>
                <a:schemeClr val="tx2"/>
              </a:solidFill>
            </a:endParaRPr>
          </a:p>
        </p:txBody>
      </p:sp>
      <p:sp>
        <p:nvSpPr>
          <p:cNvPr id="7181" name="Line 28">
            <a:extLst>
              <a:ext uri="{FF2B5EF4-FFF2-40B4-BE49-F238E27FC236}">
                <a16:creationId xmlns:a16="http://schemas.microsoft.com/office/drawing/2014/main" id="{602A035A-F800-F6DB-C480-09E56AAEB797}"/>
              </a:ext>
            </a:extLst>
          </p:cNvPr>
          <p:cNvSpPr>
            <a:spLocks noChangeShapeType="1"/>
          </p:cNvSpPr>
          <p:nvPr/>
        </p:nvSpPr>
        <p:spPr bwMode="auto">
          <a:xfrm>
            <a:off x="4672013" y="3746500"/>
            <a:ext cx="666750" cy="1695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7182" name="Text Box 30">
            <a:extLst>
              <a:ext uri="{FF2B5EF4-FFF2-40B4-BE49-F238E27FC236}">
                <a16:creationId xmlns:a16="http://schemas.microsoft.com/office/drawing/2014/main" id="{367CDDE1-8D2D-C03D-E923-8B538366AD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63" y="3506788"/>
            <a:ext cx="18002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sr-Latn-CS" altLang="en-US" sz="2400"/>
              <a:t>Razmatrano preduzeće</a:t>
            </a:r>
          </a:p>
        </p:txBody>
      </p:sp>
      <p:sp>
        <p:nvSpPr>
          <p:cNvPr id="7183" name="Text Box 16">
            <a:extLst>
              <a:ext uri="{FF2B5EF4-FFF2-40B4-BE49-F238E27FC236}">
                <a16:creationId xmlns:a16="http://schemas.microsoft.com/office/drawing/2014/main" id="{310716F5-BCC4-CF06-C951-B658AF37DEF9}"/>
              </a:ext>
            </a:extLst>
          </p:cNvPr>
          <p:cNvSpPr txBox="1">
            <a:spLocks noChangeArrowheads="1"/>
          </p:cNvSpPr>
          <p:nvPr/>
        </p:nvSpPr>
        <p:spPr bwMode="auto">
          <a:xfrm rot="3988222">
            <a:off x="3735388" y="4429125"/>
            <a:ext cx="646112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>
                <a:solidFill>
                  <a:schemeClr val="tx2"/>
                </a:solidFill>
              </a:rPr>
              <a:t>Izvod</a:t>
            </a:r>
            <a:endParaRPr lang="sr-Latn-CS" altLang="en-US" sz="1600">
              <a:solidFill>
                <a:schemeClr val="tx2"/>
              </a:solidFill>
            </a:endParaRPr>
          </a:p>
        </p:txBody>
      </p:sp>
      <p:sp>
        <p:nvSpPr>
          <p:cNvPr id="7184" name="Text Box 16">
            <a:extLst>
              <a:ext uri="{FF2B5EF4-FFF2-40B4-BE49-F238E27FC236}">
                <a16:creationId xmlns:a16="http://schemas.microsoft.com/office/drawing/2014/main" id="{BB4E59B5-CE33-E6FE-D980-0AA7AB959151}"/>
              </a:ext>
            </a:extLst>
          </p:cNvPr>
          <p:cNvSpPr txBox="1">
            <a:spLocks noChangeArrowheads="1"/>
          </p:cNvSpPr>
          <p:nvPr/>
        </p:nvSpPr>
        <p:spPr bwMode="auto">
          <a:xfrm rot="3988222">
            <a:off x="4503738" y="4446588"/>
            <a:ext cx="1512887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>
                <a:solidFill>
                  <a:schemeClr val="tx2"/>
                </a:solidFill>
              </a:rPr>
              <a:t>Nalozi za prenos</a:t>
            </a:r>
            <a:endParaRPr lang="sr-Latn-CS" altLang="en-US" sz="16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00762158-166D-6F47-FF1A-8BEBF0647D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25450" y="333375"/>
            <a:ext cx="8229600" cy="1143000"/>
          </a:xfrm>
        </p:spPr>
        <p:txBody>
          <a:bodyPr/>
          <a:lstStyle/>
          <a:p>
            <a:pPr eaLnBrk="1" hangingPunct="1"/>
            <a:r>
              <a:rPr lang="sr-Latn-CS" altLang="sr-Latn-RS"/>
              <a:t>Prodaja: Značenje dokumenata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B274548A-5FE0-2706-79AF-588A9BDCBD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sr-Latn-CS" altLang="sr-Latn-RS"/>
              <a:t>Otpremnica</a:t>
            </a:r>
            <a:endParaRPr lang="en-US" altLang="sr-Latn-RS"/>
          </a:p>
          <a:p>
            <a:pPr lvl="1" eaLnBrk="1" hangingPunct="1"/>
            <a:r>
              <a:rPr lang="fr-BE" altLang="sr-Latn-RS"/>
              <a:t>dokument kojim se roba razdužuje (skida) sa skladišta</a:t>
            </a:r>
          </a:p>
          <a:p>
            <a:pPr lvl="1" eaLnBrk="1" hangingPunct="1"/>
            <a:r>
              <a:rPr lang="sr-Latn-CS" altLang="sr-Latn-RS"/>
              <a:t>mora da prati isporučenu robu</a:t>
            </a:r>
          </a:p>
          <a:p>
            <a:pPr eaLnBrk="1" hangingPunct="1"/>
            <a:r>
              <a:rPr lang="sr-Latn-CS" altLang="sr-Latn-RS"/>
              <a:t>Faktura (račun)</a:t>
            </a:r>
          </a:p>
          <a:p>
            <a:pPr lvl="1" eaLnBrk="1" hangingPunct="1"/>
            <a:r>
              <a:rPr lang="sr-Latn-CS" altLang="sr-Latn-RS"/>
              <a:t>finansijski dokument</a:t>
            </a:r>
          </a:p>
          <a:p>
            <a:pPr lvl="1" eaLnBrk="1" hangingPunct="1"/>
            <a:r>
              <a:rPr lang="sr-Latn-CS" altLang="sr-Latn-RS"/>
              <a:t>sva plaćanja se vrše na osnovu pristiglih faktura</a:t>
            </a:r>
            <a:endParaRPr lang="en-US" altLang="sr-Latn-RS"/>
          </a:p>
          <a:p>
            <a:pPr eaLnBrk="1" hangingPunct="1"/>
            <a:r>
              <a:rPr lang="en-US" altLang="sr-Latn-RS"/>
              <a:t>Kod nekih preduze</a:t>
            </a:r>
            <a:r>
              <a:rPr lang="sr-Latn-CS" altLang="sr-Latn-RS"/>
              <a:t>ća, faktura i otpremnica se formiraju kao jedan dokument (tzv. faktura-otpremnica)</a:t>
            </a:r>
          </a:p>
          <a:p>
            <a:pPr eaLnBrk="1" hangingPunct="1"/>
            <a:r>
              <a:rPr lang="sr-Latn-CS" altLang="sr-Latn-RS"/>
              <a:t>Za usluge se ne formira otpremnica</a:t>
            </a:r>
          </a:p>
          <a:p>
            <a:pPr eaLnBrk="1" hangingPunct="1"/>
            <a:endParaRPr lang="sr-Latn-CS" altLang="sr-Latn-RS"/>
          </a:p>
          <a:p>
            <a:pPr marL="914400" lvl="2" indent="0" eaLnBrk="1" hangingPunct="1">
              <a:buFontTx/>
              <a:buNone/>
            </a:pPr>
            <a:r>
              <a:rPr lang="sr-Latn-CS" altLang="sr-Latn-RS">
                <a:solidFill>
                  <a:srgbClr val="0000FF"/>
                </a:solidFill>
              </a:rPr>
              <a:t>Videti ostavljene primere ovih dokumenata!</a:t>
            </a:r>
            <a:endParaRPr lang="en-US" altLang="sr-Latn-RS">
              <a:solidFill>
                <a:srgbClr val="0000FF"/>
              </a:solidFill>
            </a:endParaRPr>
          </a:p>
          <a:p>
            <a:pPr lvl="1" eaLnBrk="1" hangingPunct="1"/>
            <a:endParaRPr lang="sr-Latn-CS" altLang="sr-Latn-R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317232C5-7FF6-B02B-4BFB-262FFD0725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en-US"/>
              <a:t>Pojmovi	</a:t>
            </a:r>
            <a:endParaRPr lang="en-US" altLang="en-US"/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A1A4041D-0494-89BA-C0B9-2DA5D7D9BCB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sr-Latn-RS" altLang="en-US"/>
              <a:t>Ulazna faktura – faktura dobijena od dobavljača </a:t>
            </a:r>
          </a:p>
          <a:p>
            <a:pPr lvl="1"/>
            <a:r>
              <a:rPr lang="sr-Latn-RS" altLang="en-US"/>
              <a:t>Moramo platiti dobavljaču iznos naveden na fakturi</a:t>
            </a:r>
          </a:p>
          <a:p>
            <a:r>
              <a:rPr lang="sr-Latn-RS" altLang="en-US"/>
              <a:t>Izlazna faktura – faktura poslata kupcu</a:t>
            </a:r>
          </a:p>
          <a:p>
            <a:pPr lvl="1"/>
            <a:r>
              <a:rPr lang="sr-Latn-RS" altLang="en-US"/>
              <a:t>Očekujemo da nam kupac uplati iznos naveden na fakturi</a:t>
            </a:r>
          </a:p>
          <a:p>
            <a:pPr lvl="1"/>
            <a:endParaRPr lang="sr-Latn-R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FC20747E-4FC6-3151-82B5-51164FD076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en-US"/>
              <a:t>Profaktura (predračun)</a:t>
            </a:r>
            <a:endParaRPr lang="en-US" altLang="en-US"/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38C41472-686A-4BD5-65BC-C5BBED7E7C6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prethodnica klasičnoj fakturi (računu)</a:t>
            </a:r>
            <a:endParaRPr lang="sr-Latn-RS" altLang="en-US"/>
          </a:p>
          <a:p>
            <a:r>
              <a:rPr lang="sr-Latn-RS" altLang="en-US"/>
              <a:t>Ima istu strukturu kao i faktura ali </a:t>
            </a:r>
            <a:r>
              <a:rPr lang="en-US" altLang="en-US"/>
              <a:t>nema obavezujući karakter </a:t>
            </a:r>
            <a:endParaRPr lang="sr-Latn-RS" altLang="en-US"/>
          </a:p>
          <a:p>
            <a:r>
              <a:rPr lang="en-US" altLang="en-US"/>
              <a:t>dokument kojim jedan privredni subjekt daje cenovnu ponudu za određeno dobro ili uslugu drugom privrednom subjektu – potencijalnom kupcu</a:t>
            </a:r>
            <a:r>
              <a:rPr lang="sr-Latn-RS" altLang="en-US"/>
              <a:t>, zajedno sa </a:t>
            </a:r>
            <a:r>
              <a:rPr lang="en-US" altLang="en-US"/>
              <a:t>instrukcij</a:t>
            </a:r>
            <a:r>
              <a:rPr lang="sr-Latn-RS" altLang="en-US"/>
              <a:t>ama</a:t>
            </a:r>
            <a:r>
              <a:rPr lang="en-US" altLang="en-US"/>
              <a:t> za plaćanje</a:t>
            </a:r>
          </a:p>
          <a:p>
            <a:r>
              <a:rPr lang="sr-Latn-RS" altLang="en-US"/>
              <a:t>Neka preduzeća isporučuju robu tek kada kupac obavi plaćanje po profakturi. Tada mu se daje roba i izdaje fa</a:t>
            </a:r>
            <a:r>
              <a:rPr lang="en-US" altLang="en-US"/>
              <a:t>ktura </a:t>
            </a:r>
            <a:r>
              <a:rPr lang="sr-Latn-RS" altLang="en-US"/>
              <a:t>i otpremnica</a:t>
            </a:r>
            <a:endParaRPr lang="en-US" altLang="en-US"/>
          </a:p>
          <a:p>
            <a:endParaRPr lang="en-US" altLang="en-US"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7">
            <a:extLst>
              <a:ext uri="{FF2B5EF4-FFF2-40B4-BE49-F238E27FC236}">
                <a16:creationId xmlns:a16="http://schemas.microsoft.com/office/drawing/2014/main" id="{340B732E-457F-8877-7795-C8C1DB17E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0"/>
            <a:ext cx="7604125" cy="668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r-Latn-CS" altLang="sr-Latn-RS" sz="40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r-Latn-CS" altLang="sr-Latn-RS" sz="40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 Narrow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679EB124895194CAA1AC036AEFC8CDB" ma:contentTypeVersion="4" ma:contentTypeDescription="Create a new document." ma:contentTypeScope="" ma:versionID="c2ca2164b5bc25c0115c375e45605b29">
  <xsd:schema xmlns:xsd="http://www.w3.org/2001/XMLSchema" xmlns:xs="http://www.w3.org/2001/XMLSchema" xmlns:p="http://schemas.microsoft.com/office/2006/metadata/properties" xmlns:ns2="50847cbb-6f78-48ef-a8ea-b59a519a86e9" xmlns:ns3="c49975e1-712f-4648-938e-c4be6b7641b1" targetNamespace="http://schemas.microsoft.com/office/2006/metadata/properties" ma:root="true" ma:fieldsID="b1559f9b6bd3b48b0bfb70908c0541b9" ns2:_="" ns3:_="">
    <xsd:import namespace="50847cbb-6f78-48ef-a8ea-b59a519a86e9"/>
    <xsd:import namespace="c49975e1-712f-4648-938e-c4be6b7641b1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847cbb-6f78-48ef-a8ea-b59a519a86e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49975e1-712f-4648-938e-c4be6b7641b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ACBB91F-60CB-4B02-BCAA-B688CE025014}">
  <ds:schemaRefs>
    <ds:schemaRef ds:uri="50847cbb-6f78-48ef-a8ea-b59a519a86e9"/>
    <ds:schemaRef ds:uri="c49975e1-712f-4648-938e-c4be6b7641b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B26FB630-16F7-4068-B75D-4046A6D699F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Default Design</vt:lpstr>
      <vt:lpstr>Poslovna informatika Prodaja  Informacioni sistem preduzeća</vt:lpstr>
      <vt:lpstr>Poslovni podsistemi preduzeća koje ćemo analizirati i modelovati</vt:lpstr>
      <vt:lpstr>Na ovim predavanjima razmatramo prodaju</vt:lpstr>
      <vt:lpstr>Veza prodaje i nabavke sa magacinskim poslovanjem (trgovinsko preduzeće)</vt:lpstr>
      <vt:lpstr>Veza prodaje i nabavke sa likvidaturom</vt:lpstr>
      <vt:lpstr>Prodaja: Značenje dokumenata</vt:lpstr>
      <vt:lpstr>Pojmovi </vt:lpstr>
      <vt:lpstr>Profaktura (predračun)</vt:lpstr>
      <vt:lpstr>PowerPoint Presentation</vt:lpstr>
      <vt:lpstr>Evidencije</vt:lpstr>
      <vt:lpstr>Knjiga ulaznih faktura (KUF) - primer</vt:lpstr>
      <vt:lpstr>Elementi izlazne fakture</vt:lpstr>
      <vt:lpstr>Pravila i ograničenja</vt:lpstr>
      <vt:lpstr>Način računanja (fakturisanje)</vt:lpstr>
    </vt:vector>
  </TitlesOfParts>
  <Company>FTN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Metodologije brzog razvoja softvera</dc:title>
  <dc:creator>Gordana Milosavljevic</dc:creator>
  <cp:revision>1</cp:revision>
  <dcterms:created xsi:type="dcterms:W3CDTF">2010-10-11T09:07:04Z</dcterms:created>
  <dcterms:modified xsi:type="dcterms:W3CDTF">2024-05-17T16:09:16Z</dcterms:modified>
</cp:coreProperties>
</file>