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4" r:id="rId2"/>
    <p:sldId id="415" r:id="rId3"/>
    <p:sldId id="416" r:id="rId4"/>
    <p:sldId id="418" r:id="rId5"/>
    <p:sldId id="417" r:id="rId6"/>
    <p:sldId id="419" r:id="rId7"/>
    <p:sldId id="420" r:id="rId8"/>
    <p:sldId id="421" r:id="rId9"/>
    <p:sldId id="413" r:id="rId10"/>
    <p:sldId id="422" r:id="rId11"/>
    <p:sldId id="423" r:id="rId12"/>
    <p:sldId id="424" r:id="rId13"/>
    <p:sldId id="425" r:id="rId14"/>
    <p:sldId id="426" r:id="rId15"/>
    <p:sldId id="414" r:id="rId16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391" autoAdjust="0"/>
  </p:normalViewPr>
  <p:slideViewPr>
    <p:cSldViewPr>
      <p:cViewPr varScale="1">
        <p:scale>
          <a:sx n="117" d="100"/>
          <a:sy n="117" d="100"/>
        </p:scale>
        <p:origin x="8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0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CS" noProof="0" dirty="0" err="1"/>
              <a:t>Click</a:t>
            </a:r>
            <a:r>
              <a:rPr lang="sr-Latn-CS" noProof="0" dirty="0"/>
              <a:t> to </a:t>
            </a:r>
            <a:r>
              <a:rPr lang="sr-Latn-CS" noProof="0" dirty="0" err="1"/>
              <a:t>edit</a:t>
            </a:r>
            <a:r>
              <a:rPr lang="sr-Latn-CS" noProof="0" dirty="0"/>
              <a:t> </a:t>
            </a:r>
            <a:r>
              <a:rPr lang="sr-Latn-CS" noProof="0" dirty="0" err="1"/>
              <a:t>Master</a:t>
            </a:r>
            <a:r>
              <a:rPr lang="sr-Latn-CS" noProof="0" dirty="0"/>
              <a:t> </a:t>
            </a:r>
            <a:r>
              <a:rPr lang="sr-Latn-CS" noProof="0" dirty="0" err="1"/>
              <a:t>title</a:t>
            </a:r>
            <a:r>
              <a:rPr lang="sr-Latn-CS" noProof="0" dirty="0"/>
              <a:t> </a:t>
            </a:r>
            <a:r>
              <a:rPr lang="sr-Latn-CS" noProof="0" dirty="0" err="1"/>
              <a:t>style</a:t>
            </a:r>
            <a:endParaRPr lang="sr-Latn-C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r-Latn-CS" noProof="0" dirty="0" err="1"/>
              <a:t>Click</a:t>
            </a:r>
            <a:r>
              <a:rPr lang="sr-Latn-CS" noProof="0" dirty="0"/>
              <a:t> to </a:t>
            </a:r>
            <a:r>
              <a:rPr lang="sr-Latn-CS" noProof="0" dirty="0" err="1"/>
              <a:t>edit</a:t>
            </a:r>
            <a:r>
              <a:rPr lang="sr-Latn-CS" noProof="0" dirty="0"/>
              <a:t> </a:t>
            </a:r>
            <a:r>
              <a:rPr lang="sr-Latn-CS" noProof="0" dirty="0" err="1"/>
              <a:t>Master</a:t>
            </a:r>
            <a:r>
              <a:rPr lang="sr-Latn-CS" noProof="0" dirty="0"/>
              <a:t> </a:t>
            </a:r>
            <a:r>
              <a:rPr lang="sr-Latn-CS" noProof="0" dirty="0" err="1"/>
              <a:t>subtitle</a:t>
            </a:r>
            <a:r>
              <a:rPr lang="sr-Latn-CS" noProof="0" dirty="0"/>
              <a:t> </a:t>
            </a:r>
            <a:r>
              <a:rPr lang="sr-Latn-CS" noProof="0" dirty="0" err="1"/>
              <a:t>style</a:t>
            </a:r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E63A-9D9C-4955-8C1A-EF7C55866AC7}" type="datetime1">
              <a:rPr lang="en-US" smtClean="0"/>
              <a:pPr/>
              <a:t>4/16/2021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729-3539-4A26-8900-A202E19641A1}" type="datetime1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B998-20BF-499E-9486-13CC391716AD}" type="datetime1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E5B4-90FB-4063-A389-DF54BAF24403}" type="datetime1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3439-374D-48B5-B6AC-04B7AC0A2446}" type="datetime1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71C5-B431-4936-817B-22935A9C6339}" type="datetime1">
              <a:rPr lang="en-US" smtClean="0"/>
              <a:pPr/>
              <a:t>4/16/2021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BC75-2F37-4AEE-B06E-7921CFEFF0DA}" type="datetime1">
              <a:rPr lang="en-US" smtClean="0"/>
              <a:pPr/>
              <a:t>4/16/2021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B52F-4416-4E0D-B4E6-E6E6917155CD}" type="datetime1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FABA-8843-49A3-9AF5-1079EFB60A6B}" type="datetime1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53D2-E1D8-41F9-A636-000334B54534}" type="datetime1">
              <a:rPr lang="en-US" smtClean="0"/>
              <a:pPr/>
              <a:t>4/16/2021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97083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sr-Latn-CS" noProof="0" dirty="0" err="1"/>
              <a:t>Click</a:t>
            </a:r>
            <a:r>
              <a:rPr lang="sr-Latn-CS" noProof="0" dirty="0"/>
              <a:t> to </a:t>
            </a:r>
            <a:r>
              <a:rPr lang="sr-Latn-CS" noProof="0" dirty="0" err="1"/>
              <a:t>edit</a:t>
            </a:r>
            <a:r>
              <a:rPr lang="sr-Latn-CS" noProof="0" dirty="0"/>
              <a:t> </a:t>
            </a:r>
            <a:r>
              <a:rPr lang="sr-Latn-CS" noProof="0" dirty="0" err="1"/>
              <a:t>Master</a:t>
            </a:r>
            <a:r>
              <a:rPr lang="sr-Latn-CS" noProof="0" dirty="0"/>
              <a:t> </a:t>
            </a:r>
            <a:r>
              <a:rPr lang="sr-Latn-CS" noProof="0" dirty="0" err="1"/>
              <a:t>title</a:t>
            </a:r>
            <a:r>
              <a:rPr lang="sr-Latn-CS" noProof="0" dirty="0"/>
              <a:t> </a:t>
            </a:r>
            <a:r>
              <a:rPr lang="sr-Latn-CS" noProof="0" dirty="0" err="1"/>
              <a:t>style</a:t>
            </a:r>
            <a:endParaRPr lang="sr-Latn-C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052736"/>
            <a:ext cx="8784976" cy="568863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sr-Latn-CS" noProof="0" dirty="0" err="1"/>
              <a:t>Click</a:t>
            </a:r>
            <a:r>
              <a:rPr lang="sr-Latn-CS" noProof="0" dirty="0"/>
              <a:t> to </a:t>
            </a:r>
            <a:r>
              <a:rPr lang="sr-Latn-CS" noProof="0" dirty="0" err="1"/>
              <a:t>edit</a:t>
            </a:r>
            <a:r>
              <a:rPr lang="sr-Latn-CS" noProof="0" dirty="0"/>
              <a:t> </a:t>
            </a:r>
            <a:r>
              <a:rPr lang="sr-Latn-CS" noProof="0" dirty="0" err="1"/>
              <a:t>Master</a:t>
            </a:r>
            <a:r>
              <a:rPr lang="sr-Latn-CS" noProof="0" dirty="0"/>
              <a:t> </a:t>
            </a:r>
            <a:r>
              <a:rPr lang="sr-Latn-CS" noProof="0" dirty="0" err="1"/>
              <a:t>text</a:t>
            </a:r>
            <a:r>
              <a:rPr lang="sr-Latn-CS" noProof="0" dirty="0"/>
              <a:t> </a:t>
            </a:r>
            <a:r>
              <a:rPr lang="sr-Latn-CS" noProof="0" dirty="0" err="1"/>
              <a:t>styles</a:t>
            </a:r>
            <a:endParaRPr lang="sr-Latn-CS" noProof="0" dirty="0"/>
          </a:p>
          <a:p>
            <a:pPr lvl="1"/>
            <a:r>
              <a:rPr lang="sr-Latn-CS" noProof="0" dirty="0" err="1"/>
              <a:t>Second</a:t>
            </a:r>
            <a:r>
              <a:rPr lang="sr-Latn-CS" noProof="0" dirty="0"/>
              <a:t> </a:t>
            </a:r>
            <a:r>
              <a:rPr lang="sr-Latn-CS" noProof="0" dirty="0" err="1"/>
              <a:t>level</a:t>
            </a:r>
            <a:endParaRPr lang="sr-Latn-CS" noProof="0" dirty="0"/>
          </a:p>
          <a:p>
            <a:pPr lvl="2"/>
            <a:r>
              <a:rPr lang="sr-Latn-CS" noProof="0" dirty="0" err="1"/>
              <a:t>Third</a:t>
            </a:r>
            <a:r>
              <a:rPr lang="sr-Latn-CS" noProof="0" dirty="0"/>
              <a:t> </a:t>
            </a:r>
            <a:r>
              <a:rPr lang="sr-Latn-CS" noProof="0" dirty="0" err="1"/>
              <a:t>level</a:t>
            </a:r>
            <a:endParaRPr lang="sr-Latn-CS" noProof="0" dirty="0"/>
          </a:p>
          <a:p>
            <a:pPr lvl="3"/>
            <a:r>
              <a:rPr lang="sr-Latn-CS" noProof="0" dirty="0" err="1"/>
              <a:t>Fourth</a:t>
            </a:r>
            <a:r>
              <a:rPr lang="sr-Latn-CS" noProof="0" dirty="0"/>
              <a:t> </a:t>
            </a:r>
            <a:r>
              <a:rPr lang="sr-Latn-CS" noProof="0" dirty="0" err="1"/>
              <a:t>level</a:t>
            </a:r>
            <a:endParaRPr lang="sr-Latn-CS" noProof="0" dirty="0"/>
          </a:p>
          <a:p>
            <a:pPr lvl="4"/>
            <a:r>
              <a:rPr lang="sr-Latn-CS" noProof="0" dirty="0" err="1"/>
              <a:t>Fifth</a:t>
            </a:r>
            <a:r>
              <a:rPr lang="sr-Latn-CS" noProof="0" dirty="0"/>
              <a:t> </a:t>
            </a:r>
            <a:r>
              <a:rPr lang="sr-Latn-CS" noProof="0" dirty="0" err="1"/>
              <a:t>level</a:t>
            </a:r>
            <a:endParaRPr lang="sr-Latn-C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1368152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9F2F-1D16-4A08-95A7-F25CD718B991}" type="datetime1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57606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Tx/>
        <a:buBlip>
          <a:blip r:embed="rId17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Tx/>
        <a:buBlip>
          <a:blip r:embed="rId18"/>
        </a:buBlip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Tx/>
        <a:buBlip>
          <a:blip r:embed="rId19"/>
        </a:buBlip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/>
              <a:t>Siniša Nikolić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Izuzetci ukratko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110"/>
            <a:ext cx="8784976" cy="797083"/>
          </a:xfrm>
        </p:spPr>
        <p:txBody>
          <a:bodyPr/>
          <a:lstStyle/>
          <a:p>
            <a:r>
              <a:rPr lang="sr-Latn-CS" dirty="0"/>
              <a:t>Rad sa izuzecima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" y="4146104"/>
            <a:ext cx="4821656" cy="225420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69869"/>
            <a:ext cx="3986624" cy="28031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4048" y="3769868"/>
            <a:ext cx="3986623" cy="27832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211" y="5111627"/>
            <a:ext cx="26642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0505" y="4759016"/>
            <a:ext cx="26642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0505" y="6115255"/>
            <a:ext cx="26642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ts val="600"/>
              </a:lnSpc>
            </a:pPr>
            <a:r>
              <a:rPr lang="sr-Latn-R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03772" y="4222644"/>
            <a:ext cx="3256260" cy="10794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</p:cNvCxnSpPr>
          <p:nvPr/>
        </p:nvCxnSpPr>
        <p:spPr>
          <a:xfrm flipV="1">
            <a:off x="3231902" y="3769869"/>
            <a:ext cx="1772146" cy="4527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4"/>
          </p:cNvCxnSpPr>
          <p:nvPr/>
        </p:nvCxnSpPr>
        <p:spPr>
          <a:xfrm>
            <a:off x="3231902" y="5302103"/>
            <a:ext cx="1772146" cy="125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78707" y="5534024"/>
            <a:ext cx="10501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13715" y="5733256"/>
            <a:ext cx="32347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76559" y="4005064"/>
            <a:ext cx="174391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0" y="711964"/>
            <a:ext cx="9144000" cy="3313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400" i="1" dirty="0">
                <a:solidFill>
                  <a:schemeClr val="accent1"/>
                </a:solidFill>
              </a:rPr>
              <a:t>t</a:t>
            </a:r>
            <a:r>
              <a:rPr lang="en-US" sz="3400" i="1" dirty="0" err="1">
                <a:solidFill>
                  <a:schemeClr val="accent1"/>
                </a:solidFill>
              </a:rPr>
              <a:t>hrows</a:t>
            </a:r>
            <a:r>
              <a:rPr lang="en-US" sz="3400" i="1" dirty="0">
                <a:solidFill>
                  <a:schemeClr val="accent1"/>
                </a:solidFill>
              </a:rPr>
              <a:t> </a:t>
            </a:r>
            <a:r>
              <a:rPr lang="en-US" sz="3400" dirty="0" err="1"/>
              <a:t>klauzula</a:t>
            </a:r>
            <a:r>
              <a:rPr lang="en-US" sz="3400" dirty="0"/>
              <a:t> </a:t>
            </a:r>
            <a:r>
              <a:rPr lang="sr-Latn-RS" sz="3400" dirty="0"/>
              <a:t>obaveštava korisnika funkcije </a:t>
            </a:r>
            <a:r>
              <a:rPr lang="en-US" sz="3400" dirty="0"/>
              <a:t>i </a:t>
            </a:r>
            <a:r>
              <a:rPr lang="en-US" sz="3400" dirty="0" err="1"/>
              <a:t>prevodioca</a:t>
            </a:r>
            <a:r>
              <a:rPr lang="en-US" sz="3400" dirty="0"/>
              <a:t> da </a:t>
            </a:r>
            <a:r>
              <a:rPr lang="sr-Latn-RS" sz="3400" dirty="0"/>
              <a:t>ona </a:t>
            </a:r>
            <a:r>
              <a:rPr lang="en-US" sz="3400" dirty="0" err="1"/>
              <a:t>mo</a:t>
            </a:r>
            <a:r>
              <a:rPr lang="sr-Latn-RS" sz="3400" dirty="0"/>
              <a:t>že da proizvede izuzetak</a:t>
            </a:r>
          </a:p>
          <a:p>
            <a:r>
              <a:rPr lang="sr-Latn-RS" sz="3400" i="1" dirty="0">
                <a:solidFill>
                  <a:schemeClr val="accent1"/>
                </a:solidFill>
              </a:rPr>
              <a:t>throw</a:t>
            </a:r>
            <a:r>
              <a:rPr lang="sr-Latn-RS" sz="3400" dirty="0"/>
              <a:t> naredba u toj funkciji </a:t>
            </a:r>
            <a:r>
              <a:rPr lang="sr-Latn-RS" sz="3400" dirty="0">
                <a:solidFill>
                  <a:schemeClr val="accent1"/>
                </a:solidFill>
              </a:rPr>
              <a:t>prekida funkciju </a:t>
            </a:r>
            <a:r>
              <a:rPr lang="sr-Latn-RS" sz="3400" dirty="0"/>
              <a:t>i </a:t>
            </a:r>
            <a:r>
              <a:rPr lang="en-US" sz="3400" dirty="0">
                <a:solidFill>
                  <a:schemeClr val="accent1"/>
                </a:solidFill>
              </a:rPr>
              <a:t>“</a:t>
            </a:r>
            <a:r>
              <a:rPr lang="sr-Latn-RS" sz="3400" dirty="0">
                <a:solidFill>
                  <a:schemeClr val="accent1"/>
                </a:solidFill>
              </a:rPr>
              <a:t>ispaljuje</a:t>
            </a:r>
            <a:r>
              <a:rPr lang="en-US" sz="3400" dirty="0">
                <a:solidFill>
                  <a:schemeClr val="accent1"/>
                </a:solidFill>
              </a:rPr>
              <a:t>”</a:t>
            </a:r>
            <a:r>
              <a:rPr lang="sr-Latn-RS" sz="3400" dirty="0">
                <a:solidFill>
                  <a:schemeClr val="accent1"/>
                </a:solidFill>
              </a:rPr>
              <a:t> izuzetak </a:t>
            </a:r>
            <a:r>
              <a:rPr lang="sr-Latn-RS" sz="3400" dirty="0"/>
              <a:t>(obavezno stoji u </a:t>
            </a:r>
            <a:r>
              <a:rPr lang="en-US" sz="3400" dirty="0">
                <a:solidFill>
                  <a:schemeClr val="accent1"/>
                </a:solidFill>
              </a:rPr>
              <a:t>if</a:t>
            </a:r>
            <a:r>
              <a:rPr lang="sr-Latn-RS" sz="3400" dirty="0"/>
              <a:t> naredbi)</a:t>
            </a:r>
          </a:p>
          <a:p>
            <a:r>
              <a:rPr lang="sr-Latn-RS" sz="3400" i="1" dirty="0">
                <a:solidFill>
                  <a:schemeClr val="accent1"/>
                </a:solidFill>
              </a:rPr>
              <a:t>try</a:t>
            </a:r>
            <a:r>
              <a:rPr lang="sr-Latn-RS" sz="3400" dirty="0">
                <a:solidFill>
                  <a:schemeClr val="accent1"/>
                </a:solidFill>
              </a:rPr>
              <a:t> </a:t>
            </a:r>
            <a:r>
              <a:rPr lang="sr-Latn-RS" sz="3400" dirty="0"/>
              <a:t>blok obuhvata korišćenu funkciju i </a:t>
            </a:r>
            <a:r>
              <a:rPr lang="en-US" sz="3400" dirty="0">
                <a:solidFill>
                  <a:schemeClr val="accent1"/>
                </a:solidFill>
              </a:rPr>
              <a:t>“</a:t>
            </a:r>
            <a:r>
              <a:rPr lang="sr-Latn-RS" sz="3400" dirty="0">
                <a:solidFill>
                  <a:schemeClr val="accent1"/>
                </a:solidFill>
              </a:rPr>
              <a:t>hvata</a:t>
            </a:r>
            <a:r>
              <a:rPr lang="en-US" sz="3400" dirty="0">
                <a:solidFill>
                  <a:schemeClr val="accent1"/>
                </a:solidFill>
              </a:rPr>
              <a:t>”</a:t>
            </a:r>
            <a:r>
              <a:rPr lang="sr-Latn-RS" sz="3400" dirty="0">
                <a:solidFill>
                  <a:schemeClr val="accent1"/>
                </a:solidFill>
              </a:rPr>
              <a:t> izuzetak</a:t>
            </a:r>
            <a:r>
              <a:rPr lang="en-US" sz="3400" dirty="0"/>
              <a:t>, </a:t>
            </a:r>
            <a:r>
              <a:rPr lang="en-US" sz="3400" dirty="0" err="1"/>
              <a:t>odnosno</a:t>
            </a:r>
            <a:r>
              <a:rPr lang="en-US" sz="3400" dirty="0"/>
              <a:t> </a:t>
            </a:r>
            <a:r>
              <a:rPr lang="en-US" sz="3400" dirty="0" err="1"/>
              <a:t>spre</a:t>
            </a:r>
            <a:r>
              <a:rPr lang="sr-Latn-RS" sz="3400" dirty="0"/>
              <a:t>čava da on zaustavi program</a:t>
            </a:r>
          </a:p>
          <a:p>
            <a:r>
              <a:rPr lang="sr-Latn-RS" sz="3400" i="1" dirty="0">
                <a:solidFill>
                  <a:schemeClr val="accent1"/>
                </a:solidFill>
              </a:rPr>
              <a:t>catch</a:t>
            </a:r>
            <a:r>
              <a:rPr lang="sr-Latn-RS" sz="3400" dirty="0">
                <a:solidFill>
                  <a:schemeClr val="accent1"/>
                </a:solidFill>
              </a:rPr>
              <a:t> </a:t>
            </a:r>
            <a:r>
              <a:rPr lang="sr-Latn-RS" sz="3400" dirty="0"/>
              <a:t>blok </a:t>
            </a:r>
            <a:r>
              <a:rPr lang="en-US" sz="3400" dirty="0" err="1"/>
              <a:t>defin</a:t>
            </a:r>
            <a:r>
              <a:rPr lang="sr-Latn-RS" sz="3400" dirty="0"/>
              <a:t>iše proceduru za obradu izuzetka</a:t>
            </a:r>
          </a:p>
          <a:p>
            <a:r>
              <a:rPr lang="sr-Latn-RS" sz="3400" i="1" dirty="0">
                <a:solidFill>
                  <a:schemeClr val="accent1"/>
                </a:solidFill>
              </a:rPr>
              <a:t>finally</a:t>
            </a:r>
            <a:r>
              <a:rPr lang="sr-Latn-RS" sz="3400" dirty="0">
                <a:solidFill>
                  <a:schemeClr val="accent1"/>
                </a:solidFill>
              </a:rPr>
              <a:t> </a:t>
            </a:r>
            <a:r>
              <a:rPr lang="sr-Latn-RS" sz="3400" dirty="0"/>
              <a:t>blok definiše proceduru koja treba da se izvrši i u slučaju uspešnog i u slučaju neuspešnog izvršavanja funkcije</a:t>
            </a:r>
            <a:r>
              <a:rPr lang="en-US" sz="3400" dirty="0"/>
              <a:t> (</a:t>
            </a:r>
            <a:r>
              <a:rPr lang="sr-Latn-RS" sz="3400" dirty="0"/>
              <a:t>čak i ukoliko u try ili catch blokovima stoji </a:t>
            </a:r>
            <a:r>
              <a:rPr lang="sr-Latn-RS" sz="3400" dirty="0">
                <a:solidFill>
                  <a:schemeClr val="accent1"/>
                </a:solidFill>
              </a:rPr>
              <a:t>return </a:t>
            </a:r>
            <a:r>
              <a:rPr lang="sr-Latn-RS" sz="3400" dirty="0"/>
              <a:t>naredba</a:t>
            </a:r>
            <a:r>
              <a:rPr lang="en-US" sz="3400" dirty="0"/>
              <a:t>)</a:t>
            </a:r>
          </a:p>
          <a:p>
            <a:r>
              <a:rPr lang="en-US" sz="3400" dirty="0"/>
              <a:t>mora da </a:t>
            </a:r>
            <a:r>
              <a:rPr lang="en-US" sz="3400" dirty="0" err="1"/>
              <a:t>postoji</a:t>
            </a:r>
            <a:r>
              <a:rPr lang="en-US" sz="3400" dirty="0"/>
              <a:t> </a:t>
            </a:r>
            <a:r>
              <a:rPr lang="en-US" sz="3400" i="1" dirty="0"/>
              <a:t>try</a:t>
            </a:r>
            <a:r>
              <a:rPr lang="en-US" sz="3400" dirty="0"/>
              <a:t> </a:t>
            </a:r>
            <a:r>
              <a:rPr lang="en-US" sz="3400" dirty="0" err="1"/>
              <a:t>blok</a:t>
            </a:r>
            <a:r>
              <a:rPr lang="en-US" sz="3400" dirty="0"/>
              <a:t> </a:t>
            </a:r>
            <a:r>
              <a:rPr lang="en-US" sz="3400" dirty="0" err="1"/>
              <a:t>i</a:t>
            </a:r>
            <a:r>
              <a:rPr lang="en-US" sz="3400" dirty="0"/>
              <a:t> bar </a:t>
            </a:r>
            <a:r>
              <a:rPr lang="en-US" sz="3400" dirty="0" err="1"/>
              <a:t>jedan</a:t>
            </a:r>
            <a:r>
              <a:rPr lang="en-US" sz="3400" dirty="0"/>
              <a:t> od </a:t>
            </a:r>
            <a:r>
              <a:rPr lang="en-US" sz="3400" dirty="0" err="1"/>
              <a:t>blokova</a:t>
            </a:r>
            <a:r>
              <a:rPr lang="en-US" sz="3400" dirty="0"/>
              <a:t> </a:t>
            </a:r>
            <a:r>
              <a:rPr lang="en-US" sz="3400" i="1" dirty="0"/>
              <a:t>catch</a:t>
            </a:r>
            <a:r>
              <a:rPr lang="en-US" sz="3400" dirty="0"/>
              <a:t> </a:t>
            </a:r>
            <a:r>
              <a:rPr lang="en-US" sz="3400" dirty="0" err="1"/>
              <a:t>ili</a:t>
            </a:r>
            <a:r>
              <a:rPr lang="en-US" sz="3400" dirty="0"/>
              <a:t> </a:t>
            </a:r>
            <a:r>
              <a:rPr lang="en-US" sz="3400" i="1" dirty="0"/>
              <a:t>finally</a:t>
            </a:r>
            <a:r>
              <a:rPr lang="en-US" sz="3400" dirty="0"/>
              <a:t>, a </a:t>
            </a:r>
            <a:r>
              <a:rPr lang="en-US" sz="3400" dirty="0" err="1"/>
              <a:t>mogu</a:t>
            </a:r>
            <a:r>
              <a:rPr lang="en-US" sz="3400" dirty="0"/>
              <a:t> </a:t>
            </a:r>
            <a:r>
              <a:rPr lang="en-US" sz="3400" dirty="0" err="1"/>
              <a:t>i</a:t>
            </a:r>
            <a:r>
              <a:rPr lang="en-US" sz="3400" dirty="0"/>
              <a:t> </a:t>
            </a:r>
            <a:r>
              <a:rPr lang="en-US" sz="3400" dirty="0" err="1"/>
              <a:t>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2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Rad sa izuzecima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24" y="1052736"/>
            <a:ext cx="7886700" cy="48895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uspešan</a:t>
            </a:r>
            <a:r>
              <a:rPr lang="sr-Latn-RS" dirty="0"/>
              <a:t> tok</a:t>
            </a:r>
            <a:r>
              <a:rPr lang="en-US" dirty="0"/>
              <a:t> </a:t>
            </a:r>
            <a:r>
              <a:rPr lang="en-US" dirty="0" err="1"/>
              <a:t>izvr</a:t>
            </a:r>
            <a:r>
              <a:rPr lang="sr-Latn-RS" dirty="0"/>
              <a:t>š</a:t>
            </a:r>
            <a:r>
              <a:rPr lang="en-US" dirty="0" err="1"/>
              <a:t>avanja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sr-Latn-RS" dirty="0"/>
              <a:t>: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79513" y="1196752"/>
            <a:ext cx="8712968" cy="4889307"/>
            <a:chOff x="593457" y="2517915"/>
            <a:chExt cx="7893843" cy="3568144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99" y="3699014"/>
              <a:ext cx="4336862" cy="14765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014" y="3289684"/>
              <a:ext cx="3264286" cy="229523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223014" y="3203714"/>
              <a:ext cx="3264286" cy="2381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6160" y="4143391"/>
              <a:ext cx="26642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52454" y="3790780"/>
              <a:ext cx="26642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52454" y="5147019"/>
              <a:ext cx="26642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86512" y="3505380"/>
              <a:ext cx="2636044" cy="107945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0" idx="0"/>
            </p:cNvCxnSpPr>
            <p:nvPr/>
          </p:nvCxnSpPr>
          <p:spPr>
            <a:xfrm flipV="1">
              <a:off x="3504534" y="3203715"/>
              <a:ext cx="1718480" cy="301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4"/>
            </p:cNvCxnSpPr>
            <p:nvPr/>
          </p:nvCxnSpPr>
          <p:spPr>
            <a:xfrm>
              <a:off x="3504534" y="4584838"/>
              <a:ext cx="1718480" cy="10000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0599" y="2517915"/>
              <a:ext cx="0" cy="136207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00599" y="3879989"/>
              <a:ext cx="21431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14912" y="3879990"/>
              <a:ext cx="0" cy="28243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814913" y="4162420"/>
              <a:ext cx="2850355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807770" y="4229095"/>
              <a:ext cx="2850355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14912" y="4241921"/>
              <a:ext cx="0" cy="195383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00599" y="4437303"/>
              <a:ext cx="21431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0599" y="4437304"/>
              <a:ext cx="0" cy="44281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93457" y="4880114"/>
              <a:ext cx="21431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07769" y="4889498"/>
              <a:ext cx="0" cy="12396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93457" y="5013464"/>
              <a:ext cx="21431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93457" y="5013464"/>
              <a:ext cx="7142" cy="91440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392369" y="3051315"/>
              <a:ext cx="0" cy="261937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3658124" y="2650846"/>
              <a:ext cx="1734245" cy="1511575"/>
            </a:xfrm>
            <a:custGeom>
              <a:avLst/>
              <a:gdLst>
                <a:gd name="connsiteX0" fmla="*/ 0 w 2324100"/>
                <a:gd name="connsiteY0" fmla="*/ 1505369 h 1505369"/>
                <a:gd name="connsiteX1" fmla="*/ 838200 w 2324100"/>
                <a:gd name="connsiteY1" fmla="*/ 1248194 h 1505369"/>
                <a:gd name="connsiteX2" fmla="*/ 1143000 w 2324100"/>
                <a:gd name="connsiteY2" fmla="*/ 171869 h 1505369"/>
                <a:gd name="connsiteX3" fmla="*/ 1924050 w 2324100"/>
                <a:gd name="connsiteY3" fmla="*/ 419 h 1505369"/>
                <a:gd name="connsiteX4" fmla="*/ 2257425 w 2324100"/>
                <a:gd name="connsiteY4" fmla="*/ 133769 h 1505369"/>
                <a:gd name="connsiteX5" fmla="*/ 2324100 w 2324100"/>
                <a:gd name="connsiteY5" fmla="*/ 438569 h 15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4100" h="1505369">
                  <a:moveTo>
                    <a:pt x="0" y="1505369"/>
                  </a:moveTo>
                  <a:cubicBezTo>
                    <a:pt x="323850" y="1487906"/>
                    <a:pt x="647700" y="1470444"/>
                    <a:pt x="838200" y="1248194"/>
                  </a:cubicBezTo>
                  <a:cubicBezTo>
                    <a:pt x="1028700" y="1025944"/>
                    <a:pt x="962025" y="379831"/>
                    <a:pt x="1143000" y="171869"/>
                  </a:cubicBezTo>
                  <a:cubicBezTo>
                    <a:pt x="1323975" y="-36093"/>
                    <a:pt x="1738313" y="6769"/>
                    <a:pt x="1924050" y="419"/>
                  </a:cubicBezTo>
                  <a:cubicBezTo>
                    <a:pt x="2109787" y="-5931"/>
                    <a:pt x="2190750" y="60744"/>
                    <a:pt x="2257425" y="133769"/>
                  </a:cubicBezTo>
                  <a:cubicBezTo>
                    <a:pt x="2324100" y="206794"/>
                    <a:pt x="2324100" y="322681"/>
                    <a:pt x="2324100" y="438569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 flipV="1">
              <a:off x="3639428" y="4229094"/>
              <a:ext cx="1752940" cy="1856965"/>
            </a:xfrm>
            <a:custGeom>
              <a:avLst/>
              <a:gdLst>
                <a:gd name="connsiteX0" fmla="*/ 0 w 2324100"/>
                <a:gd name="connsiteY0" fmla="*/ 1505369 h 1505369"/>
                <a:gd name="connsiteX1" fmla="*/ 838200 w 2324100"/>
                <a:gd name="connsiteY1" fmla="*/ 1248194 h 1505369"/>
                <a:gd name="connsiteX2" fmla="*/ 1143000 w 2324100"/>
                <a:gd name="connsiteY2" fmla="*/ 171869 h 1505369"/>
                <a:gd name="connsiteX3" fmla="*/ 1924050 w 2324100"/>
                <a:gd name="connsiteY3" fmla="*/ 419 h 1505369"/>
                <a:gd name="connsiteX4" fmla="*/ 2257425 w 2324100"/>
                <a:gd name="connsiteY4" fmla="*/ 133769 h 1505369"/>
                <a:gd name="connsiteX5" fmla="*/ 2324100 w 2324100"/>
                <a:gd name="connsiteY5" fmla="*/ 438569 h 15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4100" h="1505369">
                  <a:moveTo>
                    <a:pt x="0" y="1505369"/>
                  </a:moveTo>
                  <a:cubicBezTo>
                    <a:pt x="323850" y="1487906"/>
                    <a:pt x="647700" y="1470444"/>
                    <a:pt x="838200" y="1248194"/>
                  </a:cubicBezTo>
                  <a:cubicBezTo>
                    <a:pt x="1028700" y="1025944"/>
                    <a:pt x="962025" y="379831"/>
                    <a:pt x="1143000" y="171869"/>
                  </a:cubicBezTo>
                  <a:cubicBezTo>
                    <a:pt x="1323975" y="-36093"/>
                    <a:pt x="1738313" y="6769"/>
                    <a:pt x="1924050" y="419"/>
                  </a:cubicBezTo>
                  <a:cubicBezTo>
                    <a:pt x="2109787" y="-5931"/>
                    <a:pt x="2190750" y="60744"/>
                    <a:pt x="2257425" y="133769"/>
                  </a:cubicBezTo>
                  <a:cubicBezTo>
                    <a:pt x="2324100" y="206794"/>
                    <a:pt x="2324100" y="322681"/>
                    <a:pt x="2324100" y="438569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iley Face 80"/>
            <p:cNvSpPr/>
            <p:nvPr/>
          </p:nvSpPr>
          <p:spPr>
            <a:xfrm>
              <a:off x="5303071" y="4539646"/>
              <a:ext cx="178594" cy="238125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44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Rad sa izuzecima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7886700" cy="48895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neuspešan</a:t>
            </a:r>
            <a:r>
              <a:rPr lang="sr-Latn-RS" dirty="0"/>
              <a:t> tok </a:t>
            </a:r>
            <a:r>
              <a:rPr lang="en-US" dirty="0" err="1"/>
              <a:t>izvr</a:t>
            </a:r>
            <a:r>
              <a:rPr lang="sr-Latn-RS" dirty="0"/>
              <a:t>š</a:t>
            </a:r>
            <a:r>
              <a:rPr lang="en-US" dirty="0" err="1"/>
              <a:t>avanja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sr-Latn-RS" dirty="0"/>
              <a:t>: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9512" y="1556793"/>
            <a:ext cx="8856984" cy="5109854"/>
            <a:chOff x="610791" y="2438401"/>
            <a:chExt cx="7904560" cy="4228245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3619500"/>
              <a:ext cx="4336862" cy="14765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065" y="3210170"/>
              <a:ext cx="3264286" cy="229523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251065" y="3124200"/>
              <a:ext cx="3264286" cy="238120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4211" y="4063877"/>
              <a:ext cx="26642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80505" y="3711266"/>
              <a:ext cx="26642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80505" y="5067505"/>
              <a:ext cx="266420" cy="323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600"/>
                </a:lnSpc>
              </a:pPr>
              <a:r>
                <a:rPr lang="sr-Latn-R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214563" y="3425866"/>
              <a:ext cx="2636044" cy="107945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0" idx="0"/>
            </p:cNvCxnSpPr>
            <p:nvPr/>
          </p:nvCxnSpPr>
          <p:spPr>
            <a:xfrm flipV="1">
              <a:off x="3532585" y="3124201"/>
              <a:ext cx="1718480" cy="30166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4"/>
            </p:cNvCxnSpPr>
            <p:nvPr/>
          </p:nvCxnSpPr>
          <p:spPr>
            <a:xfrm>
              <a:off x="3532585" y="4505324"/>
              <a:ext cx="1718480" cy="100008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8650" y="2438401"/>
              <a:ext cx="0" cy="13620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28650" y="3800475"/>
              <a:ext cx="21431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42963" y="3800476"/>
              <a:ext cx="0" cy="2824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842964" y="4082906"/>
              <a:ext cx="285035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835821" y="4505324"/>
              <a:ext cx="139302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835819" y="4505325"/>
              <a:ext cx="2" cy="1333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14363" y="4638675"/>
              <a:ext cx="22145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21508" y="4933950"/>
              <a:ext cx="7142" cy="914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420419" y="2971800"/>
              <a:ext cx="2" cy="18144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3686175" y="2571332"/>
              <a:ext cx="1734245" cy="1511575"/>
            </a:xfrm>
            <a:custGeom>
              <a:avLst/>
              <a:gdLst>
                <a:gd name="connsiteX0" fmla="*/ 0 w 2324100"/>
                <a:gd name="connsiteY0" fmla="*/ 1505369 h 1505369"/>
                <a:gd name="connsiteX1" fmla="*/ 838200 w 2324100"/>
                <a:gd name="connsiteY1" fmla="*/ 1248194 h 1505369"/>
                <a:gd name="connsiteX2" fmla="*/ 1143000 w 2324100"/>
                <a:gd name="connsiteY2" fmla="*/ 171869 h 1505369"/>
                <a:gd name="connsiteX3" fmla="*/ 1924050 w 2324100"/>
                <a:gd name="connsiteY3" fmla="*/ 419 h 1505369"/>
                <a:gd name="connsiteX4" fmla="*/ 2257425 w 2324100"/>
                <a:gd name="connsiteY4" fmla="*/ 133769 h 1505369"/>
                <a:gd name="connsiteX5" fmla="*/ 2324100 w 2324100"/>
                <a:gd name="connsiteY5" fmla="*/ 438569 h 150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4100" h="1505369">
                  <a:moveTo>
                    <a:pt x="0" y="1505369"/>
                  </a:moveTo>
                  <a:cubicBezTo>
                    <a:pt x="323850" y="1487906"/>
                    <a:pt x="647700" y="1470444"/>
                    <a:pt x="838200" y="1248194"/>
                  </a:cubicBezTo>
                  <a:cubicBezTo>
                    <a:pt x="1028700" y="1025944"/>
                    <a:pt x="962025" y="379831"/>
                    <a:pt x="1143000" y="171869"/>
                  </a:cubicBezTo>
                  <a:cubicBezTo>
                    <a:pt x="1323975" y="-36093"/>
                    <a:pt x="1738313" y="6769"/>
                    <a:pt x="1924050" y="419"/>
                  </a:cubicBezTo>
                  <a:cubicBezTo>
                    <a:pt x="2109787" y="-5931"/>
                    <a:pt x="2190750" y="60744"/>
                    <a:pt x="2257425" y="133769"/>
                  </a:cubicBezTo>
                  <a:cubicBezTo>
                    <a:pt x="2324100" y="206794"/>
                    <a:pt x="2324100" y="322681"/>
                    <a:pt x="2324100" y="43856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610791" y="4791075"/>
              <a:ext cx="22502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35819" y="4786209"/>
              <a:ext cx="0" cy="1382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21508" y="4924425"/>
              <a:ext cx="21431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4363" y="4638676"/>
              <a:ext cx="0" cy="14753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420420" y="4786210"/>
              <a:ext cx="23162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xplosion 1 19"/>
            <p:cNvSpPr/>
            <p:nvPr/>
          </p:nvSpPr>
          <p:spPr>
            <a:xfrm>
              <a:off x="5327977" y="4429124"/>
              <a:ext cx="185738" cy="280886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0606" y="5835649"/>
              <a:ext cx="230624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r-Latn-RS" sz="2400" b="0" i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FileNotFoundException</a:t>
              </a:r>
              <a:endParaRPr lang="en-US" sz="2400" b="0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Curved Connector 25"/>
            <p:cNvCxnSpPr>
              <a:endCxn id="21" idx="3"/>
            </p:cNvCxnSpPr>
            <p:nvPr/>
          </p:nvCxnSpPr>
          <p:spPr>
            <a:xfrm rot="5400000">
              <a:off x="6714299" y="5228763"/>
              <a:ext cx="1464939" cy="57983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1" idx="1"/>
            </p:cNvCxnSpPr>
            <p:nvPr/>
          </p:nvCxnSpPr>
          <p:spPr>
            <a:xfrm rot="10800000">
              <a:off x="2228852" y="4320196"/>
              <a:ext cx="2621755" cy="1930953"/>
            </a:xfrm>
            <a:prstGeom prst="curvedConnector3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2232421" y="4314647"/>
              <a:ext cx="3572" cy="20006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59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Izuzeci (</a:t>
            </a:r>
            <a:r>
              <a:rPr lang="sr-Latn-RS" i="1" dirty="0"/>
              <a:t>Exceptions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7886700" cy="49270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m</a:t>
            </a:r>
            <a:r>
              <a:rPr lang="sr-Latn-RS" i="1" dirty="0">
                <a:solidFill>
                  <a:schemeClr val="accent1"/>
                </a:solidFill>
              </a:rPr>
              <a:t>ulti</a:t>
            </a:r>
            <a:r>
              <a:rPr lang="en-US" i="1" dirty="0">
                <a:solidFill>
                  <a:schemeClr val="accent1"/>
                </a:solidFill>
              </a:rPr>
              <a:t>-catch </a:t>
            </a:r>
            <a:r>
              <a:rPr lang="en-US" dirty="0" err="1"/>
              <a:t>blok</a:t>
            </a:r>
            <a:r>
              <a:rPr lang="sr-Latn-RS" dirty="0"/>
              <a:t>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520" y="1556792"/>
            <a:ext cx="8352928" cy="4983760"/>
            <a:chOff x="611006" y="2438400"/>
            <a:chExt cx="7186680" cy="41021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610282"/>
              <a:ext cx="4351151" cy="347711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621723" y="2438400"/>
              <a:ext cx="0" cy="3330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21723" y="2771486"/>
              <a:ext cx="21431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36036" y="2771487"/>
              <a:ext cx="0" cy="71062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43857" y="3903662"/>
              <a:ext cx="23712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36035" y="3482109"/>
              <a:ext cx="21431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979801" y="4496376"/>
              <a:ext cx="2817885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sr-Latn-RS" sz="2400" b="0" i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IndexOutOfBoundsException</a:t>
              </a:r>
              <a:endParaRPr lang="en-US" sz="2400" b="0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Curved Connector 22"/>
            <p:cNvCxnSpPr>
              <a:endCxn id="21" idx="0"/>
            </p:cNvCxnSpPr>
            <p:nvPr/>
          </p:nvCxnSpPr>
          <p:spPr>
            <a:xfrm>
              <a:off x="3415145" y="3903663"/>
              <a:ext cx="2973599" cy="592713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1" idx="2"/>
            </p:cNvCxnSpPr>
            <p:nvPr/>
          </p:nvCxnSpPr>
          <p:spPr>
            <a:xfrm rot="5400000" flipH="1">
              <a:off x="4019218" y="2957848"/>
              <a:ext cx="793471" cy="3945580"/>
            </a:xfrm>
            <a:prstGeom prst="curvedConnector4">
              <a:avLst>
                <a:gd name="adj1" fmla="val -28810"/>
                <a:gd name="adj2" fmla="val 67855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836034" y="5207289"/>
              <a:ext cx="2" cy="1333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14578" y="5340639"/>
              <a:ext cx="22145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21723" y="5909437"/>
              <a:ext cx="0" cy="6311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11007" y="5766561"/>
              <a:ext cx="22502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836034" y="5761695"/>
              <a:ext cx="0" cy="1382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21723" y="5899911"/>
              <a:ext cx="21431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11006" y="5340640"/>
              <a:ext cx="3572" cy="421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836034" y="5207288"/>
              <a:ext cx="160929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2445327" y="5043054"/>
              <a:ext cx="3572" cy="17347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xplosion 1 54"/>
            <p:cNvSpPr/>
            <p:nvPr/>
          </p:nvSpPr>
          <p:spPr>
            <a:xfrm>
              <a:off x="1576647" y="4436297"/>
              <a:ext cx="157617" cy="238359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xplosion 1 55"/>
            <p:cNvSpPr/>
            <p:nvPr/>
          </p:nvSpPr>
          <p:spPr>
            <a:xfrm>
              <a:off x="1587578" y="4721663"/>
              <a:ext cx="157617" cy="238359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iley Face 56"/>
            <p:cNvSpPr/>
            <p:nvPr/>
          </p:nvSpPr>
          <p:spPr>
            <a:xfrm>
              <a:off x="1587577" y="5016325"/>
              <a:ext cx="146687" cy="195582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 flipV="1">
              <a:off x="1043856" y="3482110"/>
              <a:ext cx="6492" cy="42155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 73"/>
            <p:cNvSpPr/>
            <p:nvPr/>
          </p:nvSpPr>
          <p:spPr>
            <a:xfrm>
              <a:off x="1971675" y="4840978"/>
              <a:ext cx="471488" cy="218702"/>
            </a:xfrm>
            <a:custGeom>
              <a:avLst/>
              <a:gdLst>
                <a:gd name="connsiteX0" fmla="*/ 0 w 640216"/>
                <a:gd name="connsiteY0" fmla="*/ 12962 h 218702"/>
                <a:gd name="connsiteX1" fmla="*/ 312420 w 640216"/>
                <a:gd name="connsiteY1" fmla="*/ 5342 h 218702"/>
                <a:gd name="connsiteX2" fmla="*/ 586740 w 640216"/>
                <a:gd name="connsiteY2" fmla="*/ 20582 h 218702"/>
                <a:gd name="connsiteX3" fmla="*/ 640080 w 640216"/>
                <a:gd name="connsiteY3" fmla="*/ 218702 h 21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216" h="218702">
                  <a:moveTo>
                    <a:pt x="0" y="12962"/>
                  </a:moveTo>
                  <a:cubicBezTo>
                    <a:pt x="107315" y="8517"/>
                    <a:pt x="214630" y="4072"/>
                    <a:pt x="312420" y="5342"/>
                  </a:cubicBezTo>
                  <a:cubicBezTo>
                    <a:pt x="410210" y="6612"/>
                    <a:pt x="532130" y="-14978"/>
                    <a:pt x="586740" y="20582"/>
                  </a:cubicBezTo>
                  <a:cubicBezTo>
                    <a:pt x="641350" y="56142"/>
                    <a:pt x="640715" y="137422"/>
                    <a:pt x="640080" y="218702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2388870" y="4533900"/>
              <a:ext cx="10858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1917383" y="4848598"/>
              <a:ext cx="10858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995055" y="4535055"/>
              <a:ext cx="624413" cy="323272"/>
            </a:xfrm>
            <a:custGeom>
              <a:avLst/>
              <a:gdLst>
                <a:gd name="connsiteX0" fmla="*/ 581891 w 832550"/>
                <a:gd name="connsiteY0" fmla="*/ 0 h 323272"/>
                <a:gd name="connsiteX1" fmla="*/ 831272 w 832550"/>
                <a:gd name="connsiteY1" fmla="*/ 157018 h 323272"/>
                <a:gd name="connsiteX2" fmla="*/ 646545 w 832550"/>
                <a:gd name="connsiteY2" fmla="*/ 240145 h 323272"/>
                <a:gd name="connsiteX3" fmla="*/ 0 w 832550"/>
                <a:gd name="connsiteY3" fmla="*/ 323272 h 32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550" h="323272">
                  <a:moveTo>
                    <a:pt x="581891" y="0"/>
                  </a:moveTo>
                  <a:cubicBezTo>
                    <a:pt x="701193" y="58497"/>
                    <a:pt x="820496" y="116994"/>
                    <a:pt x="831272" y="157018"/>
                  </a:cubicBezTo>
                  <a:cubicBezTo>
                    <a:pt x="842048" y="197042"/>
                    <a:pt x="785090" y="212436"/>
                    <a:pt x="646545" y="240145"/>
                  </a:cubicBezTo>
                  <a:cubicBezTo>
                    <a:pt x="508000" y="267854"/>
                    <a:pt x="254000" y="295563"/>
                    <a:pt x="0" y="323272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110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Izuzeci (</a:t>
            </a:r>
            <a:r>
              <a:rPr lang="sr-Latn-RS" i="1" dirty="0"/>
              <a:t>Exceptions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66" y="980728"/>
            <a:ext cx="8680221" cy="1872208"/>
          </a:xfrm>
        </p:spPr>
        <p:txBody>
          <a:bodyPr>
            <a:normAutofit/>
          </a:bodyPr>
          <a:lstStyle/>
          <a:p>
            <a:r>
              <a:rPr lang="sr-Latn-RS" dirty="0"/>
              <a:t>ako </a:t>
            </a:r>
            <a:r>
              <a:rPr lang="en-US" dirty="0"/>
              <a:t>je u</a:t>
            </a:r>
            <a:r>
              <a:rPr lang="sr-Latn-RS" dirty="0"/>
              <a:t> </a:t>
            </a:r>
            <a:r>
              <a:rPr lang="sr-Latn-RS" i="1" dirty="0">
                <a:solidFill>
                  <a:schemeClr val="accent1"/>
                </a:solidFill>
              </a:rPr>
              <a:t>throws</a:t>
            </a:r>
            <a:r>
              <a:rPr lang="sr-Latn-RS" dirty="0"/>
              <a:t> klauzuli naveden izuzetak, </a:t>
            </a:r>
            <a:r>
              <a:rPr lang="en-US" dirty="0"/>
              <a:t>on </a:t>
            </a:r>
            <a:r>
              <a:rPr lang="en-US" dirty="0">
                <a:solidFill>
                  <a:schemeClr val="accent1"/>
                </a:solidFill>
              </a:rPr>
              <a:t>ne mora da se “</a:t>
            </a:r>
            <a:r>
              <a:rPr lang="en-US" dirty="0" err="1">
                <a:solidFill>
                  <a:schemeClr val="accent1"/>
                </a:solidFill>
              </a:rPr>
              <a:t>uhvati</a:t>
            </a:r>
            <a:r>
              <a:rPr lang="en-US" dirty="0">
                <a:solidFill>
                  <a:schemeClr val="accent1"/>
                </a:solidFill>
              </a:rPr>
              <a:t>”</a:t>
            </a:r>
            <a:r>
              <a:rPr lang="sr-Latn-RS" dirty="0"/>
              <a:t> u funkciji, a može</a:t>
            </a:r>
          </a:p>
          <a:p>
            <a:r>
              <a:rPr lang="sr-Latn-RS" dirty="0"/>
              <a:t>a</a:t>
            </a:r>
            <a:r>
              <a:rPr lang="en-US" dirty="0" err="1"/>
              <a:t>ko</a:t>
            </a:r>
            <a:r>
              <a:rPr lang="en-US" dirty="0"/>
              <a:t> ne</a:t>
            </a:r>
            <a:r>
              <a:rPr lang="sr-Latn-RS" dirty="0"/>
              <a:t>što u slučaju izuzetka ipak mora da se obradi u funkciji, to može da stoji u </a:t>
            </a:r>
            <a:r>
              <a:rPr lang="en-US" i="1" dirty="0"/>
              <a:t>try-</a:t>
            </a:r>
            <a:r>
              <a:rPr lang="sr-Latn-RS" i="1" dirty="0"/>
              <a:t>finally</a:t>
            </a:r>
            <a:r>
              <a:rPr lang="sr-Latn-RS" dirty="0"/>
              <a:t> bloku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82947" y="2636912"/>
            <a:ext cx="7810793" cy="4097219"/>
            <a:chOff x="649639" y="2932181"/>
            <a:chExt cx="5408573" cy="31722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39" y="2932181"/>
              <a:ext cx="5408573" cy="3172268"/>
            </a:xfrm>
            <a:prstGeom prst="rect">
              <a:avLst/>
            </a:prstGeom>
          </p:spPr>
        </p:pic>
        <p:sp>
          <p:nvSpPr>
            <p:cNvPr id="42" name="Freeform 41"/>
            <p:cNvSpPr/>
            <p:nvPr/>
          </p:nvSpPr>
          <p:spPr>
            <a:xfrm>
              <a:off x="2611582" y="3149603"/>
              <a:ext cx="1623233" cy="898703"/>
            </a:xfrm>
            <a:custGeom>
              <a:avLst/>
              <a:gdLst>
                <a:gd name="connsiteX0" fmla="*/ 0 w 2161309"/>
                <a:gd name="connsiteY0" fmla="*/ 877455 h 898704"/>
                <a:gd name="connsiteX1" fmla="*/ 1607127 w 2161309"/>
                <a:gd name="connsiteY1" fmla="*/ 785091 h 898704"/>
                <a:gd name="connsiteX2" fmla="*/ 2161309 w 2161309"/>
                <a:gd name="connsiteY2" fmla="*/ 0 h 8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309" h="898704">
                  <a:moveTo>
                    <a:pt x="0" y="877455"/>
                  </a:moveTo>
                  <a:cubicBezTo>
                    <a:pt x="623454" y="904394"/>
                    <a:pt x="1246909" y="931334"/>
                    <a:pt x="1607127" y="785091"/>
                  </a:cubicBezTo>
                  <a:cubicBezTo>
                    <a:pt x="1967345" y="638848"/>
                    <a:pt x="2064327" y="319424"/>
                    <a:pt x="2161309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473036" y="3149603"/>
              <a:ext cx="1761779" cy="1990327"/>
            </a:xfrm>
            <a:custGeom>
              <a:avLst/>
              <a:gdLst>
                <a:gd name="connsiteX0" fmla="*/ 0 w 2336800"/>
                <a:gd name="connsiteY0" fmla="*/ 1838036 h 1953381"/>
                <a:gd name="connsiteX1" fmla="*/ 1385454 w 2336800"/>
                <a:gd name="connsiteY1" fmla="*/ 1754909 h 1953381"/>
                <a:gd name="connsiteX2" fmla="*/ 2336800 w 2336800"/>
                <a:gd name="connsiteY2" fmla="*/ 0 h 195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6800" h="1953381">
                  <a:moveTo>
                    <a:pt x="0" y="1838036"/>
                  </a:moveTo>
                  <a:cubicBezTo>
                    <a:pt x="497993" y="1949642"/>
                    <a:pt x="995987" y="2061248"/>
                    <a:pt x="1385454" y="1754909"/>
                  </a:cubicBezTo>
                  <a:cubicBezTo>
                    <a:pt x="1774921" y="1448570"/>
                    <a:pt x="2055860" y="724285"/>
                    <a:pt x="2336800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461164" y="3131129"/>
              <a:ext cx="762000" cy="1502923"/>
            </a:xfrm>
            <a:custGeom>
              <a:avLst/>
              <a:gdLst>
                <a:gd name="connsiteX0" fmla="*/ 0 w 1016000"/>
                <a:gd name="connsiteY0" fmla="*/ 1477819 h 1502923"/>
                <a:gd name="connsiteX1" fmla="*/ 701964 w 1016000"/>
                <a:gd name="connsiteY1" fmla="*/ 1302328 h 1502923"/>
                <a:gd name="connsiteX2" fmla="*/ 1016000 w 1016000"/>
                <a:gd name="connsiteY2" fmla="*/ 0 h 150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502923">
                  <a:moveTo>
                    <a:pt x="0" y="1477819"/>
                  </a:moveTo>
                  <a:cubicBezTo>
                    <a:pt x="266315" y="1513225"/>
                    <a:pt x="532631" y="1548631"/>
                    <a:pt x="701964" y="1302328"/>
                  </a:cubicBezTo>
                  <a:cubicBezTo>
                    <a:pt x="871297" y="1056025"/>
                    <a:pt x="943648" y="528012"/>
                    <a:pt x="1016000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054927" y="3149603"/>
              <a:ext cx="367146" cy="489527"/>
            </a:xfrm>
            <a:custGeom>
              <a:avLst/>
              <a:gdLst>
                <a:gd name="connsiteX0" fmla="*/ 0 w 489528"/>
                <a:gd name="connsiteY0" fmla="*/ 489527 h 489527"/>
                <a:gd name="connsiteX1" fmla="*/ 369455 w 489528"/>
                <a:gd name="connsiteY1" fmla="*/ 341746 h 489527"/>
                <a:gd name="connsiteX2" fmla="*/ 489528 w 489528"/>
                <a:gd name="connsiteY2" fmla="*/ 0 h 48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9528" h="489527">
                  <a:moveTo>
                    <a:pt x="0" y="489527"/>
                  </a:moveTo>
                  <a:cubicBezTo>
                    <a:pt x="143933" y="456430"/>
                    <a:pt x="287867" y="423334"/>
                    <a:pt x="369455" y="341746"/>
                  </a:cubicBezTo>
                  <a:cubicBezTo>
                    <a:pt x="451043" y="260158"/>
                    <a:pt x="470285" y="130079"/>
                    <a:pt x="489528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1" flipV="1">
              <a:off x="3422073" y="3078600"/>
              <a:ext cx="1" cy="71003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227617" y="3095628"/>
              <a:ext cx="17037" cy="8976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5223163" y="3060127"/>
              <a:ext cx="1" cy="71003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45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Rad sa izuzecima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8964488" cy="5688632"/>
          </a:xfrm>
        </p:spPr>
        <p:txBody>
          <a:bodyPr>
            <a:normAutofit fontScale="92500" lnSpcReduction="10000"/>
          </a:bodyPr>
          <a:lstStyle/>
          <a:p>
            <a:r>
              <a:rPr lang="vi-VN" dirty="0">
                <a:latin typeface="+mn-lt"/>
                <a:cs typeface="Courier New" pitchFamily="49" charset="0"/>
              </a:rPr>
              <a:t>Programsko izazivanje izuzetka</a:t>
            </a:r>
          </a:p>
          <a:p>
            <a:pPr>
              <a:buNone/>
            </a:pPr>
            <a:r>
              <a:rPr lang="vi-VN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throw new </a:t>
            </a:r>
            <a:r>
              <a:rPr lang="vi-VN" sz="2000" b="1" dirty="0">
                <a:latin typeface="+mn-lt"/>
                <a:cs typeface="Courier New" pitchFamily="49" charset="0"/>
              </a:rPr>
              <a:t>Exception(</a:t>
            </a:r>
            <a:r>
              <a:rPr lang="vi-VN" sz="2000" b="1" dirty="0">
                <a:solidFill>
                  <a:srgbClr val="0070C0"/>
                </a:solidFill>
                <a:latin typeface="+mn-lt"/>
                <a:cs typeface="Courier New" pitchFamily="49" charset="0"/>
              </a:rPr>
              <a:t>"Ovo je jedan izuzetak"</a:t>
            </a:r>
            <a:r>
              <a:rPr lang="vi-VN" sz="2000" b="1" dirty="0">
                <a:latin typeface="+mn-lt"/>
                <a:cs typeface="Courier New" pitchFamily="49" charset="0"/>
              </a:rPr>
              <a:t>);</a:t>
            </a:r>
          </a:p>
          <a:p>
            <a:endParaRPr lang="vi-VN" dirty="0">
              <a:latin typeface="+mn-lt"/>
              <a:cs typeface="Courier New" pitchFamily="49" charset="0"/>
            </a:endParaRPr>
          </a:p>
          <a:p>
            <a:r>
              <a:rPr lang="vi-VN" dirty="0">
                <a:latin typeface="+mn-lt"/>
                <a:cs typeface="Courier New" pitchFamily="49" charset="0"/>
              </a:rPr>
              <a:t>Korisnički definisani izuzeci</a:t>
            </a:r>
          </a:p>
          <a:p>
            <a:pPr>
              <a:buNone/>
            </a:pPr>
            <a:r>
              <a:rPr lang="vi-V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 IzuzetakNeodgovarajuciFormatBroja </a:t>
            </a:r>
            <a:r>
              <a:rPr lang="vi-V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 Exception {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problematicanTekst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IzuzetakNeodgovarajuciFormatBroja (String s) {</a:t>
            </a:r>
          </a:p>
          <a:p>
            <a:pPr>
              <a:buNone/>
            </a:pPr>
            <a:r>
              <a:rPr lang="sr-Latn-R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(s);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problematicanTekst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=s;</a:t>
            </a:r>
            <a:endParaRPr lang="vi-VN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C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r-Latn-C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ispisIzuzetak</a:t>
            </a: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 (){</a:t>
            </a:r>
          </a:p>
          <a:p>
            <a:pPr>
              <a:buNone/>
            </a:pP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sr-Latn-CS" sz="20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sr-Latn-CS" sz="2000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sr-Latn-CS" sz="2000" b="1" i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sr-Latn-CS" sz="2000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CS" sz="20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r-Latn-CS" sz="2000" b="1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Greska</a:t>
            </a:r>
            <a:r>
              <a:rPr lang="sr-Latn-CS" sz="2000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je nastala u delu 			teksta "</a:t>
            </a:r>
            <a:r>
              <a:rPr lang="sr-Latn-CS" sz="2000" b="1" i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sr-Latn-CS" sz="2000" b="1" i="1" dirty="0" err="1">
                <a:latin typeface="Courier New" pitchFamily="49" charset="0"/>
                <a:cs typeface="Courier New" pitchFamily="49" charset="0"/>
              </a:rPr>
              <a:t>problematicanTekst</a:t>
            </a:r>
            <a:r>
              <a:rPr lang="sr-Latn-CS" sz="2000" b="1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sr-Latn-CS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vi-VN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Rad sa izuzecima</a:t>
            </a:r>
            <a:r>
              <a:rPr lang="sr-Latn-RS" dirty="0"/>
              <a:t>(</a:t>
            </a:r>
            <a:r>
              <a:rPr lang="sr-Latn-RS" i="1" dirty="0"/>
              <a:t>Exceptions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036496" cy="5616624"/>
          </a:xfrm>
        </p:spPr>
        <p:txBody>
          <a:bodyPr>
            <a:normAutofit fontScale="92500" lnSpcReduction="10000"/>
          </a:bodyPr>
          <a:lstStyle/>
          <a:p>
            <a:r>
              <a:rPr lang="vi-VN" dirty="0">
                <a:cs typeface="Courier New" pitchFamily="49" charset="0"/>
              </a:rPr>
              <a:t>Mehanizam prijavljivanja greške</a:t>
            </a:r>
            <a:endParaRPr lang="en-US" dirty="0">
              <a:cs typeface="Courier New" pitchFamily="49" charset="0"/>
            </a:endParaRPr>
          </a:p>
          <a:p>
            <a:r>
              <a:rPr lang="vi-VN" dirty="0">
                <a:cs typeface="Courier New" pitchFamily="49" charset="0"/>
              </a:rPr>
              <a:t>Greška se signalizira "bacanjem" izuzetka</a:t>
            </a:r>
            <a:endParaRPr lang="sr-Latn-RS" dirty="0"/>
          </a:p>
          <a:p>
            <a:r>
              <a:rPr lang="sr-Latn-RS" i="1" dirty="0"/>
              <a:t>tzv. </a:t>
            </a:r>
            <a:r>
              <a:rPr lang="sr-Latn-RS" i="1" dirty="0">
                <a:solidFill>
                  <a:schemeClr val="accent1"/>
                </a:solidFill>
              </a:rPr>
              <a:t>stack trace </a:t>
            </a:r>
            <a:r>
              <a:rPr lang="sr-Latn-RS" dirty="0"/>
              <a:t>u slučaju nastanka greške može da izgleda ovako:</a:t>
            </a:r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  <a:p>
            <a:r>
              <a:rPr lang="sr-Latn-RS" dirty="0"/>
              <a:t>informacija o nastaloj greški je </a:t>
            </a:r>
            <a:r>
              <a:rPr lang="sr-Latn-RS" dirty="0">
                <a:solidFill>
                  <a:schemeClr val="accent1"/>
                </a:solidFill>
              </a:rPr>
              <a:t>stigla do virtualne mašine</a:t>
            </a:r>
            <a:r>
              <a:rPr lang="sr-Latn-RS" dirty="0"/>
              <a:t>, program se zaustavlja, a svi podaci koji su bili u memoriji programa se gube</a:t>
            </a:r>
            <a:endParaRPr lang="en-US" dirty="0"/>
          </a:p>
          <a:p>
            <a:r>
              <a:rPr lang="en-US" dirty="0" err="1"/>
              <a:t>Postoji</a:t>
            </a:r>
            <a:r>
              <a:rPr lang="en-US" dirty="0"/>
              <a:t> m</a:t>
            </a:r>
            <a:r>
              <a:rPr lang="sr-Latn-RS" dirty="0" err="1"/>
              <a:t>ehanizam</a:t>
            </a:r>
            <a:r>
              <a:rPr lang="sr-Latn-RS" dirty="0"/>
              <a:t> koji omogućuje da se </a:t>
            </a:r>
            <a:r>
              <a:rPr lang="sr-Latn-RS" dirty="0">
                <a:solidFill>
                  <a:schemeClr val="accent1"/>
                </a:solidFill>
              </a:rPr>
              <a:t>spreči zaustavljanje programa </a:t>
            </a:r>
            <a:r>
              <a:rPr lang="sr-Latn-RS" dirty="0"/>
              <a:t>u slučaju nastanka greške u nepredviđenim i </a:t>
            </a:r>
            <a:r>
              <a:rPr lang="sr-Latn-RS" dirty="0" err="1"/>
              <a:t>predviđenim</a:t>
            </a:r>
            <a:r>
              <a:rPr lang="sr-Latn-RS" dirty="0"/>
              <a:t> okolnostima (događajima), da se identifikuje ta greška i da </a:t>
            </a:r>
            <a:r>
              <a:rPr lang="sr-Latn-RS" dirty="0">
                <a:solidFill>
                  <a:schemeClr val="accent1"/>
                </a:solidFill>
              </a:rPr>
              <a:t>se nastavi izvršavanje programa </a:t>
            </a:r>
            <a:r>
              <a:rPr lang="sr-Latn-RS" dirty="0"/>
              <a:t>ukoliko je to moguće, odnosno ima smisla</a:t>
            </a:r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10844"/>
            <a:ext cx="6666581" cy="10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Izuzeci (</a:t>
            </a:r>
            <a:r>
              <a:rPr lang="sr-Latn-RS" i="1" dirty="0"/>
              <a:t>Exceptions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73" y="980728"/>
            <a:ext cx="8318077" cy="1724373"/>
          </a:xfrm>
        </p:spPr>
        <p:txBody>
          <a:bodyPr/>
          <a:lstStyle/>
          <a:p>
            <a:r>
              <a:rPr lang="sr-Latn-RS" dirty="0"/>
              <a:t>izuzeci i greške su organizovani u </a:t>
            </a:r>
            <a:r>
              <a:rPr lang="sr-Latn-RS" dirty="0">
                <a:solidFill>
                  <a:schemeClr val="accent1"/>
                </a:solidFill>
              </a:rPr>
              <a:t>proširivu hijerarhiju klasa </a:t>
            </a:r>
            <a:r>
              <a:rPr lang="sr-Latn-RS" dirty="0"/>
              <a:t>koja omogućuje dodatnu fleksibilnost u korišćenju ovih mehanizama: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9864" y="2132144"/>
            <a:ext cx="9124137" cy="4249184"/>
            <a:chOff x="455707" y="2705100"/>
            <a:chExt cx="11553926" cy="3978431"/>
          </a:xfrm>
        </p:grpSpPr>
        <p:sp>
          <p:nvSpPr>
            <p:cNvPr id="39" name="Rectangle 38"/>
            <p:cNvSpPr/>
            <p:nvPr/>
          </p:nvSpPr>
          <p:spPr>
            <a:xfrm>
              <a:off x="2867125" y="3626000"/>
              <a:ext cx="1652964" cy="4652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2000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Exception</a:t>
              </a:r>
              <a:endParaRPr lang="en-US" sz="2000" i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0806" y="4644329"/>
              <a:ext cx="1798393" cy="4294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18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IOException</a:t>
              </a:r>
              <a:endParaRPr lang="en-US" sz="1800" b="0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79145" y="4286935"/>
              <a:ext cx="208614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2000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RuntimeException</a:t>
              </a:r>
              <a:endParaRPr lang="en-US" sz="2000" b="0" i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3902" y="5239821"/>
              <a:ext cx="3252669" cy="4294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18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FileNotFoundException</a:t>
              </a:r>
              <a:endParaRPr lang="en-US" sz="1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93710" y="4873045"/>
              <a:ext cx="2965591" cy="4294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18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NullPointerException</a:t>
              </a:r>
              <a:endParaRPr lang="en-US" sz="1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79712" y="5288887"/>
              <a:ext cx="4006249" cy="4294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18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IndexOutOfBoundsException</a:t>
              </a:r>
              <a:endParaRPr lang="en-US" sz="1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5" name="Straight Arrow Connector 44"/>
            <p:cNvCxnSpPr>
              <a:stCxn id="40" idx="3"/>
              <a:endCxn id="39" idx="2"/>
            </p:cNvCxnSpPr>
            <p:nvPr/>
          </p:nvCxnSpPr>
          <p:spPr>
            <a:xfrm flipV="1">
              <a:off x="2279199" y="4091268"/>
              <a:ext cx="1414408" cy="76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0"/>
              <a:endCxn id="39" idx="2"/>
            </p:cNvCxnSpPr>
            <p:nvPr/>
          </p:nvCxnSpPr>
          <p:spPr>
            <a:xfrm flipH="1" flipV="1">
              <a:off x="3693607" y="4091268"/>
              <a:ext cx="1728613" cy="19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2" idx="1"/>
              <a:endCxn id="40" idx="2"/>
            </p:cNvCxnSpPr>
            <p:nvPr/>
          </p:nvCxnSpPr>
          <p:spPr>
            <a:xfrm flipH="1" flipV="1">
              <a:off x="1380002" y="5073807"/>
              <a:ext cx="393900" cy="380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1"/>
              <a:endCxn id="41" idx="2"/>
            </p:cNvCxnSpPr>
            <p:nvPr/>
          </p:nvCxnSpPr>
          <p:spPr>
            <a:xfrm flipH="1" flipV="1">
              <a:off x="5422219" y="4687045"/>
              <a:ext cx="271491" cy="400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1"/>
              <a:endCxn id="41" idx="2"/>
            </p:cNvCxnSpPr>
            <p:nvPr/>
          </p:nvCxnSpPr>
          <p:spPr>
            <a:xfrm flipH="1" flipV="1">
              <a:off x="5422219" y="4687045"/>
              <a:ext cx="157492" cy="816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7664123" y="3626000"/>
              <a:ext cx="935269" cy="4652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2000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Error</a:t>
              </a:r>
              <a:endParaRPr lang="en-US" sz="2000" i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270311" y="4854623"/>
              <a:ext cx="2716286" cy="4294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18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OutOfMemoryError</a:t>
              </a:r>
              <a:endParaRPr lang="en-US" sz="1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50888" y="4217746"/>
              <a:ext cx="2825829" cy="4294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18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VirtualMachineError</a:t>
              </a:r>
              <a:endParaRPr lang="en-US" sz="1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5" name="Straight Arrow Connector 54"/>
            <p:cNvCxnSpPr>
              <a:stCxn id="52" idx="1"/>
              <a:endCxn id="53" idx="2"/>
            </p:cNvCxnSpPr>
            <p:nvPr/>
          </p:nvCxnSpPr>
          <p:spPr>
            <a:xfrm flipH="1" flipV="1">
              <a:off x="9063803" y="4647223"/>
              <a:ext cx="206508" cy="422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0"/>
              <a:endCxn id="51" idx="3"/>
            </p:cNvCxnSpPr>
            <p:nvPr/>
          </p:nvCxnSpPr>
          <p:spPr>
            <a:xfrm flipH="1" flipV="1">
              <a:off x="8599392" y="3858634"/>
              <a:ext cx="464411" cy="359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981337" y="2705100"/>
              <a:ext cx="1747399" cy="4652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2000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Throwable</a:t>
              </a:r>
              <a:endParaRPr lang="en-US" sz="2000" i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5707" y="4223423"/>
              <a:ext cx="2013701" cy="4294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18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SQLException</a:t>
              </a:r>
              <a:endParaRPr lang="en-US" sz="1800" b="0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2" name="Straight Arrow Connector 61"/>
            <p:cNvCxnSpPr>
              <a:stCxn id="39" idx="0"/>
              <a:endCxn id="59" idx="2"/>
            </p:cNvCxnSpPr>
            <p:nvPr/>
          </p:nvCxnSpPr>
          <p:spPr>
            <a:xfrm flipV="1">
              <a:off x="3693607" y="3170368"/>
              <a:ext cx="2161430" cy="455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1" idx="0"/>
              <a:endCxn id="59" idx="2"/>
            </p:cNvCxnSpPr>
            <p:nvPr/>
          </p:nvCxnSpPr>
          <p:spPr>
            <a:xfrm flipH="1" flipV="1">
              <a:off x="5855037" y="3170368"/>
              <a:ext cx="2276721" cy="455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3"/>
              <a:endCxn id="39" idx="2"/>
            </p:cNvCxnSpPr>
            <p:nvPr/>
          </p:nvCxnSpPr>
          <p:spPr>
            <a:xfrm flipV="1">
              <a:off x="2469408" y="4091268"/>
              <a:ext cx="1224199" cy="346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647080" y="5704731"/>
              <a:ext cx="3494419" cy="4294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18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NumberFormatException</a:t>
              </a:r>
              <a:endParaRPr lang="en-US" sz="1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6" name="Straight Arrow Connector 65"/>
            <p:cNvCxnSpPr>
              <a:stCxn id="65" idx="1"/>
              <a:endCxn id="41" idx="2"/>
            </p:cNvCxnSpPr>
            <p:nvPr/>
          </p:nvCxnSpPr>
          <p:spPr>
            <a:xfrm flipH="1" flipV="1">
              <a:off x="5422219" y="4687045"/>
              <a:ext cx="224861" cy="1232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933128" y="5648682"/>
              <a:ext cx="2013701" cy="4294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18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EOFException</a:t>
              </a:r>
              <a:endParaRPr lang="en-US" sz="1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8" name="Straight Arrow Connector 67"/>
            <p:cNvCxnSpPr>
              <a:stCxn id="67" idx="1"/>
              <a:endCxn id="40" idx="2"/>
            </p:cNvCxnSpPr>
            <p:nvPr/>
          </p:nvCxnSpPr>
          <p:spPr>
            <a:xfrm flipH="1" flipV="1">
              <a:off x="1380002" y="5073807"/>
              <a:ext cx="553126" cy="789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226023" y="5101980"/>
              <a:ext cx="304454" cy="6442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sr-Latn-RS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1200"/>
                </a:lnSpc>
              </a:pPr>
              <a:r>
                <a:rPr lang="sr-Latn-RS" sz="18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1200"/>
                </a:lnSpc>
              </a:pPr>
              <a:r>
                <a:rPr lang="sr-Latn-RS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sz="1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65543" y="6008665"/>
              <a:ext cx="304454" cy="6442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sr-Latn-RS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1200"/>
                </a:lnSpc>
              </a:pPr>
              <a:r>
                <a:rPr lang="sr-Latn-RS" sz="18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1200"/>
                </a:lnSpc>
              </a:pPr>
              <a:r>
                <a:rPr lang="sr-Latn-RS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sz="1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42063" y="6039314"/>
              <a:ext cx="304454" cy="6442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sr-Latn-RS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1200"/>
                </a:lnSpc>
              </a:pPr>
              <a:r>
                <a:rPr lang="sr-Latn-RS" sz="18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1200"/>
                </a:lnSpc>
              </a:pPr>
              <a:r>
                <a:rPr lang="sr-Latn-RS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sz="1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274460" y="5248573"/>
              <a:ext cx="2735173" cy="4294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r-Latn-RS" sz="18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StackOverflowError</a:t>
              </a:r>
              <a:endParaRPr lang="en-US" sz="1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3" name="Straight Arrow Connector 72"/>
            <p:cNvCxnSpPr>
              <a:stCxn id="72" idx="1"/>
              <a:endCxn id="53" idx="2"/>
            </p:cNvCxnSpPr>
            <p:nvPr/>
          </p:nvCxnSpPr>
          <p:spPr>
            <a:xfrm flipH="1" flipV="1">
              <a:off x="9063803" y="4647223"/>
              <a:ext cx="210658" cy="816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10489819" y="5613167"/>
              <a:ext cx="304454" cy="6442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sr-Latn-RS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1200"/>
                </a:lnSpc>
              </a:pPr>
              <a:r>
                <a:rPr lang="sr-Latn-RS" sz="18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1200"/>
                </a:lnSpc>
              </a:pPr>
              <a:r>
                <a:rPr lang="sr-Latn-RS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sz="1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911575" y="4676806"/>
              <a:ext cx="304454" cy="6442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sr-Latn-RS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1200"/>
                </a:lnSpc>
              </a:pPr>
              <a:r>
                <a:rPr lang="sr-Latn-RS" sz="18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</a:p>
            <a:p>
              <a:pPr algn="ctr">
                <a:lnSpc>
                  <a:spcPts val="1200"/>
                </a:lnSpc>
              </a:pPr>
              <a:r>
                <a:rPr lang="sr-Latn-RS" sz="1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endParaRPr lang="en-US" sz="1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2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Izuzeci (</a:t>
            </a:r>
            <a:r>
              <a:rPr lang="sr-Latn-RS" i="1" dirty="0"/>
              <a:t>Exceptions</a:t>
            </a:r>
            <a:r>
              <a:rPr lang="sr-Latn-RS" dirty="0"/>
              <a:t>)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+mn-lt"/>
                <a:cs typeface="Courier New" pitchFamily="49" charset="0"/>
              </a:rPr>
              <a:t>Hijerarhija</a:t>
            </a:r>
            <a:r>
              <a:rPr lang="sr-Latn-RS" dirty="0">
                <a:latin typeface="+mn-lt"/>
                <a:cs typeface="Courier New" pitchFamily="49" charset="0"/>
              </a:rPr>
              <a:t> klasa započinje klasom </a:t>
            </a:r>
            <a:r>
              <a:rPr lang="vi-VN" i="1" dirty="0">
                <a:latin typeface="+mn-lt"/>
                <a:cs typeface="Courier New" pitchFamily="49" charset="0"/>
              </a:rPr>
              <a:t>Throwable</a:t>
            </a:r>
            <a:r>
              <a:rPr lang="vi-VN" dirty="0">
                <a:latin typeface="+mn-lt"/>
                <a:cs typeface="Courier New" pitchFamily="49" charset="0"/>
              </a:rPr>
              <a:t> – roditeljska klasa</a:t>
            </a:r>
          </a:p>
          <a:p>
            <a:pPr lvl="1"/>
            <a:r>
              <a:rPr lang="vi-VN" i="1" dirty="0">
                <a:latin typeface="+mn-lt"/>
                <a:cs typeface="Courier New" pitchFamily="49" charset="0"/>
              </a:rPr>
              <a:t>Error</a:t>
            </a:r>
            <a:r>
              <a:rPr lang="vi-VN" dirty="0">
                <a:latin typeface="+mn-lt"/>
                <a:cs typeface="Courier New" pitchFamily="49" charset="0"/>
              </a:rPr>
              <a:t> – ozbiljne sistemske gr</a:t>
            </a:r>
            <a:r>
              <a:rPr lang="en-US" dirty="0">
                <a:latin typeface="+mn-lt"/>
                <a:cs typeface="Courier New" pitchFamily="49" charset="0"/>
              </a:rPr>
              <a:t>e</a:t>
            </a:r>
            <a:r>
              <a:rPr lang="vi-VN" dirty="0">
                <a:latin typeface="+mn-lt"/>
                <a:cs typeface="Courier New" pitchFamily="49" charset="0"/>
              </a:rPr>
              <a:t>ške (npr. </a:t>
            </a:r>
            <a:r>
              <a:rPr lang="vi-VN" i="1" dirty="0">
                <a:latin typeface="+mn-lt"/>
                <a:cs typeface="Courier New" pitchFamily="49" charset="0"/>
              </a:rPr>
              <a:t>VirtualMachineError</a:t>
            </a:r>
            <a:r>
              <a:rPr lang="vi-VN" dirty="0">
                <a:latin typeface="+mn-lt"/>
                <a:cs typeface="Courier New" pitchFamily="49" charset="0"/>
              </a:rPr>
              <a:t> - is broken or has run out of resources necessary for it to continue operating, </a:t>
            </a:r>
            <a:r>
              <a:rPr lang="vi-VN" i="1" dirty="0">
                <a:latin typeface="+mn-lt"/>
                <a:cs typeface="Courier New" pitchFamily="49" charset="0"/>
              </a:rPr>
              <a:t>CoderMalfunctionError</a:t>
            </a:r>
            <a:r>
              <a:rPr lang="vi-VN" dirty="0">
                <a:latin typeface="+mn-lt"/>
                <a:cs typeface="Courier New" pitchFamily="49" charset="0"/>
              </a:rPr>
              <a:t>, </a:t>
            </a:r>
            <a:r>
              <a:rPr lang="vi-VN" i="1" dirty="0">
                <a:latin typeface="+mn-lt"/>
                <a:cs typeface="Courier New" pitchFamily="49" charset="0"/>
              </a:rPr>
              <a:t>FactoryConfigurationError</a:t>
            </a:r>
            <a:r>
              <a:rPr lang="vi-VN" dirty="0">
                <a:latin typeface="+mn-lt"/>
                <a:cs typeface="Courier New" pitchFamily="49" charset="0"/>
              </a:rPr>
              <a:t>,</a:t>
            </a:r>
            <a:r>
              <a:rPr lang="sr-Latn-RS" dirty="0">
                <a:latin typeface="+mn-lt"/>
                <a:cs typeface="Courier New" pitchFamily="49" charset="0"/>
              </a:rPr>
              <a:t>...</a:t>
            </a:r>
            <a:r>
              <a:rPr lang="vi-VN" dirty="0">
                <a:latin typeface="+mn-lt"/>
                <a:cs typeface="Courier New" pitchFamily="49" charset="0"/>
              </a:rPr>
              <a:t>)</a:t>
            </a:r>
          </a:p>
          <a:p>
            <a:pPr lvl="1"/>
            <a:r>
              <a:rPr lang="vi-VN" i="1" dirty="0">
                <a:latin typeface="+mn-lt"/>
                <a:cs typeface="Courier New" pitchFamily="49" charset="0"/>
              </a:rPr>
              <a:t>Exception</a:t>
            </a:r>
            <a:r>
              <a:rPr lang="vi-VN" dirty="0">
                <a:latin typeface="+mn-lt"/>
                <a:cs typeface="Courier New" pitchFamily="49" charset="0"/>
              </a:rPr>
              <a:t> – bazna klasa za sve standardne izuzetke</a:t>
            </a:r>
          </a:p>
          <a:p>
            <a:pPr lvl="2"/>
            <a:r>
              <a:rPr lang="vi-VN" i="1" dirty="0">
                <a:latin typeface="+mn-lt"/>
                <a:cs typeface="Courier New" pitchFamily="49" charset="0"/>
              </a:rPr>
              <a:t>unchecked</a:t>
            </a:r>
            <a:r>
              <a:rPr lang="vi-VN" dirty="0">
                <a:latin typeface="+mn-lt"/>
                <a:cs typeface="Courier New" pitchFamily="49" charset="0"/>
              </a:rPr>
              <a:t>: RuntimeException i njene naslednice – ne moraju da se obuhvate try/catch blokom</a:t>
            </a:r>
            <a:r>
              <a:rPr lang="en-US" dirty="0">
                <a:latin typeface="+mn-lt"/>
                <a:cs typeface="Courier New" pitchFamily="49" charset="0"/>
              </a:rPr>
              <a:t> </a:t>
            </a:r>
            <a:r>
              <a:rPr lang="vi-VN" dirty="0">
                <a:latin typeface="+mn-lt"/>
                <a:cs typeface="Courier New" pitchFamily="49" charset="0"/>
              </a:rPr>
              <a:t>jer mogu da se programski spreče</a:t>
            </a:r>
            <a:r>
              <a:rPr lang="en-US" dirty="0">
                <a:latin typeface="+mn-lt"/>
                <a:cs typeface="Courier New" pitchFamily="49" charset="0"/>
              </a:rPr>
              <a:t>.</a:t>
            </a:r>
            <a:r>
              <a:rPr lang="sr-Latn-RS" dirty="0">
                <a:latin typeface="+mn-lt"/>
                <a:cs typeface="Courier New" pitchFamily="49" charset="0"/>
              </a:rPr>
              <a:t> </a:t>
            </a:r>
            <a:r>
              <a:rPr lang="vi-VN" dirty="0">
                <a:latin typeface="+mn-lt"/>
                <a:cs typeface="Courier New" pitchFamily="49" charset="0"/>
              </a:rPr>
              <a:t>NullPointerException, IndexOutOfBoundsException, ClassCastException, NumberFormatException</a:t>
            </a:r>
            <a:r>
              <a:rPr lang="sr-Latn-RS" dirty="0">
                <a:latin typeface="+mn-lt"/>
                <a:cs typeface="Courier New" pitchFamily="49" charset="0"/>
              </a:rPr>
              <a:t>,...</a:t>
            </a:r>
            <a:endParaRPr lang="vi-VN" dirty="0">
              <a:latin typeface="+mn-lt"/>
              <a:cs typeface="Courier New" pitchFamily="49" charset="0"/>
            </a:endParaRPr>
          </a:p>
          <a:p>
            <a:pPr lvl="2"/>
            <a:r>
              <a:rPr lang="vi-VN" i="1" dirty="0">
                <a:latin typeface="+mn-lt"/>
                <a:cs typeface="Courier New" pitchFamily="49" charset="0"/>
              </a:rPr>
              <a:t>checked</a:t>
            </a:r>
            <a:r>
              <a:rPr lang="vi-VN" dirty="0">
                <a:latin typeface="+mn-lt"/>
                <a:cs typeface="Courier New" pitchFamily="49" charset="0"/>
              </a:rPr>
              <a:t>: Ostale klase koje nasleđuju Exception klasu i koje moraju da se obuhvate try/catch blokom</a:t>
            </a:r>
            <a:r>
              <a:rPr lang="en-US" dirty="0">
                <a:latin typeface="+mn-lt"/>
                <a:cs typeface="Courier New" pitchFamily="49" charset="0"/>
              </a:rPr>
              <a:t>. </a:t>
            </a:r>
            <a:r>
              <a:rPr lang="vi-VN" dirty="0">
                <a:latin typeface="+mn-lt"/>
                <a:cs typeface="Courier New" pitchFamily="49" charset="0"/>
              </a:rPr>
              <a:t>EOFException, SQLException, </a:t>
            </a:r>
            <a:r>
              <a:rPr lang="sr-Latn-RS" dirty="0">
                <a:latin typeface="+mn-lt"/>
                <a:cs typeface="Courier New" pitchFamily="49" charset="0"/>
              </a:rPr>
              <a:t>F</a:t>
            </a:r>
            <a:r>
              <a:rPr lang="vi-VN" dirty="0">
                <a:latin typeface="+mn-lt"/>
                <a:cs typeface="Courier New" pitchFamily="49" charset="0"/>
              </a:rPr>
              <a:t>ileNotFoundException, IOException</a:t>
            </a:r>
            <a:r>
              <a:rPr lang="sr-Latn-RS" dirty="0">
                <a:latin typeface="+mn-lt"/>
                <a:cs typeface="Courier New" pitchFamily="49" charset="0"/>
              </a:rPr>
              <a:t>, </a:t>
            </a:r>
            <a:r>
              <a:rPr lang="vi-VN" dirty="0">
                <a:latin typeface="+mn-lt"/>
                <a:cs typeface="Courier New" pitchFamily="49" charset="0"/>
              </a:rPr>
              <a:t>...</a:t>
            </a:r>
          </a:p>
          <a:p>
            <a:pPr lvl="2"/>
            <a:endParaRPr lang="vi-VN" dirty="0">
              <a:latin typeface="+mn-lt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2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Izuzeci (</a:t>
            </a:r>
            <a:r>
              <a:rPr lang="sr-Latn-RS" i="1" dirty="0"/>
              <a:t>Exceptions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bilo koji član hijerarhije izuzetaka može da se nasledi</a:t>
            </a:r>
            <a:r>
              <a:rPr lang="en-US" dirty="0"/>
              <a:t> I da se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 err="1"/>
              <a:t>ša</a:t>
            </a:r>
            <a:r>
              <a:rPr lang="sr-Latn-RS" dirty="0"/>
              <a:t> klasa </a:t>
            </a:r>
            <a:r>
              <a:rPr lang="sr-Latn-RS"/>
              <a:t>koja predstavlja izuzetak: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klasa koja nasleđuje </a:t>
            </a:r>
            <a:r>
              <a:rPr lang="sr-Latn-RS" i="1" dirty="0">
                <a:solidFill>
                  <a:schemeClr val="accent1"/>
                </a:solidFill>
              </a:rPr>
              <a:t>Throwable</a:t>
            </a:r>
            <a:r>
              <a:rPr lang="sr-Latn-RS" dirty="0">
                <a:solidFill>
                  <a:schemeClr val="accent1"/>
                </a:solidFill>
              </a:rPr>
              <a:t> </a:t>
            </a:r>
            <a:r>
              <a:rPr lang="sr-Latn-RS" dirty="0"/>
              <a:t>može da stoji u </a:t>
            </a:r>
            <a:r>
              <a:rPr lang="sr-Latn-RS" i="1" dirty="0">
                <a:solidFill>
                  <a:schemeClr val="accent1"/>
                </a:solidFill>
              </a:rPr>
              <a:t>throw</a:t>
            </a:r>
            <a:r>
              <a:rPr lang="sr-Latn-RS" dirty="0"/>
              <a:t> naredbi i u </a:t>
            </a:r>
            <a:r>
              <a:rPr lang="sr-Latn-RS" i="1" dirty="0">
                <a:solidFill>
                  <a:schemeClr val="accent1"/>
                </a:solidFill>
              </a:rPr>
              <a:t>throws</a:t>
            </a:r>
            <a:r>
              <a:rPr lang="sr-Latn-RS" dirty="0"/>
              <a:t> i </a:t>
            </a:r>
            <a:r>
              <a:rPr lang="sr-Latn-RS" i="1" dirty="0">
                <a:solidFill>
                  <a:schemeClr val="accent1"/>
                </a:solidFill>
              </a:rPr>
              <a:t>catch</a:t>
            </a:r>
            <a:r>
              <a:rPr lang="sr-Latn-RS" dirty="0"/>
              <a:t> klauzulama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klasa koja nasleđuje</a:t>
            </a:r>
            <a:r>
              <a:rPr lang="sr-Latn-RS" i="1" dirty="0"/>
              <a:t> </a:t>
            </a:r>
            <a:r>
              <a:rPr lang="sr-Latn-RS" i="1" dirty="0">
                <a:solidFill>
                  <a:schemeClr val="accent1"/>
                </a:solidFill>
              </a:rPr>
              <a:t>Exception</a:t>
            </a:r>
            <a:r>
              <a:rPr lang="sr-Latn-RS" i="1" dirty="0"/>
              <a:t> </a:t>
            </a:r>
            <a:r>
              <a:rPr lang="sr-Latn-RS" dirty="0"/>
              <a:t>postaje </a:t>
            </a:r>
            <a:r>
              <a:rPr lang="sr-Latn-RS" i="1" dirty="0">
                <a:solidFill>
                  <a:schemeClr val="accent1"/>
                </a:solidFill>
              </a:rPr>
              <a:t>checked</a:t>
            </a:r>
            <a:r>
              <a:rPr lang="sr-Latn-RS" dirty="0">
                <a:solidFill>
                  <a:schemeClr val="accent1"/>
                </a:solidFill>
              </a:rPr>
              <a:t> </a:t>
            </a:r>
            <a:r>
              <a:rPr lang="sr-Latn-RS" dirty="0"/>
              <a:t>izuzetak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klasa koja nasleđuje </a:t>
            </a:r>
            <a:r>
              <a:rPr lang="sr-Latn-RS" i="1" dirty="0">
                <a:solidFill>
                  <a:schemeClr val="accent1"/>
                </a:solidFill>
              </a:rPr>
              <a:t>RuntimeException</a:t>
            </a:r>
            <a:r>
              <a:rPr lang="sr-Latn-RS" dirty="0"/>
              <a:t> postaje </a:t>
            </a:r>
            <a:r>
              <a:rPr lang="sr-Latn-RS" i="1" dirty="0">
                <a:solidFill>
                  <a:schemeClr val="accent1"/>
                </a:solidFill>
              </a:rPr>
              <a:t>unchecked</a:t>
            </a:r>
            <a:r>
              <a:rPr lang="sr-Latn-RS" dirty="0"/>
              <a:t> izuzetak</a:t>
            </a:r>
          </a:p>
          <a:p>
            <a:pPr marL="457200" lvl="1" indent="0">
              <a:buNone/>
            </a:pPr>
            <a:endParaRPr lang="sr-Latn-RS" dirty="0"/>
          </a:p>
          <a:p>
            <a:r>
              <a:rPr lang="sr-Latn-RS" dirty="0"/>
              <a:t>klasa naslednica izuzetka je </a:t>
            </a:r>
            <a:r>
              <a:rPr lang="sr-Latn-RS" i="1" dirty="0"/>
              <a:t>Java</a:t>
            </a:r>
            <a:r>
              <a:rPr lang="sr-Latn-RS" dirty="0"/>
              <a:t> klasa, pa može da poseduje </a:t>
            </a:r>
            <a:r>
              <a:rPr lang="sr-Latn-RS" dirty="0">
                <a:solidFill>
                  <a:schemeClr val="accent1"/>
                </a:solidFill>
              </a:rPr>
              <a:t>atribute</a:t>
            </a:r>
            <a:r>
              <a:rPr lang="sr-Latn-RS" dirty="0"/>
              <a:t> i </a:t>
            </a:r>
            <a:r>
              <a:rPr lang="sr-Latn-RS" dirty="0">
                <a:solidFill>
                  <a:schemeClr val="accent1"/>
                </a:solidFill>
              </a:rPr>
              <a:t>metode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5555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Izuzeci (</a:t>
            </a:r>
            <a:r>
              <a:rPr lang="sr-Latn-RS" i="1" dirty="0"/>
              <a:t>Exceptions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predviđeni događaji </a:t>
            </a:r>
            <a:r>
              <a:rPr lang="sr-Latn-RS" dirty="0"/>
              <a:t>predstavljaju</a:t>
            </a:r>
            <a:r>
              <a:rPr lang="en-US" dirty="0"/>
              <a:t> </a:t>
            </a:r>
            <a:r>
              <a:rPr lang="sr-Latn-RS" dirty="0"/>
              <a:t>ograničeni broj situacija u kojima neki kod (pored uspešnog) može da proizvede i neuspešan rezultat</a:t>
            </a:r>
            <a:endParaRPr lang="en-US" dirty="0"/>
          </a:p>
          <a:p>
            <a:r>
              <a:rPr lang="sr-Latn-RS" sz="2400" dirty="0"/>
              <a:t>primeri predviđenih događaja su:</a:t>
            </a:r>
            <a:endParaRPr lang="en-US" sz="2400" dirty="0"/>
          </a:p>
          <a:p>
            <a:pPr lvl="1"/>
            <a:r>
              <a:rPr lang="sr-Latn-RS" sz="2200" dirty="0"/>
              <a:t>datoteka ili postoji ili ne postoji za vreme otvaranja</a:t>
            </a:r>
            <a:endParaRPr lang="en-US" sz="2200" dirty="0"/>
          </a:p>
          <a:p>
            <a:pPr lvl="1"/>
            <a:r>
              <a:rPr lang="sr-Latn-RS" sz="2200" dirty="0"/>
              <a:t>konekcija sa bazom podataka je ostvarena ili nije i sl.</a:t>
            </a:r>
            <a:endParaRPr lang="en-US" sz="2200" dirty="0"/>
          </a:p>
          <a:p>
            <a:r>
              <a:rPr lang="sr-Latn-RS" dirty="0"/>
              <a:t>izuzeci koji opisuju ovakve događaje se zovu </a:t>
            </a:r>
            <a:r>
              <a:rPr lang="sr-Latn-RS" i="1" dirty="0">
                <a:solidFill>
                  <a:schemeClr val="accent1"/>
                </a:solidFill>
              </a:rPr>
              <a:t>Checked Exceptions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 err="1"/>
              <a:t>neki</a:t>
            </a:r>
            <a:r>
              <a:rPr lang="en-US" dirty="0"/>
              <a:t> od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</a:t>
            </a:r>
            <a:r>
              <a:rPr lang="sr-Latn-RS" i="1" dirty="0"/>
              <a:t>FileNotFoundException</a:t>
            </a:r>
            <a:r>
              <a:rPr lang="sr-Latn-RS" dirty="0"/>
              <a:t>, </a:t>
            </a:r>
            <a:r>
              <a:rPr lang="sr-Latn-RS" i="1" dirty="0"/>
              <a:t>IOException</a:t>
            </a:r>
            <a:r>
              <a:rPr lang="sr-Latn-RS" dirty="0"/>
              <a:t>, </a:t>
            </a:r>
            <a:r>
              <a:rPr lang="sr-Latn-RS" i="1" dirty="0"/>
              <a:t>SQLException</a:t>
            </a:r>
            <a:r>
              <a:rPr lang="sr-Latn-RS" dirty="0"/>
              <a:t> i sl.</a:t>
            </a:r>
            <a:endParaRPr lang="en-US" dirty="0"/>
          </a:p>
          <a:p>
            <a:r>
              <a:rPr lang="sr-Latn-RS" dirty="0"/>
              <a:t>prevodilac </a:t>
            </a:r>
            <a:r>
              <a:rPr lang="sr-Latn-RS" dirty="0">
                <a:solidFill>
                  <a:schemeClr val="accent1"/>
                </a:solidFill>
              </a:rPr>
              <a:t>obavezuje programera </a:t>
            </a:r>
            <a:r>
              <a:rPr lang="sr-Latn-RS" dirty="0"/>
              <a:t>da kodira naredbe za rukovanje ovakvim izuzecima</a:t>
            </a:r>
          </a:p>
        </p:txBody>
      </p:sp>
    </p:spTree>
    <p:extLst>
      <p:ext uri="{BB962C8B-B14F-4D97-AF65-F5344CB8AC3E}">
        <p14:creationId xmlns:p14="http://schemas.microsoft.com/office/powerpoint/2010/main" val="229794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Izuzeci (</a:t>
            </a:r>
            <a:r>
              <a:rPr lang="sr-Latn-RS" i="1" dirty="0"/>
              <a:t>Exceptions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Autofit/>
          </a:bodyPr>
          <a:lstStyle/>
          <a:p>
            <a:r>
              <a:rPr lang="sr-Latn-RS" b="1" dirty="0"/>
              <a:t>nepredviđeni događaji</a:t>
            </a:r>
            <a:r>
              <a:rPr lang="sr-Latn-RS" dirty="0"/>
              <a:t> zavise od podataka sa kojima program radi za vreme svog izvršavanja</a:t>
            </a:r>
          </a:p>
          <a:p>
            <a:r>
              <a:rPr lang="sr-Latn-RS" dirty="0"/>
              <a:t>oni su posledica </a:t>
            </a:r>
            <a:r>
              <a:rPr lang="sr-Latn-RS" dirty="0">
                <a:solidFill>
                  <a:schemeClr val="accent1"/>
                </a:solidFill>
              </a:rPr>
              <a:t>načina korišćenja programa</a:t>
            </a:r>
            <a:r>
              <a:rPr lang="sr-Latn-RS" dirty="0"/>
              <a:t>, kao što je npr. korisnički unos</a:t>
            </a:r>
            <a:endParaRPr lang="en-US" dirty="0"/>
          </a:p>
          <a:p>
            <a:r>
              <a:rPr lang="sr-Latn-RS" dirty="0"/>
              <a:t>primeri nepredviđenih događaja su: pristup </a:t>
            </a:r>
            <a:r>
              <a:rPr lang="sr-Latn-RS" i="1" dirty="0"/>
              <a:t>null</a:t>
            </a:r>
            <a:r>
              <a:rPr lang="sr-Latn-RS" dirty="0"/>
              <a:t> referenci, pristup poziciji u listi koja ne postoji, pokušaj konverzije neodgovarajućeg </a:t>
            </a:r>
            <a:r>
              <a:rPr lang="sr-Latn-RS" i="1" dirty="0"/>
              <a:t>string</a:t>
            </a:r>
            <a:r>
              <a:rPr lang="sr-Latn-RS" dirty="0"/>
              <a:t>-a u broj, deljenje sa nulom i sl.</a:t>
            </a:r>
            <a:endParaRPr lang="en-US" dirty="0"/>
          </a:p>
          <a:p>
            <a:r>
              <a:rPr lang="sr-Latn-RS" dirty="0"/>
              <a:t>izuzeci koji opisuju ovakve događaje se zovu </a:t>
            </a:r>
            <a:r>
              <a:rPr lang="sr-Latn-RS" i="1" dirty="0">
                <a:solidFill>
                  <a:schemeClr val="accent1"/>
                </a:solidFill>
              </a:rPr>
              <a:t>Unchecked Exceptions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 err="1"/>
              <a:t>neki</a:t>
            </a:r>
            <a:r>
              <a:rPr lang="en-US" dirty="0"/>
              <a:t> od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</a:t>
            </a:r>
            <a:r>
              <a:rPr lang="en-US" i="1" dirty="0" err="1"/>
              <a:t>NullPointerException</a:t>
            </a:r>
            <a:r>
              <a:rPr lang="en-US" dirty="0"/>
              <a:t>, </a:t>
            </a:r>
            <a:r>
              <a:rPr lang="en-US" i="1" dirty="0" err="1"/>
              <a:t>IndexOutOfBoundsExceptions</a:t>
            </a:r>
            <a:r>
              <a:rPr lang="en-US" dirty="0"/>
              <a:t>, </a:t>
            </a:r>
            <a:r>
              <a:rPr lang="en-US" i="1" dirty="0" err="1"/>
              <a:t>NumberFormatException</a:t>
            </a:r>
            <a:r>
              <a:rPr lang="en-US" dirty="0"/>
              <a:t>, </a:t>
            </a:r>
            <a:r>
              <a:rPr lang="en-US" i="1" dirty="0" err="1"/>
              <a:t>ArithmeticException</a:t>
            </a:r>
            <a:r>
              <a:rPr lang="en-US" dirty="0"/>
              <a:t> i sl.</a:t>
            </a:r>
          </a:p>
          <a:p>
            <a:r>
              <a:rPr lang="sr-Latn-RS" dirty="0"/>
              <a:t>programer </a:t>
            </a:r>
            <a:r>
              <a:rPr lang="sr-Latn-RS" dirty="0">
                <a:solidFill>
                  <a:schemeClr val="accent1"/>
                </a:solidFill>
              </a:rPr>
              <a:t>nije u obavezi </a:t>
            </a:r>
            <a:r>
              <a:rPr lang="sr-Latn-RS" dirty="0"/>
              <a:t>da kodira naredbe za rukovanjem ovakvim izuzecima, a može</a:t>
            </a:r>
          </a:p>
        </p:txBody>
      </p:sp>
    </p:spTree>
    <p:extLst>
      <p:ext uri="{BB962C8B-B14F-4D97-AF65-F5344CB8AC3E}">
        <p14:creationId xmlns:p14="http://schemas.microsoft.com/office/powerpoint/2010/main" val="168488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Izuzeci (</a:t>
            </a:r>
            <a:r>
              <a:rPr lang="sr-Latn-RS" i="1" dirty="0"/>
              <a:t>Exceptions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b="1" dirty="0"/>
              <a:t>postoji posebna grupa nepredviđenih događaja </a:t>
            </a:r>
            <a:r>
              <a:rPr lang="sr-Latn-RS" sz="2800" dirty="0"/>
              <a:t>koji ne zavise ni od načina pisanja</a:t>
            </a:r>
            <a:r>
              <a:rPr lang="en-US" sz="2800" dirty="0"/>
              <a:t>, </a:t>
            </a:r>
            <a:r>
              <a:rPr lang="sr-Latn-RS" sz="2800" dirty="0"/>
              <a:t>a ni korišćenja programa, već od </a:t>
            </a:r>
            <a:r>
              <a:rPr lang="sr-Latn-RS" sz="2800" dirty="0">
                <a:solidFill>
                  <a:schemeClr val="accent1"/>
                </a:solidFill>
              </a:rPr>
              <a:t>uslova u kojima se program izvršava </a:t>
            </a:r>
            <a:r>
              <a:rPr lang="sr-Latn-RS" sz="2800" dirty="0"/>
              <a:t>kao što su operativni sistem, hardver i sl.</a:t>
            </a:r>
            <a:endParaRPr lang="en-US" sz="2800" dirty="0"/>
          </a:p>
          <a:p>
            <a:r>
              <a:rPr lang="sr-Latn-RS" sz="2800" dirty="0"/>
              <a:t>klase koje opisuju ovakve događaje spadaju u grupu grešaka (</a:t>
            </a:r>
            <a:r>
              <a:rPr lang="sr-Latn-RS" sz="2800" i="1" dirty="0">
                <a:solidFill>
                  <a:schemeClr val="accent1"/>
                </a:solidFill>
              </a:rPr>
              <a:t>Errors</a:t>
            </a:r>
            <a:r>
              <a:rPr lang="sr-Latn-RS" sz="2800" dirty="0"/>
              <a:t>) i proizvodi ih </a:t>
            </a:r>
            <a:r>
              <a:rPr lang="sr-Latn-RS" sz="2800" dirty="0">
                <a:solidFill>
                  <a:schemeClr val="accent1"/>
                </a:solidFill>
              </a:rPr>
              <a:t>virtualna mašina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sr-Latn-RS" dirty="0"/>
              <a:t>primeri ovakvih grešaka: </a:t>
            </a:r>
            <a:r>
              <a:rPr lang="en-US" i="1" dirty="0" err="1"/>
              <a:t>VirtualMachineError</a:t>
            </a:r>
            <a:r>
              <a:rPr lang="sr-Latn-RS" dirty="0"/>
              <a:t>, </a:t>
            </a:r>
            <a:r>
              <a:rPr lang="sr-Latn-RS" i="1" dirty="0"/>
              <a:t>OutOfMemoryError</a:t>
            </a:r>
            <a:r>
              <a:rPr lang="sr-Latn-RS" dirty="0"/>
              <a:t>, </a:t>
            </a:r>
            <a:r>
              <a:rPr lang="sr-Latn-RS" i="1" dirty="0"/>
              <a:t>StackOverflowError</a:t>
            </a:r>
            <a:r>
              <a:rPr lang="sr-Latn-RS" dirty="0"/>
              <a:t> i sl.</a:t>
            </a:r>
            <a:endParaRPr lang="en-US" dirty="0"/>
          </a:p>
          <a:p>
            <a:r>
              <a:rPr lang="sr-Latn-RS" sz="2800" dirty="0"/>
              <a:t>programer </a:t>
            </a:r>
            <a:r>
              <a:rPr lang="sr-Latn-RS" sz="2800" dirty="0">
                <a:solidFill>
                  <a:schemeClr val="accent1"/>
                </a:solidFill>
              </a:rPr>
              <a:t>ne bi trebalo </a:t>
            </a:r>
            <a:r>
              <a:rPr lang="sr-Latn-RS" sz="2800" dirty="0"/>
              <a:t>da kodira naredbe za rukovanjem ovakvim izuzecima, a može</a:t>
            </a:r>
          </a:p>
          <a:p>
            <a:endParaRPr lang="en-US" dirty="0"/>
          </a:p>
          <a:p>
            <a:pPr marL="228600" lvl="2">
              <a:spcBef>
                <a:spcPts val="1000"/>
              </a:spcBef>
            </a:pPr>
            <a:endParaRPr lang="sr-Latn-RS" sz="2800" dirty="0"/>
          </a:p>
          <a:p>
            <a:pPr marL="228600" lvl="2">
              <a:spcBef>
                <a:spcPts val="1000"/>
              </a:spcBef>
            </a:pPr>
            <a:endParaRPr lang="en-US" sz="2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7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Rad sa izuzecima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vi-V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vi-VN" sz="2000" b="1" dirty="0">
                <a:latin typeface="Courier New" pitchFamily="49" charset="0"/>
                <a:cs typeface="Courier New" pitchFamily="49" charset="0"/>
              </a:rPr>
            </a:br>
            <a:r>
              <a:rPr lang="vi-V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kod koji može da izazove</a:t>
            </a:r>
            <a:br>
              <a:rPr lang="vi-V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izuzetak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vi-VN" sz="2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 (FileNotFoundException ex) {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vi-V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.println(</a:t>
            </a:r>
            <a:r>
              <a:rPr lang="vi-V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"Datoteka ne postoji!"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vi-VN" sz="2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 (ClassCastException ex) {</a:t>
            </a:r>
            <a:br>
              <a:rPr lang="vi-VN" sz="2000" b="1" dirty="0">
                <a:latin typeface="Courier New" pitchFamily="49" charset="0"/>
                <a:cs typeface="Courier New" pitchFamily="49" charset="0"/>
              </a:rPr>
            </a:br>
            <a:r>
              <a:rPr lang="vi-VN" sz="2000" b="1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vi-V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.println(</a:t>
            </a:r>
            <a:r>
              <a:rPr lang="vi-V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"Zabranjena konverzija"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vi-VN" sz="2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 (IndexOutOfBoundsException ex) {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vi-V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.println(</a:t>
            </a:r>
            <a:r>
              <a:rPr lang="vi-V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"Pristup van granica niza"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vi-VN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vi-V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 (Exception ex) {  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r-Latn-R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vi-V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t.println(</a:t>
            </a:r>
            <a:r>
              <a:rPr lang="vi-V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"Svi ostali izuzeci"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sr-Latn-R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vi-VN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vi-V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vi-VN" sz="2000" b="1" dirty="0">
                <a:latin typeface="Courier New" pitchFamily="49" charset="0"/>
                <a:cs typeface="Courier New" pitchFamily="49" charset="0"/>
              </a:rPr>
            </a:br>
            <a:r>
              <a:rPr lang="vi-VN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kod koji se izvršava u svakom slučaju</a:t>
            </a:r>
            <a:endParaRPr lang="sr-Latn-R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vi-VN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8D53D50149ED46B0F604B0AB1C9166" ma:contentTypeVersion="2" ma:contentTypeDescription="Kreiraj novi dokument." ma:contentTypeScope="" ma:versionID="b711f1249f1f24e1ddd34c8eb65e98d8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71da012b8906907125d406232ebc1fe8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A33181-2E76-4506-952A-DB58238AC4E3}"/>
</file>

<file path=customXml/itemProps2.xml><?xml version="1.0" encoding="utf-8"?>
<ds:datastoreItem xmlns:ds="http://schemas.openxmlformats.org/officeDocument/2006/customXml" ds:itemID="{3F8DA416-7666-43FE-ADF6-883D6D98E7F5}"/>
</file>

<file path=customXml/itemProps3.xml><?xml version="1.0" encoding="utf-8"?>
<ds:datastoreItem xmlns:ds="http://schemas.openxmlformats.org/officeDocument/2006/customXml" ds:itemID="{FC9EF9E7-F106-4467-8B9F-566E1C2E3B2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995</Words>
  <Application>Microsoft Office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Lucida Sans Unicode</vt:lpstr>
      <vt:lpstr>Wingdings</vt:lpstr>
      <vt:lpstr>Office Theme</vt:lpstr>
      <vt:lpstr>Siniša Nikolić</vt:lpstr>
      <vt:lpstr>Rad sa izuzecima(Exceptions)</vt:lpstr>
      <vt:lpstr>Izuzeci (Exceptions)</vt:lpstr>
      <vt:lpstr>Izuzeci (Exceptions)</vt:lpstr>
      <vt:lpstr>Izuzeci (Exceptions)</vt:lpstr>
      <vt:lpstr>Izuzeci (Exceptions)</vt:lpstr>
      <vt:lpstr>Izuzeci (Exceptions)</vt:lpstr>
      <vt:lpstr>Izuzeci (Exceptions)</vt:lpstr>
      <vt:lpstr>Rad sa izuzecima</vt:lpstr>
      <vt:lpstr>Rad sa izuzecima</vt:lpstr>
      <vt:lpstr>Rad sa izuzecima</vt:lpstr>
      <vt:lpstr>Rad sa izuzecima</vt:lpstr>
      <vt:lpstr>Izuzeci (Exceptions)</vt:lpstr>
      <vt:lpstr>Izuzeci (Exceptions)</vt:lpstr>
      <vt:lpstr>Rad sa izuzecima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moja prezentacija</dc:title>
  <dc:creator>Sinisa Nikolic</dc:creator>
  <dc:description>Prezentacija kreirana za potrebe kursa JWD</dc:description>
  <cp:lastModifiedBy>Siniša</cp:lastModifiedBy>
  <cp:revision>394</cp:revision>
  <dcterms:created xsi:type="dcterms:W3CDTF">2014-06-04T21:04:36Z</dcterms:created>
  <dcterms:modified xsi:type="dcterms:W3CDTF">2021-04-16T13:25:56Z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