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94" r:id="rId2"/>
    <p:sldId id="298" r:id="rId3"/>
    <p:sldId id="303" r:id="rId4"/>
    <p:sldId id="389" r:id="rId5"/>
    <p:sldId id="390" r:id="rId6"/>
    <p:sldId id="391" r:id="rId7"/>
    <p:sldId id="363" r:id="rId8"/>
    <p:sldId id="388" r:id="rId9"/>
    <p:sldId id="387" r:id="rId10"/>
    <p:sldId id="304" r:id="rId11"/>
    <p:sldId id="392" r:id="rId12"/>
    <p:sldId id="394" r:id="rId13"/>
    <p:sldId id="393" r:id="rId14"/>
    <p:sldId id="395" r:id="rId15"/>
    <p:sldId id="364" r:id="rId16"/>
    <p:sldId id="365" r:id="rId17"/>
    <p:sldId id="366" r:id="rId18"/>
    <p:sldId id="383" r:id="rId19"/>
    <p:sldId id="397" r:id="rId20"/>
    <p:sldId id="384" r:id="rId21"/>
    <p:sldId id="398" r:id="rId22"/>
    <p:sldId id="399" r:id="rId23"/>
    <p:sldId id="400" r:id="rId24"/>
    <p:sldId id="368" r:id="rId25"/>
    <p:sldId id="385" r:id="rId26"/>
    <p:sldId id="370" r:id="rId27"/>
    <p:sldId id="371" r:id="rId28"/>
    <p:sldId id="372" r:id="rId29"/>
    <p:sldId id="373" r:id="rId30"/>
    <p:sldId id="396" r:id="rId31"/>
    <p:sldId id="401" r:id="rId32"/>
    <p:sldId id="402" r:id="rId33"/>
    <p:sldId id="403" r:id="rId34"/>
    <p:sldId id="404" r:id="rId35"/>
    <p:sldId id="374" r:id="rId36"/>
    <p:sldId id="380" r:id="rId37"/>
    <p:sldId id="405" r:id="rId38"/>
    <p:sldId id="381" r:id="rId39"/>
    <p:sldId id="386" r:id="rId40"/>
    <p:sldId id="406" r:id="rId41"/>
  </p:sldIdLst>
  <p:sldSz cx="9144000" cy="6858000" type="screen4x3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A400"/>
    <a:srgbClr val="926F00"/>
    <a:srgbClr val="5ED802"/>
    <a:srgbClr val="66EC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408" autoAdjust="0"/>
  </p:normalViewPr>
  <p:slideViewPr>
    <p:cSldViewPr>
      <p:cViewPr varScale="1">
        <p:scale>
          <a:sx n="102" d="100"/>
          <a:sy n="102" d="100"/>
        </p:scale>
        <p:origin x="188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09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4/15/2021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9144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87117"/>
            <a:ext cx="77724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CS" noProof="0" dirty="0" err="1"/>
              <a:t>Click</a:t>
            </a:r>
            <a:r>
              <a:rPr lang="sr-Latn-CS" noProof="0" dirty="0"/>
              <a:t> to </a:t>
            </a:r>
            <a:r>
              <a:rPr lang="sr-Latn-CS" noProof="0" dirty="0" err="1"/>
              <a:t>edit</a:t>
            </a:r>
            <a:r>
              <a:rPr lang="sr-Latn-CS" noProof="0" dirty="0"/>
              <a:t> </a:t>
            </a:r>
            <a:r>
              <a:rPr lang="sr-Latn-CS" noProof="0" dirty="0" err="1"/>
              <a:t>Master</a:t>
            </a:r>
            <a:r>
              <a:rPr lang="sr-Latn-CS" noProof="0" dirty="0"/>
              <a:t> </a:t>
            </a:r>
            <a:r>
              <a:rPr lang="sr-Latn-CS" noProof="0" dirty="0" err="1"/>
              <a:t>title</a:t>
            </a:r>
            <a:r>
              <a:rPr lang="sr-Latn-CS" noProof="0" dirty="0"/>
              <a:t> </a:t>
            </a:r>
            <a:r>
              <a:rPr lang="sr-Latn-CS" noProof="0" dirty="0" err="1"/>
              <a:t>style</a:t>
            </a:r>
            <a:endParaRPr lang="sr-Latn-C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99020"/>
            <a:ext cx="6400800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r-Latn-CS" noProof="0" dirty="0" err="1"/>
              <a:t>Click</a:t>
            </a:r>
            <a:r>
              <a:rPr lang="sr-Latn-CS" noProof="0" dirty="0"/>
              <a:t> to </a:t>
            </a:r>
            <a:r>
              <a:rPr lang="sr-Latn-CS" noProof="0" dirty="0" err="1"/>
              <a:t>edit</a:t>
            </a:r>
            <a:r>
              <a:rPr lang="sr-Latn-CS" noProof="0" dirty="0"/>
              <a:t> </a:t>
            </a:r>
            <a:r>
              <a:rPr lang="sr-Latn-CS" noProof="0" dirty="0" err="1"/>
              <a:t>Master</a:t>
            </a:r>
            <a:r>
              <a:rPr lang="sr-Latn-CS" noProof="0" dirty="0"/>
              <a:t> </a:t>
            </a:r>
            <a:r>
              <a:rPr lang="sr-Latn-CS" noProof="0" dirty="0" err="1"/>
              <a:t>subtitle</a:t>
            </a:r>
            <a:r>
              <a:rPr lang="sr-Latn-CS" noProof="0" dirty="0"/>
              <a:t> </a:t>
            </a:r>
            <a:r>
              <a:rPr lang="sr-Latn-CS" noProof="0" dirty="0" err="1"/>
              <a:t>style</a:t>
            </a:r>
            <a:endParaRPr lang="sr-Latn-CS" noProof="0" dirty="0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3"/>
            <a:ext cx="54864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E63A-9D9C-4955-8C1A-EF7C55866AC7}" type="datetime1">
              <a:rPr lang="en-US" smtClean="0"/>
              <a:pPr/>
              <a:t>4/15/2021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B729-3539-4A26-8900-A202E19641A1}" type="datetime1">
              <a:rPr lang="en-US" smtClean="0"/>
              <a:pPr/>
              <a:t>4/15/2021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9B998-20BF-499E-9486-13CC391716AD}" type="datetime1">
              <a:rPr lang="en-US" smtClean="0"/>
              <a:pPr/>
              <a:t>4/15/2021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2E5B4-90FB-4063-A389-DF54BAF24403}" type="datetime1">
              <a:rPr lang="en-US" smtClean="0"/>
              <a:pPr/>
              <a:t>4/15/2021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3439-374D-48B5-B6AC-04B7AC0A2446}" type="datetime1">
              <a:rPr lang="en-US" smtClean="0"/>
              <a:pPr/>
              <a:t>4/15/2021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871C5-B431-4936-817B-22935A9C6339}" type="datetime1">
              <a:rPr lang="en-US" smtClean="0"/>
              <a:pPr/>
              <a:t>4/15/2021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3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6"/>
            <a:ext cx="4041775" cy="639763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4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CBC75-2F37-4AEE-B06E-7921CFEFF0DA}" type="datetime1">
              <a:rPr lang="en-US" smtClean="0"/>
              <a:pPr/>
              <a:t>4/15/2021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B52F-4416-4E0D-B4E6-E6E6917155CD}" type="datetime1">
              <a:rPr lang="en-US" smtClean="0"/>
              <a:pPr/>
              <a:t>4/15/2021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FABA-8843-49A3-9AF5-1079EFB60A6B}" type="datetime1">
              <a:rPr lang="en-US" smtClean="0"/>
              <a:pPr/>
              <a:t>4/15/2021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2"/>
            <a:ext cx="3008313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5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5"/>
            <a:ext cx="3008313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953D2-E1D8-41F9-A636-000334B54534}" type="datetime1">
              <a:rPr lang="en-US" smtClean="0"/>
              <a:pPr/>
              <a:t>4/15/2021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84976" cy="797083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sr-Latn-CS" noProof="0" dirty="0" err="1"/>
              <a:t>Click</a:t>
            </a:r>
            <a:r>
              <a:rPr lang="sr-Latn-CS" noProof="0" dirty="0"/>
              <a:t> to </a:t>
            </a:r>
            <a:r>
              <a:rPr lang="sr-Latn-CS" noProof="0" dirty="0" err="1"/>
              <a:t>edit</a:t>
            </a:r>
            <a:r>
              <a:rPr lang="sr-Latn-CS" noProof="0" dirty="0"/>
              <a:t> </a:t>
            </a:r>
            <a:r>
              <a:rPr lang="sr-Latn-CS" noProof="0" dirty="0" err="1"/>
              <a:t>Master</a:t>
            </a:r>
            <a:r>
              <a:rPr lang="sr-Latn-CS" noProof="0" dirty="0"/>
              <a:t> </a:t>
            </a:r>
            <a:r>
              <a:rPr lang="sr-Latn-CS" noProof="0" dirty="0" err="1"/>
              <a:t>title</a:t>
            </a:r>
            <a:r>
              <a:rPr lang="sr-Latn-CS" noProof="0" dirty="0"/>
              <a:t> </a:t>
            </a:r>
            <a:r>
              <a:rPr lang="sr-Latn-CS" noProof="0" dirty="0" err="1"/>
              <a:t>style</a:t>
            </a:r>
            <a:endParaRPr lang="sr-Latn-C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052736"/>
            <a:ext cx="8784976" cy="568863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sr-Latn-CS" noProof="0" dirty="0" err="1"/>
              <a:t>Click</a:t>
            </a:r>
            <a:r>
              <a:rPr lang="sr-Latn-CS" noProof="0" dirty="0"/>
              <a:t> to </a:t>
            </a:r>
            <a:r>
              <a:rPr lang="sr-Latn-CS" noProof="0" dirty="0" err="1"/>
              <a:t>edit</a:t>
            </a:r>
            <a:r>
              <a:rPr lang="sr-Latn-CS" noProof="0" dirty="0"/>
              <a:t> </a:t>
            </a:r>
            <a:r>
              <a:rPr lang="sr-Latn-CS" noProof="0" dirty="0" err="1"/>
              <a:t>Master</a:t>
            </a:r>
            <a:r>
              <a:rPr lang="sr-Latn-CS" noProof="0" dirty="0"/>
              <a:t> </a:t>
            </a:r>
            <a:r>
              <a:rPr lang="sr-Latn-CS" noProof="0" dirty="0" err="1"/>
              <a:t>text</a:t>
            </a:r>
            <a:r>
              <a:rPr lang="sr-Latn-CS" noProof="0" dirty="0"/>
              <a:t> </a:t>
            </a:r>
            <a:r>
              <a:rPr lang="sr-Latn-CS" noProof="0" dirty="0" err="1"/>
              <a:t>styles</a:t>
            </a:r>
            <a:endParaRPr lang="sr-Latn-CS" noProof="0" dirty="0"/>
          </a:p>
          <a:p>
            <a:pPr lvl="1"/>
            <a:r>
              <a:rPr lang="sr-Latn-CS" noProof="0" dirty="0" err="1"/>
              <a:t>Second</a:t>
            </a:r>
            <a:r>
              <a:rPr lang="sr-Latn-CS" noProof="0" dirty="0"/>
              <a:t> </a:t>
            </a:r>
            <a:r>
              <a:rPr lang="sr-Latn-CS" noProof="0" dirty="0" err="1"/>
              <a:t>level</a:t>
            </a:r>
            <a:endParaRPr lang="sr-Latn-CS" noProof="0" dirty="0"/>
          </a:p>
          <a:p>
            <a:pPr lvl="2"/>
            <a:r>
              <a:rPr lang="sr-Latn-CS" noProof="0" dirty="0" err="1"/>
              <a:t>Third</a:t>
            </a:r>
            <a:r>
              <a:rPr lang="sr-Latn-CS" noProof="0" dirty="0"/>
              <a:t> </a:t>
            </a:r>
            <a:r>
              <a:rPr lang="sr-Latn-CS" noProof="0" dirty="0" err="1"/>
              <a:t>level</a:t>
            </a:r>
            <a:endParaRPr lang="sr-Latn-CS" noProof="0" dirty="0"/>
          </a:p>
          <a:p>
            <a:pPr lvl="3"/>
            <a:r>
              <a:rPr lang="sr-Latn-CS" noProof="0" dirty="0" err="1"/>
              <a:t>Fourth</a:t>
            </a:r>
            <a:r>
              <a:rPr lang="sr-Latn-CS" noProof="0" dirty="0"/>
              <a:t> </a:t>
            </a:r>
            <a:r>
              <a:rPr lang="sr-Latn-CS" noProof="0" dirty="0" err="1"/>
              <a:t>level</a:t>
            </a:r>
            <a:endParaRPr lang="sr-Latn-CS" noProof="0" dirty="0"/>
          </a:p>
          <a:p>
            <a:pPr lvl="4"/>
            <a:r>
              <a:rPr lang="sr-Latn-CS" noProof="0" dirty="0" err="1"/>
              <a:t>Fifth</a:t>
            </a:r>
            <a:r>
              <a:rPr lang="sr-Latn-CS" noProof="0" dirty="0"/>
              <a:t> </a:t>
            </a:r>
            <a:r>
              <a:rPr lang="sr-Latn-CS" noProof="0" dirty="0" err="1"/>
              <a:t>level</a:t>
            </a:r>
            <a:endParaRPr lang="sr-Latn-C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9512" y="6381328"/>
            <a:ext cx="1368152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F9F2F-1D16-4A08-95A7-F25CD718B991}" type="datetime1">
              <a:rPr lang="en-US" smtClean="0"/>
              <a:pPr/>
              <a:t>4/15/2021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8424" y="6381328"/>
            <a:ext cx="57606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Tx/>
        <a:buBlip>
          <a:blip r:embed="rId15"/>
        </a:buBlip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Tx/>
        <a:buBlip>
          <a:blip r:embed="rId16"/>
        </a:buBlip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Tx/>
        <a:buBlip>
          <a:blip r:embed="rId17"/>
        </a:buBlip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Tx/>
        <a:buBlip>
          <a:blip r:embed="rId18"/>
        </a:buBlip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Tx/>
        <a:buBlip>
          <a:blip r:embed="rId19"/>
        </a:buBlip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2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r-Latn-CS" dirty="0"/>
              <a:t>Siniša Nikolić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797083"/>
          </a:xfrm>
        </p:spPr>
        <p:txBody>
          <a:bodyPr>
            <a:noAutofit/>
          </a:bodyPr>
          <a:lstStyle/>
          <a:p>
            <a:r>
              <a:rPr lang="sr-Latn-RS" sz="3000" dirty="0"/>
              <a:t>Binarni tokovi (Input Stream/OutputStream)</a:t>
            </a:r>
            <a:endParaRPr lang="sr-Latn-C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CS" dirty="0"/>
              <a:t>Osmišljeni kao mehanizam koji omogućuje unificiran pristup podacima</a:t>
            </a:r>
          </a:p>
          <a:p>
            <a:r>
              <a:rPr lang="sr-Latn-CS" dirty="0"/>
              <a:t>Bazirani na bajtovima</a:t>
            </a:r>
          </a:p>
          <a:p>
            <a:pPr lvl="1"/>
            <a:r>
              <a:rPr lang="sr-Latn-CS" dirty="0"/>
              <a:t>prenos jednog bajta</a:t>
            </a:r>
          </a:p>
          <a:p>
            <a:pPr lvl="1"/>
            <a:r>
              <a:rPr lang="sr-Latn-CS" dirty="0"/>
              <a:t>prenos niza bajtova</a:t>
            </a:r>
          </a:p>
          <a:p>
            <a:r>
              <a:rPr lang="sr-Latn-RS" dirty="0"/>
              <a:t>2 osnovne klase</a:t>
            </a:r>
          </a:p>
          <a:p>
            <a:pPr lvl="1"/>
            <a:r>
              <a:rPr lang="sr-Latn-RS" b="1" i="1" dirty="0"/>
              <a:t>Input Stream </a:t>
            </a:r>
            <a:r>
              <a:rPr lang="sr-Latn-RS" i="1" dirty="0"/>
              <a:t>- </a:t>
            </a:r>
            <a:r>
              <a:rPr lang="sr-Latn-CS" i="1" dirty="0" err="1"/>
              <a:t>byte</a:t>
            </a:r>
            <a:r>
              <a:rPr lang="sr-Latn-CS" i="1" dirty="0"/>
              <a:t>-ulaz</a:t>
            </a:r>
            <a:endParaRPr lang="sr-Latn-RS" i="1" dirty="0"/>
          </a:p>
          <a:p>
            <a:pPr lvl="1"/>
            <a:r>
              <a:rPr lang="sr-Latn-RS" b="1" i="1" dirty="0"/>
              <a:t>Output Stream </a:t>
            </a:r>
            <a:r>
              <a:rPr lang="sr-Latn-RS" i="1" dirty="0"/>
              <a:t>- </a:t>
            </a:r>
            <a:r>
              <a:rPr lang="sr-Latn-CS" i="1" dirty="0" err="1"/>
              <a:t>byte</a:t>
            </a:r>
            <a:r>
              <a:rPr lang="sr-Latn-CS" i="1" dirty="0"/>
              <a:t>-izlaz</a:t>
            </a:r>
            <a:endParaRPr lang="sr-Latn-RS" dirty="0"/>
          </a:p>
          <a:p>
            <a:pPr lvl="1"/>
            <a:endParaRPr lang="sr-Latn-CS" dirty="0"/>
          </a:p>
          <a:p>
            <a:pPr marL="0" indent="0">
              <a:buNone/>
            </a:pPr>
            <a:endParaRPr lang="sr-Latn-C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797083"/>
          </a:xfrm>
        </p:spPr>
        <p:txBody>
          <a:bodyPr>
            <a:noAutofit/>
          </a:bodyPr>
          <a:lstStyle/>
          <a:p>
            <a:r>
              <a:rPr lang="sr-Latn-RS" sz="3000" dirty="0"/>
              <a:t>Binarni tokovi (Input Stream/OutputStream)</a:t>
            </a:r>
            <a:endParaRPr lang="sr-Latn-C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Apstraktna klasa </a:t>
            </a:r>
            <a:r>
              <a:rPr lang="sr-Latn-RS" b="1" i="1" dirty="0"/>
              <a:t>Input Stream  </a:t>
            </a:r>
            <a:r>
              <a:rPr lang="sr-Latn-RS" i="1" dirty="0"/>
              <a:t>čije naslednice </a:t>
            </a:r>
            <a:r>
              <a:rPr lang="sr-Latn-RS" dirty="0"/>
              <a:t>omogućuju čitanje bajtova sa izvora</a:t>
            </a:r>
          </a:p>
          <a:p>
            <a:pPr lvl="1"/>
            <a:r>
              <a:rPr lang="sr-Latn-RS" dirty="0"/>
              <a:t>System.</a:t>
            </a:r>
            <a:r>
              <a:rPr lang="sr-Latn-RS" dirty="0">
                <a:solidFill>
                  <a:srgbClr val="0070C0"/>
                </a:solidFill>
              </a:rPr>
              <a:t>in</a:t>
            </a:r>
            <a:r>
              <a:rPr lang="sr-Latn-RS" dirty="0"/>
              <a:t> – primer ulaznog toka podatka sa tastature</a:t>
            </a:r>
          </a:p>
          <a:p>
            <a:r>
              <a:rPr lang="sr-Latn-RS" dirty="0"/>
              <a:t>Apstraktna klasa </a:t>
            </a:r>
            <a:r>
              <a:rPr lang="sr-Latn-RS" b="1" i="1" dirty="0"/>
              <a:t>Output Stream </a:t>
            </a:r>
            <a:r>
              <a:rPr lang="sr-Latn-RS" i="1" dirty="0"/>
              <a:t>čije naslednice </a:t>
            </a:r>
            <a:r>
              <a:rPr lang="sr-Latn-RS" dirty="0"/>
              <a:t>omogućuju pisanje bajtova na odredište</a:t>
            </a:r>
          </a:p>
          <a:p>
            <a:pPr lvl="1"/>
            <a:r>
              <a:rPr lang="sr-Latn-RS" dirty="0"/>
              <a:t>System.</a:t>
            </a:r>
            <a:r>
              <a:rPr lang="sr-Latn-RS" dirty="0">
                <a:solidFill>
                  <a:srgbClr val="0070C0"/>
                </a:solidFill>
              </a:rPr>
              <a:t>out</a:t>
            </a:r>
            <a:r>
              <a:rPr lang="sr-Latn-RS" dirty="0"/>
              <a:t> – primer izlaznog toka podatka na ekran</a:t>
            </a:r>
          </a:p>
          <a:p>
            <a:endParaRPr lang="sr-Latn-CS" dirty="0"/>
          </a:p>
          <a:p>
            <a:r>
              <a:rPr lang="sr-Latn-CS" dirty="0"/>
              <a:t>Omogućuju prenos podataka na različita izvorišta/odredišta:</a:t>
            </a:r>
          </a:p>
          <a:p>
            <a:pPr lvl="1"/>
            <a:r>
              <a:rPr lang="sr-Latn-CS" dirty="0"/>
              <a:t>datoteke (</a:t>
            </a:r>
            <a:r>
              <a:rPr lang="sr-Latn-CS" i="1" dirty="0" err="1"/>
              <a:t>FileInputStream</a:t>
            </a:r>
            <a:r>
              <a:rPr lang="sr-Latn-CS" dirty="0"/>
              <a:t>, </a:t>
            </a:r>
            <a:r>
              <a:rPr lang="sr-Latn-CS" i="1" dirty="0" err="1"/>
              <a:t>FileOutputStream</a:t>
            </a:r>
            <a:r>
              <a:rPr lang="sr-Latn-CS" dirty="0"/>
              <a:t>)</a:t>
            </a:r>
          </a:p>
          <a:p>
            <a:pPr lvl="1"/>
            <a:r>
              <a:rPr lang="sr-Latn-CS" dirty="0"/>
              <a:t>niza bajtova (</a:t>
            </a:r>
            <a:r>
              <a:rPr lang="sr-Latn-CS" i="1" dirty="0" err="1"/>
              <a:t>ByteArrayInputStream</a:t>
            </a:r>
            <a:r>
              <a:rPr lang="sr-Latn-CS" dirty="0"/>
              <a:t>, </a:t>
            </a:r>
            <a:r>
              <a:rPr lang="sr-Latn-CS" i="1" dirty="0" err="1"/>
              <a:t>ByteArrayOutputStream</a:t>
            </a:r>
            <a:r>
              <a:rPr lang="sr-Latn-CS" dirty="0"/>
              <a:t>)</a:t>
            </a:r>
          </a:p>
          <a:p>
            <a:pPr lvl="1"/>
            <a:r>
              <a:rPr lang="sr-Latn-CS" dirty="0"/>
              <a:t>objekata (</a:t>
            </a:r>
            <a:r>
              <a:rPr lang="sr-Latn-CS" i="1" dirty="0" err="1"/>
              <a:t>ObjectInputStream</a:t>
            </a:r>
            <a:r>
              <a:rPr lang="sr-Latn-CS" dirty="0"/>
              <a:t>, </a:t>
            </a:r>
            <a:r>
              <a:rPr lang="sr-Latn-CS" i="1" dirty="0" err="1"/>
              <a:t>ObjectOutputStream</a:t>
            </a:r>
            <a:r>
              <a:rPr lang="sr-Latn-CS" dirty="0"/>
              <a:t>)</a:t>
            </a:r>
          </a:p>
          <a:p>
            <a:pPr lvl="1"/>
            <a:r>
              <a:rPr lang="sr-Latn-CS" dirty="0"/>
              <a:t>itd</a:t>
            </a:r>
          </a:p>
          <a:p>
            <a:pPr lvl="1"/>
            <a:endParaRPr lang="sr-Latn-RS" dirty="0"/>
          </a:p>
          <a:p>
            <a:endParaRPr lang="sr-Latn-C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797083"/>
          </a:xfrm>
        </p:spPr>
        <p:txBody>
          <a:bodyPr>
            <a:noAutofit/>
          </a:bodyPr>
          <a:lstStyle/>
          <a:p>
            <a:r>
              <a:rPr lang="sr-Latn-RS" sz="3000" dirty="0"/>
              <a:t>Binarni tokovi (Input Stream/OutputStream)</a:t>
            </a:r>
            <a:endParaRPr lang="sr-Latn-C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Podela</a:t>
            </a:r>
            <a:endParaRPr lang="sr-Latn-CS" dirty="0"/>
          </a:p>
          <a:p>
            <a:endParaRPr lang="sr-Latn-C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49154" name="Picture 2" descr="Image result for io pack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836712"/>
            <a:ext cx="7164288" cy="59046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797083"/>
          </a:xfrm>
        </p:spPr>
        <p:txBody>
          <a:bodyPr>
            <a:noAutofit/>
          </a:bodyPr>
          <a:lstStyle/>
          <a:p>
            <a:r>
              <a:rPr lang="sr-Latn-RS" sz="3000" dirty="0"/>
              <a:t>Binarni tokovi (Input Stream/OutputStream)</a:t>
            </a:r>
            <a:endParaRPr lang="sr-Latn-C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CS" dirty="0"/>
              <a:t>Isti kod se koristi za čitanje/pisanje iz, na primer, datoteke ili mrežne konekcije</a:t>
            </a:r>
          </a:p>
          <a:p>
            <a:r>
              <a:rPr lang="sr-Latn-CS" dirty="0"/>
              <a:t>Metode u tokovima za čitanje sa izvorišta:</a:t>
            </a:r>
          </a:p>
          <a:p>
            <a:pPr lvl="1"/>
            <a:r>
              <a:rPr lang="sr-Latn-CS" dirty="0" err="1"/>
              <a:t>read</a:t>
            </a:r>
            <a:r>
              <a:rPr lang="sr-Latn-CS" dirty="0"/>
              <a:t>() – čita jedan bajt iz toka</a:t>
            </a:r>
          </a:p>
          <a:p>
            <a:pPr lvl="1"/>
            <a:r>
              <a:rPr lang="sr-Latn-CS" dirty="0" err="1"/>
              <a:t>read</a:t>
            </a:r>
            <a:r>
              <a:rPr lang="sr-Latn-CS" dirty="0"/>
              <a:t>(</a:t>
            </a:r>
            <a:r>
              <a:rPr lang="sr-Latn-CS" dirty="0" err="1"/>
              <a:t>byte</a:t>
            </a:r>
            <a:r>
              <a:rPr lang="sr-Latn-CS" dirty="0"/>
              <a:t>[]</a:t>
            </a:r>
            <a:r>
              <a:rPr lang="en-US" dirty="0"/>
              <a:t> b</a:t>
            </a:r>
            <a:r>
              <a:rPr lang="sr-Latn-CS" dirty="0"/>
              <a:t>) – čita niz bajtova sa ulaza</a:t>
            </a:r>
            <a:r>
              <a:rPr lang="sr-Cyrl-RS" dirty="0"/>
              <a:t> </a:t>
            </a:r>
            <a:r>
              <a:rPr lang="sr-Latn-RS" dirty="0"/>
              <a:t>koji smešta u promenljivu b, i vraća broj očitanih bajtova</a:t>
            </a:r>
            <a:endParaRPr lang="sr-Latn-CS" dirty="0"/>
          </a:p>
          <a:p>
            <a:pPr lvl="1"/>
            <a:r>
              <a:rPr lang="sr-Latn-CS" dirty="0" err="1"/>
              <a:t>skip</a:t>
            </a:r>
            <a:r>
              <a:rPr lang="sr-Latn-CS" dirty="0"/>
              <a:t>(</a:t>
            </a:r>
            <a:r>
              <a:rPr lang="sr-Latn-CS" dirty="0" err="1"/>
              <a:t>long</a:t>
            </a:r>
            <a:r>
              <a:rPr lang="sr-Latn-CS" dirty="0"/>
              <a:t> n) – preskače zadati broj bajtova</a:t>
            </a:r>
          </a:p>
          <a:p>
            <a:pPr lvl="1"/>
            <a:r>
              <a:rPr lang="sr-Latn-CS" dirty="0" err="1"/>
              <a:t>available</a:t>
            </a:r>
            <a:r>
              <a:rPr lang="sr-Latn-CS" dirty="0"/>
              <a:t>() – vraća broj raspoloživih bajtova iz toka koji se mogu pročitati pre blokiranja sledećeg čitanja</a:t>
            </a:r>
          </a:p>
          <a:p>
            <a:pPr lvl="1"/>
            <a:r>
              <a:rPr lang="sr-Latn-CS" dirty="0"/>
              <a:t>close() – zatvara tok</a:t>
            </a:r>
          </a:p>
          <a:p>
            <a:r>
              <a:rPr lang="sr-Latn-CS" dirty="0"/>
              <a:t>Primer upotrebe – kopiranje sadržaja datoteke:</a:t>
            </a:r>
            <a:endParaRPr lang="sr-Latn-CS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r-Latn-C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byte</a:t>
            </a:r>
            <a:r>
              <a:rPr lang="sr-Latn-CS" sz="2000" b="1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sr-Latn-CS" sz="2000" b="1" dirty="0" err="1">
                <a:latin typeface="Courier New" pitchFamily="49" charset="0"/>
                <a:cs typeface="Courier New" pitchFamily="49" charset="0"/>
              </a:rPr>
              <a:t>buffer</a:t>
            </a:r>
            <a:r>
              <a:rPr lang="sr-Latn-CS" sz="20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sr-Latn-C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sr-Latn-C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r-Latn-C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byte</a:t>
            </a:r>
            <a:r>
              <a:rPr lang="sr-Latn-CS" sz="2000" b="1" dirty="0">
                <a:latin typeface="Courier New" pitchFamily="49" charset="0"/>
                <a:cs typeface="Courier New" pitchFamily="49" charset="0"/>
              </a:rPr>
              <a:t>[BUFFER_LENGTH];</a:t>
            </a:r>
          </a:p>
          <a:p>
            <a:pPr>
              <a:buNone/>
            </a:pPr>
            <a:r>
              <a:rPr lang="sr-Latn-C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sr-Latn-CS" sz="2000" b="1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sr-Latn-CS" sz="2000" b="1" dirty="0" err="1">
                <a:latin typeface="Courier New" pitchFamily="49" charset="0"/>
                <a:cs typeface="Courier New" pitchFamily="49" charset="0"/>
              </a:rPr>
              <a:t>read</a:t>
            </a:r>
            <a:r>
              <a:rPr lang="sr-Latn-CS" sz="20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sr-Latn-CS" sz="2000" b="1" dirty="0" err="1">
                <a:latin typeface="Courier New" pitchFamily="49" charset="0"/>
                <a:cs typeface="Courier New" pitchFamily="49" charset="0"/>
              </a:rPr>
              <a:t>in.read</a:t>
            </a:r>
            <a:r>
              <a:rPr lang="sr-Latn-C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sr-Latn-CS" sz="2000" b="1" dirty="0" err="1">
                <a:latin typeface="Courier New" pitchFamily="49" charset="0"/>
                <a:cs typeface="Courier New" pitchFamily="49" charset="0"/>
              </a:rPr>
              <a:t>buffer</a:t>
            </a:r>
            <a:r>
              <a:rPr lang="sr-Latn-CS" sz="2000" b="1" dirty="0">
                <a:latin typeface="Courier New" pitchFamily="49" charset="0"/>
                <a:cs typeface="Courier New" pitchFamily="49" charset="0"/>
              </a:rPr>
              <a:t>, 0,BUFFER_LENGTH)) != -1) {</a:t>
            </a:r>
          </a:p>
          <a:p>
            <a:pPr>
              <a:buNone/>
            </a:pPr>
            <a:r>
              <a:rPr lang="sr-Latn-C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sr-Latn-C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obrada učitanog niza bajtova</a:t>
            </a:r>
          </a:p>
          <a:p>
            <a:pPr>
              <a:buNone/>
            </a:pPr>
            <a:r>
              <a:rPr lang="sr-Latn-C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sr-Latn-C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//koristi se </a:t>
            </a:r>
            <a:r>
              <a:rPr lang="sr-Latn-CS" sz="20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buffer</a:t>
            </a:r>
            <a:r>
              <a:rPr lang="sr-Latn-C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i promenljiva </a:t>
            </a:r>
            <a:r>
              <a:rPr lang="sr-Latn-CS" sz="20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read</a:t>
            </a:r>
            <a:endParaRPr lang="sr-Latn-CS" sz="20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r-Latn-CS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sr-Latn-CS" dirty="0"/>
          </a:p>
          <a:p>
            <a:endParaRPr lang="sr-Latn-C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797083"/>
          </a:xfrm>
        </p:spPr>
        <p:txBody>
          <a:bodyPr>
            <a:noAutofit/>
          </a:bodyPr>
          <a:lstStyle/>
          <a:p>
            <a:r>
              <a:rPr lang="sr-Latn-RS" sz="3000" dirty="0"/>
              <a:t>Binarni tokovi (Input Stream/OutputStream)</a:t>
            </a:r>
            <a:endParaRPr lang="sr-Latn-C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CS" dirty="0"/>
              <a:t>Koncept filtera - donose dodatnu funkcionalnost tokovima:</a:t>
            </a:r>
          </a:p>
          <a:p>
            <a:pPr lvl="1"/>
            <a:r>
              <a:rPr lang="sr-Latn-CS" dirty="0"/>
              <a:t>prenos primitivnih tipova na mašinski nezavisan način (</a:t>
            </a:r>
            <a:r>
              <a:rPr lang="sr-Latn-CS" i="1" dirty="0" err="1"/>
              <a:t>DataInputStream</a:t>
            </a:r>
            <a:r>
              <a:rPr lang="sr-Latn-CS" dirty="0"/>
              <a:t>, </a:t>
            </a:r>
            <a:r>
              <a:rPr lang="sr-Latn-CS" i="1" dirty="0" err="1"/>
              <a:t>DataOutputStream</a:t>
            </a:r>
            <a:r>
              <a:rPr lang="sr-Latn-CS" dirty="0"/>
              <a:t>)</a:t>
            </a:r>
          </a:p>
          <a:p>
            <a:pPr lvl="1"/>
            <a:r>
              <a:rPr lang="sr-Latn-CS" dirty="0" err="1"/>
              <a:t>baferizovan</a:t>
            </a:r>
            <a:r>
              <a:rPr lang="sr-Latn-CS" dirty="0"/>
              <a:t> prenos podataka (</a:t>
            </a:r>
            <a:r>
              <a:rPr lang="sr-Latn-CS" i="1" dirty="0" err="1"/>
              <a:t>BufferedInputStream</a:t>
            </a:r>
            <a:r>
              <a:rPr lang="sr-Latn-CS" dirty="0"/>
              <a:t>, </a:t>
            </a:r>
            <a:r>
              <a:rPr lang="sr-Latn-CS" i="1" dirty="0" err="1"/>
              <a:t>BufferedOutputStream</a:t>
            </a:r>
            <a:r>
              <a:rPr lang="sr-Latn-CS" dirty="0"/>
              <a:t>)</a:t>
            </a:r>
          </a:p>
          <a:p>
            <a:r>
              <a:rPr lang="sr-Latn-CS" dirty="0"/>
              <a:t>Primer kreiranja toka uz upotrebu filtera</a:t>
            </a:r>
          </a:p>
          <a:p>
            <a:pPr>
              <a:buNone/>
            </a:pPr>
            <a:r>
              <a:rPr lang="sr-Latn-CS" sz="2000" b="1" dirty="0" err="1">
                <a:latin typeface="Courier New" pitchFamily="49" charset="0"/>
                <a:cs typeface="Courier New" pitchFamily="49" charset="0"/>
              </a:rPr>
              <a:t>DataOutputStream</a:t>
            </a:r>
            <a:r>
              <a:rPr lang="sr-Latn-C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r-Latn-CS" sz="2000" b="1" dirty="0" err="1">
                <a:latin typeface="Courier New" pitchFamily="49" charset="0"/>
                <a:cs typeface="Courier New" pitchFamily="49" charset="0"/>
              </a:rPr>
              <a:t>out</a:t>
            </a:r>
            <a:r>
              <a:rPr lang="sr-Latn-CS" sz="2000" b="1" dirty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pPr>
              <a:buNone/>
            </a:pPr>
            <a:r>
              <a:rPr lang="sr-Latn-CS" sz="20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sr-Latn-C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sr-Latn-C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r-Latn-CS" sz="2000" b="1" dirty="0" err="1">
                <a:latin typeface="Courier New" pitchFamily="49" charset="0"/>
                <a:cs typeface="Courier New" pitchFamily="49" charset="0"/>
              </a:rPr>
              <a:t>DataOutputStream</a:t>
            </a:r>
            <a:r>
              <a:rPr lang="sr-Latn-CS" sz="2000" b="1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buNone/>
            </a:pPr>
            <a:r>
              <a:rPr lang="sr-Latn-CS" sz="20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sr-Latn-C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sr-Latn-C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r-Latn-CS" sz="2000" b="1" dirty="0" err="1">
                <a:latin typeface="Courier New" pitchFamily="49" charset="0"/>
                <a:cs typeface="Courier New" pitchFamily="49" charset="0"/>
              </a:rPr>
              <a:t>BufferedOutputStream</a:t>
            </a:r>
            <a:r>
              <a:rPr lang="sr-Latn-CS" sz="2000" b="1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buNone/>
            </a:pPr>
            <a:r>
              <a:rPr lang="sr-Latn-CS" sz="2000" b="1" dirty="0">
                <a:latin typeface="Courier New" pitchFamily="49" charset="0"/>
                <a:cs typeface="Courier New" pitchFamily="49" charset="0"/>
              </a:rPr>
              <a:t>        	</a:t>
            </a:r>
            <a:r>
              <a:rPr lang="sr-Latn-C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sr-Latn-C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r-Latn-CS" sz="2000" b="1" dirty="0" err="1">
                <a:latin typeface="Courier New" pitchFamily="49" charset="0"/>
                <a:cs typeface="Courier New" pitchFamily="49" charset="0"/>
              </a:rPr>
              <a:t>FileOutputStream</a:t>
            </a:r>
            <a:r>
              <a:rPr lang="sr-Latn-C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sr-Latn-C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sr-Latn-CS" sz="2000" b="1" dirty="0">
                <a:latin typeface="Courier New" pitchFamily="49" charset="0"/>
                <a:cs typeface="Courier New" pitchFamily="49" charset="0"/>
              </a:rPr>
              <a:t> File(</a:t>
            </a:r>
            <a:r>
              <a:rPr lang="sr-Latn-C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r-Latn-CS" sz="2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testStream.dat</a:t>
            </a:r>
            <a:r>
              <a:rPr lang="sr-Latn-C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r-Latn-CS" sz="2000" b="1" dirty="0">
                <a:latin typeface="Courier New" pitchFamily="49" charset="0"/>
                <a:cs typeface="Courier New" pitchFamily="49" charset="0"/>
              </a:rPr>
              <a:t>))));</a:t>
            </a:r>
          </a:p>
          <a:p>
            <a:endParaRPr lang="sr-Latn-CS" dirty="0"/>
          </a:p>
          <a:p>
            <a:endParaRPr lang="sr-Latn-C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797083"/>
          </a:xfrm>
        </p:spPr>
        <p:txBody>
          <a:bodyPr>
            <a:noAutofit/>
          </a:bodyPr>
          <a:lstStyle/>
          <a:p>
            <a:r>
              <a:rPr lang="sr-Latn-RS" sz="3000" dirty="0"/>
              <a:t>Tekstualni tokovi (Reader/Writer)</a:t>
            </a:r>
            <a:endParaRPr lang="sr-Latn-C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CS" noProof="1"/>
              <a:t>Bazirani na karakterima</a:t>
            </a:r>
          </a:p>
          <a:p>
            <a:pPr lvl="1"/>
            <a:r>
              <a:rPr lang="sr-Latn-CS" noProof="1"/>
              <a:t>prenos jednog karaktera</a:t>
            </a:r>
          </a:p>
          <a:p>
            <a:pPr lvl="1"/>
            <a:r>
              <a:rPr lang="sr-Latn-CS" noProof="1"/>
              <a:t>prenos niza karaktera</a:t>
            </a:r>
          </a:p>
          <a:p>
            <a:r>
              <a:rPr lang="sr-Latn-CS" noProof="1"/>
              <a:t>Ispravljaju problem sa binarnim tokovima – slabu podršku </a:t>
            </a:r>
            <a:r>
              <a:rPr lang="sr-Latn-CS" i="1" noProof="1"/>
              <a:t>Unicode</a:t>
            </a:r>
            <a:r>
              <a:rPr lang="sr-Latn-CS" noProof="1"/>
              <a:t> rasporedu:</a:t>
            </a:r>
          </a:p>
          <a:p>
            <a:pPr lvl="1"/>
            <a:r>
              <a:rPr lang="sr-Latn-CS" noProof="1"/>
              <a:t>tokovi ne prenose dobro </a:t>
            </a:r>
            <a:r>
              <a:rPr lang="sr-Latn-CS" i="1" noProof="1"/>
              <a:t>Unicode</a:t>
            </a:r>
            <a:r>
              <a:rPr lang="sr-Latn-CS" noProof="1"/>
              <a:t> stringove – ćirilična slova su problem</a:t>
            </a:r>
          </a:p>
          <a:p>
            <a:pPr lvl="1"/>
            <a:r>
              <a:rPr lang="sr-Latn-CS" noProof="1"/>
              <a:t>poseban problem predstavljaju različite hardverske platforme (</a:t>
            </a:r>
            <a:r>
              <a:rPr lang="sr-Latn-CS" i="1" noProof="1"/>
              <a:t>little-endian</a:t>
            </a:r>
            <a:r>
              <a:rPr lang="sr-Latn-CS" noProof="1"/>
              <a:t>, </a:t>
            </a:r>
            <a:r>
              <a:rPr lang="sr-Latn-CS" i="1" noProof="1"/>
              <a:t>big-endian</a:t>
            </a:r>
            <a:r>
              <a:rPr lang="sr-Latn-CS" noProof="1"/>
              <a:t>)</a:t>
            </a:r>
          </a:p>
          <a:p>
            <a:endParaRPr lang="sr-Latn-C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5" descr="http://users.cis.fiu.edu/%7Eprabakar/cda4101/Common/notes/figs/bit-endian-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4509120"/>
            <a:ext cx="3726954" cy="1641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797083"/>
          </a:xfrm>
        </p:spPr>
        <p:txBody>
          <a:bodyPr>
            <a:noAutofit/>
          </a:bodyPr>
          <a:lstStyle/>
          <a:p>
            <a:r>
              <a:rPr lang="sr-Latn-RS" sz="3000" dirty="0"/>
              <a:t>Tekstualni tokovi (Reader/Writer)</a:t>
            </a:r>
            <a:endParaRPr lang="sr-Latn-C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CS" noProof="1"/>
              <a:t>Tekstualni tokovi ne zamenjuju binarne tokove – oni ih dopunjuju</a:t>
            </a:r>
          </a:p>
          <a:p>
            <a:r>
              <a:rPr lang="sr-Latn-RS" dirty="0"/>
              <a:t>2 osnovne klase</a:t>
            </a:r>
          </a:p>
          <a:p>
            <a:pPr lvl="1"/>
            <a:r>
              <a:rPr lang="sr-Latn-RS" b="1" i="1" dirty="0"/>
              <a:t>Reader</a:t>
            </a:r>
            <a:r>
              <a:rPr lang="sr-Latn-RS" dirty="0"/>
              <a:t> -</a:t>
            </a:r>
            <a:r>
              <a:rPr lang="sr-Latn-RS" i="1" dirty="0"/>
              <a:t> </a:t>
            </a:r>
            <a:r>
              <a:rPr lang="sr-Latn-CS" i="1" dirty="0" err="1"/>
              <a:t>char</a:t>
            </a:r>
            <a:r>
              <a:rPr lang="sr-Latn-CS" i="1" dirty="0"/>
              <a:t>-ulaz</a:t>
            </a:r>
            <a:endParaRPr lang="sr-Latn-RS" i="1" dirty="0"/>
          </a:p>
          <a:p>
            <a:pPr lvl="1"/>
            <a:r>
              <a:rPr lang="sr-Latn-RS" b="1" i="1" dirty="0"/>
              <a:t>Writer</a:t>
            </a:r>
            <a:r>
              <a:rPr lang="sr-Latn-RS" i="1" dirty="0"/>
              <a:t> - </a:t>
            </a:r>
            <a:r>
              <a:rPr lang="sr-Latn-CS" i="1" dirty="0" err="1"/>
              <a:t>char</a:t>
            </a:r>
            <a:r>
              <a:rPr lang="sr-Latn-CS" i="1" dirty="0"/>
              <a:t>-izlaz</a:t>
            </a:r>
            <a:endParaRPr lang="sr-Latn-CS" noProof="1"/>
          </a:p>
          <a:p>
            <a:r>
              <a:rPr lang="sr-Latn-CS" noProof="1"/>
              <a:t>Čitači/pisači se koriste kada je potrebno preneti Unicode stringove ili karaktere – u ostalim situacijama koriste se tokovi</a:t>
            </a:r>
          </a:p>
          <a:p>
            <a:r>
              <a:rPr lang="sr-Latn-CS" noProof="1"/>
              <a:t>Metode u čitačima:</a:t>
            </a:r>
          </a:p>
          <a:p>
            <a:pPr lvl="1"/>
            <a:r>
              <a:rPr lang="sr-Latn-CS" noProof="1"/>
              <a:t>read() – čita jedan karakter sa ulaza</a:t>
            </a:r>
          </a:p>
          <a:p>
            <a:pPr lvl="1"/>
            <a:r>
              <a:rPr lang="sr-Latn-CS" noProof="1"/>
              <a:t>read(char[] cbuf) – čita sa ulaza i smešta karaktere u niz cbuf, vraća broj očitanih karaktera</a:t>
            </a:r>
          </a:p>
          <a:p>
            <a:pPr lvl="1"/>
            <a:r>
              <a:rPr lang="sr-Latn-CS" noProof="1"/>
              <a:t>read(char[] cbuf,int offset,int length) – čita sa ulaza i smešta karaktere u određeni deo niza</a:t>
            </a:r>
          </a:p>
          <a:p>
            <a:pPr lvl="1"/>
            <a:r>
              <a:rPr lang="sr-Latn-CS" noProof="1"/>
              <a:t>skip(long n) – preskače zadati broj karaktera sa ulaza</a:t>
            </a:r>
          </a:p>
          <a:p>
            <a:pPr lvl="1"/>
            <a:r>
              <a:rPr lang="sr-Latn-CS" noProof="1"/>
              <a:t>close() – zatvara čitač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797083"/>
          </a:xfrm>
        </p:spPr>
        <p:txBody>
          <a:bodyPr>
            <a:noAutofit/>
          </a:bodyPr>
          <a:lstStyle/>
          <a:p>
            <a:r>
              <a:rPr lang="sr-Latn-RS" sz="3000" dirty="0"/>
              <a:t>Tekstualni tokovi (Reader/Writer)</a:t>
            </a:r>
            <a:endParaRPr lang="sr-Latn-C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CS" dirty="0"/>
              <a:t>Metode u </a:t>
            </a:r>
            <a:r>
              <a:rPr lang="sr-Latn-CS" dirty="0" err="1"/>
              <a:t>pisačima</a:t>
            </a:r>
            <a:r>
              <a:rPr lang="sr-Latn-CS" dirty="0"/>
              <a:t>:</a:t>
            </a:r>
          </a:p>
          <a:p>
            <a:pPr lvl="1"/>
            <a:r>
              <a:rPr lang="sr-Latn-CS" dirty="0" err="1"/>
              <a:t>write</a:t>
            </a:r>
            <a:r>
              <a:rPr lang="sr-Latn-CS" dirty="0"/>
              <a:t>(</a:t>
            </a:r>
            <a:r>
              <a:rPr lang="sr-Latn-CS" dirty="0" err="1"/>
              <a:t>char</a:t>
            </a:r>
            <a:r>
              <a:rPr lang="sr-Latn-CS" dirty="0"/>
              <a:t> c) – piše jedan karakter na izlaz</a:t>
            </a:r>
          </a:p>
          <a:p>
            <a:pPr lvl="1"/>
            <a:r>
              <a:rPr lang="sr-Latn-CS" dirty="0" err="1"/>
              <a:t>write</a:t>
            </a:r>
            <a:r>
              <a:rPr lang="sr-Latn-CS" dirty="0"/>
              <a:t>(</a:t>
            </a:r>
            <a:r>
              <a:rPr lang="sr-Latn-CS" dirty="0" err="1"/>
              <a:t>char</a:t>
            </a:r>
            <a:r>
              <a:rPr lang="sr-Latn-CS" dirty="0"/>
              <a:t>[] </a:t>
            </a:r>
            <a:r>
              <a:rPr lang="sr-Latn-CS" dirty="0" err="1"/>
              <a:t>cbuf</a:t>
            </a:r>
            <a:r>
              <a:rPr lang="sr-Latn-CS" dirty="0"/>
              <a:t>) – piše niz karakter na izlaz</a:t>
            </a:r>
          </a:p>
          <a:p>
            <a:pPr lvl="1"/>
            <a:r>
              <a:rPr lang="sr-Latn-CS" dirty="0" err="1"/>
              <a:t>write</a:t>
            </a:r>
            <a:r>
              <a:rPr lang="sr-Latn-CS" dirty="0"/>
              <a:t>(</a:t>
            </a:r>
            <a:r>
              <a:rPr lang="sr-Latn-CS" dirty="0" err="1"/>
              <a:t>char</a:t>
            </a:r>
            <a:r>
              <a:rPr lang="sr-Latn-CS" dirty="0"/>
              <a:t>[] </a:t>
            </a:r>
            <a:r>
              <a:rPr lang="sr-Latn-CS" dirty="0" err="1"/>
              <a:t>cbuf</a:t>
            </a:r>
            <a:r>
              <a:rPr lang="sr-Latn-CS" dirty="0"/>
              <a:t>, </a:t>
            </a:r>
            <a:r>
              <a:rPr lang="sr-Latn-CS" dirty="0" err="1"/>
              <a:t>int</a:t>
            </a:r>
            <a:r>
              <a:rPr lang="sr-Latn-CS" dirty="0"/>
              <a:t> </a:t>
            </a:r>
            <a:r>
              <a:rPr lang="sr-Latn-CS" dirty="0" err="1"/>
              <a:t>off</a:t>
            </a:r>
            <a:r>
              <a:rPr lang="sr-Latn-CS" dirty="0"/>
              <a:t>, </a:t>
            </a:r>
            <a:r>
              <a:rPr lang="sr-Latn-CS" dirty="0" err="1"/>
              <a:t>int</a:t>
            </a:r>
            <a:r>
              <a:rPr lang="sr-Latn-CS" dirty="0"/>
              <a:t> </a:t>
            </a:r>
            <a:r>
              <a:rPr lang="sr-Latn-CS" dirty="0" err="1"/>
              <a:t>len</a:t>
            </a:r>
            <a:r>
              <a:rPr lang="sr-Latn-CS" dirty="0"/>
              <a:t>) – piše deo niza karakter na izlaz</a:t>
            </a:r>
          </a:p>
          <a:p>
            <a:pPr lvl="1"/>
            <a:r>
              <a:rPr lang="sr-Latn-CS" dirty="0" err="1"/>
              <a:t>flush</a:t>
            </a:r>
            <a:r>
              <a:rPr lang="sr-Latn-CS" dirty="0"/>
              <a:t>() – pražnjenje bafera od čitača i slanje podataka</a:t>
            </a:r>
          </a:p>
          <a:p>
            <a:pPr lvl="1"/>
            <a:r>
              <a:rPr lang="sr-Latn-CS" dirty="0"/>
              <a:t>close() – zatvara </a:t>
            </a:r>
            <a:r>
              <a:rPr lang="sr-Latn-CS" dirty="0" err="1"/>
              <a:t>pisač</a:t>
            </a:r>
            <a:endParaRPr lang="sr-Latn-CS" dirty="0"/>
          </a:p>
          <a:p>
            <a:endParaRPr lang="sr-Latn-CS" dirty="0"/>
          </a:p>
          <a:p>
            <a:r>
              <a:rPr lang="sr-Latn-CS" dirty="0"/>
              <a:t>Za datoteke (</a:t>
            </a:r>
            <a:r>
              <a:rPr lang="sr-Latn-CS" dirty="0" err="1"/>
              <a:t>FileReader</a:t>
            </a:r>
            <a:r>
              <a:rPr lang="sr-Latn-CS" dirty="0"/>
              <a:t>/</a:t>
            </a:r>
            <a:r>
              <a:rPr lang="sr-Latn-CS" dirty="0" err="1"/>
              <a:t>FileWriter</a:t>
            </a:r>
            <a:r>
              <a:rPr lang="sr-Latn-CS" dirty="0"/>
              <a:t>)</a:t>
            </a:r>
          </a:p>
          <a:p>
            <a:r>
              <a:rPr lang="sr-Latn-RS" dirty="0"/>
              <a:t>Za druge nizove karaktera </a:t>
            </a:r>
            <a:r>
              <a:rPr lang="sr-Latn-CS" dirty="0"/>
              <a:t>(</a:t>
            </a:r>
            <a:r>
              <a:rPr lang="sr-Latn-CS" dirty="0" err="1"/>
              <a:t>CharArrayReader</a:t>
            </a:r>
            <a:r>
              <a:rPr lang="sr-Latn-CS" dirty="0"/>
              <a:t>/</a:t>
            </a:r>
            <a:r>
              <a:rPr lang="sr-Latn-CS" dirty="0" err="1"/>
              <a:t>CharArrayWriter</a:t>
            </a:r>
            <a:r>
              <a:rPr lang="sr-Latn-CS" dirty="0"/>
              <a:t>) </a:t>
            </a:r>
          </a:p>
          <a:p>
            <a:r>
              <a:rPr lang="sr-Latn-CS" dirty="0"/>
              <a:t>Za stringove (</a:t>
            </a:r>
            <a:r>
              <a:rPr lang="sr-Latn-CS" dirty="0" err="1"/>
              <a:t>StringReader</a:t>
            </a:r>
            <a:r>
              <a:rPr lang="sr-Latn-CS" dirty="0"/>
              <a:t>/</a:t>
            </a:r>
            <a:r>
              <a:rPr lang="sr-Latn-CS" dirty="0" err="1"/>
              <a:t>StringWriter</a:t>
            </a:r>
            <a:r>
              <a:rPr lang="sr-Latn-CS" dirty="0"/>
              <a:t>) </a:t>
            </a:r>
          </a:p>
          <a:p>
            <a:endParaRPr lang="sr-Latn-CS" dirty="0"/>
          </a:p>
          <a:p>
            <a:endParaRPr lang="sr-Latn-CS" dirty="0"/>
          </a:p>
          <a:p>
            <a:pPr lvl="1"/>
            <a:endParaRPr lang="sr-Latn-CS" dirty="0"/>
          </a:p>
          <a:p>
            <a:pPr lvl="1"/>
            <a:endParaRPr lang="sr-Latn-CS" dirty="0"/>
          </a:p>
          <a:p>
            <a:endParaRPr lang="sr-Latn-CS" dirty="0"/>
          </a:p>
          <a:p>
            <a:endParaRPr lang="sr-Latn-CS" dirty="0"/>
          </a:p>
          <a:p>
            <a:endParaRPr lang="sr-Latn-C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797083"/>
          </a:xfrm>
        </p:spPr>
        <p:txBody>
          <a:bodyPr>
            <a:noAutofit/>
          </a:bodyPr>
          <a:lstStyle/>
          <a:p>
            <a:r>
              <a:rPr lang="sr-Latn-RS" sz="3000" dirty="0"/>
              <a:t>Tekstualni tokovi (Reader/Writer)</a:t>
            </a:r>
            <a:endParaRPr lang="sr-Latn-C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609600" indent="-609600"/>
            <a:r>
              <a:rPr lang="sr-Latn-CS" altLang="zh-TW" dirty="0"/>
              <a:t>Uopšten rad sa tokovima</a:t>
            </a:r>
            <a:r>
              <a:rPr lang="sr-Latn-RS" altLang="zh-TW" dirty="0">
                <a:ea typeface="PMingLiU" pitchFamily="18" charset="-120"/>
              </a:rPr>
              <a:t> operacije </a:t>
            </a:r>
            <a:r>
              <a:rPr lang="sr-Latn-CS" altLang="zh-TW" dirty="0"/>
              <a:t>čitanje</a:t>
            </a:r>
            <a:r>
              <a:rPr lang="sr-Latn-RS" altLang="zh-TW" dirty="0">
                <a:ea typeface="PMingLiU" pitchFamily="18" charset="-120"/>
              </a:rPr>
              <a:t>/</a:t>
            </a:r>
            <a:r>
              <a:rPr lang="sr-Latn-CS" altLang="zh-TW" dirty="0"/>
              <a:t>pisanje</a:t>
            </a:r>
            <a:r>
              <a:rPr lang="en-US" altLang="zh-TW" dirty="0">
                <a:ea typeface="PMingLiU" pitchFamily="18" charset="-120"/>
              </a:rPr>
              <a:t>:</a:t>
            </a:r>
          </a:p>
          <a:p>
            <a:pPr marL="914400" lvl="1" indent="-457200"/>
            <a:r>
              <a:rPr lang="sr-Latn-CS" altLang="zh-TW" sz="2400" dirty="0"/>
              <a:t>otvori</a:t>
            </a:r>
            <a:r>
              <a:rPr lang="en-US" altLang="zh-TW" sz="2400" dirty="0">
                <a:ea typeface="PMingLiU" pitchFamily="18" charset="-120"/>
              </a:rPr>
              <a:t> </a:t>
            </a:r>
            <a:r>
              <a:rPr lang="sr-Latn-CS" altLang="zh-TW" sz="2400" dirty="0"/>
              <a:t>ulazni</a:t>
            </a:r>
            <a:r>
              <a:rPr lang="sr-Latn-RS" altLang="zh-TW" sz="2400" dirty="0">
                <a:ea typeface="PMingLiU" pitchFamily="18" charset="-120"/>
              </a:rPr>
              <a:t>/</a:t>
            </a:r>
            <a:r>
              <a:rPr lang="sr-Latn-CS" altLang="zh-TW" sz="2400" dirty="0"/>
              <a:t>izlazni</a:t>
            </a:r>
            <a:r>
              <a:rPr lang="en-US" altLang="zh-TW" sz="2400" dirty="0">
                <a:ea typeface="PMingLiU" pitchFamily="18" charset="-120"/>
              </a:rPr>
              <a:t> </a:t>
            </a:r>
            <a:r>
              <a:rPr lang="sr-Latn-CS" altLang="zh-TW" sz="2400" dirty="0"/>
              <a:t>tok</a:t>
            </a:r>
            <a:r>
              <a:rPr lang="en-US" altLang="zh-TW" sz="2400" dirty="0">
                <a:ea typeface="PMingLiU" pitchFamily="18" charset="-120"/>
              </a:rPr>
              <a:t>         		</a:t>
            </a:r>
          </a:p>
          <a:p>
            <a:pPr marL="914400" lvl="1" indent="-457200"/>
            <a:r>
              <a:rPr lang="sr-Latn-CS" altLang="zh-TW" sz="2400" dirty="0"/>
              <a:t>dok ima još informacija (</a:t>
            </a:r>
            <a:r>
              <a:rPr lang="sr-Latn-CS" altLang="zh-TW" sz="2400" dirty="0" err="1"/>
              <a:t>while</a:t>
            </a:r>
            <a:r>
              <a:rPr lang="sr-Latn-CS" altLang="zh-TW" sz="2400" dirty="0"/>
              <a:t>...)</a:t>
            </a:r>
            <a:r>
              <a:rPr lang="en-US" altLang="zh-TW" sz="2400" dirty="0">
                <a:ea typeface="PMingLiU" pitchFamily="18" charset="-120"/>
              </a:rPr>
              <a:t>   		</a:t>
            </a:r>
          </a:p>
          <a:p>
            <a:pPr marL="914400" lvl="1" indent="-457200">
              <a:buNone/>
            </a:pPr>
            <a:r>
              <a:rPr lang="en-US" altLang="zh-TW" sz="2400" dirty="0">
                <a:ea typeface="PMingLiU" pitchFamily="18" charset="-120"/>
              </a:rPr>
              <a:t>             </a:t>
            </a:r>
            <a:r>
              <a:rPr lang="sr-Latn-CS" altLang="zh-TW" sz="2400" dirty="0"/>
              <a:t>čitaj</a:t>
            </a:r>
            <a:r>
              <a:rPr lang="sr-Latn-RS" altLang="zh-TW" sz="2400" dirty="0"/>
              <a:t> </a:t>
            </a:r>
            <a:r>
              <a:rPr lang="sr-Latn-CS" altLang="zh-TW" sz="2400" dirty="0"/>
              <a:t>podatke iz toka/piši</a:t>
            </a:r>
            <a:r>
              <a:rPr lang="en-US" altLang="zh-TW" sz="2400" dirty="0">
                <a:ea typeface="PMingLiU" pitchFamily="18" charset="-120"/>
              </a:rPr>
              <a:t> </a:t>
            </a:r>
            <a:r>
              <a:rPr lang="sr-Latn-CS" altLang="zh-TW" sz="2400" dirty="0"/>
              <a:t>podatke u tok</a:t>
            </a:r>
            <a:endParaRPr lang="en-US" altLang="zh-TW" sz="2400" dirty="0">
              <a:ea typeface="PMingLiU" pitchFamily="18" charset="-120"/>
            </a:endParaRPr>
          </a:p>
          <a:p>
            <a:pPr marL="914400" lvl="1" indent="-457200"/>
            <a:r>
              <a:rPr lang="sr-Latn-CS" altLang="zh-TW" sz="2400" dirty="0"/>
              <a:t>zatvori tok</a:t>
            </a:r>
            <a:r>
              <a:rPr lang="en-US" altLang="zh-TW" sz="2400" dirty="0">
                <a:ea typeface="PMingLiU" pitchFamily="18" charset="-120"/>
              </a:rPr>
              <a:t>.</a:t>
            </a:r>
          </a:p>
          <a:p>
            <a:pPr marL="609600" indent="-609600"/>
            <a:r>
              <a:rPr lang="sr-Latn-CS" altLang="zh-TW" dirty="0"/>
              <a:t>U</a:t>
            </a:r>
            <a:r>
              <a:rPr lang="en-US" altLang="zh-TW" dirty="0">
                <a:ea typeface="PMingLiU" pitchFamily="18" charset="-120"/>
              </a:rPr>
              <a:t> J</a:t>
            </a:r>
            <a:r>
              <a:rPr lang="sr-Latn-CS" altLang="zh-TW" dirty="0" err="1"/>
              <a:t>avi</a:t>
            </a:r>
            <a:r>
              <a:rPr lang="sr-Latn-CS" altLang="zh-TW" dirty="0"/>
              <a:t> sa fajlovima</a:t>
            </a:r>
            <a:r>
              <a:rPr lang="en-US" altLang="zh-TW" dirty="0">
                <a:ea typeface="PMingLiU" pitchFamily="18" charset="-120"/>
              </a:rPr>
              <a:t>:</a:t>
            </a:r>
          </a:p>
          <a:p>
            <a:pPr marL="914400" lvl="1" indent="-457200"/>
            <a:r>
              <a:rPr lang="sr-Latn-CS" altLang="zh-TW" sz="2400" dirty="0"/>
              <a:t>Kreiraj objekat toka</a:t>
            </a:r>
            <a:r>
              <a:rPr lang="en-US" altLang="zh-TW" sz="2400" dirty="0">
                <a:ea typeface="PMingLiU" pitchFamily="18" charset="-120"/>
              </a:rPr>
              <a:t> </a:t>
            </a:r>
            <a:r>
              <a:rPr lang="sr-Latn-CS" altLang="zh-TW" sz="2400" dirty="0"/>
              <a:t>i poveži ga npr. sa fajlom na disku</a:t>
            </a:r>
            <a:endParaRPr lang="en-US" altLang="zh-TW" sz="2400" dirty="0">
              <a:ea typeface="PMingLiU" pitchFamily="18" charset="-120"/>
            </a:endParaRPr>
          </a:p>
          <a:p>
            <a:pPr marL="1295400" lvl="2" indent="-381000">
              <a:buFontTx/>
              <a:buChar char="–"/>
            </a:pPr>
            <a:r>
              <a:rPr lang="sr-Latn-CS" altLang="zh-TW" sz="2400" dirty="0"/>
              <a:t>dodeli toku željenu dodatnu funkcionalnost (npr. </a:t>
            </a:r>
            <a:r>
              <a:rPr lang="sr-Latn-CS" altLang="zh-TW" sz="2400" dirty="0" err="1"/>
              <a:t>baferisanje</a:t>
            </a:r>
            <a:r>
              <a:rPr lang="sr-Latn-CS" altLang="zh-TW" sz="2400" dirty="0"/>
              <a:t>)</a:t>
            </a:r>
            <a:endParaRPr lang="en-US" altLang="zh-TW" sz="2400" dirty="0">
              <a:ea typeface="PMingLiU" pitchFamily="18" charset="-120"/>
            </a:endParaRPr>
          </a:p>
          <a:p>
            <a:pPr marL="914400" lvl="1" indent="-457200"/>
            <a:r>
              <a:rPr lang="sr-Latn-CS" altLang="zh-TW" sz="2400" dirty="0"/>
              <a:t>dok ima još informacija</a:t>
            </a:r>
            <a:r>
              <a:rPr lang="en-US" altLang="zh-TW" sz="2400" dirty="0">
                <a:ea typeface="PMingLiU" pitchFamily="18" charset="-120"/>
              </a:rPr>
              <a:t>   		</a:t>
            </a:r>
          </a:p>
          <a:p>
            <a:pPr marL="914400" lvl="1" indent="-457200" algn="ctr">
              <a:buNone/>
            </a:pPr>
            <a:r>
              <a:rPr lang="en-US" altLang="zh-TW" sz="2400" dirty="0">
                <a:ea typeface="PMingLiU" pitchFamily="18" charset="-120"/>
              </a:rPr>
              <a:t> </a:t>
            </a:r>
            <a:r>
              <a:rPr lang="sr-Latn-CS" altLang="zh-TW" sz="2400" dirty="0"/>
              <a:t>čitaj</a:t>
            </a:r>
            <a:r>
              <a:rPr lang="sr-Latn-RS" altLang="zh-TW" sz="2400" dirty="0"/>
              <a:t> </a:t>
            </a:r>
            <a:r>
              <a:rPr lang="sr-Latn-CS" altLang="zh-TW" sz="2400" dirty="0"/>
              <a:t>podatke iz toka/piši</a:t>
            </a:r>
            <a:r>
              <a:rPr lang="en-US" altLang="zh-TW" sz="2400" dirty="0">
                <a:ea typeface="PMingLiU" pitchFamily="18" charset="-120"/>
              </a:rPr>
              <a:t> </a:t>
            </a:r>
            <a:r>
              <a:rPr lang="sr-Latn-CS" altLang="zh-TW" sz="2400" dirty="0"/>
              <a:t>podatke u tok</a:t>
            </a:r>
            <a:endParaRPr lang="en-US" altLang="zh-TW" sz="2400" dirty="0">
              <a:ea typeface="PMingLiU" pitchFamily="18" charset="-120"/>
            </a:endParaRPr>
          </a:p>
          <a:p>
            <a:pPr marL="914400" lvl="1" indent="-457200"/>
            <a:r>
              <a:rPr lang="sr-Latn-CS" altLang="zh-TW" sz="2400" dirty="0"/>
              <a:t>zatvori tok</a:t>
            </a:r>
            <a:r>
              <a:rPr lang="en-US" altLang="zh-TW" sz="2400" dirty="0">
                <a:ea typeface="PMingLiU" pitchFamily="18" charset="-120"/>
              </a:rPr>
              <a:t>.	</a:t>
            </a:r>
            <a:endParaRPr lang="sr-Latn-CS" sz="2400" b="1" noProof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797083"/>
          </a:xfrm>
        </p:spPr>
        <p:txBody>
          <a:bodyPr>
            <a:noAutofit/>
          </a:bodyPr>
          <a:lstStyle/>
          <a:p>
            <a:r>
              <a:rPr lang="sr-Latn-RS" sz="3000" dirty="0"/>
              <a:t>Tekstualni tokovi (Reader/Writer)</a:t>
            </a:r>
            <a:endParaRPr lang="sr-Latn-C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CS" noProof="1"/>
              <a:t>Za čitanje i pisanje String objekata se Koriste klase </a:t>
            </a:r>
            <a:r>
              <a:rPr lang="sr-Latn-CS" i="1" noProof="1"/>
              <a:t>BufferedReader</a:t>
            </a:r>
            <a:r>
              <a:rPr lang="sr-Latn-CS" noProof="1"/>
              <a:t> i </a:t>
            </a:r>
            <a:r>
              <a:rPr lang="sr-Latn-CS" i="1" noProof="1"/>
              <a:t>PrintWriter</a:t>
            </a:r>
            <a:r>
              <a:rPr lang="sr-Latn-CS" noProof="1"/>
              <a:t>  oko </a:t>
            </a:r>
            <a:r>
              <a:rPr lang="sr-Latn-CS" i="1" noProof="1"/>
              <a:t>FileReader</a:t>
            </a:r>
            <a:r>
              <a:rPr lang="sr-Latn-CS" noProof="1"/>
              <a:t>-a i </a:t>
            </a:r>
            <a:r>
              <a:rPr lang="sr-Latn-CS" i="1" noProof="1"/>
              <a:t>FileWriter</a:t>
            </a:r>
            <a:r>
              <a:rPr lang="sr-Latn-CS" noProof="1"/>
              <a:t>-a</a:t>
            </a:r>
          </a:p>
          <a:p>
            <a:pPr lvl="1"/>
            <a:r>
              <a:rPr lang="sr-Latn-CS" noProof="1"/>
              <a:t>BufferedReader ima metodu readLine</a:t>
            </a:r>
          </a:p>
          <a:p>
            <a:pPr lvl="1"/>
            <a:r>
              <a:rPr lang="sr-Latn-CS" noProof="1"/>
              <a:t>PrintWriter ima metodu println</a:t>
            </a:r>
          </a:p>
          <a:p>
            <a:r>
              <a:rPr lang="sr-Latn-CS" noProof="1"/>
              <a:t>Primer čitanja reda:</a:t>
            </a:r>
          </a:p>
          <a:p>
            <a:pPr>
              <a:buNone/>
            </a:pPr>
            <a:r>
              <a:rPr lang="sr-Latn-CS" sz="2000" b="1" noProof="1">
                <a:latin typeface="Courier New" pitchFamily="49" charset="0"/>
                <a:cs typeface="Courier New" pitchFamily="49" charset="0"/>
              </a:rPr>
              <a:t>BufferedReader in = </a:t>
            </a:r>
            <a:r>
              <a:rPr lang="sr-Latn-CS" sz="2000" b="1" noProof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sr-Latn-CS" sz="2000" b="1" noProof="1">
                <a:latin typeface="Courier New" pitchFamily="49" charset="0"/>
                <a:cs typeface="Courier New" pitchFamily="49" charset="0"/>
              </a:rPr>
              <a:t> BufferedReader(</a:t>
            </a:r>
            <a:r>
              <a:rPr lang="sr-Latn-CS" sz="2000" b="1" noProof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sr-Latn-CS" sz="2000" b="1" noProof="1">
                <a:latin typeface="Courier New" pitchFamily="49" charset="0"/>
                <a:cs typeface="Courier New" pitchFamily="49" charset="0"/>
              </a:rPr>
              <a:t> FileReader(</a:t>
            </a:r>
            <a:r>
              <a:rPr lang="sr-Latn-CS" sz="2000" b="1" noProof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sr-Latn-CS" sz="2000" b="1" noProof="1">
                <a:latin typeface="Courier New" pitchFamily="49" charset="0"/>
                <a:cs typeface="Courier New" pitchFamily="49" charset="0"/>
              </a:rPr>
              <a:t> File(</a:t>
            </a:r>
            <a:r>
              <a:rPr lang="sr-Latn-CS" sz="2000" b="1" noProof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"testReader.dat"</a:t>
            </a:r>
            <a:r>
              <a:rPr lang="sr-Latn-CS" sz="2000" b="1" noProof="1">
                <a:latin typeface="Courier New" pitchFamily="49" charset="0"/>
                <a:cs typeface="Courier New" pitchFamily="49" charset="0"/>
              </a:rPr>
              <a:t>)));</a:t>
            </a:r>
          </a:p>
          <a:p>
            <a:pPr>
              <a:buNone/>
            </a:pPr>
            <a:r>
              <a:rPr lang="sr-Latn-CS" sz="2000" b="1" noProof="1">
                <a:latin typeface="Courier New" pitchFamily="49" charset="0"/>
                <a:cs typeface="Courier New" pitchFamily="49" charset="0"/>
              </a:rPr>
              <a:t>String s2;</a:t>
            </a:r>
          </a:p>
          <a:p>
            <a:pPr>
              <a:buNone/>
            </a:pPr>
            <a:endParaRPr lang="sr-Latn-CS" sz="2000" b="1" noProof="1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r-Latn-CS" sz="2000" b="1" noProof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sr-Latn-CS" sz="2000" b="1" noProof="1">
                <a:latin typeface="Courier New" pitchFamily="49" charset="0"/>
                <a:cs typeface="Courier New" pitchFamily="49" charset="0"/>
              </a:rPr>
              <a:t>((s2 = in.readLine()) != </a:t>
            </a:r>
            <a:r>
              <a:rPr lang="sr-Latn-CS" sz="2000" b="1" noProof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sr-Latn-CS" sz="2000" b="1" noProof="1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sr-Latn-CS" sz="2000" b="1" noProof="1">
                <a:latin typeface="Courier New" pitchFamily="49" charset="0"/>
                <a:cs typeface="Courier New" pitchFamily="49" charset="0"/>
              </a:rPr>
              <a:t>  System.</a:t>
            </a:r>
            <a:r>
              <a:rPr lang="sr-Latn-CS" sz="2000" b="1" noProof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sr-Latn-CS" sz="2000" b="1" noProof="1">
                <a:latin typeface="Courier New" pitchFamily="49" charset="0"/>
                <a:cs typeface="Courier New" pitchFamily="49" charset="0"/>
              </a:rPr>
              <a:t>.println(s2);</a:t>
            </a:r>
          </a:p>
          <a:p>
            <a:pPr>
              <a:buNone/>
            </a:pPr>
            <a:r>
              <a:rPr lang="sr-Latn-CS" sz="2000" b="1" noProof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sr-Latn-CS" sz="2000" b="1" noProof="1">
                <a:latin typeface="Courier New" pitchFamily="49" charset="0"/>
                <a:cs typeface="Courier New" pitchFamily="49" charset="0"/>
              </a:rPr>
              <a:t>in.close();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Sadržaj</a:t>
            </a:r>
            <a:endParaRPr lang="sr-Latn-C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CS" sz="2800" dirty="0"/>
              <a:t>Upoznavanje sa </a:t>
            </a:r>
            <a:r>
              <a:rPr lang="en-US" sz="2800" dirty="0" err="1"/>
              <a:t>ulaz</a:t>
            </a:r>
            <a:r>
              <a:rPr lang="en-US" sz="2800" dirty="0"/>
              <a:t>/</a:t>
            </a:r>
            <a:r>
              <a:rPr lang="en-US" sz="2800" dirty="0" err="1"/>
              <a:t>izlaz</a:t>
            </a:r>
            <a:r>
              <a:rPr lang="en-US" sz="2800" dirty="0"/>
              <a:t> </a:t>
            </a:r>
            <a:r>
              <a:rPr lang="sr-Latn-CS" sz="2800" dirty="0"/>
              <a:t>IO sistemom,</a:t>
            </a:r>
            <a:endParaRPr lang="en-US" sz="2800" dirty="0"/>
          </a:p>
          <a:p>
            <a:pPr lvl="1"/>
            <a:r>
              <a:rPr lang="sr-Latn-CS" sz="2400" dirty="0"/>
              <a:t>Rad sa fajl sistemom iz Jave – klasa File,</a:t>
            </a:r>
          </a:p>
          <a:p>
            <a:pPr lvl="1"/>
            <a:r>
              <a:rPr lang="sr-Latn-CS" sz="2400" dirty="0"/>
              <a:t>Binarni tokovi,</a:t>
            </a:r>
          </a:p>
          <a:p>
            <a:pPr lvl="1"/>
            <a:r>
              <a:rPr lang="sr-Latn-CS" sz="2400" dirty="0"/>
              <a:t>Tekstualni tokovi</a:t>
            </a:r>
          </a:p>
          <a:p>
            <a:pPr lvl="1"/>
            <a:r>
              <a:rPr lang="sr-Latn-CS" sz="2400" dirty="0" err="1"/>
              <a:t>Sp</a:t>
            </a:r>
            <a:r>
              <a:rPr lang="en-US" sz="2400" dirty="0"/>
              <a:t>r</a:t>
            </a:r>
            <a:r>
              <a:rPr lang="sr-Latn-CS" sz="2400" dirty="0" err="1"/>
              <a:t>ežne</a:t>
            </a:r>
            <a:r>
              <a:rPr lang="sr-Latn-CS" sz="2400" dirty="0"/>
              <a:t> klase,</a:t>
            </a:r>
          </a:p>
          <a:p>
            <a:pPr lvl="1"/>
            <a:r>
              <a:rPr lang="sr-Latn-CS" sz="2400" dirty="0"/>
              <a:t>Klasa </a:t>
            </a:r>
            <a:r>
              <a:rPr lang="sr-Latn-CS" sz="2400" dirty="0" err="1"/>
              <a:t>Files</a:t>
            </a:r>
            <a:r>
              <a:rPr lang="sr-Latn-CS" sz="2400" dirty="0"/>
              <a:t>,</a:t>
            </a:r>
          </a:p>
          <a:p>
            <a:pPr lvl="1"/>
            <a:r>
              <a:rPr lang="sr-Latn-CS" sz="2400" dirty="0"/>
              <a:t>Unos sa tastature – Klasa </a:t>
            </a:r>
            <a:r>
              <a:rPr lang="sr-Latn-CS" sz="2400" dirty="0" err="1"/>
              <a:t>Scanner</a:t>
            </a:r>
            <a:r>
              <a:rPr lang="sr-Latn-CS" sz="2400" dirty="0"/>
              <a:t>,</a:t>
            </a:r>
            <a:endParaRPr lang="en-US" sz="2400" dirty="0"/>
          </a:p>
          <a:p>
            <a:pPr lvl="1"/>
            <a:r>
              <a:rPr lang="sr-Latn-CS" sz="2400" dirty="0" err="1"/>
              <a:t>Serijalizacija</a:t>
            </a:r>
            <a:r>
              <a:rPr lang="sr-Latn-CS" sz="2400" dirty="0"/>
              <a:t> objekta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797083"/>
          </a:xfrm>
        </p:spPr>
        <p:txBody>
          <a:bodyPr>
            <a:noAutofit/>
          </a:bodyPr>
          <a:lstStyle/>
          <a:p>
            <a:r>
              <a:rPr lang="sr-Latn-RS" sz="3000" dirty="0"/>
              <a:t>Tekstualni tokovi (Reader/Writer)</a:t>
            </a:r>
            <a:endParaRPr lang="sr-Latn-C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CS" noProof="1"/>
              <a:t>Primer pisanja reda:</a:t>
            </a:r>
          </a:p>
          <a:p>
            <a:pPr>
              <a:buNone/>
            </a:pPr>
            <a:r>
              <a:rPr lang="sr-Latn-CS" sz="2000" b="1" noProof="1">
                <a:latin typeface="Courier New" pitchFamily="49" charset="0"/>
                <a:cs typeface="Courier New" pitchFamily="49" charset="0"/>
              </a:rPr>
              <a:t>PrintWriter out = </a:t>
            </a:r>
            <a:r>
              <a:rPr lang="sr-Latn-CS" sz="2000" b="1" noProof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sr-Latn-CS" sz="2000" b="1" noProof="1">
                <a:latin typeface="Courier New" pitchFamily="49" charset="0"/>
                <a:cs typeface="Courier New" pitchFamily="49" charset="0"/>
              </a:rPr>
              <a:t> PrintWriter(</a:t>
            </a:r>
            <a:r>
              <a:rPr lang="sr-Latn-CS" sz="2000" b="1" noProof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sr-Latn-CS" sz="2000" b="1" noProof="1">
                <a:latin typeface="Courier New" pitchFamily="49" charset="0"/>
                <a:cs typeface="Courier New" pitchFamily="49" charset="0"/>
              </a:rPr>
              <a:t>FileWriter(</a:t>
            </a:r>
            <a:r>
              <a:rPr lang="sr-Latn-CS" sz="2000" b="1" noProof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sr-Latn-CS" sz="2000" b="1" noProof="1">
                <a:latin typeface="Courier New" pitchFamily="49" charset="0"/>
                <a:cs typeface="Courier New" pitchFamily="49" charset="0"/>
              </a:rPr>
              <a:t> File(</a:t>
            </a:r>
            <a:r>
              <a:rPr lang="sr-Latn-CS" sz="2000" b="1" noProof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"testWriter.dat"</a:t>
            </a:r>
            <a:r>
              <a:rPr lang="sr-Latn-CS" sz="2000" b="1" noProof="1">
                <a:latin typeface="Courier New" pitchFamily="49" charset="0"/>
                <a:cs typeface="Courier New" pitchFamily="49" charset="0"/>
              </a:rPr>
              <a:t>)));</a:t>
            </a:r>
          </a:p>
          <a:p>
            <a:pPr>
              <a:buNone/>
            </a:pPr>
            <a:r>
              <a:rPr lang="sr-Latn-CS" sz="2000" b="1" noProof="1">
                <a:latin typeface="Courier New" pitchFamily="49" charset="0"/>
                <a:cs typeface="Courier New" pitchFamily="49" charset="0"/>
              </a:rPr>
              <a:t>out.println(</a:t>
            </a:r>
            <a:r>
              <a:rPr lang="sr-Latn-CS" sz="2000" b="1" noProof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"Tekst poruke koja se upisuje u fajl"</a:t>
            </a:r>
            <a:r>
              <a:rPr lang="sr-Latn-CS" sz="2000" b="1" noProof="1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sr-Latn-CS" sz="2000" b="1" noProof="1">
                <a:latin typeface="Courier New" pitchFamily="49" charset="0"/>
                <a:cs typeface="Courier New" pitchFamily="49" charset="0"/>
              </a:rPr>
              <a:t>out.println(</a:t>
            </a:r>
            <a:r>
              <a:rPr lang="sr-Latn-CS" sz="2000" b="1" noProof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"Red 2"</a:t>
            </a:r>
            <a:r>
              <a:rPr lang="sr-Latn-CS" sz="2000" b="1" noProof="1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sr-Latn-CS" sz="2000" b="1" noProof="1">
                <a:latin typeface="Courier New" pitchFamily="49" charset="0"/>
                <a:cs typeface="Courier New" pitchFamily="49" charset="0"/>
              </a:rPr>
              <a:t>out.println(</a:t>
            </a:r>
            <a:r>
              <a:rPr lang="sr-Latn-CS" sz="2000" b="1" noProof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"Red 3"</a:t>
            </a:r>
            <a:r>
              <a:rPr lang="sr-Latn-CS" sz="2000" b="1" noProof="1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sr-Latn-CS" sz="2000" b="1" noProof="1">
                <a:latin typeface="Courier New" pitchFamily="49" charset="0"/>
                <a:cs typeface="Courier New" pitchFamily="49" charset="0"/>
              </a:rPr>
              <a:t>out.flush();</a:t>
            </a:r>
          </a:p>
          <a:p>
            <a:pPr>
              <a:buNone/>
            </a:pPr>
            <a:r>
              <a:rPr lang="sr-Latn-CS" sz="2000" b="1" noProof="1">
                <a:latin typeface="Courier New" pitchFamily="49" charset="0"/>
                <a:cs typeface="Courier New" pitchFamily="49" charset="0"/>
              </a:rPr>
              <a:t>out.close();</a:t>
            </a:r>
          </a:p>
          <a:p>
            <a:pPr>
              <a:buNone/>
            </a:pPr>
            <a:endParaRPr lang="sr-Latn-CS" sz="2000" b="1" noProof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797083"/>
          </a:xfrm>
        </p:spPr>
        <p:txBody>
          <a:bodyPr>
            <a:noAutofit/>
          </a:bodyPr>
          <a:lstStyle/>
          <a:p>
            <a:r>
              <a:rPr lang="sr-Latn-RS" sz="3000" dirty="0"/>
              <a:t>Tekstualni tokovi (Reader/Writer)</a:t>
            </a:r>
            <a:endParaRPr lang="sr-Latn-C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8784976" cy="1800200"/>
          </a:xfrm>
        </p:spPr>
        <p:txBody>
          <a:bodyPr>
            <a:normAutofit lnSpcReduction="10000"/>
          </a:bodyPr>
          <a:lstStyle/>
          <a:p>
            <a:r>
              <a:rPr lang="de-DE" dirty="0"/>
              <a:t>FileWriter</a:t>
            </a:r>
            <a:r>
              <a:rPr lang="sr-Latn-RS" dirty="0"/>
              <a:t>/FileReader</a:t>
            </a:r>
          </a:p>
          <a:p>
            <a:pPr lvl="1"/>
            <a:r>
              <a:rPr lang="sr-Latn-CS" dirty="0"/>
              <a:t>Ograničen skup metoda za rad (moguće je samo pisati/čitati karaktere/stringove)</a:t>
            </a:r>
          </a:p>
          <a:p>
            <a:pPr lvl="1"/>
            <a:r>
              <a:rPr lang="sr-Latn-CS" dirty="0"/>
              <a:t>Nije efikasna (za pisanje/čitanje svakog karaktera vrši se zaseban pristup disku – jako sporo)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52226" name="Object 10"/>
          <p:cNvGraphicFramePr>
            <a:graphicFrameLocks noChangeAspect="1"/>
          </p:cNvGraphicFramePr>
          <p:nvPr/>
        </p:nvGraphicFramePr>
        <p:xfrm>
          <a:off x="179512" y="2780928"/>
          <a:ext cx="3971925" cy="354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 Publisher Bild" r:id="rId2" imgW="3971925" imgH="3543300" progId="">
                  <p:embed/>
                </p:oleObj>
              </mc:Choice>
              <mc:Fallback>
                <p:oleObj name="Picture Publisher Bild" r:id="rId2" imgW="3971925" imgH="3543300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2780928"/>
                        <a:ext cx="3971925" cy="354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" name="Object 4"/>
          <p:cNvGraphicFramePr>
            <a:graphicFrameLocks noChangeAspect="1"/>
          </p:cNvGraphicFramePr>
          <p:nvPr/>
        </p:nvGraphicFramePr>
        <p:xfrm>
          <a:off x="4499992" y="2599317"/>
          <a:ext cx="4323209" cy="4258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 Publisher Bild" r:id="rId4" imgW="4467225" imgH="4400550" progId="">
                  <p:embed/>
                </p:oleObj>
              </mc:Choice>
              <mc:Fallback>
                <p:oleObj name="Picture Publisher Bild" r:id="rId4" imgW="4467225" imgH="440055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992" y="2599317"/>
                        <a:ext cx="4323209" cy="42586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797083"/>
          </a:xfrm>
        </p:spPr>
        <p:txBody>
          <a:bodyPr>
            <a:noAutofit/>
          </a:bodyPr>
          <a:lstStyle/>
          <a:p>
            <a:r>
              <a:rPr lang="sr-Latn-RS" sz="3000" dirty="0"/>
              <a:t>Tekstualni tokovi (Reader/Writer)</a:t>
            </a:r>
            <a:endParaRPr lang="sr-Latn-C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8784976" cy="5832648"/>
          </a:xfrm>
        </p:spPr>
        <p:txBody>
          <a:bodyPr>
            <a:normAutofit/>
          </a:bodyPr>
          <a:lstStyle/>
          <a:p>
            <a:pPr marL="609600" lvl="0" indent="-609600"/>
            <a:r>
              <a:rPr lang="sr-Latn-RS" dirty="0"/>
              <a:t>Rešenje bi bilo umotati FileWriter u klasu  </a:t>
            </a:r>
            <a:r>
              <a:rPr lang="sr-Latn-CS" dirty="0" err="1"/>
              <a:t>BufferedWriter</a:t>
            </a:r>
            <a:r>
              <a:rPr lang="sr-Latn-CS" dirty="0"/>
              <a:t>/</a:t>
            </a:r>
            <a:r>
              <a:rPr lang="sr-Latn-CS" dirty="0" err="1"/>
              <a:t>PrintWriter</a:t>
            </a:r>
            <a:r>
              <a:rPr lang="sr-Latn-CS" dirty="0"/>
              <a:t>, a </a:t>
            </a:r>
            <a:r>
              <a:rPr lang="sr-Latn-RS" dirty="0"/>
              <a:t>FileReader u klasu </a:t>
            </a:r>
            <a:r>
              <a:rPr lang="sr-Latn-CS" dirty="0" err="1"/>
              <a:t>BufferedReader</a:t>
            </a:r>
            <a:r>
              <a:rPr lang="sr-Latn-RS" dirty="0"/>
              <a:t>  </a:t>
            </a:r>
          </a:p>
          <a:p>
            <a:pPr marL="609600" indent="-609600"/>
            <a:r>
              <a:rPr lang="de-DE" dirty="0"/>
              <a:t>BufferedWriter</a:t>
            </a:r>
            <a:endParaRPr lang="sr-Latn-RS" dirty="0"/>
          </a:p>
          <a:p>
            <a:pPr marL="1142907" lvl="1" indent="-609600"/>
            <a:r>
              <a:rPr lang="sr-Latn-CS" dirty="0"/>
              <a:t>Vrši </a:t>
            </a:r>
            <a:r>
              <a:rPr lang="sr-Latn-CS" dirty="0" err="1"/>
              <a:t>baferisanje</a:t>
            </a:r>
            <a:r>
              <a:rPr lang="de-DE" dirty="0"/>
              <a:t> </a:t>
            </a:r>
            <a:r>
              <a:rPr lang="sr-Latn-CS" dirty="0"/>
              <a:t>izlaza</a:t>
            </a:r>
            <a:r>
              <a:rPr lang="de-DE" dirty="0"/>
              <a:t> FileWriter</a:t>
            </a:r>
            <a:r>
              <a:rPr lang="sr-Latn-CS" dirty="0"/>
              <a:t>-a</a:t>
            </a:r>
            <a:r>
              <a:rPr lang="de-DE" dirty="0"/>
              <a:t>, </a:t>
            </a:r>
            <a:r>
              <a:rPr lang="sr-Latn-CS" dirty="0"/>
              <a:t>tj.</a:t>
            </a:r>
            <a:r>
              <a:rPr lang="de-DE" dirty="0"/>
              <a:t> </a:t>
            </a:r>
            <a:r>
              <a:rPr lang="sr-Latn-CS" dirty="0"/>
              <a:t>više karaktera se čuva u memoriji pa se onda odjednom zapisuju u fajl – efikasno.</a:t>
            </a:r>
          </a:p>
          <a:p>
            <a:pPr marL="609600" indent="-609600"/>
            <a:r>
              <a:rPr lang="de-DE" dirty="0"/>
              <a:t>Buffered</a:t>
            </a:r>
            <a:r>
              <a:rPr lang="sr-Latn-RS" dirty="0"/>
              <a:t>Reader</a:t>
            </a:r>
            <a:r>
              <a:rPr lang="de-DE" dirty="0"/>
              <a:t> </a:t>
            </a:r>
            <a:endParaRPr lang="sr-Latn-RS" dirty="0"/>
          </a:p>
          <a:p>
            <a:pPr marL="1142907" lvl="1" indent="-609600"/>
            <a:r>
              <a:rPr lang="sr-Latn-CS" dirty="0"/>
              <a:t>Vrši </a:t>
            </a:r>
            <a:r>
              <a:rPr lang="sr-Latn-CS" dirty="0" err="1"/>
              <a:t>baferisanje</a:t>
            </a:r>
            <a:r>
              <a:rPr lang="de-DE" dirty="0"/>
              <a:t> </a:t>
            </a:r>
            <a:r>
              <a:rPr lang="sr-Latn-CS" dirty="0"/>
              <a:t>ulaz </a:t>
            </a:r>
            <a:r>
              <a:rPr lang="de-DE" dirty="0"/>
              <a:t>File</a:t>
            </a:r>
            <a:r>
              <a:rPr lang="sr-Latn-RS" dirty="0"/>
              <a:t>Reader</a:t>
            </a:r>
            <a:r>
              <a:rPr lang="sr-Latn-CS" dirty="0"/>
              <a:t>-a</a:t>
            </a:r>
            <a:r>
              <a:rPr lang="de-DE" dirty="0"/>
              <a:t>, </a:t>
            </a:r>
            <a:r>
              <a:rPr lang="sr-Latn-CS" dirty="0"/>
              <a:t>tj.</a:t>
            </a:r>
            <a:r>
              <a:rPr lang="de-DE" dirty="0"/>
              <a:t> </a:t>
            </a:r>
            <a:r>
              <a:rPr lang="sr-Latn-CS" dirty="0"/>
              <a:t>više karaktera se čita odjednom iz fajla u memoriju pa se onda deo njih preuzima iz memorije– efikasno.</a:t>
            </a:r>
            <a:endParaRPr lang="de-DE" dirty="0"/>
          </a:p>
          <a:p>
            <a:pPr marL="609600" indent="-609600"/>
            <a:r>
              <a:rPr lang="de-DE" dirty="0"/>
              <a:t>PrintWriter</a:t>
            </a:r>
            <a:endParaRPr lang="sr-Latn-RS" dirty="0"/>
          </a:p>
          <a:p>
            <a:pPr marL="1142907" lvl="1" indent="-609600"/>
            <a:r>
              <a:rPr lang="sr-Latn-RS" dirty="0"/>
              <a:t>Sadrži u sebi </a:t>
            </a:r>
            <a:r>
              <a:rPr lang="sr-Latn-CS" dirty="0" err="1"/>
              <a:t>BufferedWriter</a:t>
            </a:r>
            <a:endParaRPr lang="sr-Latn-CS" dirty="0"/>
          </a:p>
          <a:p>
            <a:pPr marL="1142907" lvl="1" indent="-609600"/>
            <a:r>
              <a:rPr lang="sr-Latn-CS" dirty="0"/>
              <a:t>Pruža korisne metode za pisanje formatiranih podataka</a:t>
            </a:r>
            <a:r>
              <a:rPr lang="de-DE" dirty="0"/>
              <a:t>, </a:t>
            </a:r>
            <a:r>
              <a:rPr lang="sr-Latn-CS" dirty="0"/>
              <a:t>npr</a:t>
            </a:r>
            <a:r>
              <a:rPr lang="de-DE" dirty="0"/>
              <a:t>. println()</a:t>
            </a:r>
            <a:r>
              <a:rPr lang="sr-Latn-CS" dirty="0"/>
              <a:t>, format(...), </a:t>
            </a:r>
            <a:r>
              <a:rPr lang="de-DE" dirty="0"/>
              <a:t>println(int x)</a:t>
            </a:r>
            <a:r>
              <a:rPr lang="sr-Latn-CS" dirty="0"/>
              <a:t>, </a:t>
            </a:r>
            <a:r>
              <a:rPr lang="de-DE" dirty="0"/>
              <a:t>println(</a:t>
            </a:r>
            <a:r>
              <a:rPr lang="sr-Latn-CS" dirty="0" err="1"/>
              <a:t>long</a:t>
            </a:r>
            <a:r>
              <a:rPr lang="de-DE" dirty="0"/>
              <a:t> x)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797083"/>
          </a:xfrm>
        </p:spPr>
        <p:txBody>
          <a:bodyPr>
            <a:noAutofit/>
          </a:bodyPr>
          <a:lstStyle/>
          <a:p>
            <a:r>
              <a:rPr lang="sr-Latn-RS" sz="3000" dirty="0"/>
              <a:t>Tekstualni tokovi (Reader/Writer)</a:t>
            </a:r>
            <a:endParaRPr lang="sr-Latn-C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8784976" cy="5832648"/>
          </a:xfrm>
        </p:spPr>
        <p:txBody>
          <a:bodyPr>
            <a:normAutofit/>
          </a:bodyPr>
          <a:lstStyle/>
          <a:p>
            <a:pPr marL="609600" lvl="0" indent="-609600"/>
            <a:r>
              <a:rPr lang="sr-Latn-RS" dirty="0"/>
              <a:t>Detekcija kraja fajla </a:t>
            </a:r>
            <a:r>
              <a:rPr lang="de-DE" dirty="0"/>
              <a:t>EOF</a:t>
            </a:r>
            <a:r>
              <a:rPr lang="sr-Latn-CS" dirty="0"/>
              <a:t> - </a:t>
            </a:r>
            <a:r>
              <a:rPr lang="sr-Latn-CS" dirty="0" err="1"/>
              <a:t>EndOfFile</a:t>
            </a:r>
            <a:endParaRPr lang="sr-Latn-RS" dirty="0"/>
          </a:p>
          <a:p>
            <a:pPr marL="1142907" lvl="1" indent="-609600"/>
            <a:r>
              <a:rPr lang="de-DE" dirty="0"/>
              <a:t>Obično unapred ne znamo koliko podataka ima u fajlu.</a:t>
            </a:r>
          </a:p>
          <a:p>
            <a:pPr marL="1142907" lvl="1" indent="-609600"/>
            <a:r>
              <a:rPr lang="de-DE" dirty="0"/>
              <a:t>Metode za čitanje podataka vraćaju ‘nemoguću‘ (posebno odabranu) vrednost ako su naišle na kraj fajla </a:t>
            </a:r>
          </a:p>
          <a:p>
            <a:pPr marL="1676213" lvl="2" indent="-609600"/>
            <a:r>
              <a:rPr lang="de-DE" dirty="0"/>
              <a:t>FileReader.read vraća -1</a:t>
            </a:r>
          </a:p>
          <a:p>
            <a:pPr marL="1676213" lvl="2" indent="-609600"/>
            <a:r>
              <a:rPr lang="de-DE" dirty="0"/>
              <a:t>BufferedReader.readLine() vraća ‘null‘</a:t>
            </a:r>
          </a:p>
          <a:p>
            <a:pPr marL="1142907" lvl="1" indent="-609600"/>
            <a:r>
              <a:rPr lang="de-DE" dirty="0"/>
              <a:t>Tipičan segment koda za detekciju EOF:</a:t>
            </a:r>
          </a:p>
          <a:p>
            <a:pPr marL="1142907" lvl="1" indent="-609600">
              <a:buNone/>
            </a:pPr>
            <a:r>
              <a:rPr lang="de-DE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DE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de-DE" b="1" dirty="0">
                <a:latin typeface="Courier New" pitchFamily="49" charset="0"/>
                <a:cs typeface="Courier New" pitchFamily="49" charset="0"/>
              </a:rPr>
              <a:t> ((c = myReader.read()) != -1){	</a:t>
            </a:r>
          </a:p>
          <a:p>
            <a:pPr marL="1142907" lvl="1" indent="-609600">
              <a:buNone/>
            </a:pPr>
            <a:r>
              <a:rPr lang="de-DE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sr-Latn-R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de-DE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...obrada c</a:t>
            </a:r>
          </a:p>
          <a:p>
            <a:pPr marL="1142907" lvl="1" indent="-609600">
              <a:buNone/>
            </a:pPr>
            <a:r>
              <a:rPr lang="de-DE" b="1" dirty="0">
                <a:latin typeface="Courier New" pitchFamily="49" charset="0"/>
                <a:cs typeface="Courier New" pitchFamily="49" charset="0"/>
              </a:rPr>
              <a:t>	} </a:t>
            </a:r>
          </a:p>
          <a:p>
            <a:pPr marL="609600" lvl="0" indent="-609600"/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797083"/>
          </a:xfrm>
        </p:spPr>
        <p:txBody>
          <a:bodyPr>
            <a:noAutofit/>
          </a:bodyPr>
          <a:lstStyle/>
          <a:p>
            <a:r>
              <a:rPr lang="sr-Latn-RS" sz="3000" dirty="0"/>
              <a:t>Šprežne klase i Unos teksta sa tastature</a:t>
            </a:r>
            <a:endParaRPr lang="sr-Latn-C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CS" noProof="1"/>
              <a:t>Klase koje se mogu koristiti sa povezivanje čitača/pisača sa tokovima, nazivaju se </a:t>
            </a:r>
            <a:r>
              <a:rPr lang="sr-Latn-CS" i="1" noProof="1"/>
              <a:t>sprežne klase</a:t>
            </a:r>
          </a:p>
          <a:p>
            <a:r>
              <a:rPr lang="sr-Latn-CS" i="1" noProof="1"/>
              <a:t>InputStreamReader</a:t>
            </a:r>
            <a:r>
              <a:rPr lang="sr-Latn-CS" noProof="1"/>
              <a:t> i </a:t>
            </a:r>
            <a:r>
              <a:rPr lang="sr-Latn-CS" i="1" noProof="1"/>
              <a:t>OutputStreamWriter</a:t>
            </a:r>
            <a:r>
              <a:rPr lang="sr-Latn-CS" noProof="1"/>
              <a:t> služe za ručno sprezanje tokova i čitača/pisača</a:t>
            </a:r>
          </a:p>
          <a:p>
            <a:r>
              <a:rPr lang="sr-Latn-CS" noProof="1"/>
              <a:t>Koristi se wrapper klasa i njena metoda parseXxx()</a:t>
            </a:r>
          </a:p>
          <a:p>
            <a:r>
              <a:rPr lang="sr-Latn-CS" noProof="1"/>
              <a:t>Primer čitanje teksta sa tastature:</a:t>
            </a:r>
          </a:p>
          <a:p>
            <a:pPr>
              <a:buNone/>
            </a:pPr>
            <a:r>
              <a:rPr lang="sr-Latn-CS" sz="2000" b="1" noProof="1">
                <a:latin typeface="Courier New" pitchFamily="49" charset="0"/>
                <a:cs typeface="Courier New" pitchFamily="49" charset="0"/>
              </a:rPr>
              <a:t>BufferedReader in = </a:t>
            </a:r>
            <a:r>
              <a:rPr lang="sr-Latn-CS" sz="2000" b="1" noProof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sr-Latn-CS" sz="2000" b="1" noProof="1">
                <a:latin typeface="Courier New" pitchFamily="49" charset="0"/>
                <a:cs typeface="Courier New" pitchFamily="49" charset="0"/>
              </a:rPr>
              <a:t> BufferedReader(</a:t>
            </a:r>
          </a:p>
          <a:p>
            <a:pPr>
              <a:buNone/>
            </a:pPr>
            <a:r>
              <a:rPr lang="sr-Latn-CS" sz="2000" b="1" noProof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sr-Latn-CS" sz="2000" b="1" noProof="1">
                <a:latin typeface="Courier New" pitchFamily="49" charset="0"/>
                <a:cs typeface="Courier New" pitchFamily="49" charset="0"/>
              </a:rPr>
              <a:t> InputStreamReader(System.</a:t>
            </a:r>
            <a:r>
              <a:rPr lang="sr-Latn-CS" sz="2000" b="1" noProof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sr-Latn-CS" sz="2000" b="1" noProof="1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sr-Latn-CS" sz="2000" b="1" noProof="1">
                <a:latin typeface="Courier New" pitchFamily="49" charset="0"/>
                <a:cs typeface="Courier New" pitchFamily="49" charset="0"/>
              </a:rPr>
              <a:t>String s2;</a:t>
            </a:r>
          </a:p>
          <a:p>
            <a:pPr>
              <a:buNone/>
            </a:pPr>
            <a:r>
              <a:rPr lang="sr-Latn-CS" sz="2000" b="1" noProof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sr-Latn-CS" sz="2000" b="1" noProof="1">
                <a:latin typeface="Courier New" pitchFamily="49" charset="0"/>
                <a:cs typeface="Courier New" pitchFamily="49" charset="0"/>
              </a:rPr>
              <a:t>((s2 = in.readLine()) != </a:t>
            </a:r>
            <a:r>
              <a:rPr lang="sr-Latn-CS" sz="2000" b="1" noProof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sr-Latn-CS" sz="2000" b="1" noProof="1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sr-Latn-CS" sz="2000" b="1" noProof="1">
                <a:latin typeface="Courier New" pitchFamily="49" charset="0"/>
                <a:cs typeface="Courier New" pitchFamily="49" charset="0"/>
              </a:rPr>
              <a:t>  System.</a:t>
            </a:r>
            <a:r>
              <a:rPr lang="sr-Latn-CS" sz="2000" b="1" noProof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sr-Latn-CS" sz="2000" b="1" noProof="1">
                <a:latin typeface="Courier New" pitchFamily="49" charset="0"/>
                <a:cs typeface="Courier New" pitchFamily="49" charset="0"/>
              </a:rPr>
              <a:t>.println(s2);</a:t>
            </a:r>
          </a:p>
          <a:p>
            <a:pPr>
              <a:buNone/>
            </a:pPr>
            <a:r>
              <a:rPr lang="sr-Latn-RS" sz="2000" b="1" noProof="1">
                <a:latin typeface="Courier New" pitchFamily="49" charset="0"/>
                <a:cs typeface="Courier New" pitchFamily="49" charset="0"/>
              </a:rPr>
              <a:t>  </a:t>
            </a:r>
            <a:r>
              <a:rPr lang="sr-Latn-RS" sz="2000" b="1" noProof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//parsiranje teksta u ceo broj</a:t>
            </a:r>
            <a:endParaRPr lang="sr-Latn-CS" sz="2000" b="1" noProof="1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r-Latn-RS" sz="2000" b="1" noProof="1">
                <a:latin typeface="Courier New" pitchFamily="49" charset="0"/>
                <a:cs typeface="Courier New" pitchFamily="49" charset="0"/>
              </a:rPr>
              <a:t>  </a:t>
            </a:r>
            <a:r>
              <a:rPr lang="sr-Latn-RS" sz="2000" b="1" noProof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sr-Latn-RS" sz="2000" b="1" noProof="1">
                <a:latin typeface="Courier New" pitchFamily="49" charset="0"/>
                <a:cs typeface="Courier New" pitchFamily="49" charset="0"/>
              </a:rPr>
              <a:t> a = Integer.parseInt(</a:t>
            </a:r>
            <a:r>
              <a:rPr lang="sr-Latn-CS" sz="2000" b="1" noProof="1">
                <a:latin typeface="Courier New" pitchFamily="49" charset="0"/>
                <a:cs typeface="Courier New" pitchFamily="49" charset="0"/>
              </a:rPr>
              <a:t>s2</a:t>
            </a:r>
            <a:r>
              <a:rPr lang="sr-Latn-RS" sz="2000" b="1" noProof="1">
                <a:latin typeface="Courier New" pitchFamily="49" charset="0"/>
                <a:cs typeface="Courier New" pitchFamily="49" charset="0"/>
              </a:rPr>
              <a:t>)</a:t>
            </a:r>
            <a:endParaRPr lang="sr-Latn-CS" sz="2000" b="1" noProof="1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r-Latn-CS" sz="2000" b="1" noProof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797083"/>
          </a:xfrm>
        </p:spPr>
        <p:txBody>
          <a:bodyPr>
            <a:noAutofit/>
          </a:bodyPr>
          <a:lstStyle/>
          <a:p>
            <a:r>
              <a:rPr lang="sr-Latn-RS" sz="3000" dirty="0"/>
              <a:t>Šprežne klase i Ispis teksta sa ekran</a:t>
            </a:r>
            <a:endParaRPr lang="sr-Latn-C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CS" noProof="1"/>
              <a:t>Primer pisanja teksta sa ekran:</a:t>
            </a:r>
          </a:p>
          <a:p>
            <a:pPr>
              <a:buNone/>
            </a:pPr>
            <a:r>
              <a:rPr lang="sr-Latn-CS" sz="2000" b="1" noProof="1">
                <a:latin typeface="Courier New" pitchFamily="49" charset="0"/>
                <a:cs typeface="Courier New" pitchFamily="49" charset="0"/>
              </a:rPr>
              <a:t>PrintWriter out = </a:t>
            </a:r>
            <a:r>
              <a:rPr lang="sr-Latn-CS" sz="2000" b="1" noProof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sr-Latn-CS" sz="2000" b="1" noProof="1">
                <a:latin typeface="Courier New" pitchFamily="49" charset="0"/>
                <a:cs typeface="Courier New" pitchFamily="49" charset="0"/>
              </a:rPr>
              <a:t> PrintWriter(</a:t>
            </a:r>
            <a:r>
              <a:rPr lang="sr-Latn-CS" sz="2000" b="1" noProof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sr-Latn-CS" sz="2000" b="1" noProof="1">
                <a:latin typeface="Courier New" pitchFamily="49" charset="0"/>
                <a:cs typeface="Courier New" pitchFamily="49" charset="0"/>
              </a:rPr>
              <a:t> OutputStreamWriter(System.</a:t>
            </a:r>
            <a:r>
              <a:rPr lang="sr-Latn-CS" sz="2000" b="1" noProof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sr-Latn-CS" sz="2000" b="1" noProof="1">
                <a:latin typeface="Courier New" pitchFamily="49" charset="0"/>
                <a:cs typeface="Courier New" pitchFamily="49" charset="0"/>
              </a:rPr>
              <a:t>, </a:t>
            </a:r>
            <a:r>
              <a:rPr lang="sr-Latn-CS" sz="2000" b="1" noProof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"UTF8"</a:t>
            </a:r>
            <a:r>
              <a:rPr lang="sr-Latn-CS" sz="2000" b="1" noProof="1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buNone/>
            </a:pPr>
            <a:r>
              <a:rPr lang="sr-Latn-CS" sz="2000" b="1" noProof="1">
                <a:latin typeface="Courier New" pitchFamily="49" charset="0"/>
                <a:cs typeface="Courier New" pitchFamily="49" charset="0"/>
              </a:rPr>
              <a:t>out.println(</a:t>
            </a:r>
            <a:r>
              <a:rPr lang="sr-Latn-CS" sz="2000" b="1" noProof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"Tekst poruke koja se ispisuje na ekran"</a:t>
            </a:r>
            <a:r>
              <a:rPr lang="sr-Latn-CS" sz="2000" b="1" noProof="1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sr-Latn-CS" sz="2000" b="1" noProof="1">
                <a:latin typeface="Courier New" pitchFamily="49" charset="0"/>
                <a:cs typeface="Courier New" pitchFamily="49" charset="0"/>
              </a:rPr>
              <a:t>out.println(</a:t>
            </a:r>
            <a:r>
              <a:rPr lang="sr-Latn-CS" sz="2000" b="1" noProof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"Tekst 2"</a:t>
            </a:r>
            <a:r>
              <a:rPr lang="sr-Latn-CS" sz="2000" b="1" noProof="1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sr-Latn-CS" sz="2000" b="1" noProof="1">
                <a:latin typeface="Courier New" pitchFamily="49" charset="0"/>
                <a:cs typeface="Courier New" pitchFamily="49" charset="0"/>
              </a:rPr>
              <a:t>out.println(</a:t>
            </a:r>
            <a:r>
              <a:rPr lang="sr-Latn-CS" sz="2000" b="1" noProof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"Tekst 3"</a:t>
            </a:r>
            <a:r>
              <a:rPr lang="sr-Latn-CS" sz="2000" b="1" noProof="1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sr-Latn-CS" sz="2000" b="1" noProof="1">
                <a:latin typeface="Courier New" pitchFamily="49" charset="0"/>
                <a:cs typeface="Courier New" pitchFamily="49" charset="0"/>
              </a:rPr>
              <a:t>out.flush();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4114800" y="6096000"/>
            <a:ext cx="3048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Primer0</a:t>
            </a:r>
            <a:r>
              <a:rPr lang="sr-Latn-RS" sz="1800" dirty="0">
                <a:solidFill>
                  <a:srgbClr val="FF0000"/>
                </a:solidFill>
              </a:rPr>
              <a:t>2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797083"/>
          </a:xfrm>
        </p:spPr>
        <p:txBody>
          <a:bodyPr>
            <a:noAutofit/>
          </a:bodyPr>
          <a:lstStyle/>
          <a:p>
            <a:r>
              <a:rPr lang="sr-Latn-RS" sz="3000" dirty="0"/>
              <a:t>Klasa Files</a:t>
            </a:r>
            <a:endParaRPr lang="sr-Latn-C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CS" noProof="1"/>
              <a:t>Od Jave 1.7 moguće je odjednom učitati sve linije iz fajla oslanjajući se na klasu </a:t>
            </a:r>
            <a:r>
              <a:rPr lang="sr-Latn-CS" i="1" noProof="1"/>
              <a:t>Files</a:t>
            </a:r>
            <a:r>
              <a:rPr lang="sr-Latn-CS" noProof="1"/>
              <a:t> i njenu metodu </a:t>
            </a:r>
            <a:r>
              <a:rPr lang="sr-Latn-CS" i="1" noProof="1"/>
              <a:t>readAllLines.</a:t>
            </a:r>
          </a:p>
          <a:p>
            <a:r>
              <a:rPr lang="sr-Latn-CS" noProof="1"/>
              <a:t>Metoda je namenjena jednostavnim scenarijama, gde je zgodno čitati sve redove u jednoj operaciji.</a:t>
            </a:r>
          </a:p>
          <a:p>
            <a:r>
              <a:rPr lang="sr-Latn-CS" noProof="1"/>
              <a:t>Metoda nije namenjena za velike fajlove koje sadrže desetine hiljada redova.</a:t>
            </a:r>
          </a:p>
          <a:p>
            <a:r>
              <a:rPr lang="sr-Latn-CS" noProof="1"/>
              <a:t>Metoda </a:t>
            </a:r>
            <a:r>
              <a:rPr lang="sr-Latn-CS" i="1" noProof="1"/>
              <a:t>write</a:t>
            </a:r>
            <a:r>
              <a:rPr lang="sr-Latn-CS" noProof="1"/>
              <a:t> klase </a:t>
            </a:r>
            <a:r>
              <a:rPr lang="sr-Latn-CS" i="1" noProof="1"/>
              <a:t>Files</a:t>
            </a:r>
            <a:r>
              <a:rPr lang="sr-Latn-CS" noProof="1"/>
              <a:t> mogućuje upis liste Stringova u fajl. Pisanje je moguće raditi tako što će se prošititi sadržaj fajla ili izmeniti ceo fajl.</a:t>
            </a:r>
            <a:endParaRPr lang="sr-Latn-CS" sz="2000" b="1" noProof="1">
              <a:latin typeface="Courier New" pitchFamily="49" charset="0"/>
              <a:cs typeface="Courier New" pitchFamily="49" charset="0"/>
            </a:endParaRPr>
          </a:p>
          <a:p>
            <a:endParaRPr lang="sr-Latn-C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797083"/>
          </a:xfrm>
        </p:spPr>
        <p:txBody>
          <a:bodyPr>
            <a:noAutofit/>
          </a:bodyPr>
          <a:lstStyle/>
          <a:p>
            <a:r>
              <a:rPr lang="sr-Latn-RS" sz="3000" dirty="0"/>
              <a:t>Klasa Files</a:t>
            </a:r>
            <a:endParaRPr lang="sr-Latn-C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sr-Latn-RS" sz="2000" b="1" noProof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//čitanje svih redova</a:t>
            </a:r>
            <a:endParaRPr lang="sr-Latn-CS" sz="2000" b="1" noProof="1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r-Latn-CS" sz="2000" b="1" noProof="1">
                <a:latin typeface="Courier New" pitchFamily="49" charset="0"/>
                <a:cs typeface="Courier New" pitchFamily="49" charset="0"/>
              </a:rPr>
              <a:t>List&lt;String&gt; lines = Files.readAllLines(Paths.get(</a:t>
            </a:r>
            <a:r>
              <a:rPr lang="sr-Latn-CS" sz="2000" b="1" noProof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"rezultati.csv"</a:t>
            </a:r>
            <a:r>
              <a:rPr lang="sr-Latn-CS" sz="2000" b="1" noProof="1">
                <a:latin typeface="Courier New" pitchFamily="49" charset="0"/>
                <a:cs typeface="Courier New" pitchFamily="49" charset="0"/>
              </a:rPr>
              <a:t>), Charset.forName(</a:t>
            </a:r>
            <a:r>
              <a:rPr lang="sr-Latn-CS" sz="2000" b="1" noProof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"UTF-8"</a:t>
            </a:r>
            <a:r>
              <a:rPr lang="sr-Latn-CS" sz="2000" b="1" noProof="1">
                <a:latin typeface="Courier New" pitchFamily="49" charset="0"/>
                <a:cs typeface="Courier New" pitchFamily="49" charset="0"/>
              </a:rPr>
              <a:t>));            </a:t>
            </a:r>
          </a:p>
          <a:p>
            <a:pPr>
              <a:buNone/>
            </a:pPr>
            <a:r>
              <a:rPr lang="sr-Latn-CS" sz="2000" b="1" noProof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sr-Latn-CS" sz="2000" b="1" noProof="1">
                <a:latin typeface="Courier New" pitchFamily="49" charset="0"/>
                <a:cs typeface="Courier New" pitchFamily="49" charset="0"/>
              </a:rPr>
              <a:t> (String linijaIzFajla : lines) {               </a:t>
            </a:r>
          </a:p>
          <a:p>
            <a:pPr>
              <a:buNone/>
            </a:pPr>
            <a:r>
              <a:rPr lang="sr-Latn-CS" sz="2000" b="1" noProof="1">
                <a:latin typeface="Courier New" pitchFamily="49" charset="0"/>
                <a:cs typeface="Courier New" pitchFamily="49" charset="0"/>
              </a:rPr>
              <a:t>	System.</a:t>
            </a:r>
            <a:r>
              <a:rPr lang="sr-Latn-CS" sz="2000" b="1" noProof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sr-Latn-CS" sz="2000" b="1" noProof="1">
                <a:latin typeface="Courier New" pitchFamily="49" charset="0"/>
                <a:cs typeface="Courier New" pitchFamily="49" charset="0"/>
              </a:rPr>
              <a:t>.println(linijaIzFajla);            </a:t>
            </a:r>
          </a:p>
          <a:p>
            <a:pPr>
              <a:buNone/>
            </a:pPr>
            <a:r>
              <a:rPr lang="sr-Latn-CS" sz="2000" b="1" noProof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sr-Latn-RS" sz="2000" b="1" noProof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//pisanje svih redova</a:t>
            </a:r>
            <a:endParaRPr lang="sr-Latn-CS" sz="2000" b="1" noProof="1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r-Latn-CS" sz="2000" b="1" noProof="1">
                <a:latin typeface="Courier New" pitchFamily="49" charset="0"/>
                <a:cs typeface="Courier New" pitchFamily="49" charset="0"/>
              </a:rPr>
              <a:t>Files.write(Paths.get(</a:t>
            </a:r>
            <a:r>
              <a:rPr lang="sr-Latn-CS" sz="2000" b="1" noProof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"rezultati.csv"</a:t>
            </a:r>
            <a:r>
              <a:rPr lang="sr-Latn-CS" sz="2000" b="1" noProof="1">
                <a:latin typeface="Courier New" pitchFamily="49" charset="0"/>
                <a:cs typeface="Courier New" pitchFamily="49" charset="0"/>
              </a:rPr>
              <a:t>), lines, Charset.forName(</a:t>
            </a:r>
            <a:r>
              <a:rPr lang="sr-Latn-CS" sz="2000" b="1" noProof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"UTF-8"</a:t>
            </a:r>
            <a:r>
              <a:rPr lang="sr-Latn-CS" sz="2000" b="1" noProof="1">
                <a:latin typeface="Courier New" pitchFamily="49" charset="0"/>
                <a:cs typeface="Courier New" pitchFamily="49" charset="0"/>
              </a:rPr>
              <a:t>), StandardOpenOption.WRITE);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797083"/>
          </a:xfrm>
        </p:spPr>
        <p:txBody>
          <a:bodyPr>
            <a:noAutofit/>
          </a:bodyPr>
          <a:lstStyle/>
          <a:p>
            <a:r>
              <a:rPr lang="sr-Latn-RS" sz="3000" dirty="0"/>
              <a:t>Unos sa tastature – Klasa Scanner</a:t>
            </a:r>
            <a:endParaRPr lang="sr-Latn-C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CS" noProof="1"/>
              <a:t>Korišćenja readera i sprežne klase nad binarnim tokom podataka sa tastature obezbeđuje samo pribavljanje String-ova.</a:t>
            </a:r>
          </a:p>
          <a:p>
            <a:r>
              <a:rPr lang="sr-Latn-CS" noProof="1"/>
              <a:t>Alternativa je klasa Scanner koja ne učitava samo stringove, već i ostale primitivne tipove podataka (cele i relane brojeve, logička vrednost,..)</a:t>
            </a:r>
          </a:p>
          <a:p>
            <a:r>
              <a:rPr lang="sr-Latn-CS" noProof="1"/>
              <a:t>Klasa Scanner služi za unos stringova i primitivnih tipova iz tekstualnih ulaza, radi kao jednostavan parser teksta koji je u stanju da iz tekstualnog ulaza izdvoji stringove po nekom obrascu, nakon izdvajanja stringa, u stanju je da konvertuje taj string u traženi primitivni tip:</a:t>
            </a:r>
          </a:p>
          <a:p>
            <a:pPr>
              <a:buNone/>
            </a:pPr>
            <a:r>
              <a:rPr lang="sr-Latn-CS" b="1" noProof="1">
                <a:latin typeface="Courier New" pitchFamily="49" charset="0"/>
                <a:cs typeface="Courier New" pitchFamily="49" charset="0"/>
              </a:rPr>
              <a:t>Scanner sc = </a:t>
            </a:r>
            <a:r>
              <a:rPr lang="sr-Latn-CS" b="1" noProof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sr-Latn-CS" b="1" noProof="1">
                <a:latin typeface="Courier New" pitchFamily="49" charset="0"/>
                <a:cs typeface="Courier New" pitchFamily="49" charset="0"/>
              </a:rPr>
              <a:t> Scanner(System.in); </a:t>
            </a:r>
          </a:p>
          <a:p>
            <a:pPr>
              <a:buNone/>
            </a:pPr>
            <a:r>
              <a:rPr lang="sr-Latn-CS" b="1" noProof="1">
                <a:latin typeface="Courier New" pitchFamily="49" charset="0"/>
                <a:cs typeface="Courier New" pitchFamily="49" charset="0"/>
              </a:rPr>
              <a:t>String s = sc.nextLine(); </a:t>
            </a:r>
          </a:p>
          <a:p>
            <a:pPr>
              <a:buNone/>
            </a:pPr>
            <a:r>
              <a:rPr lang="sr-Latn-CS" b="1" noProof="1">
                <a:latin typeface="Courier New" pitchFamily="49" charset="0"/>
                <a:cs typeface="Courier New" pitchFamily="49" charset="0"/>
              </a:rPr>
              <a:t>int i = sc.nextInt();</a:t>
            </a:r>
          </a:p>
          <a:p>
            <a:pPr>
              <a:buNone/>
            </a:pPr>
            <a:r>
              <a:rPr lang="sr-Latn-CS" b="1" noProof="1">
                <a:latin typeface="Courier New" pitchFamily="49" charset="0"/>
                <a:cs typeface="Courier New" pitchFamily="49" charset="0"/>
              </a:rPr>
              <a:t>float f = sc.nextFloat();</a:t>
            </a:r>
          </a:p>
          <a:p>
            <a:pPr>
              <a:buNone/>
            </a:pPr>
            <a:r>
              <a:rPr lang="sr-Latn-CS" b="1" noProof="1">
                <a:latin typeface="Courier New" pitchFamily="49" charset="0"/>
                <a:cs typeface="Courier New" pitchFamily="49" charset="0"/>
              </a:rPr>
              <a:t>boolean  stanjeNaUlazu = sc.hasNextInt();</a:t>
            </a:r>
          </a:p>
          <a:p>
            <a:pPr>
              <a:buNone/>
            </a:pPr>
            <a:endParaRPr lang="sr-Latn-C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797083"/>
          </a:xfrm>
        </p:spPr>
        <p:txBody>
          <a:bodyPr>
            <a:noAutofit/>
          </a:bodyPr>
          <a:lstStyle/>
          <a:p>
            <a:r>
              <a:rPr lang="sr-Latn-RS" sz="3000" dirty="0"/>
              <a:t>Unos sa tastature – Klasa Scanner</a:t>
            </a:r>
            <a:endParaRPr lang="sr-Latn-C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CS" noProof="1"/>
              <a:t>Primer:</a:t>
            </a:r>
          </a:p>
          <a:p>
            <a:pPr>
              <a:buNone/>
            </a:pPr>
            <a:r>
              <a:rPr lang="sr-Latn-CS" sz="2000" b="1" noProof="1">
                <a:latin typeface="Courier New" pitchFamily="49" charset="0"/>
                <a:cs typeface="Courier New" pitchFamily="49" charset="0"/>
              </a:rPr>
              <a:t>Scanner sc = </a:t>
            </a:r>
            <a:r>
              <a:rPr lang="sr-Latn-CS" sz="2000" b="1" noProof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sr-Latn-CS" sz="2000" b="1" noProof="1">
                <a:latin typeface="Courier New" pitchFamily="49" charset="0"/>
                <a:cs typeface="Courier New" pitchFamily="49" charset="0"/>
              </a:rPr>
              <a:t> Scanner(System.</a:t>
            </a:r>
            <a:r>
              <a:rPr lang="sr-Latn-CS" sz="2000" b="1" noProof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sr-Latn-CS" sz="2000" b="1" noProof="1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sr-Latn-CS" sz="2000" b="1" noProof="1">
                <a:latin typeface="Courier New" pitchFamily="49" charset="0"/>
                <a:cs typeface="Courier New" pitchFamily="49" charset="0"/>
              </a:rPr>
              <a:t>System.out.print(</a:t>
            </a:r>
            <a:r>
              <a:rPr lang="sr-Latn-CS" sz="2000" b="1" noProof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"Unesite string:"</a:t>
            </a:r>
            <a:r>
              <a:rPr lang="sr-Latn-CS" sz="2000" b="1" noProof="1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sr-Latn-CS" sz="2000" b="1" noProof="1">
                <a:latin typeface="Courier New" pitchFamily="49" charset="0"/>
                <a:cs typeface="Courier New" pitchFamily="49" charset="0"/>
              </a:rPr>
              <a:t>String s = sc.nextLine();</a:t>
            </a:r>
          </a:p>
          <a:p>
            <a:pPr>
              <a:buNone/>
            </a:pPr>
            <a:r>
              <a:rPr lang="sr-Latn-CS" sz="2000" b="1" noProof="1">
                <a:latin typeface="Courier New" pitchFamily="49" charset="0"/>
                <a:cs typeface="Courier New" pitchFamily="49" charset="0"/>
              </a:rPr>
              <a:t>System.out.print(</a:t>
            </a:r>
            <a:r>
              <a:rPr lang="sr-Latn-CS" sz="2000" b="1" noProof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"Unesite int:"</a:t>
            </a:r>
            <a:r>
              <a:rPr lang="sr-Latn-CS" sz="2000" b="1" noProof="1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sr-Latn-CS" sz="2000" b="1" noProof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sr-Latn-CS" sz="2000" b="1" noProof="1">
                <a:latin typeface="Courier New" pitchFamily="49" charset="0"/>
                <a:cs typeface="Courier New" pitchFamily="49" charset="0"/>
              </a:rPr>
              <a:t> i = sc.nextInt();</a:t>
            </a:r>
          </a:p>
          <a:p>
            <a:pPr>
              <a:buNone/>
            </a:pPr>
            <a:r>
              <a:rPr lang="sr-Latn-CS" sz="2000" b="1" noProof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kada citamo primitivne tipove, </a:t>
            </a:r>
          </a:p>
          <a:p>
            <a:pPr>
              <a:buNone/>
            </a:pPr>
            <a:r>
              <a:rPr lang="sr-Latn-CS" sz="2000" b="1" noProof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ne uklanja se ENTER</a:t>
            </a:r>
          </a:p>
          <a:p>
            <a:pPr>
              <a:buNone/>
            </a:pPr>
            <a:r>
              <a:rPr lang="sr-Latn-RS" sz="2000" b="1" noProof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ne prazni ostatak testa sa ulaza</a:t>
            </a:r>
            <a:endParaRPr lang="sr-Latn-CS" sz="2000" b="1" noProof="1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r-Latn-CS" sz="2000" b="1" noProof="1">
                <a:latin typeface="Courier New" pitchFamily="49" charset="0"/>
                <a:cs typeface="Courier New" pitchFamily="49" charset="0"/>
              </a:rPr>
              <a:t>sc.nextLine();</a:t>
            </a:r>
          </a:p>
          <a:p>
            <a:pPr>
              <a:buNone/>
            </a:pPr>
            <a:r>
              <a:rPr lang="sr-Latn-CS" sz="2000" b="1" noProof="1">
                <a:latin typeface="Courier New" pitchFamily="49" charset="0"/>
                <a:cs typeface="Courier New" pitchFamily="49" charset="0"/>
              </a:rPr>
              <a:t>System.out.println(s + </a:t>
            </a:r>
            <a:r>
              <a:rPr lang="sr-Latn-CS" sz="2000" b="1" noProof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", "</a:t>
            </a:r>
            <a:r>
              <a:rPr lang="sr-Latn-CS" sz="2000" b="1" noProof="1">
                <a:latin typeface="Courier New" pitchFamily="49" charset="0"/>
                <a:cs typeface="Courier New" pitchFamily="49" charset="0"/>
              </a:rPr>
              <a:t> + i);</a:t>
            </a:r>
          </a:p>
          <a:p>
            <a:pPr>
              <a:buNone/>
            </a:pPr>
            <a:r>
              <a:rPr lang="sr-Latn-CS" sz="2000" b="1" noProof="1">
                <a:latin typeface="Courier New" pitchFamily="49" charset="0"/>
                <a:cs typeface="Courier New" pitchFamily="49" charset="0"/>
              </a:rPr>
              <a:t>sc.close();</a:t>
            </a:r>
          </a:p>
          <a:p>
            <a:pPr>
              <a:buNone/>
            </a:pPr>
            <a:endParaRPr lang="sr-Latn-C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755576" y="5949280"/>
            <a:ext cx="3048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Primer0</a:t>
            </a:r>
            <a:r>
              <a:rPr lang="sr-Latn-RS" sz="1800" dirty="0">
                <a:solidFill>
                  <a:srgbClr val="FF0000"/>
                </a:solidFill>
              </a:rPr>
              <a:t>3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797083"/>
          </a:xfrm>
        </p:spPr>
        <p:txBody>
          <a:bodyPr>
            <a:noAutofit/>
          </a:bodyPr>
          <a:lstStyle/>
          <a:p>
            <a:r>
              <a:rPr lang="vi-VN" sz="3000" dirty="0"/>
              <a:t>Upoznavanje sa </a:t>
            </a:r>
            <a:r>
              <a:rPr lang="en-US" sz="3000" dirty="0" err="1"/>
              <a:t>ulaz</a:t>
            </a:r>
            <a:r>
              <a:rPr lang="en-US" sz="3000" dirty="0"/>
              <a:t>/</a:t>
            </a:r>
            <a:r>
              <a:rPr lang="en-US" sz="3000" dirty="0" err="1"/>
              <a:t>izlaz</a:t>
            </a:r>
            <a:r>
              <a:rPr lang="en-US" sz="3000" dirty="0"/>
              <a:t> </a:t>
            </a:r>
            <a:r>
              <a:rPr lang="vi-VN" sz="3000" dirty="0"/>
              <a:t>IO sistemom</a:t>
            </a:r>
            <a:endParaRPr lang="sr-Latn-C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CS" i="1" dirty="0" err="1"/>
              <a:t>java.io</a:t>
            </a:r>
            <a:r>
              <a:rPr lang="sr-Latn-CS" dirty="0"/>
              <a:t> - Standardna biblioteka koja sadrži klase za ulazno/izlazne operacije</a:t>
            </a:r>
          </a:p>
          <a:p>
            <a:r>
              <a:rPr lang="de-DE" dirty="0"/>
              <a:t>Uobi</a:t>
            </a:r>
            <a:r>
              <a:rPr lang="sr-Latn-CS" dirty="0" err="1"/>
              <a:t>čajena</a:t>
            </a:r>
            <a:r>
              <a:rPr lang="sr-Latn-CS" dirty="0"/>
              <a:t> namena</a:t>
            </a:r>
            <a:r>
              <a:rPr lang="de-DE" dirty="0"/>
              <a:t>: </a:t>
            </a:r>
            <a:r>
              <a:rPr lang="sr-Latn-CS" dirty="0"/>
              <a:t>skladištenje i učitavanje podataka sa raznih uređaja npr. h</a:t>
            </a:r>
            <a:r>
              <a:rPr lang="de-DE" dirty="0"/>
              <a:t>ard</a:t>
            </a:r>
            <a:r>
              <a:rPr lang="sr-Latn-CS" dirty="0"/>
              <a:t> </a:t>
            </a:r>
            <a:r>
              <a:rPr lang="de-DE" dirty="0"/>
              <a:t>disk</a:t>
            </a:r>
            <a:endParaRPr lang="sr-Latn-CS" dirty="0"/>
          </a:p>
          <a:p>
            <a:r>
              <a:rPr lang="sr-Latn-CS" dirty="0"/>
              <a:t>Izvorišta/odredišta:</a:t>
            </a:r>
          </a:p>
          <a:p>
            <a:pPr lvl="1"/>
            <a:r>
              <a:rPr lang="sr-Latn-CS" dirty="0"/>
              <a:t>memorija</a:t>
            </a:r>
          </a:p>
          <a:p>
            <a:pPr lvl="1"/>
            <a:r>
              <a:rPr lang="sr-Latn-CS" dirty="0"/>
              <a:t>fajl sistem</a:t>
            </a:r>
          </a:p>
          <a:p>
            <a:pPr lvl="1"/>
            <a:r>
              <a:rPr lang="sr-Latn-CS" dirty="0"/>
              <a:t>mrežne konekcije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797083"/>
          </a:xfrm>
        </p:spPr>
        <p:txBody>
          <a:bodyPr>
            <a:noAutofit/>
          </a:bodyPr>
          <a:lstStyle/>
          <a:p>
            <a:r>
              <a:rPr lang="sr-Latn-RS" sz="3000" dirty="0"/>
              <a:t>Unos sa tastature – Klasa Console</a:t>
            </a:r>
            <a:endParaRPr lang="sr-Latn-C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n-NO" noProof="1"/>
              <a:t>Sistemska konzola:</a:t>
            </a:r>
          </a:p>
          <a:p>
            <a:pPr>
              <a:buNone/>
            </a:pPr>
            <a:r>
              <a:rPr lang="nn-NO" b="1" noProof="1">
                <a:latin typeface="Courier New" pitchFamily="49" charset="0"/>
                <a:cs typeface="Courier New" pitchFamily="49" charset="0"/>
              </a:rPr>
              <a:t>Console c = System.console();</a:t>
            </a:r>
            <a:endParaRPr lang="sr-Latn-RS" b="1" noProof="1">
              <a:latin typeface="Courier New" pitchFamily="49" charset="0"/>
              <a:cs typeface="Courier New" pitchFamily="49" charset="0"/>
            </a:endParaRPr>
          </a:p>
          <a:p>
            <a:r>
              <a:rPr lang="sr-Latn-CS" noProof="1"/>
              <a:t>I</a:t>
            </a:r>
            <a:r>
              <a:rPr lang="sr-Latn-RS" noProof="1"/>
              <a:t>spis i čitnaje teksta sa konzole</a:t>
            </a:r>
          </a:p>
          <a:p>
            <a:r>
              <a:rPr lang="sr-Latn-CS" noProof="1"/>
              <a:t>Metode:</a:t>
            </a:r>
          </a:p>
          <a:p>
            <a:pPr lvl="1"/>
            <a:r>
              <a:rPr lang="sr-Latn-CS" noProof="1"/>
              <a:t>c.printf("format", promenljive)</a:t>
            </a:r>
          </a:p>
          <a:p>
            <a:pPr lvl="1"/>
            <a:r>
              <a:rPr lang="sr-Latn-CS" noProof="1"/>
              <a:t>c.readLine()</a:t>
            </a:r>
          </a:p>
          <a:p>
            <a:pPr lvl="1"/>
            <a:r>
              <a:rPr lang="sr-Latn-CS" noProof="1"/>
              <a:t>c.readLine("format", promenljive) - ispiše promenljive u zadatom formatu, pa učita jedan red teksta</a:t>
            </a:r>
          </a:p>
          <a:p>
            <a:pPr lvl="1"/>
            <a:r>
              <a:rPr lang="sr-Latn-CS" noProof="1"/>
              <a:t>c.readPassword() - čita šifru sa tastature, bez prikazivanja slova</a:t>
            </a:r>
          </a:p>
          <a:p>
            <a:pPr lvl="1"/>
            <a:r>
              <a:rPr lang="sr-Latn-CS" noProof="1"/>
              <a:t>c.readPassword("format", promenljive) - ispiše promenljive u zadatom formatu, pa učita šifru sa tastature, bez prikazivanja slova</a:t>
            </a:r>
            <a:endParaRPr lang="sr-Latn-RS" noProof="1"/>
          </a:p>
          <a:p>
            <a:pPr>
              <a:buNone/>
            </a:pPr>
            <a:endParaRPr lang="nn-NO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797083"/>
          </a:xfrm>
        </p:spPr>
        <p:txBody>
          <a:bodyPr>
            <a:noAutofit/>
          </a:bodyPr>
          <a:lstStyle/>
          <a:p>
            <a:r>
              <a:rPr lang="sr-Latn-RS" sz="3000" dirty="0"/>
              <a:t>Binarni fajlovi</a:t>
            </a:r>
            <a:endParaRPr lang="sr-Latn-C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CS" noProof="1"/>
              <a:t>Služe za čuvanje podataka u binarnom obliku.</a:t>
            </a:r>
          </a:p>
          <a:p>
            <a:r>
              <a:rPr lang="sr-Latn-CS" noProof="1"/>
              <a:t>Binarni fajlovi su u odnosu na tekstulane brži za procesiranje i zauzimaju manje prostora.</a:t>
            </a:r>
          </a:p>
          <a:p>
            <a:r>
              <a:rPr lang="sr-Latn-CS" noProof="1"/>
              <a:t>mana: nisu ljudski čitljivi (‘human readable‘), tj. ne možemo da ih otvorimo u tekstalnom editoru i razumemo njihov sadržaj (eventalno neki </a:t>
            </a:r>
            <a:r>
              <a:rPr lang="sr-Latn-CS" dirty="0" err="1"/>
              <a:t>Heksadecimalni</a:t>
            </a:r>
            <a:r>
              <a:rPr lang="sr-Latn-CS" dirty="0"/>
              <a:t> editor, ali i dalje nemamo garancije da ćemo razumeti sadržaj fajla</a:t>
            </a:r>
            <a:r>
              <a:rPr lang="sr-Latn-CS" noProof="1"/>
              <a:t>)</a:t>
            </a:r>
          </a:p>
          <a:p>
            <a:r>
              <a:rPr lang="sr-Latn-CS" dirty="0"/>
              <a:t>Primer</a:t>
            </a:r>
            <a:r>
              <a:rPr lang="de-DE" dirty="0"/>
              <a:t>: </a:t>
            </a:r>
            <a:r>
              <a:rPr lang="sr-Latn-CS" dirty="0"/>
              <a:t>pisanje celog broja</a:t>
            </a:r>
            <a:r>
              <a:rPr lang="de-DE" dirty="0"/>
              <a:t> 42</a:t>
            </a:r>
            <a:r>
              <a:rPr lang="sr-Latn-RS" dirty="0"/>
              <a:t> u fajl binarni.dat</a:t>
            </a:r>
          </a:p>
          <a:p>
            <a:pPr marL="1142907" lvl="1" indent="-609600"/>
            <a:r>
              <a:rPr lang="sr-Latn-CS" dirty="0"/>
              <a:t>s</a:t>
            </a:r>
            <a:r>
              <a:rPr lang="sr-Latn-RS" dirty="0"/>
              <a:t>adržaj </a:t>
            </a:r>
            <a:r>
              <a:rPr lang="de-DE" dirty="0"/>
              <a:t>00101010, </a:t>
            </a:r>
            <a:r>
              <a:rPr lang="sr-Latn-CS" dirty="0"/>
              <a:t>jedan bajt</a:t>
            </a:r>
            <a:r>
              <a:rPr lang="de-DE" dirty="0"/>
              <a:t> (= 42 </a:t>
            </a:r>
            <a:r>
              <a:rPr lang="sr-Latn-CS" dirty="0"/>
              <a:t>u decimalnom zapisu</a:t>
            </a:r>
            <a:r>
              <a:rPr lang="de-DE" dirty="0"/>
              <a:t>)</a:t>
            </a:r>
            <a:endParaRPr lang="sr-Latn-RS" dirty="0"/>
          </a:p>
          <a:p>
            <a:pPr marL="1142907" lvl="1" indent="-609600"/>
            <a:r>
              <a:rPr lang="sr-Latn-RS" dirty="0"/>
              <a:t>binarni.dat </a:t>
            </a:r>
            <a:r>
              <a:rPr lang="sr-Latn-CS" dirty="0"/>
              <a:t>o</a:t>
            </a:r>
            <a:r>
              <a:rPr lang="sr-Latn-RS" dirty="0"/>
              <a:t>tvoren u notepad programu </a:t>
            </a:r>
            <a:endParaRPr lang="de-DE" dirty="0"/>
          </a:p>
          <a:p>
            <a:endParaRPr lang="nn-NO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5733256"/>
            <a:ext cx="34385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797083"/>
          </a:xfrm>
        </p:spPr>
        <p:txBody>
          <a:bodyPr>
            <a:noAutofit/>
          </a:bodyPr>
          <a:lstStyle/>
          <a:p>
            <a:r>
              <a:rPr lang="sr-Latn-RS" sz="3000" dirty="0"/>
              <a:t>Binarni fajlovi</a:t>
            </a:r>
            <a:endParaRPr lang="sr-Latn-C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CS" noProof="1"/>
              <a:t>Binarni fajl binarni.dat otvoren u </a:t>
            </a:r>
            <a:r>
              <a:rPr lang="sr-Latn-CS" dirty="0" err="1"/>
              <a:t>online</a:t>
            </a:r>
            <a:r>
              <a:rPr lang="sr-Latn-CS" dirty="0"/>
              <a:t> </a:t>
            </a:r>
            <a:r>
              <a:rPr lang="sr-Latn-CS" b="1" dirty="0" err="1"/>
              <a:t>hexed</a:t>
            </a:r>
            <a:r>
              <a:rPr lang="sr-Latn-CS" b="1" dirty="0"/>
              <a:t> </a:t>
            </a:r>
            <a:r>
              <a:rPr lang="sr-Latn-CS" dirty="0"/>
              <a:t>programu</a:t>
            </a:r>
            <a:endParaRPr lang="sr-Latn-C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204864"/>
            <a:ext cx="8244408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67544" y="3645024"/>
            <a:ext cx="3024336" cy="720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CS"/>
          </a:p>
        </p:txBody>
      </p:sp>
      <p:sp>
        <p:nvSpPr>
          <p:cNvPr id="8" name="Rectangle 7"/>
          <p:cNvSpPr/>
          <p:nvPr/>
        </p:nvSpPr>
        <p:spPr>
          <a:xfrm>
            <a:off x="4788024" y="2492896"/>
            <a:ext cx="360040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CS"/>
          </a:p>
        </p:txBody>
      </p:sp>
      <p:sp>
        <p:nvSpPr>
          <p:cNvPr id="9" name="Rectangle 8"/>
          <p:cNvSpPr/>
          <p:nvPr/>
        </p:nvSpPr>
        <p:spPr>
          <a:xfrm>
            <a:off x="7884368" y="2492896"/>
            <a:ext cx="144016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C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797083"/>
          </a:xfrm>
        </p:spPr>
        <p:txBody>
          <a:bodyPr>
            <a:noAutofit/>
          </a:bodyPr>
          <a:lstStyle/>
          <a:p>
            <a:r>
              <a:rPr lang="sr-Latn-RS" sz="3000" dirty="0"/>
              <a:t>Tekstualni fajlovi</a:t>
            </a:r>
            <a:endParaRPr lang="sr-Latn-C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CS" noProof="1"/>
              <a:t>Služe za čuvanje podataka u tekstualnom obliku.</a:t>
            </a:r>
          </a:p>
          <a:p>
            <a:r>
              <a:rPr lang="sr-Latn-CS" noProof="1"/>
              <a:t>ljudski čitljivi su (‘human readable‘)</a:t>
            </a:r>
          </a:p>
          <a:p>
            <a:r>
              <a:rPr lang="sr-Latn-CS" dirty="0"/>
              <a:t>Primer</a:t>
            </a:r>
            <a:r>
              <a:rPr lang="de-DE" dirty="0"/>
              <a:t>: </a:t>
            </a:r>
            <a:r>
              <a:rPr lang="sr-Latn-CS" dirty="0"/>
              <a:t>pisanje celog broja</a:t>
            </a:r>
            <a:r>
              <a:rPr lang="de-DE" dirty="0"/>
              <a:t> 42</a:t>
            </a:r>
            <a:r>
              <a:rPr lang="sr-Latn-RS" dirty="0"/>
              <a:t> u fajl tekstualni.txt</a:t>
            </a:r>
          </a:p>
          <a:p>
            <a:pPr marL="1142907" lvl="1" indent="-609600"/>
            <a:r>
              <a:rPr lang="sr-Latn-CS" dirty="0"/>
              <a:t>s</a:t>
            </a:r>
            <a:r>
              <a:rPr lang="sr-Latn-RS" dirty="0"/>
              <a:t>adržaj je tekst “42”</a:t>
            </a:r>
          </a:p>
          <a:p>
            <a:endParaRPr lang="nn-NO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3140968"/>
            <a:ext cx="34004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797083"/>
          </a:xfrm>
        </p:spPr>
        <p:txBody>
          <a:bodyPr>
            <a:noAutofit/>
          </a:bodyPr>
          <a:lstStyle/>
          <a:p>
            <a:r>
              <a:rPr lang="sr-Latn-RS" sz="3000" dirty="0"/>
              <a:t>Poređenje binarnih i tekstualni fajlova</a:t>
            </a:r>
            <a:endParaRPr lang="sr-Latn-C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r-Latn-RS" noProof="1"/>
          </a:p>
          <a:p>
            <a:endParaRPr lang="nn-NO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34</a:t>
            </a:fld>
            <a:endParaRPr lang="en-US"/>
          </a:p>
        </p:txBody>
      </p:sp>
      <p:graphicFrame>
        <p:nvGraphicFramePr>
          <p:cNvPr id="7" name="Group 32"/>
          <p:cNvGraphicFramePr>
            <a:graphicFrameLocks/>
          </p:cNvGraphicFramePr>
          <p:nvPr/>
        </p:nvGraphicFramePr>
        <p:xfrm>
          <a:off x="611560" y="1066800"/>
          <a:ext cx="7848600" cy="5041392"/>
        </p:xfrm>
        <a:graphic>
          <a:graphicData uri="http://schemas.openxmlformats.org/drawingml/2006/table">
            <a:tbl>
              <a:tblPr/>
              <a:tblGrid>
                <a:gridCol w="261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9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3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sr-Latn-R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RS" altLang="sr-Latn-R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za</a:t>
                      </a:r>
                      <a:endParaRPr kumimoji="0" lang="en-US" altLang="sr-Latn-R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RS" altLang="sr-Latn-R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protiv</a:t>
                      </a:r>
                      <a:endParaRPr kumimoji="0" lang="en-US" altLang="sr-Latn-R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r-Latn-RS" altLang="sr-Latn-RS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sr-Latn-R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Bi</a:t>
                      </a:r>
                      <a:r>
                        <a:rPr kumimoji="0" lang="sr-Latn-RS" altLang="sr-Latn-R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narni</a:t>
                      </a:r>
                      <a:endParaRPr kumimoji="0" lang="en-US" altLang="sr-Latn-RS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RS" altLang="sr-Latn-R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Efikasni za procesiranje i zauzimaju manje prostora</a:t>
                      </a:r>
                      <a:endParaRPr kumimoji="0" lang="en-US" altLang="sr-Latn-R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sr-Latn-R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RS" altLang="sr-Latn-R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Podaci nisu ljudski čitljivi</a:t>
                      </a:r>
                      <a:endParaRPr kumimoji="0" lang="en-US" altLang="sr-Latn-R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sr-Latn-R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Te</a:t>
                      </a:r>
                      <a:r>
                        <a:rPr kumimoji="0" lang="sr-Latn-RS" altLang="sr-Latn-R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kstualni</a:t>
                      </a:r>
                      <a:endParaRPr kumimoji="0" lang="en-US" altLang="sr-Latn-RS" sz="3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RS" altLang="sr-Latn-R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Podaci su ljudski čitljvi</a:t>
                      </a:r>
                      <a:endParaRPr kumimoji="0" lang="en-US" altLang="sr-Latn-R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RS" altLang="sr-Latn-R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Nisu efikasni za rad</a:t>
                      </a:r>
                      <a:endParaRPr kumimoji="0" lang="en-US" altLang="sr-Latn-R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797083"/>
          </a:xfrm>
        </p:spPr>
        <p:txBody>
          <a:bodyPr>
            <a:noAutofit/>
          </a:bodyPr>
          <a:lstStyle/>
          <a:p>
            <a:r>
              <a:rPr lang="sr-Latn-RS" sz="3000" dirty="0"/>
              <a:t>Podsetnik</a:t>
            </a:r>
            <a:endParaRPr lang="sr-Latn-C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noProof="1"/>
              <a:t>Podaci se u čitaju iz ulaznih tokova, a pišu u izlazne tokove</a:t>
            </a:r>
            <a:endParaRPr lang="sr-Latn-RS" noProof="1"/>
          </a:p>
          <a:p>
            <a:r>
              <a:rPr lang="vi-VN" noProof="1"/>
              <a:t>Iz programa se retko radi direktno sa bajtovima</a:t>
            </a:r>
            <a:endParaRPr lang="sr-Latn-RS" noProof="1"/>
          </a:p>
          <a:p>
            <a:pPr lvl="1"/>
            <a:r>
              <a:rPr lang="vi-VN" noProof="1"/>
              <a:t>zato se </a:t>
            </a:r>
            <a:r>
              <a:rPr lang="sr-Latn-RS" noProof="1"/>
              <a:t>binarni </a:t>
            </a:r>
            <a:r>
              <a:rPr lang="vi-VN" noProof="1"/>
              <a:t>tokovi ugrađuju u Filter klase koje imaju odgovarajuće metode za čitanje/pisanje</a:t>
            </a:r>
            <a:endParaRPr lang="sr-Latn-RS" noProof="1"/>
          </a:p>
          <a:p>
            <a:pPr lvl="1"/>
            <a:r>
              <a:rPr lang="vi-VN" noProof="1"/>
              <a:t>zato imamo tokove objekata, tokove primitivnih tipova itd.</a:t>
            </a:r>
            <a:endParaRPr lang="sr-Latn-RS" noProof="1"/>
          </a:p>
          <a:p>
            <a:r>
              <a:rPr lang="vi-VN" noProof="1"/>
              <a:t>Ako radimo sa karakterima/stringovima, koristimo </a:t>
            </a:r>
            <a:r>
              <a:rPr lang="sr-Latn-RS" noProof="1"/>
              <a:t>tekstualne tokove</a:t>
            </a:r>
          </a:p>
          <a:p>
            <a:r>
              <a:rPr lang="vi-VN" noProof="1"/>
              <a:t>Postoje posebne klase za rad sa tastaturom i ekranom</a:t>
            </a:r>
            <a:endParaRPr lang="sr-Latn-RS" noProof="1"/>
          </a:p>
          <a:p>
            <a:r>
              <a:rPr lang="vi-VN" noProof="1"/>
              <a:t>Nezavisno od ovog postoji i klasa java.io.File za koja nam omogućava osnovne operacije nad fajl sistemom (kreiranje fajla, provera da li postoji fajl, itd.)</a:t>
            </a:r>
          </a:p>
          <a:p>
            <a:pPr>
              <a:buNone/>
            </a:pPr>
            <a:endParaRPr lang="vi-VN" noProof="1"/>
          </a:p>
          <a:p>
            <a:pPr>
              <a:buNone/>
            </a:pPr>
            <a:endParaRPr lang="sr-Latn-C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797083"/>
          </a:xfrm>
        </p:spPr>
        <p:txBody>
          <a:bodyPr>
            <a:noAutofit/>
          </a:bodyPr>
          <a:lstStyle/>
          <a:p>
            <a:r>
              <a:rPr lang="sr-Latn-RS" sz="3000" dirty="0"/>
              <a:t>Serijalizacija objekta</a:t>
            </a:r>
            <a:endParaRPr lang="sr-Latn-C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CS" dirty="0" err="1"/>
              <a:t>Serijalizacija</a:t>
            </a:r>
            <a:r>
              <a:rPr lang="sr-Latn-CS" dirty="0"/>
              <a:t> objekta – prevođenje objekta u niz bajtova i njegova </a:t>
            </a:r>
            <a:r>
              <a:rPr lang="sr-Latn-CS" dirty="0" err="1"/>
              <a:t>rekonstrukcuja</a:t>
            </a:r>
            <a:r>
              <a:rPr lang="sr-Latn-CS" dirty="0"/>
              <a:t> iz niza u “živ” objekat</a:t>
            </a:r>
          </a:p>
          <a:p>
            <a:r>
              <a:rPr lang="sr-Latn-CS" dirty="0" err="1"/>
              <a:t>Serijalizovan</a:t>
            </a:r>
            <a:r>
              <a:rPr lang="sr-Latn-CS" dirty="0"/>
              <a:t> niz bajtova se može snimiti u datoteku ili poslati preko mreže – i jedno i drugo upotrebom tokova</a:t>
            </a:r>
          </a:p>
          <a:p>
            <a:pPr marL="457120" lvl="1" indent="-457120">
              <a:buBlip>
                <a:blip r:embed="rId2"/>
              </a:buBlip>
            </a:pPr>
            <a:r>
              <a:rPr lang="sr-Latn-CS" sz="2400" dirty="0"/>
              <a:t>Prilikom </a:t>
            </a:r>
            <a:r>
              <a:rPr lang="sr-Latn-CS" sz="2400" dirty="0" err="1"/>
              <a:t>serijalizacije</a:t>
            </a:r>
            <a:r>
              <a:rPr lang="sr-Latn-CS" sz="2400" dirty="0"/>
              <a:t>, </a:t>
            </a:r>
            <a:r>
              <a:rPr lang="sr-Latn-CS" sz="2400" dirty="0" err="1"/>
              <a:t>serijalizuju</a:t>
            </a:r>
            <a:r>
              <a:rPr lang="sr-Latn-CS" sz="2400" dirty="0"/>
              <a:t> se osim samog objekta i njegovi atributi (i primitivni tipovi i drugi objekti) pa se javlja stablo </a:t>
            </a:r>
            <a:r>
              <a:rPr lang="sr-Latn-CS" sz="2400" dirty="0" err="1"/>
              <a:t>serijalizovanih</a:t>
            </a:r>
            <a:r>
              <a:rPr lang="sr-Latn-CS" sz="2400" dirty="0"/>
              <a:t> objekata</a:t>
            </a:r>
          </a:p>
          <a:p>
            <a:r>
              <a:rPr lang="sr-Latn-CS" dirty="0"/>
              <a:t>Da bi se neki objekat </a:t>
            </a:r>
            <a:r>
              <a:rPr lang="sr-Latn-CS" dirty="0" err="1"/>
              <a:t>serijalizovao</a:t>
            </a:r>
            <a:r>
              <a:rPr lang="sr-Latn-CS" dirty="0"/>
              <a:t>:</a:t>
            </a:r>
          </a:p>
          <a:p>
            <a:pPr lvl="1"/>
            <a:r>
              <a:rPr lang="sr-Latn-CS" dirty="0"/>
              <a:t>potrebno je da implementira </a:t>
            </a:r>
            <a:r>
              <a:rPr lang="sr-Latn-CS" i="1" dirty="0" err="1"/>
              <a:t>java.io.Serializable</a:t>
            </a:r>
            <a:r>
              <a:rPr lang="sr-Latn-CS" dirty="0"/>
              <a:t> interfejs </a:t>
            </a:r>
          </a:p>
          <a:p>
            <a:pPr lvl="1"/>
            <a:r>
              <a:rPr lang="sr-Latn-CS" dirty="0"/>
              <a:t>da su atributi i parametri metoda takođe </a:t>
            </a:r>
            <a:r>
              <a:rPr lang="sr-Latn-CS" dirty="0" err="1"/>
              <a:t>serijalizabilni</a:t>
            </a:r>
            <a:endParaRPr lang="sr-Latn-CS" dirty="0"/>
          </a:p>
          <a:p>
            <a:r>
              <a:rPr lang="sr-Latn-CS" dirty="0"/>
              <a:t>Primitivni tipovi su </a:t>
            </a:r>
            <a:r>
              <a:rPr lang="sr-Latn-CS" dirty="0" err="1"/>
              <a:t>serijalizabilni</a:t>
            </a:r>
            <a:endParaRPr lang="sr-Latn-CS" dirty="0"/>
          </a:p>
          <a:p>
            <a:r>
              <a:rPr lang="sr-Latn-CS" dirty="0"/>
              <a:t>Većina bibliotečkih klasa je </a:t>
            </a:r>
            <a:r>
              <a:rPr lang="sr-Latn-CS" dirty="0" err="1"/>
              <a:t>serijalizabilna</a:t>
            </a:r>
            <a:endParaRPr lang="sr-Latn-CS" dirty="0"/>
          </a:p>
          <a:p>
            <a:endParaRPr lang="sr-Latn-C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797083"/>
          </a:xfrm>
        </p:spPr>
        <p:txBody>
          <a:bodyPr>
            <a:noAutofit/>
          </a:bodyPr>
          <a:lstStyle/>
          <a:p>
            <a:r>
              <a:rPr lang="sr-Latn-RS" sz="3000" dirty="0"/>
              <a:t>Serijalizacija objekta</a:t>
            </a:r>
            <a:endParaRPr lang="sr-Latn-C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sr-Latn-RS" dirty="0"/>
          </a:p>
          <a:p>
            <a:pPr>
              <a:buNone/>
            </a:pPr>
            <a:endParaRPr lang="sr-Latn-C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0" y="1041276"/>
            <a:ext cx="6660232" cy="4331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65125" indent="-254000">
              <a:lnSpc>
                <a:spcPct val="90000"/>
              </a:lnSpc>
              <a:spcBef>
                <a:spcPts val="400"/>
              </a:spcBef>
              <a:buClrTx/>
              <a:buSzPct val="68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sr-Latn-CS" sz="1600" b="1" noProof="1">
                <a:solidFill>
                  <a:srgbClr val="C00000"/>
                </a:solidFill>
                <a:latin typeface="Courier New" pitchFamily="49" charset="0"/>
              </a:rPr>
              <a:t>class</a:t>
            </a:r>
            <a:r>
              <a:rPr lang="sr-Latn-CS" sz="1600" b="1" noProof="1">
                <a:solidFill>
                  <a:srgbClr val="000000"/>
                </a:solidFill>
                <a:latin typeface="Courier New" pitchFamily="49" charset="0"/>
              </a:rPr>
              <a:t> RacunUBanci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java.io.Serializable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r-Latn-CS" sz="1600" b="1" noProof="1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 marL="365125" indent="-254000">
              <a:lnSpc>
                <a:spcPct val="90000"/>
              </a:lnSpc>
              <a:spcBef>
                <a:spcPts val="400"/>
              </a:spcBef>
              <a:buClrTx/>
              <a:buSzPct val="68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sr-Latn-CS" sz="1600" b="1" noProof="1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sr-Latn-CS" sz="1600" b="1" noProof="1">
                <a:solidFill>
                  <a:srgbClr val="C00000"/>
                </a:solidFill>
                <a:latin typeface="Courier New" pitchFamily="49" charset="0"/>
              </a:rPr>
              <a:t>int</a:t>
            </a:r>
            <a:r>
              <a:rPr lang="sr-Latn-CS" sz="1600" b="1" noProof="1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sr-Latn-CS" sz="1600" b="1" noProof="1">
                <a:solidFill>
                  <a:srgbClr val="0070C0"/>
                </a:solidFill>
                <a:latin typeface="Courier New" pitchFamily="49" charset="0"/>
              </a:rPr>
              <a:t>sifraRacuna</a:t>
            </a:r>
            <a:r>
              <a:rPr lang="sr-Latn-CS" sz="1600" b="1" noProof="1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marL="365125" indent="-254000">
              <a:lnSpc>
                <a:spcPct val="90000"/>
              </a:lnSpc>
              <a:spcBef>
                <a:spcPts val="400"/>
              </a:spcBef>
              <a:buClrTx/>
              <a:buSzPct val="68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sr-Latn-CS" sz="1600" b="1" noProof="1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sr-Latn-CS" sz="1600" b="1" noProof="1">
                <a:solidFill>
                  <a:srgbClr val="C00000"/>
                </a:solidFill>
                <a:latin typeface="Courier New" pitchFamily="49" charset="0"/>
              </a:rPr>
              <a:t>double</a:t>
            </a:r>
            <a:r>
              <a:rPr lang="sr-Latn-CS" sz="1600" b="1" noProof="1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sr-Latn-CS" sz="1600" b="1" noProof="1">
                <a:solidFill>
                  <a:srgbClr val="0070C0"/>
                </a:solidFill>
                <a:latin typeface="Courier New" pitchFamily="49" charset="0"/>
              </a:rPr>
              <a:t>stanje</a:t>
            </a:r>
            <a:r>
              <a:rPr lang="sr-Latn-CS" sz="1600" b="1" noProof="1">
                <a:solidFill>
                  <a:srgbClr val="000000"/>
                </a:solidFill>
                <a:latin typeface="Courier New" pitchFamily="49" charset="0"/>
              </a:rPr>
              <a:t>;</a:t>
            </a:r>
            <a:endParaRPr lang="en-US" sz="1600" b="1" noProof="1">
              <a:solidFill>
                <a:srgbClr val="000000"/>
              </a:solidFill>
              <a:latin typeface="Courier New" pitchFamily="49" charset="0"/>
            </a:endParaRPr>
          </a:p>
          <a:p>
            <a:pPr marL="365125" indent="-254000">
              <a:lnSpc>
                <a:spcPct val="90000"/>
              </a:lnSpc>
              <a:spcBef>
                <a:spcPts val="400"/>
              </a:spcBef>
              <a:buClrTx/>
              <a:buSzPct val="68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 b="1" noProof="1">
                <a:solidFill>
                  <a:srgbClr val="000000"/>
                </a:solidFill>
                <a:latin typeface="Courier New" pitchFamily="49" charset="0"/>
              </a:rPr>
              <a:t>   Klijent k;</a:t>
            </a:r>
            <a:endParaRPr lang="sr-Latn-CS" sz="1600" b="1" noProof="1">
              <a:solidFill>
                <a:srgbClr val="000000"/>
              </a:solidFill>
              <a:latin typeface="Courier New" pitchFamily="49" charset="0"/>
            </a:endParaRPr>
          </a:p>
          <a:p>
            <a:pPr marL="365125" indent="-254000">
              <a:lnSpc>
                <a:spcPct val="90000"/>
              </a:lnSpc>
              <a:spcBef>
                <a:spcPts val="400"/>
              </a:spcBef>
              <a:buClrTx/>
              <a:buSzPct val="68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sr-Latn-CS" sz="1600" b="1" noProof="1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sr-Latn-CS" sz="1600" b="1" noProof="1">
                <a:solidFill>
                  <a:srgbClr val="C00000"/>
                </a:solidFill>
                <a:latin typeface="Courier New" pitchFamily="49" charset="0"/>
              </a:rPr>
              <a:t>boolean</a:t>
            </a:r>
            <a:r>
              <a:rPr lang="sr-Latn-CS" sz="1600" b="1" noProof="1">
                <a:solidFill>
                  <a:srgbClr val="000000"/>
                </a:solidFill>
                <a:latin typeface="Courier New" pitchFamily="49" charset="0"/>
              </a:rPr>
              <a:t> skiniNovac(</a:t>
            </a:r>
            <a:r>
              <a:rPr lang="sr-Latn-CS" sz="1600" b="1" noProof="1">
                <a:solidFill>
                  <a:srgbClr val="C00000"/>
                </a:solidFill>
                <a:latin typeface="Courier New" pitchFamily="49" charset="0"/>
              </a:rPr>
              <a:t>double</a:t>
            </a:r>
            <a:r>
              <a:rPr lang="sr-Latn-CS" sz="1600" b="1" noProof="1">
                <a:solidFill>
                  <a:srgbClr val="000000"/>
                </a:solidFill>
                <a:latin typeface="Courier New" pitchFamily="49" charset="0"/>
              </a:rPr>
              <a:t> zaPodizanje){</a:t>
            </a:r>
          </a:p>
          <a:p>
            <a:pPr marL="365125" indent="-254000">
              <a:lnSpc>
                <a:spcPct val="90000"/>
              </a:lnSpc>
              <a:spcBef>
                <a:spcPts val="400"/>
              </a:spcBef>
              <a:buClrTx/>
              <a:buSzPct val="68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sr-Latn-CS" sz="1600" b="1" noProof="1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lang="sr-Latn-CS" sz="1600" b="1" noProof="1">
                <a:solidFill>
                  <a:srgbClr val="C00000"/>
                </a:solidFill>
                <a:latin typeface="Courier New" pitchFamily="49" charset="0"/>
              </a:rPr>
              <a:t>if</a:t>
            </a:r>
            <a:r>
              <a:rPr lang="sr-Latn-CS" sz="1600" b="1" noProof="1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sr-Latn-CS" sz="1600" b="1" noProof="1">
                <a:solidFill>
                  <a:srgbClr val="0070C0"/>
                </a:solidFill>
                <a:latin typeface="Courier New" pitchFamily="49" charset="0"/>
              </a:rPr>
              <a:t>stanje</a:t>
            </a:r>
            <a:r>
              <a:rPr lang="sr-Latn-CS" sz="1600" b="1" noProof="1">
                <a:solidFill>
                  <a:srgbClr val="000000"/>
                </a:solidFill>
                <a:latin typeface="Courier New" pitchFamily="49" charset="0"/>
              </a:rPr>
              <a:t>-zaPodizanje &lt; 0){</a:t>
            </a:r>
          </a:p>
          <a:p>
            <a:pPr marL="365125" indent="-254000">
              <a:lnSpc>
                <a:spcPct val="90000"/>
              </a:lnSpc>
              <a:spcBef>
                <a:spcPts val="400"/>
              </a:spcBef>
              <a:buClrTx/>
              <a:buSzPct val="68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sr-Latn-CS" sz="1600" b="1" noProof="1">
                <a:solidFill>
                  <a:srgbClr val="000000"/>
                </a:solidFill>
                <a:latin typeface="Courier New" pitchFamily="49" charset="0"/>
              </a:rPr>
              <a:t>         System.out.println(</a:t>
            </a:r>
            <a:r>
              <a:rPr lang="sr-Latn-CS" sz="1600" b="1" noProof="1">
                <a:solidFill>
                  <a:srgbClr val="0070C0"/>
                </a:solidFill>
                <a:latin typeface="Courier New" pitchFamily="49" charset="0"/>
              </a:rPr>
              <a:t>"Nedovoljan saldo"</a:t>
            </a:r>
            <a:r>
              <a:rPr lang="sr-Latn-CS" sz="1600" b="1" noProof="1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 marL="365125" indent="-254000">
              <a:lnSpc>
                <a:spcPct val="90000"/>
              </a:lnSpc>
              <a:spcBef>
                <a:spcPts val="400"/>
              </a:spcBef>
              <a:buClrTx/>
              <a:buSzPct val="68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sr-Latn-CS" sz="1600" b="1" noProof="1">
                <a:solidFill>
                  <a:srgbClr val="000000"/>
                </a:solidFill>
                <a:latin typeface="Courier New" pitchFamily="49" charset="0"/>
              </a:rPr>
              <a:t>         </a:t>
            </a:r>
            <a:r>
              <a:rPr lang="sr-Latn-CS" sz="1600" b="1" noProof="1">
                <a:solidFill>
                  <a:srgbClr val="C00000"/>
                </a:solidFill>
                <a:latin typeface="Courier New" pitchFamily="49" charset="0"/>
              </a:rPr>
              <a:t>return false</a:t>
            </a:r>
            <a:r>
              <a:rPr lang="sr-Latn-CS" sz="1600" b="1" noProof="1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marL="365125" indent="-254000">
              <a:lnSpc>
                <a:spcPct val="90000"/>
              </a:lnSpc>
              <a:spcBef>
                <a:spcPts val="400"/>
              </a:spcBef>
              <a:buClrTx/>
              <a:buSzPct val="68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sr-Latn-CS" sz="1600" b="1" noProof="1">
                <a:solidFill>
                  <a:srgbClr val="000000"/>
                </a:solidFill>
                <a:latin typeface="Courier New" pitchFamily="49" charset="0"/>
              </a:rPr>
              <a:t>      }</a:t>
            </a:r>
          </a:p>
          <a:p>
            <a:pPr marL="365125" indent="-254000">
              <a:lnSpc>
                <a:spcPct val="90000"/>
              </a:lnSpc>
              <a:spcBef>
                <a:spcPts val="400"/>
              </a:spcBef>
              <a:buClrTx/>
              <a:buSzPct val="68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sr-Latn-CS" sz="1600" b="1" noProof="1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lang="sr-Latn-CS" sz="1600" b="1" noProof="1">
                <a:solidFill>
                  <a:srgbClr val="0070C0"/>
                </a:solidFill>
                <a:latin typeface="Courier New" pitchFamily="49" charset="0"/>
              </a:rPr>
              <a:t>stanje</a:t>
            </a:r>
            <a:r>
              <a:rPr lang="sr-Latn-CS" sz="1600" b="1" noProof="1">
                <a:solidFill>
                  <a:srgbClr val="000000"/>
                </a:solidFill>
                <a:latin typeface="Courier New" pitchFamily="49" charset="0"/>
              </a:rPr>
              <a:t>-=zaPodizanje;</a:t>
            </a:r>
          </a:p>
          <a:p>
            <a:pPr marL="365125" indent="-254000">
              <a:lnSpc>
                <a:spcPct val="90000"/>
              </a:lnSpc>
              <a:spcBef>
                <a:spcPts val="400"/>
              </a:spcBef>
              <a:buClrTx/>
              <a:buSzPct val="68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sr-Latn-CS" sz="1600" b="1" noProof="1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lang="sr-Latn-CS" sz="1600" b="1" noProof="1">
                <a:solidFill>
                  <a:srgbClr val="C00000"/>
                </a:solidFill>
                <a:latin typeface="Courier New" pitchFamily="49" charset="0"/>
              </a:rPr>
              <a:t>return</a:t>
            </a:r>
            <a:r>
              <a:rPr lang="sr-Latn-CS" sz="1600" b="1" noProof="1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sr-Latn-CS" sz="1600" b="1" noProof="1">
                <a:solidFill>
                  <a:srgbClr val="C00000"/>
                </a:solidFill>
                <a:latin typeface="Courier New" pitchFamily="49" charset="0"/>
              </a:rPr>
              <a:t>true</a:t>
            </a:r>
            <a:r>
              <a:rPr lang="sr-Latn-CS" sz="1600" b="1" noProof="1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marL="365125" indent="-254000">
              <a:lnSpc>
                <a:spcPct val="90000"/>
              </a:lnSpc>
              <a:spcBef>
                <a:spcPts val="400"/>
              </a:spcBef>
              <a:buClrTx/>
              <a:buSzPct val="68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sr-Latn-CS" sz="1600" b="1" noProof="1">
                <a:solidFill>
                  <a:srgbClr val="000000"/>
                </a:solidFill>
                <a:latin typeface="Courier New" pitchFamily="49" charset="0"/>
              </a:rPr>
              <a:t>   }</a:t>
            </a:r>
          </a:p>
          <a:p>
            <a:pPr marL="365125" indent="-254000">
              <a:lnSpc>
                <a:spcPct val="90000"/>
              </a:lnSpc>
              <a:spcBef>
                <a:spcPts val="400"/>
              </a:spcBef>
              <a:buClrTx/>
              <a:buSzPct val="68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sr-Latn-CS" sz="1600" b="1" noProof="1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sr-Latn-CS" sz="1600" b="1" noProof="1">
                <a:solidFill>
                  <a:srgbClr val="C00000"/>
                </a:solidFill>
                <a:latin typeface="Courier New" pitchFamily="49" charset="0"/>
              </a:rPr>
              <a:t>void</a:t>
            </a:r>
            <a:r>
              <a:rPr lang="sr-Latn-CS" sz="1600" b="1" noProof="1">
                <a:solidFill>
                  <a:srgbClr val="000000"/>
                </a:solidFill>
                <a:latin typeface="Courier New" pitchFamily="49" charset="0"/>
              </a:rPr>
              <a:t> uplatiNovac(</a:t>
            </a:r>
            <a:r>
              <a:rPr lang="sr-Latn-CS" sz="1600" b="1" noProof="1">
                <a:solidFill>
                  <a:srgbClr val="C00000"/>
                </a:solidFill>
                <a:latin typeface="Courier New" pitchFamily="49" charset="0"/>
              </a:rPr>
              <a:t>double</a:t>
            </a:r>
            <a:r>
              <a:rPr lang="sr-Latn-CS" sz="1600" b="1" noProof="1">
                <a:solidFill>
                  <a:srgbClr val="000000"/>
                </a:solidFill>
                <a:latin typeface="Courier New" pitchFamily="49" charset="0"/>
              </a:rPr>
              <a:t> zaUplatu){</a:t>
            </a:r>
          </a:p>
          <a:p>
            <a:pPr marL="365125" indent="-254000">
              <a:lnSpc>
                <a:spcPct val="90000"/>
              </a:lnSpc>
              <a:spcBef>
                <a:spcPts val="400"/>
              </a:spcBef>
              <a:buClrTx/>
              <a:buSzPct val="68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sr-Latn-CS" sz="1600" b="1" noProof="1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lang="sr-Latn-CS" sz="1600" b="1" noProof="1">
                <a:solidFill>
                  <a:srgbClr val="0070C0"/>
                </a:solidFill>
                <a:latin typeface="Courier New" pitchFamily="49" charset="0"/>
              </a:rPr>
              <a:t>stanje</a:t>
            </a:r>
            <a:r>
              <a:rPr lang="sr-Latn-CS" sz="1600" b="1" noProof="1">
                <a:solidFill>
                  <a:srgbClr val="000000"/>
                </a:solidFill>
                <a:latin typeface="Courier New" pitchFamily="49" charset="0"/>
              </a:rPr>
              <a:t>+=zaUplatu;</a:t>
            </a:r>
          </a:p>
          <a:p>
            <a:pPr marL="365125" indent="-254000">
              <a:lnSpc>
                <a:spcPct val="90000"/>
              </a:lnSpc>
              <a:spcBef>
                <a:spcPts val="400"/>
              </a:spcBef>
              <a:buClrTx/>
              <a:buSzPct val="68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sr-Latn-CS" sz="1600" b="1" noProof="1">
                <a:solidFill>
                  <a:srgbClr val="000000"/>
                </a:solidFill>
                <a:latin typeface="Courier New" pitchFamily="49" charset="0"/>
              </a:rPr>
              <a:t>   }</a:t>
            </a:r>
          </a:p>
          <a:p>
            <a:pPr marL="365125" indent="-254000">
              <a:lnSpc>
                <a:spcPct val="90000"/>
              </a:lnSpc>
              <a:spcBef>
                <a:spcPts val="400"/>
              </a:spcBef>
              <a:buClrTx/>
              <a:buSzPct val="68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sr-Latn-CS" sz="1600" b="1" noProof="1">
                <a:solidFill>
                  <a:srgbClr val="000000"/>
                </a:solidFill>
                <a:latin typeface="Courier New" pitchFamily="49" charset="0"/>
              </a:rPr>
              <a:t>} </a:t>
            </a:r>
            <a:br>
              <a:rPr lang="sr-Latn-CS" sz="1600" b="1" dirty="0">
                <a:solidFill>
                  <a:srgbClr val="000000"/>
                </a:solidFill>
                <a:latin typeface="Courier New" pitchFamily="49" charset="0"/>
              </a:rPr>
            </a:br>
            <a:endParaRPr lang="sr-Latn-CS" sz="16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-36512" y="5373216"/>
            <a:ext cx="8424936" cy="139553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65125" indent="-254000">
              <a:lnSpc>
                <a:spcPct val="90000"/>
              </a:lnSpc>
              <a:spcBef>
                <a:spcPts val="400"/>
              </a:spcBef>
              <a:buClrTx/>
              <a:buSzPct val="68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sr-Latn-CS" sz="1600" b="1" noProof="1">
                <a:solidFill>
                  <a:srgbClr val="C00000"/>
                </a:solidFill>
                <a:latin typeface="Courier New" pitchFamily="49" charset="0"/>
              </a:rPr>
              <a:t>class</a:t>
            </a:r>
            <a:r>
              <a:rPr lang="sr-Latn-CS" sz="1600" b="1" noProof="1">
                <a:solidFill>
                  <a:srgbClr val="000000"/>
                </a:solidFill>
                <a:latin typeface="Courier New" pitchFamily="49" charset="0"/>
              </a:rPr>
              <a:t> Klijent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java.io.Serializable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r-Latn-CS" sz="1600" b="1" noProof="1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 marL="365125" indent="-254000">
              <a:lnSpc>
                <a:spcPct val="90000"/>
              </a:lnSpc>
              <a:spcBef>
                <a:spcPts val="400"/>
              </a:spcBef>
              <a:buClrTx/>
              <a:buSzPct val="68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sr-Latn-CS" sz="1600" b="1" noProof="1">
                <a:solidFill>
                  <a:srgbClr val="000000"/>
                </a:solidFill>
                <a:latin typeface="Courier New" pitchFamily="49" charset="0"/>
              </a:rPr>
              <a:t>   String JMBG;</a:t>
            </a:r>
          </a:p>
          <a:p>
            <a:pPr marL="365125" indent="-254000">
              <a:lnSpc>
                <a:spcPct val="90000"/>
              </a:lnSpc>
              <a:spcBef>
                <a:spcPts val="400"/>
              </a:spcBef>
              <a:buClrTx/>
              <a:buSzPct val="68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sr-Latn-CS" sz="1600" b="1" noProof="1">
                <a:solidFill>
                  <a:srgbClr val="000000"/>
                </a:solidFill>
                <a:latin typeface="Courier New" pitchFamily="49" charset="0"/>
              </a:rPr>
              <a:t>   String imeIPrezime;</a:t>
            </a:r>
          </a:p>
          <a:p>
            <a:pPr marL="365125" indent="-254000">
              <a:lnSpc>
                <a:spcPct val="90000"/>
              </a:lnSpc>
              <a:spcBef>
                <a:spcPts val="400"/>
              </a:spcBef>
              <a:buClrTx/>
              <a:buSzPct val="68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sr-Latn-CS" sz="1600" b="1" noProof="1">
                <a:solidFill>
                  <a:srgbClr val="000000"/>
                </a:solidFill>
                <a:latin typeface="Courier New" pitchFamily="49" charset="0"/>
              </a:rPr>
              <a:t>   String adresa;</a:t>
            </a:r>
            <a:endParaRPr lang="sr-Latn-CS" sz="1600" b="1" noProof="1">
              <a:solidFill>
                <a:srgbClr val="FF0000"/>
              </a:solidFill>
              <a:latin typeface="Courier New" pitchFamily="49" charset="0"/>
            </a:endParaRPr>
          </a:p>
          <a:p>
            <a:pPr marL="365125" indent="-254000">
              <a:lnSpc>
                <a:spcPct val="90000"/>
              </a:lnSpc>
              <a:spcBef>
                <a:spcPts val="400"/>
              </a:spcBef>
              <a:buClrTx/>
              <a:buSzPct val="68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sr-Latn-CS" sz="1600" b="1" noProof="1">
                <a:solidFill>
                  <a:srgbClr val="000000"/>
                </a:solidFill>
                <a:latin typeface="Courier New" pitchFamily="49" charset="0"/>
              </a:rPr>
              <a:t>} </a:t>
            </a:r>
            <a:br>
              <a:rPr lang="sr-Latn-CS" sz="1600" b="1" dirty="0">
                <a:solidFill>
                  <a:srgbClr val="000000"/>
                </a:solidFill>
                <a:latin typeface="Courier New" pitchFamily="49" charset="0"/>
              </a:rPr>
            </a:br>
            <a:endParaRPr lang="sr-Latn-CS" sz="16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3347864" y="6237312"/>
            <a:ext cx="3048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Primer04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797083"/>
          </a:xfrm>
        </p:spPr>
        <p:txBody>
          <a:bodyPr>
            <a:noAutofit/>
          </a:bodyPr>
          <a:lstStyle/>
          <a:p>
            <a:r>
              <a:rPr lang="sr-Latn-RS" sz="3000" dirty="0"/>
              <a:t>Serijalizacija objekta</a:t>
            </a:r>
            <a:endParaRPr lang="sr-Latn-C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Kada se objekat može serijalizovati u niz bajtova moguće ga je upisati u fajl, a kasnije i očitati iz fajla korišćenjem klasa </a:t>
            </a:r>
            <a:r>
              <a:rPr lang="sr-Latn-CS" i="1" dirty="0" err="1"/>
              <a:t>ObjectInputStream</a:t>
            </a:r>
            <a:r>
              <a:rPr lang="sr-Latn-CS" dirty="0"/>
              <a:t> i </a:t>
            </a:r>
            <a:r>
              <a:rPr lang="sr-Latn-CS" i="1" dirty="0" err="1"/>
              <a:t>ObjectOutputStream</a:t>
            </a:r>
            <a:r>
              <a:rPr lang="sr-Latn-CS" dirty="0"/>
              <a:t>.</a:t>
            </a:r>
          </a:p>
          <a:p>
            <a:r>
              <a:rPr lang="sr-Latn-CS" dirty="0"/>
              <a:t>U Javi postoji ključna reč </a:t>
            </a:r>
            <a:r>
              <a:rPr lang="sr-Latn-CS" b="1" i="1" dirty="0" err="1"/>
              <a:t>transient</a:t>
            </a:r>
            <a:r>
              <a:rPr lang="sr-Latn-CS" dirty="0"/>
              <a:t>  koja se može staviti uz atribut, a ona označava da vrednost atributa ne bude preneta postupkom </a:t>
            </a:r>
            <a:r>
              <a:rPr lang="sr-Latn-CS" dirty="0" err="1"/>
              <a:t>serijalizacije</a:t>
            </a:r>
            <a:r>
              <a:rPr lang="sr-Latn-CS" dirty="0"/>
              <a:t>.</a:t>
            </a:r>
          </a:p>
          <a:p>
            <a:r>
              <a:rPr lang="sr-Latn-CS" dirty="0"/>
              <a:t>Ako ovu ključnu reč stavimo uz atribut koji je primitivni tip, po rekonstrukciji objekta, u njemu će biti podrazumevana vrednost za taj tip (nula za </a:t>
            </a:r>
            <a:r>
              <a:rPr lang="sr-Latn-CS" dirty="0" err="1"/>
              <a:t>int</a:t>
            </a:r>
            <a:r>
              <a:rPr lang="sr-Latn-CS" dirty="0"/>
              <a:t>, na primer), a </a:t>
            </a:r>
            <a:r>
              <a:rPr lang="sr-Latn-CS" b="1" dirty="0" err="1"/>
              <a:t>null</a:t>
            </a:r>
            <a:r>
              <a:rPr lang="sr-Latn-CS" b="1" dirty="0"/>
              <a:t> </a:t>
            </a:r>
            <a:r>
              <a:rPr lang="sr-Latn-CS" dirty="0" err="1"/>
              <a:t>literal</a:t>
            </a:r>
            <a:r>
              <a:rPr lang="sr-Latn-CS" dirty="0"/>
              <a:t> za reference.</a:t>
            </a:r>
          </a:p>
          <a:p>
            <a:endParaRPr lang="sr-Latn-CS" dirty="0"/>
          </a:p>
          <a:p>
            <a:endParaRPr lang="vi-VN" dirty="0"/>
          </a:p>
          <a:p>
            <a:endParaRPr lang="sr-Latn-C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797083"/>
          </a:xfrm>
        </p:spPr>
        <p:txBody>
          <a:bodyPr>
            <a:noAutofit/>
          </a:bodyPr>
          <a:lstStyle/>
          <a:p>
            <a:pPr lvl="0"/>
            <a:r>
              <a:rPr lang="sr-Latn-RS" sz="3200" dirty="0"/>
              <a:t>Rad sa arhivama</a:t>
            </a:r>
            <a:endParaRPr lang="sr-Latn-C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CS" dirty="0"/>
              <a:t>podržan rad sa </a:t>
            </a:r>
            <a:r>
              <a:rPr lang="sr-Latn-CS" dirty="0" err="1"/>
              <a:t>GZip</a:t>
            </a:r>
            <a:r>
              <a:rPr lang="sr-Latn-CS" dirty="0"/>
              <a:t> i Zip formatima arhiva </a:t>
            </a:r>
          </a:p>
          <a:p>
            <a:r>
              <a:rPr lang="sr-Latn-CS" dirty="0"/>
              <a:t>klase koje podržavaju rad sa arhivama:</a:t>
            </a:r>
          </a:p>
          <a:p>
            <a:pPr lvl="1"/>
            <a:r>
              <a:rPr lang="sr-Latn-CS" dirty="0" err="1"/>
              <a:t>GZipInputStream</a:t>
            </a:r>
            <a:r>
              <a:rPr lang="sr-Latn-CS" dirty="0"/>
              <a:t>, </a:t>
            </a:r>
            <a:r>
              <a:rPr lang="sr-Latn-CS" dirty="0" err="1"/>
              <a:t>GZipOutputStream</a:t>
            </a:r>
            <a:r>
              <a:rPr lang="sr-Latn-CS" dirty="0"/>
              <a:t> </a:t>
            </a:r>
          </a:p>
          <a:p>
            <a:pPr lvl="1"/>
            <a:r>
              <a:rPr lang="sr-Latn-CS" dirty="0" err="1"/>
              <a:t>ZipInputStream</a:t>
            </a:r>
            <a:r>
              <a:rPr lang="sr-Latn-CS" dirty="0"/>
              <a:t>, </a:t>
            </a:r>
            <a:r>
              <a:rPr lang="sr-Latn-CS" dirty="0" err="1"/>
              <a:t>ZipOutputStream</a:t>
            </a:r>
            <a:r>
              <a:rPr lang="sr-Latn-CS" dirty="0"/>
              <a:t> </a:t>
            </a:r>
          </a:p>
          <a:p>
            <a:pPr lvl="1"/>
            <a:r>
              <a:rPr lang="sr-Latn-CS" dirty="0" err="1"/>
              <a:t>ZipFile</a:t>
            </a:r>
            <a:r>
              <a:rPr lang="sr-Latn-CS" dirty="0"/>
              <a:t> – za pojednostavljeno čitanje i ekstrakciju zip arhiva</a:t>
            </a:r>
          </a:p>
          <a:p>
            <a:pPr lvl="1"/>
            <a:r>
              <a:rPr lang="sr-Latn-CS" dirty="0" err="1"/>
              <a:t>ZipEntry</a:t>
            </a:r>
            <a:r>
              <a:rPr lang="sr-Latn-CS" dirty="0"/>
              <a:t> – reprezentuje kompresovanu datoteku u arhivi</a:t>
            </a:r>
          </a:p>
          <a:p>
            <a:endParaRPr lang="sr-Latn-CS" dirty="0"/>
          </a:p>
          <a:p>
            <a:endParaRPr lang="vi-VN" dirty="0"/>
          </a:p>
          <a:p>
            <a:endParaRPr lang="sr-Latn-C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797083"/>
          </a:xfrm>
        </p:spPr>
        <p:txBody>
          <a:bodyPr>
            <a:noAutofit/>
          </a:bodyPr>
          <a:lstStyle/>
          <a:p>
            <a:r>
              <a:rPr lang="vi-VN" sz="3000" dirty="0"/>
              <a:t>Upoznavanje sa </a:t>
            </a:r>
            <a:r>
              <a:rPr lang="en-US" sz="3000" dirty="0" err="1"/>
              <a:t>ulaz</a:t>
            </a:r>
            <a:r>
              <a:rPr lang="en-US" sz="3000" dirty="0"/>
              <a:t>/</a:t>
            </a:r>
            <a:r>
              <a:rPr lang="en-US" sz="3000" dirty="0" err="1"/>
              <a:t>izlaz</a:t>
            </a:r>
            <a:r>
              <a:rPr lang="en-US" sz="3000" dirty="0"/>
              <a:t> </a:t>
            </a:r>
            <a:r>
              <a:rPr lang="vi-VN" sz="3000" dirty="0"/>
              <a:t>IO sistemom</a:t>
            </a:r>
            <a:endParaRPr lang="sr-Latn-C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CS" dirty="0"/>
              <a:t>Prenos podataka sa izvorišta na odredište se oslanja na tokove koji prenose bajtove (</a:t>
            </a:r>
            <a:r>
              <a:rPr lang="sr-Latn-CS" i="1" dirty="0" err="1"/>
              <a:t>OutputStream</a:t>
            </a:r>
            <a:r>
              <a:rPr lang="sr-Latn-CS" i="1" dirty="0"/>
              <a:t>/</a:t>
            </a:r>
            <a:r>
              <a:rPr lang="sr-Latn-CS" i="1" dirty="0" err="1"/>
              <a:t>InputStream</a:t>
            </a:r>
            <a:r>
              <a:rPr lang="sr-Latn-CS" dirty="0"/>
              <a:t>) i tokove koji prenose karaktere(</a:t>
            </a:r>
            <a:r>
              <a:rPr lang="sr-Latn-CS" i="1" dirty="0" err="1"/>
              <a:t>Reader</a:t>
            </a:r>
            <a:r>
              <a:rPr lang="sr-Latn-CS" i="1" dirty="0"/>
              <a:t>/</a:t>
            </a:r>
            <a:r>
              <a:rPr lang="sr-Latn-CS" i="1" dirty="0" err="1"/>
              <a:t>Writer</a:t>
            </a:r>
            <a:r>
              <a:rPr lang="sr-Latn-CS" dirty="0"/>
              <a:t>)</a:t>
            </a:r>
          </a:p>
          <a:p>
            <a:r>
              <a:rPr lang="sr-Latn-CS" dirty="0"/>
              <a:t>Nezavisno od tokova postoji i File klasa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7584" y="4077072"/>
            <a:ext cx="1354137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r>
              <a:rPr lang="en-US" dirty="0"/>
              <a:t>Program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868144" y="4077072"/>
            <a:ext cx="1296144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r>
              <a:rPr lang="sr-Latn-CS" dirty="0"/>
              <a:t>Uređaj</a:t>
            </a:r>
            <a:endParaRPr lang="en-US" dirty="0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2226171" y="4377680"/>
            <a:ext cx="36576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>
            <a:spAutoFit/>
          </a:bodyPr>
          <a:lstStyle/>
          <a:p>
            <a:endParaRPr lang="sr-Latn-CS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2943721" y="3844280"/>
            <a:ext cx="2023311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r-Latn-CS" dirty="0"/>
              <a:t>Izlazni - tok</a:t>
            </a:r>
            <a:endParaRPr lang="en-US" dirty="0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H="1">
            <a:off x="2195736" y="5444480"/>
            <a:ext cx="3727723" cy="744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 anchor="ctr">
            <a:spAutoFit/>
          </a:bodyPr>
          <a:lstStyle/>
          <a:p>
            <a:endParaRPr lang="sr-Latn-CS"/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3104059" y="4987280"/>
            <a:ext cx="1949573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r-Latn-CS" dirty="0"/>
              <a:t>ulazni</a:t>
            </a:r>
            <a:r>
              <a:rPr lang="en-US" dirty="0"/>
              <a:t> - </a:t>
            </a:r>
            <a:r>
              <a:rPr lang="sr-Latn-CS" dirty="0"/>
              <a:t>tok</a:t>
            </a:r>
            <a:endParaRPr lang="en-US" dirty="0"/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2548434" y="3463280"/>
            <a:ext cx="2755883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r-Latn-CS" dirty="0"/>
              <a:t>(</a:t>
            </a:r>
            <a:r>
              <a:rPr lang="en-US" dirty="0"/>
              <a:t>output – stream</a:t>
            </a:r>
            <a:r>
              <a:rPr lang="sr-Latn-CS" dirty="0"/>
              <a:t>)</a:t>
            </a:r>
            <a:endParaRPr lang="en-US" dirty="0"/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2835771" y="4606280"/>
            <a:ext cx="2541080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r-Latn-CS" dirty="0"/>
              <a:t>(</a:t>
            </a:r>
            <a:r>
              <a:rPr lang="en-US" dirty="0"/>
              <a:t>input – stream</a:t>
            </a:r>
            <a:r>
              <a:rPr lang="sr-Latn-CS" dirty="0"/>
              <a:t>)</a:t>
            </a:r>
            <a:endParaRPr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827584" y="5157192"/>
            <a:ext cx="1354137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r>
              <a:rPr lang="en-US" dirty="0"/>
              <a:t>Program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868144" y="5157192"/>
            <a:ext cx="1296144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r>
              <a:rPr lang="sr-Latn-CS" dirty="0"/>
              <a:t>Uređaj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797083"/>
          </a:xfrm>
        </p:spPr>
        <p:txBody>
          <a:bodyPr>
            <a:noAutofit/>
          </a:bodyPr>
          <a:lstStyle/>
          <a:p>
            <a:pPr lvl="0"/>
            <a:r>
              <a:rPr lang="en-US" sz="3200" dirty="0"/>
              <a:t>Primer </a:t>
            </a:r>
            <a:r>
              <a:rPr lang="en-US" sz="3200" dirty="0" err="1"/>
              <a:t>aplikacije</a:t>
            </a:r>
            <a:r>
              <a:rPr lang="en-US" sz="3200" dirty="0"/>
              <a:t> </a:t>
            </a:r>
            <a:r>
              <a:rPr lang="en-US" sz="3200" dirty="0" err="1"/>
              <a:t>koja</a:t>
            </a:r>
            <a:r>
              <a:rPr lang="en-US" sz="3200" dirty="0"/>
              <a:t> </a:t>
            </a:r>
            <a:r>
              <a:rPr lang="en-US" sz="3200" dirty="0" err="1"/>
              <a:t>koristi</a:t>
            </a:r>
            <a:r>
              <a:rPr lang="en-US" sz="3200" dirty="0"/>
              <a:t> IO</a:t>
            </a:r>
            <a:endParaRPr lang="sr-Latn-C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noProof="1"/>
              <a:t>Primer studentske službe koja vodi evidenciju o studentima. </a:t>
            </a:r>
            <a:endParaRPr lang="en-US" noProof="1"/>
          </a:p>
          <a:p>
            <a:pPr lvl="1"/>
            <a:r>
              <a:rPr lang="vi-VN" noProof="1"/>
              <a:t>Podaci o studentima se perzistiraju u fajl sistemu. </a:t>
            </a:r>
            <a:endParaRPr lang="en-US" noProof="1"/>
          </a:p>
          <a:p>
            <a:pPr lvl="1"/>
            <a:r>
              <a:rPr lang="vi-VN" noProof="1"/>
              <a:t>Aplikacija koristi UI (User Interface) klasu StudentUI u kojoj se podaci o studentima čuvaju u listi i koja sadrži metode za rad sa studentima. </a:t>
            </a:r>
            <a:endParaRPr lang="en-US" noProof="1"/>
          </a:p>
          <a:p>
            <a:pPr lvl="1"/>
            <a:r>
              <a:rPr lang="vi-VN" noProof="1"/>
              <a:t>Korisnicima je omogućen: pregled, dodavanje, izmena, brisanje podataka o studentima. </a:t>
            </a:r>
          </a:p>
          <a:p>
            <a:endParaRPr lang="sr-Latn-CS" dirty="0"/>
          </a:p>
          <a:p>
            <a:endParaRPr lang="vi-VN" dirty="0"/>
          </a:p>
          <a:p>
            <a:endParaRPr lang="sr-Latn-C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1331640" y="5373216"/>
            <a:ext cx="3048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Primer05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797083"/>
          </a:xfrm>
        </p:spPr>
        <p:txBody>
          <a:bodyPr>
            <a:noAutofit/>
          </a:bodyPr>
          <a:lstStyle/>
          <a:p>
            <a:r>
              <a:rPr lang="vi-VN" sz="3000" dirty="0"/>
              <a:t>Upoznavanje sa </a:t>
            </a:r>
            <a:r>
              <a:rPr lang="en-US" sz="3000" dirty="0" err="1"/>
              <a:t>ulaz</a:t>
            </a:r>
            <a:r>
              <a:rPr lang="en-US" sz="3000" dirty="0"/>
              <a:t>/</a:t>
            </a:r>
            <a:r>
              <a:rPr lang="en-US" sz="3000" dirty="0" err="1"/>
              <a:t>izlaz</a:t>
            </a:r>
            <a:r>
              <a:rPr lang="en-US" sz="3000" dirty="0"/>
              <a:t> </a:t>
            </a:r>
            <a:r>
              <a:rPr lang="vi-VN" sz="3000" dirty="0"/>
              <a:t>IO sistemom</a:t>
            </a:r>
            <a:endParaRPr lang="sr-Latn-C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>
              <a:lnSpc>
                <a:spcPct val="80000"/>
              </a:lnSpc>
            </a:pPr>
            <a:r>
              <a:rPr lang="sr-Latn-CS" dirty="0"/>
              <a:t>Postoje dve vrste tokova u Javi</a:t>
            </a:r>
            <a:r>
              <a:rPr lang="de-DE" dirty="0"/>
              <a:t>:</a:t>
            </a:r>
            <a:endParaRPr lang="sr-Latn-RS" dirty="0"/>
          </a:p>
          <a:p>
            <a:pPr marL="609600" indent="-609600">
              <a:lnSpc>
                <a:spcPct val="80000"/>
              </a:lnSpc>
            </a:pPr>
            <a:endParaRPr lang="sr-Latn-RS" dirty="0"/>
          </a:p>
          <a:p>
            <a:pPr marL="609600" indent="-609600">
              <a:lnSpc>
                <a:spcPct val="80000"/>
              </a:lnSpc>
            </a:pPr>
            <a:r>
              <a:rPr lang="de-DE" dirty="0"/>
              <a:t>Binarni, tokovi koji prenose bajtove – 8 bita</a:t>
            </a:r>
            <a:endParaRPr lang="sr-Latn-RS" dirty="0"/>
          </a:p>
          <a:p>
            <a:pPr marL="609600" indent="-609600">
              <a:lnSpc>
                <a:spcPct val="80000"/>
              </a:lnSpc>
            </a:pPr>
            <a:endParaRPr lang="sr-Latn-RS" dirty="0"/>
          </a:p>
          <a:p>
            <a:pPr marL="609600" indent="-609600">
              <a:lnSpc>
                <a:spcPct val="80000"/>
              </a:lnSpc>
            </a:pPr>
            <a:endParaRPr lang="sr-Latn-RS" dirty="0"/>
          </a:p>
          <a:p>
            <a:pPr marL="609600" indent="-609600">
              <a:lnSpc>
                <a:spcPct val="80000"/>
              </a:lnSpc>
            </a:pPr>
            <a:endParaRPr lang="sr-Latn-RS" dirty="0"/>
          </a:p>
          <a:p>
            <a:pPr marL="609600" indent="-609600">
              <a:lnSpc>
                <a:spcPct val="80000"/>
              </a:lnSpc>
            </a:pPr>
            <a:endParaRPr lang="sr-Latn-RS" dirty="0"/>
          </a:p>
          <a:p>
            <a:pPr marL="609600" indent="-609600">
              <a:lnSpc>
                <a:spcPct val="80000"/>
              </a:lnSpc>
            </a:pPr>
            <a:endParaRPr lang="sr-Latn-RS" dirty="0"/>
          </a:p>
          <a:p>
            <a:pPr marL="609600" indent="-609600">
              <a:lnSpc>
                <a:spcPct val="80000"/>
              </a:lnSpc>
            </a:pPr>
            <a:r>
              <a:rPr lang="de-DE" dirty="0"/>
              <a:t>Tekstualni – tokovi koji prenose karaktere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5" name="Rectangle 33"/>
          <p:cNvSpPr>
            <a:spLocks noChangeArrowheads="1"/>
          </p:cNvSpPr>
          <p:nvPr/>
        </p:nvSpPr>
        <p:spPr bwMode="auto">
          <a:xfrm>
            <a:off x="2051967" y="2725737"/>
            <a:ext cx="1659429" cy="461665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0</a:t>
            </a:r>
            <a:r>
              <a:rPr lang="sr-Latn-RS" b="1" dirty="0">
                <a:latin typeface="Courier New" pitchFamily="49" charset="0"/>
              </a:rPr>
              <a:t>00</a:t>
            </a:r>
            <a:r>
              <a:rPr lang="en-US" b="1" dirty="0">
                <a:latin typeface="Courier New" pitchFamily="49" charset="0"/>
              </a:rPr>
              <a:t>01001</a:t>
            </a:r>
          </a:p>
        </p:txBody>
      </p:sp>
      <p:sp>
        <p:nvSpPr>
          <p:cNvPr id="40" name="Rectangle 50"/>
          <p:cNvSpPr>
            <a:spLocks noChangeArrowheads="1"/>
          </p:cNvSpPr>
          <p:nvPr/>
        </p:nvSpPr>
        <p:spPr bwMode="auto">
          <a:xfrm>
            <a:off x="3733130" y="2725737"/>
            <a:ext cx="1659429" cy="461665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111</a:t>
            </a:r>
            <a:r>
              <a:rPr lang="sr-Latn-RS" b="1" dirty="0">
                <a:latin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</a:rPr>
              <a:t>1101</a:t>
            </a:r>
          </a:p>
        </p:txBody>
      </p:sp>
      <p:sp>
        <p:nvSpPr>
          <p:cNvPr id="41" name="Rectangle 51"/>
          <p:cNvSpPr>
            <a:spLocks noChangeArrowheads="1"/>
          </p:cNvSpPr>
          <p:nvPr/>
        </p:nvSpPr>
        <p:spPr bwMode="auto">
          <a:xfrm>
            <a:off x="5409530" y="2725737"/>
            <a:ext cx="1659429" cy="461665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0</a:t>
            </a:r>
            <a:r>
              <a:rPr lang="sr-Latn-RS" b="1" dirty="0">
                <a:latin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</a:rPr>
              <a:t>0</a:t>
            </a:r>
            <a:r>
              <a:rPr lang="sr-Latn-RS" b="1" dirty="0">
                <a:latin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</a:rPr>
              <a:t>0</a:t>
            </a:r>
            <a:r>
              <a:rPr lang="sr-Latn-RS" b="1" dirty="0">
                <a:latin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</a:rPr>
              <a:t>0</a:t>
            </a:r>
            <a:r>
              <a:rPr lang="sr-Latn-RS" b="1" dirty="0">
                <a:latin typeface="Courier New" pitchFamily="49" charset="0"/>
              </a:rPr>
              <a:t>1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251520" y="2746648"/>
            <a:ext cx="1354137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r>
              <a:rPr lang="en-US" dirty="0"/>
              <a:t>Program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7596336" y="2746648"/>
            <a:ext cx="1296144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r>
              <a:rPr lang="sr-Latn-CS" dirty="0"/>
              <a:t>Uređaj</a:t>
            </a:r>
            <a:endParaRPr lang="en-US" dirty="0"/>
          </a:p>
        </p:txBody>
      </p:sp>
      <p:sp>
        <p:nvSpPr>
          <p:cNvPr id="44" name="Line 6"/>
          <p:cNvSpPr>
            <a:spLocks noChangeShapeType="1"/>
          </p:cNvSpPr>
          <p:nvPr/>
        </p:nvSpPr>
        <p:spPr bwMode="auto">
          <a:xfrm>
            <a:off x="1619672" y="2996952"/>
            <a:ext cx="432048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 anchor="ctr">
            <a:spAutoFit/>
          </a:bodyPr>
          <a:lstStyle/>
          <a:p>
            <a:endParaRPr lang="sr-Latn-CS"/>
          </a:p>
        </p:txBody>
      </p:sp>
      <p:sp>
        <p:nvSpPr>
          <p:cNvPr id="47" name="Line 6"/>
          <p:cNvSpPr>
            <a:spLocks noChangeShapeType="1"/>
          </p:cNvSpPr>
          <p:nvPr/>
        </p:nvSpPr>
        <p:spPr bwMode="auto">
          <a:xfrm>
            <a:off x="7092280" y="2996952"/>
            <a:ext cx="504056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 anchor="ctr">
            <a:spAutoFit/>
          </a:bodyPr>
          <a:lstStyle/>
          <a:p>
            <a:endParaRPr lang="sr-Latn-CS"/>
          </a:p>
        </p:txBody>
      </p:sp>
      <p:sp>
        <p:nvSpPr>
          <p:cNvPr id="51" name="Rectangle 33"/>
          <p:cNvSpPr>
            <a:spLocks noChangeArrowheads="1"/>
          </p:cNvSpPr>
          <p:nvPr/>
        </p:nvSpPr>
        <p:spPr bwMode="auto">
          <a:xfrm>
            <a:off x="1907951" y="5157192"/>
            <a:ext cx="369012" cy="461665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sr-Latn-RS" b="1" dirty="0">
                <a:latin typeface="Courier New" pitchFamily="49" charset="0"/>
              </a:rPr>
              <a:t>T</a:t>
            </a:r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107504" y="5178103"/>
            <a:ext cx="1354137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r>
              <a:rPr lang="en-US" dirty="0"/>
              <a:t>Program</a:t>
            </a: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7740352" y="5178103"/>
            <a:ext cx="1296144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r>
              <a:rPr lang="sr-Latn-CS" dirty="0"/>
              <a:t>Uređaj</a:t>
            </a:r>
            <a:endParaRPr lang="en-US" dirty="0"/>
          </a:p>
        </p:txBody>
      </p:sp>
      <p:sp>
        <p:nvSpPr>
          <p:cNvPr id="56" name="Line 6"/>
          <p:cNvSpPr>
            <a:spLocks noChangeShapeType="1"/>
          </p:cNvSpPr>
          <p:nvPr/>
        </p:nvSpPr>
        <p:spPr bwMode="auto">
          <a:xfrm>
            <a:off x="1475656" y="5428407"/>
            <a:ext cx="432048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 anchor="ctr">
            <a:spAutoFit/>
          </a:bodyPr>
          <a:lstStyle/>
          <a:p>
            <a:endParaRPr lang="sr-Latn-CS"/>
          </a:p>
        </p:txBody>
      </p:sp>
      <p:sp>
        <p:nvSpPr>
          <p:cNvPr id="57" name="Line 6"/>
          <p:cNvSpPr>
            <a:spLocks noChangeShapeType="1"/>
          </p:cNvSpPr>
          <p:nvPr/>
        </p:nvSpPr>
        <p:spPr bwMode="auto">
          <a:xfrm>
            <a:off x="7236296" y="5428407"/>
            <a:ext cx="504056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 anchor="ctr">
            <a:spAutoFit/>
          </a:bodyPr>
          <a:lstStyle/>
          <a:p>
            <a:endParaRPr lang="sr-Latn-CS"/>
          </a:p>
        </p:txBody>
      </p:sp>
      <p:sp>
        <p:nvSpPr>
          <p:cNvPr id="58" name="Rectangle 33"/>
          <p:cNvSpPr>
            <a:spLocks noChangeArrowheads="1"/>
          </p:cNvSpPr>
          <p:nvPr/>
        </p:nvSpPr>
        <p:spPr bwMode="auto">
          <a:xfrm>
            <a:off x="2267744" y="5157192"/>
            <a:ext cx="369012" cy="461665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sr-Latn-RS" b="1" dirty="0">
                <a:latin typeface="Courier New" pitchFamily="49" charset="0"/>
              </a:rPr>
              <a:t>h</a:t>
            </a:r>
          </a:p>
        </p:txBody>
      </p:sp>
      <p:sp>
        <p:nvSpPr>
          <p:cNvPr id="59" name="Rectangle 33"/>
          <p:cNvSpPr>
            <a:spLocks noChangeArrowheads="1"/>
          </p:cNvSpPr>
          <p:nvPr/>
        </p:nvSpPr>
        <p:spPr bwMode="auto">
          <a:xfrm>
            <a:off x="2619059" y="5157192"/>
            <a:ext cx="369012" cy="461665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sr-Latn-RS" b="1" dirty="0">
                <a:latin typeface="Courier New" pitchFamily="49" charset="0"/>
              </a:rPr>
              <a:t>e</a:t>
            </a:r>
          </a:p>
        </p:txBody>
      </p:sp>
      <p:sp>
        <p:nvSpPr>
          <p:cNvPr id="60" name="Rectangle 33"/>
          <p:cNvSpPr>
            <a:spLocks noChangeArrowheads="1"/>
          </p:cNvSpPr>
          <p:nvPr/>
        </p:nvSpPr>
        <p:spPr bwMode="auto">
          <a:xfrm>
            <a:off x="2978852" y="5157192"/>
            <a:ext cx="369012" cy="461665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sr-Latn-RS" b="1" dirty="0">
                <a:latin typeface="Courier New" pitchFamily="49" charset="0"/>
              </a:rPr>
              <a:t>s</a:t>
            </a:r>
          </a:p>
        </p:txBody>
      </p:sp>
      <p:sp>
        <p:nvSpPr>
          <p:cNvPr id="61" name="Rectangle 33"/>
          <p:cNvSpPr>
            <a:spLocks noChangeArrowheads="1"/>
          </p:cNvSpPr>
          <p:nvPr/>
        </p:nvSpPr>
        <p:spPr bwMode="auto">
          <a:xfrm>
            <a:off x="3348111" y="5157192"/>
            <a:ext cx="369012" cy="461665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sr-Latn-RS" b="1" dirty="0">
                <a:latin typeface="Courier New" pitchFamily="49" charset="0"/>
              </a:rPr>
              <a:t>e</a:t>
            </a:r>
          </a:p>
        </p:txBody>
      </p:sp>
      <p:sp>
        <p:nvSpPr>
          <p:cNvPr id="62" name="Rectangle 33"/>
          <p:cNvSpPr>
            <a:spLocks noChangeArrowheads="1"/>
          </p:cNvSpPr>
          <p:nvPr/>
        </p:nvSpPr>
        <p:spPr bwMode="auto">
          <a:xfrm>
            <a:off x="3707904" y="5157192"/>
            <a:ext cx="369012" cy="461665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sr-Latn-RS" b="1" dirty="0">
                <a:latin typeface="Courier New" pitchFamily="49" charset="0"/>
              </a:rPr>
              <a:t> </a:t>
            </a:r>
          </a:p>
        </p:txBody>
      </p:sp>
      <p:sp>
        <p:nvSpPr>
          <p:cNvPr id="63" name="Rectangle 33"/>
          <p:cNvSpPr>
            <a:spLocks noChangeArrowheads="1"/>
          </p:cNvSpPr>
          <p:nvPr/>
        </p:nvSpPr>
        <p:spPr bwMode="auto">
          <a:xfrm>
            <a:off x="4059219" y="5157192"/>
            <a:ext cx="369012" cy="461665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sr-Latn-RS" b="1" dirty="0">
                <a:latin typeface="Courier New" pitchFamily="49" charset="0"/>
              </a:rPr>
              <a:t>a</a:t>
            </a:r>
          </a:p>
        </p:txBody>
      </p:sp>
      <p:sp>
        <p:nvSpPr>
          <p:cNvPr id="64" name="Rectangle 33"/>
          <p:cNvSpPr>
            <a:spLocks noChangeArrowheads="1"/>
          </p:cNvSpPr>
          <p:nvPr/>
        </p:nvSpPr>
        <p:spPr bwMode="auto">
          <a:xfrm>
            <a:off x="4419012" y="5157192"/>
            <a:ext cx="369012" cy="461665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sr-Latn-RS" b="1" dirty="0">
                <a:latin typeface="Courier New" pitchFamily="49" charset="0"/>
              </a:rPr>
              <a:t>r</a:t>
            </a:r>
          </a:p>
        </p:txBody>
      </p:sp>
      <p:sp>
        <p:nvSpPr>
          <p:cNvPr id="65" name="Rectangle 33"/>
          <p:cNvSpPr>
            <a:spLocks noChangeArrowheads="1"/>
          </p:cNvSpPr>
          <p:nvPr/>
        </p:nvSpPr>
        <p:spPr bwMode="auto">
          <a:xfrm>
            <a:off x="4779299" y="5157192"/>
            <a:ext cx="369012" cy="461665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sr-Latn-RS" b="1" dirty="0">
                <a:latin typeface="Courier New" pitchFamily="49" charset="0"/>
              </a:rPr>
              <a:t>e</a:t>
            </a:r>
          </a:p>
        </p:txBody>
      </p:sp>
      <p:sp>
        <p:nvSpPr>
          <p:cNvPr id="66" name="Rectangle 33"/>
          <p:cNvSpPr>
            <a:spLocks noChangeArrowheads="1"/>
          </p:cNvSpPr>
          <p:nvPr/>
        </p:nvSpPr>
        <p:spPr bwMode="auto">
          <a:xfrm>
            <a:off x="5139092" y="5157192"/>
            <a:ext cx="369012" cy="461665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sr-Latn-RS" b="1" dirty="0">
                <a:latin typeface="Courier New" pitchFamily="49" charset="0"/>
              </a:rPr>
              <a:t> </a:t>
            </a:r>
          </a:p>
        </p:txBody>
      </p:sp>
      <p:sp>
        <p:nvSpPr>
          <p:cNvPr id="67" name="Rectangle 33"/>
          <p:cNvSpPr>
            <a:spLocks noChangeArrowheads="1"/>
          </p:cNvSpPr>
          <p:nvPr/>
        </p:nvSpPr>
        <p:spPr bwMode="auto">
          <a:xfrm>
            <a:off x="5490407" y="5157192"/>
            <a:ext cx="369012" cy="461665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sr-Latn-RS" b="1" dirty="0">
                <a:latin typeface="Courier New" pitchFamily="49" charset="0"/>
              </a:rPr>
              <a:t>C</a:t>
            </a:r>
          </a:p>
        </p:txBody>
      </p:sp>
      <p:sp>
        <p:nvSpPr>
          <p:cNvPr id="68" name="Rectangle 33"/>
          <p:cNvSpPr>
            <a:spLocks noChangeArrowheads="1"/>
          </p:cNvSpPr>
          <p:nvPr/>
        </p:nvSpPr>
        <p:spPr bwMode="auto">
          <a:xfrm>
            <a:off x="5850200" y="5157192"/>
            <a:ext cx="369012" cy="461665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sr-Latn-RS" b="1" dirty="0">
                <a:latin typeface="Courier New" pitchFamily="49" charset="0"/>
              </a:rPr>
              <a:t>h</a:t>
            </a:r>
          </a:p>
        </p:txBody>
      </p:sp>
      <p:sp>
        <p:nvSpPr>
          <p:cNvPr id="69" name="Rectangle 33"/>
          <p:cNvSpPr>
            <a:spLocks noChangeArrowheads="1"/>
          </p:cNvSpPr>
          <p:nvPr/>
        </p:nvSpPr>
        <p:spPr bwMode="auto">
          <a:xfrm>
            <a:off x="6219459" y="5157192"/>
            <a:ext cx="369012" cy="461665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sr-Latn-RS" b="1" dirty="0">
                <a:latin typeface="Courier New" pitchFamily="49" charset="0"/>
              </a:rPr>
              <a:t>a</a:t>
            </a:r>
          </a:p>
        </p:txBody>
      </p:sp>
      <p:sp>
        <p:nvSpPr>
          <p:cNvPr id="70" name="Rectangle 33"/>
          <p:cNvSpPr>
            <a:spLocks noChangeArrowheads="1"/>
          </p:cNvSpPr>
          <p:nvPr/>
        </p:nvSpPr>
        <p:spPr bwMode="auto">
          <a:xfrm>
            <a:off x="6579252" y="5157192"/>
            <a:ext cx="369012" cy="461665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sr-Latn-RS" b="1" dirty="0">
                <a:latin typeface="Courier New" pitchFamily="49" charset="0"/>
              </a:rPr>
              <a:t>r</a:t>
            </a:r>
          </a:p>
        </p:txBody>
      </p:sp>
      <p:sp>
        <p:nvSpPr>
          <p:cNvPr id="73" name="Rectangle 33"/>
          <p:cNvSpPr>
            <a:spLocks noChangeArrowheads="1"/>
          </p:cNvSpPr>
          <p:nvPr/>
        </p:nvSpPr>
        <p:spPr bwMode="auto">
          <a:xfrm>
            <a:off x="6939292" y="5157192"/>
            <a:ext cx="369012" cy="461665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sr-Latn-RS" b="1" dirty="0">
                <a:latin typeface="Courier New" pitchFamily="49" charset="0"/>
              </a:rPr>
              <a:t>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2915816" cy="797083"/>
          </a:xfrm>
        </p:spPr>
        <p:txBody>
          <a:bodyPr>
            <a:noAutofit/>
          </a:bodyPr>
          <a:lstStyle/>
          <a:p>
            <a:r>
              <a:rPr lang="vi-VN" sz="3000" dirty="0"/>
              <a:t>IO</a:t>
            </a:r>
            <a:r>
              <a:rPr lang="sr-Latn-RS" sz="3000" dirty="0"/>
              <a:t> paket</a:t>
            </a:r>
            <a:endParaRPr lang="sr-Latn-C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6" name="Picture 2" descr="Image result for io pack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1"/>
            <a:ext cx="5940152" cy="6858000"/>
          </a:xfrm>
          <a:prstGeom prst="rect">
            <a:avLst/>
          </a:prstGeom>
          <a:noFill/>
        </p:spPr>
      </p:pic>
      <p:sp>
        <p:nvSpPr>
          <p:cNvPr id="50" name="Content Placeholder 2"/>
          <p:cNvSpPr>
            <a:spLocks noGrp="1"/>
          </p:cNvSpPr>
          <p:nvPr>
            <p:ph idx="1"/>
          </p:nvPr>
        </p:nvSpPr>
        <p:spPr>
          <a:xfrm>
            <a:off x="179512" y="1052736"/>
            <a:ext cx="3024336" cy="5688632"/>
          </a:xfrm>
        </p:spPr>
        <p:txBody>
          <a:bodyPr>
            <a:normAutofit/>
          </a:bodyPr>
          <a:lstStyle/>
          <a:p>
            <a:pPr marL="609600" indent="-609600">
              <a:lnSpc>
                <a:spcPct val="80000"/>
              </a:lnSpc>
              <a:buNone/>
            </a:pPr>
            <a:endParaRPr lang="sr-Latn-RS" dirty="0"/>
          </a:p>
          <a:p>
            <a:pPr marL="609600" indent="-609600">
              <a:lnSpc>
                <a:spcPct val="80000"/>
              </a:lnSpc>
            </a:pPr>
            <a:r>
              <a:rPr lang="de-DE" dirty="0"/>
              <a:t>Binarni tokovi koji prenose bajtove – 8 bita</a:t>
            </a:r>
            <a:endParaRPr lang="sr-Latn-RS" dirty="0"/>
          </a:p>
          <a:p>
            <a:pPr marL="609600" indent="-609600">
              <a:lnSpc>
                <a:spcPct val="80000"/>
              </a:lnSpc>
            </a:pPr>
            <a:endParaRPr lang="sr-Latn-RS" dirty="0"/>
          </a:p>
          <a:p>
            <a:pPr marL="609600" indent="-609600">
              <a:lnSpc>
                <a:spcPct val="80000"/>
              </a:lnSpc>
            </a:pPr>
            <a:endParaRPr lang="sr-Latn-RS" dirty="0"/>
          </a:p>
          <a:p>
            <a:pPr marL="609600" indent="-609600">
              <a:lnSpc>
                <a:spcPct val="80000"/>
              </a:lnSpc>
            </a:pPr>
            <a:endParaRPr lang="sr-Latn-RS" dirty="0"/>
          </a:p>
          <a:p>
            <a:pPr marL="609600" indent="-609600">
              <a:lnSpc>
                <a:spcPct val="80000"/>
              </a:lnSpc>
            </a:pPr>
            <a:endParaRPr lang="sr-Latn-RS" dirty="0"/>
          </a:p>
          <a:p>
            <a:pPr marL="609600" indent="-609600">
              <a:lnSpc>
                <a:spcPct val="80000"/>
              </a:lnSpc>
            </a:pPr>
            <a:endParaRPr lang="sr-Latn-RS" dirty="0"/>
          </a:p>
          <a:p>
            <a:pPr marL="609600" indent="-609600">
              <a:lnSpc>
                <a:spcPct val="80000"/>
              </a:lnSpc>
            </a:pPr>
            <a:r>
              <a:rPr lang="de-DE" dirty="0"/>
              <a:t>Tekstualni tokovi koji prenose karaktere</a:t>
            </a:r>
          </a:p>
        </p:txBody>
      </p:sp>
      <p:grpSp>
        <p:nvGrpSpPr>
          <p:cNvPr id="78" name="Group 77"/>
          <p:cNvGrpSpPr/>
          <p:nvPr/>
        </p:nvGrpSpPr>
        <p:grpSpPr>
          <a:xfrm rot="20462470">
            <a:off x="2059447" y="774812"/>
            <a:ext cx="1440160" cy="288032"/>
            <a:chOff x="1547664" y="908720"/>
            <a:chExt cx="1440160" cy="288032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1547664" y="1196752"/>
              <a:ext cx="144016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1763688" y="908720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RS" sz="1200" dirty="0">
                  <a:solidFill>
                    <a:srgbClr val="FF0000"/>
                  </a:solidFill>
                </a:rPr>
                <a:t>Ulazni</a:t>
              </a:r>
              <a:endParaRPr lang="sr-Latn-CS" sz="12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82" name="Straight Connector 81"/>
          <p:cNvCxnSpPr/>
          <p:nvPr/>
        </p:nvCxnSpPr>
        <p:spPr>
          <a:xfrm>
            <a:off x="3635896" y="620688"/>
            <a:ext cx="10801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716016" y="0"/>
            <a:ext cx="8384" cy="6290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4716016" y="0"/>
            <a:ext cx="3168352" cy="838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7884368" y="0"/>
            <a:ext cx="0" cy="11247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6228184" y="1124744"/>
            <a:ext cx="165618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6228184" y="1124744"/>
            <a:ext cx="0" cy="7200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4716016" y="1844824"/>
            <a:ext cx="151216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4716016" y="980728"/>
            <a:ext cx="8384" cy="8450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3635896" y="980728"/>
            <a:ext cx="10801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 rot="699108">
            <a:off x="1993959" y="2275319"/>
            <a:ext cx="1440160" cy="288032"/>
            <a:chOff x="1547664" y="908720"/>
            <a:chExt cx="1440160" cy="288032"/>
          </a:xfrm>
        </p:grpSpPr>
        <p:cxnSp>
          <p:nvCxnSpPr>
            <p:cNvPr id="103" name="Straight Arrow Connector 102"/>
            <p:cNvCxnSpPr/>
            <p:nvPr/>
          </p:nvCxnSpPr>
          <p:spPr>
            <a:xfrm>
              <a:off x="1547664" y="1196752"/>
              <a:ext cx="1440160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1763688" y="908720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RS" sz="1200" dirty="0">
                  <a:solidFill>
                    <a:srgbClr val="00B050"/>
                  </a:solidFill>
                </a:rPr>
                <a:t>Izlazni</a:t>
              </a:r>
              <a:endParaRPr lang="sr-Latn-CS" sz="1200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105" name="Straight Connector 104"/>
          <p:cNvCxnSpPr/>
          <p:nvPr/>
        </p:nvCxnSpPr>
        <p:spPr>
          <a:xfrm>
            <a:off x="3635896" y="2420888"/>
            <a:ext cx="1152128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4788024" y="2132856"/>
            <a:ext cx="0" cy="28803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4788024" y="2132856"/>
            <a:ext cx="1512168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6300192" y="2132856"/>
            <a:ext cx="0" cy="7200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6300192" y="2204864"/>
            <a:ext cx="1512168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7812360" y="2204864"/>
            <a:ext cx="0" cy="79208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6300192" y="2996952"/>
            <a:ext cx="1512168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6300192" y="2996952"/>
            <a:ext cx="0" cy="36004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4788024" y="3356992"/>
            <a:ext cx="1512168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V="1">
            <a:off x="4788024" y="2780928"/>
            <a:ext cx="0" cy="57606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3635896" y="2780928"/>
            <a:ext cx="1152128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/>
          <p:cNvGrpSpPr/>
          <p:nvPr/>
        </p:nvGrpSpPr>
        <p:grpSpPr>
          <a:xfrm rot="21006857">
            <a:off x="1993746" y="4054544"/>
            <a:ext cx="1440160" cy="288032"/>
            <a:chOff x="1547664" y="908720"/>
            <a:chExt cx="1440160" cy="288032"/>
          </a:xfrm>
        </p:grpSpPr>
        <p:cxnSp>
          <p:nvCxnSpPr>
            <p:cNvPr id="128" name="Straight Arrow Connector 127"/>
            <p:cNvCxnSpPr/>
            <p:nvPr/>
          </p:nvCxnSpPr>
          <p:spPr>
            <a:xfrm>
              <a:off x="1547664" y="1196752"/>
              <a:ext cx="1440160" cy="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1763688" y="908720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RS" sz="1200" dirty="0">
                  <a:solidFill>
                    <a:schemeClr val="accent6">
                      <a:lumMod val="75000"/>
                    </a:schemeClr>
                  </a:solidFill>
                </a:rPr>
                <a:t>Ulazni</a:t>
              </a:r>
              <a:endParaRPr lang="sr-Latn-CS" sz="1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130" name="Straight Connector 129"/>
          <p:cNvCxnSpPr/>
          <p:nvPr/>
        </p:nvCxnSpPr>
        <p:spPr>
          <a:xfrm>
            <a:off x="3635896" y="4005064"/>
            <a:ext cx="1152128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 flipV="1">
            <a:off x="4788024" y="3429000"/>
            <a:ext cx="8384" cy="58444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4788024" y="3429000"/>
            <a:ext cx="2952328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3635896" y="4365104"/>
            <a:ext cx="1152128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4788024" y="4365104"/>
            <a:ext cx="0" cy="504056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4788024" y="4869160"/>
            <a:ext cx="144016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 flipV="1">
            <a:off x="6228184" y="4437112"/>
            <a:ext cx="8384" cy="44043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6228184" y="4437112"/>
            <a:ext cx="1512168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7740352" y="3429000"/>
            <a:ext cx="0" cy="100811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Group 145"/>
          <p:cNvGrpSpPr/>
          <p:nvPr/>
        </p:nvGrpSpPr>
        <p:grpSpPr>
          <a:xfrm rot="20868502">
            <a:off x="2065894" y="4945972"/>
            <a:ext cx="1440160" cy="288032"/>
            <a:chOff x="1547664" y="908720"/>
            <a:chExt cx="1440160" cy="288032"/>
          </a:xfrm>
        </p:grpSpPr>
        <p:cxnSp>
          <p:nvCxnSpPr>
            <p:cNvPr id="147" name="Straight Arrow Connector 146"/>
            <p:cNvCxnSpPr/>
            <p:nvPr/>
          </p:nvCxnSpPr>
          <p:spPr>
            <a:xfrm>
              <a:off x="1547664" y="1196752"/>
              <a:ext cx="1440160" cy="0"/>
            </a:xfrm>
            <a:prstGeom prst="straightConnector1">
              <a:avLst/>
            </a:prstGeom>
            <a:ln>
              <a:solidFill>
                <a:srgbClr val="0070C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48" name="TextBox 147"/>
            <p:cNvSpPr txBox="1"/>
            <p:nvPr/>
          </p:nvSpPr>
          <p:spPr>
            <a:xfrm>
              <a:off x="1763688" y="908720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RS" sz="1200" dirty="0">
                  <a:solidFill>
                    <a:srgbClr val="0070C0"/>
                  </a:solidFill>
                </a:rPr>
                <a:t>Izlazni</a:t>
              </a:r>
              <a:endParaRPr lang="sr-Latn-CS" sz="1200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149" name="Straight Connector 148"/>
          <p:cNvCxnSpPr/>
          <p:nvPr/>
        </p:nvCxnSpPr>
        <p:spPr>
          <a:xfrm>
            <a:off x="3635896" y="4941168"/>
            <a:ext cx="280831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flipH="1" flipV="1">
            <a:off x="6435824" y="4509120"/>
            <a:ext cx="8384" cy="44043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3635896" y="5229200"/>
            <a:ext cx="280831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V="1">
            <a:off x="6444208" y="5229200"/>
            <a:ext cx="0" cy="93610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6444208" y="6165304"/>
            <a:ext cx="208823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6444208" y="4509120"/>
            <a:ext cx="208823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V="1">
            <a:off x="8532440" y="4509120"/>
            <a:ext cx="0" cy="165618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797083"/>
          </a:xfrm>
        </p:spPr>
        <p:txBody>
          <a:bodyPr>
            <a:noAutofit/>
          </a:bodyPr>
          <a:lstStyle/>
          <a:p>
            <a:r>
              <a:rPr lang="sr-Latn-RS" sz="3000" dirty="0"/>
              <a:t>Klasa File</a:t>
            </a:r>
            <a:endParaRPr lang="sr-Latn-C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CS" noProof="1"/>
              <a:t>Klasa File omogućuje sistemski nezavisan apstraktni pogled ka datotekama i direktorijumima. </a:t>
            </a:r>
          </a:p>
          <a:p>
            <a:r>
              <a:rPr lang="sr-Latn-CS" noProof="1"/>
              <a:t>Služi za manipulaciju datotekama i direktorijumima:</a:t>
            </a:r>
          </a:p>
          <a:p>
            <a:pPr lvl="1"/>
            <a:r>
              <a:rPr lang="sr-Latn-CS" noProof="1"/>
              <a:t>kreiranje datoteka i direktorijuma</a:t>
            </a:r>
          </a:p>
          <a:p>
            <a:pPr lvl="1"/>
            <a:r>
              <a:rPr lang="sr-Latn-CS" noProof="1"/>
              <a:t>brisanje datoteka i direktorijuma</a:t>
            </a:r>
          </a:p>
          <a:p>
            <a:pPr lvl="1"/>
            <a:r>
              <a:rPr lang="sr-Latn-CS" noProof="1"/>
              <a:t>pristup atributima datoteka i direktorijuma</a:t>
            </a:r>
          </a:p>
          <a:p>
            <a:pPr lvl="1"/>
            <a:r>
              <a:rPr lang="sr-Latn-CS" noProof="1"/>
              <a:t>modifikacija naziva i atributa datoteka i direktorijuma</a:t>
            </a:r>
          </a:p>
          <a:p>
            <a:r>
              <a:rPr lang="sr-Latn-RS" noProof="1">
                <a:solidFill>
                  <a:srgbClr val="FF0000"/>
                </a:solidFill>
              </a:rPr>
              <a:t>Ne omogućuje čitanje/pisanje podataka iz datoteka!</a:t>
            </a:r>
            <a:endParaRPr lang="sr-Latn-CS" noProof="1">
              <a:solidFill>
                <a:srgbClr val="FF0000"/>
              </a:solidFill>
            </a:endParaRPr>
          </a:p>
          <a:p>
            <a:r>
              <a:rPr lang="sr-Latn-CS" noProof="1"/>
              <a:t>Sve se bazira na putanjama koje mogu biti apsolutne ili relativne. </a:t>
            </a:r>
          </a:p>
          <a:p>
            <a:pPr lvl="1"/>
            <a:r>
              <a:rPr lang="sr-Latn-CS" noProof="1"/>
              <a:t>Svaka putanja sadrži nazive direktorijuma koji su razdvojeni separatorom. </a:t>
            </a:r>
          </a:p>
          <a:p>
            <a:pPr lvl="1"/>
            <a:r>
              <a:rPr lang="sr-Latn-CS" noProof="1"/>
              <a:t>Svi nazivi u putanji osim zadnjeg su imena direktorijuma, poslednje ime može označavati direktorijum ili datoteku.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797083"/>
          </a:xfrm>
        </p:spPr>
        <p:txBody>
          <a:bodyPr>
            <a:noAutofit/>
          </a:bodyPr>
          <a:lstStyle/>
          <a:p>
            <a:r>
              <a:rPr lang="sr-Latn-RS" sz="3000" dirty="0"/>
              <a:t>Klasa File</a:t>
            </a:r>
            <a:endParaRPr lang="sr-Latn-C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CS" noProof="1"/>
              <a:t>Apsolutna putanja u Linux OS započinje "/" dok u Microsoft OS započinje imenom slovom čvrstog diska, iza čega sledi simbol : i separator putanje,  npr. "c:\" ili "d:\"). </a:t>
            </a:r>
          </a:p>
          <a:p>
            <a:r>
              <a:rPr lang="sr-Latn-CS" noProof="1"/>
              <a:t>Relativna putanja je putanja koja se interpretira u skladu sa informacijama o nekoj drugoj putanji npr. u odnosu na trenutnu poziciju ". " .</a:t>
            </a:r>
          </a:p>
          <a:p>
            <a:r>
              <a:rPr lang="sr-Latn-CS" noProof="1"/>
              <a:t>Primeri upotrebe:</a:t>
            </a:r>
          </a:p>
          <a:p>
            <a:pPr>
              <a:buNone/>
            </a:pPr>
            <a:r>
              <a:rPr lang="sr-Latn-CS" sz="2000" b="1" noProof="1">
                <a:latin typeface="Courier New" pitchFamily="49" charset="0"/>
                <a:cs typeface="Courier New" pitchFamily="49" charset="0"/>
              </a:rPr>
              <a:t>File f = </a:t>
            </a:r>
            <a:r>
              <a:rPr lang="sr-Latn-CS" sz="2000" b="1" noProof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sr-Latn-CS" sz="2000" b="1" noProof="1">
                <a:latin typeface="Courier New" pitchFamily="49" charset="0"/>
                <a:cs typeface="Courier New" pitchFamily="49" charset="0"/>
              </a:rPr>
              <a:t>  File(</a:t>
            </a:r>
            <a:r>
              <a:rPr lang="sr-Latn-CS" sz="2000" b="1" noProof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"."</a:t>
            </a:r>
            <a:r>
              <a:rPr lang="sr-Latn-CS" sz="2000" b="1" noProof="1">
                <a:latin typeface="Courier New" pitchFamily="49" charset="0"/>
                <a:cs typeface="Courier New" pitchFamily="49" charset="0"/>
              </a:rPr>
              <a:t>); </a:t>
            </a:r>
            <a:r>
              <a:rPr lang="sr-Latn-CS" sz="2000" b="1" noProof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//za eklipsu bi to bio </a:t>
            </a:r>
            <a:r>
              <a:rPr lang="sr-Latn-RS" sz="2000" b="1" noProof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folder projekat u kome pokreće aplikacija</a:t>
            </a:r>
            <a:endParaRPr lang="sr-Latn-CS" sz="2000" b="1" noProof="1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r-Latn-CS" sz="2000" b="1" noProof="1">
                <a:latin typeface="Courier New" pitchFamily="49" charset="0"/>
                <a:cs typeface="Courier New" pitchFamily="49" charset="0"/>
              </a:rPr>
              <a:t>File f = </a:t>
            </a:r>
            <a:r>
              <a:rPr lang="sr-Latn-CS" sz="2000" b="1" noProof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sr-Latn-CS" sz="2000" b="1" noProof="1">
                <a:latin typeface="Courier New" pitchFamily="49" charset="0"/>
                <a:cs typeface="Courier New" pitchFamily="49" charset="0"/>
              </a:rPr>
              <a:t> File(</a:t>
            </a:r>
            <a:r>
              <a:rPr lang="sr-Latn-CS" sz="2000" b="1" noProof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"C:\\Workspace\\Termin04\\materijali"</a:t>
            </a:r>
            <a:r>
              <a:rPr lang="sr-Latn-CS" sz="2000" b="1" noProof="1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sr-Latn-CS" sz="2000" b="1" noProof="1">
                <a:latin typeface="Courier New" pitchFamily="49" charset="0"/>
                <a:cs typeface="Courier New" pitchFamily="49" charset="0"/>
              </a:rPr>
              <a:t>File f = </a:t>
            </a:r>
            <a:r>
              <a:rPr lang="sr-Latn-CS" sz="2000" b="1" noProof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sr-Latn-CS" sz="2000" b="1" noProof="1">
                <a:latin typeface="Courier New" pitchFamily="49" charset="0"/>
                <a:cs typeface="Courier New" pitchFamily="49" charset="0"/>
              </a:rPr>
              <a:t> File(</a:t>
            </a:r>
            <a:r>
              <a:rPr lang="sr-Latn-CS" sz="2000" b="1" noProof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 C:\\Workspace\\Termin04\\materijali\\studenti.csv"</a:t>
            </a:r>
            <a:r>
              <a:rPr lang="sr-Latn-CS" sz="2000" b="1" noProof="1">
                <a:latin typeface="Courier New" pitchFamily="49" charset="0"/>
                <a:cs typeface="Courier New" pitchFamily="49" charset="0"/>
              </a:rPr>
              <a:t>);</a:t>
            </a:r>
            <a:endParaRPr lang="sr-Latn-CS" sz="2000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797083"/>
          </a:xfrm>
        </p:spPr>
        <p:txBody>
          <a:bodyPr>
            <a:noAutofit/>
          </a:bodyPr>
          <a:lstStyle/>
          <a:p>
            <a:r>
              <a:rPr lang="sr-Latn-RS" sz="3000" dirty="0"/>
              <a:t>Klasa File</a:t>
            </a:r>
            <a:endParaRPr lang="sr-Latn-C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noProof="1"/>
              <a:t>Funkcije</a:t>
            </a:r>
          </a:p>
          <a:p>
            <a:pPr>
              <a:buNone/>
            </a:pPr>
            <a:endParaRPr lang="sr-Latn-C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5220072" y="6309320"/>
            <a:ext cx="136815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Primer0</a:t>
            </a:r>
            <a:r>
              <a:rPr lang="sr-Latn-RS" sz="1800" dirty="0">
                <a:solidFill>
                  <a:srgbClr val="FF0000"/>
                </a:solidFill>
              </a:rPr>
              <a:t>1</a:t>
            </a:r>
            <a:endParaRPr lang="en-US" sz="1800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23528" y="1556792"/>
          <a:ext cx="8496943" cy="4680519"/>
        </p:xfrm>
        <a:graphic>
          <a:graphicData uri="http://schemas.openxmlformats.org/drawingml/2006/table">
            <a:tbl>
              <a:tblPr/>
              <a:tblGrid>
                <a:gridCol w="3137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98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50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r-Latn-RS" sz="1000">
                          <a:latin typeface="Cambria"/>
                          <a:ea typeface="Times New Roman"/>
                          <a:cs typeface="Calibri"/>
                        </a:rPr>
                        <a:t>Function</a:t>
                      </a:r>
                      <a:endParaRPr lang="sr-Latn-C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r-Latn-RS" sz="1000">
                          <a:latin typeface="Cambria"/>
                          <a:ea typeface="Times New Roman"/>
                          <a:cs typeface="Calibri"/>
                        </a:rPr>
                        <a:t>Description</a:t>
                      </a:r>
                      <a:endParaRPr lang="sr-Latn-C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10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r-Latn-RS" sz="1000">
                          <a:latin typeface="Cambria"/>
                          <a:ea typeface="Times New Roman"/>
                          <a:cs typeface="Calibri"/>
                        </a:rPr>
                        <a:t>.exists()</a:t>
                      </a:r>
                      <a:endParaRPr lang="sr-Latn-C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r-Latn-RS" sz="1000">
                          <a:latin typeface="Cambria"/>
                          <a:ea typeface="Times New Roman"/>
                          <a:cs typeface="Calibri"/>
                        </a:rPr>
                        <a:t>proverava da li datoteka ili direktorijum na koju ukazuje putanja postoji ili ne u sistemu</a:t>
                      </a:r>
                      <a:endParaRPr lang="sr-Latn-C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10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r-Latn-RS" sz="1000">
                          <a:latin typeface="Cambria"/>
                          <a:ea typeface="Times New Roman"/>
                          <a:cs typeface="Calibri"/>
                        </a:rPr>
                        <a:t>.isDirectory()</a:t>
                      </a:r>
                      <a:endParaRPr lang="sr-Latn-C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r-Latn-RS" sz="1000">
                          <a:latin typeface="Cambria"/>
                          <a:ea typeface="Times New Roman"/>
                          <a:cs typeface="Calibri"/>
                        </a:rPr>
                        <a:t>određuje da li objekat klase fajl pokazuje na direktorijum, vraća true/false</a:t>
                      </a:r>
                      <a:endParaRPr lang="sr-Latn-C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10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r-Latn-RS" sz="1000">
                          <a:latin typeface="Cambria"/>
                          <a:ea typeface="Times New Roman"/>
                          <a:cs typeface="Calibri"/>
                        </a:rPr>
                        <a:t>.getName()</a:t>
                      </a:r>
                      <a:endParaRPr lang="sr-Latn-C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r-Latn-RS" sz="1000">
                          <a:latin typeface="Cambria"/>
                          <a:ea typeface="Times New Roman"/>
                          <a:cs typeface="Calibri"/>
                        </a:rPr>
                        <a:t>pribavlja ime datoteke ili direktorijuma na koga pokazuje objekat kalse file  </a:t>
                      </a:r>
                      <a:endParaRPr lang="sr-Latn-C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5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r-Latn-RS" sz="1100">
                          <a:latin typeface="Calibri"/>
                          <a:ea typeface="Times New Roman"/>
                          <a:cs typeface="Times New Roman"/>
                        </a:rPr>
                        <a:t>.</a:t>
                      </a:r>
                      <a:r>
                        <a:rPr lang="sr-Latn-RS" sz="1000">
                          <a:latin typeface="Cambria"/>
                          <a:ea typeface="Times New Roman"/>
                          <a:cs typeface="Calibri"/>
                        </a:rPr>
                        <a:t>listFiles()</a:t>
                      </a:r>
                      <a:endParaRPr lang="sr-Latn-C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r-Latn-RS" sz="1000">
                          <a:latin typeface="Cambria"/>
                          <a:ea typeface="Times New Roman"/>
                          <a:cs typeface="Calibri"/>
                        </a:rPr>
                        <a:t>pribavlja sadržaj direktorijuma na koga pokazuje objekat kalse file </a:t>
                      </a:r>
                      <a:endParaRPr lang="sr-Latn-C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010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r-Latn-RS" sz="1000">
                          <a:latin typeface="Cambria"/>
                          <a:ea typeface="Times New Roman"/>
                          <a:cs typeface="Calibri"/>
                        </a:rPr>
                        <a:t>.delete()</a:t>
                      </a:r>
                      <a:endParaRPr lang="sr-Latn-C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r-Latn-RS" sz="1000">
                          <a:latin typeface="Cambria"/>
                          <a:ea typeface="Times New Roman"/>
                          <a:cs typeface="Calibri"/>
                        </a:rPr>
                        <a:t>briše datoteku ili direktorijum na koju ukazuje apstrakna putanja objekat kalse file</a:t>
                      </a:r>
                      <a:endParaRPr lang="sr-Latn-C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50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r-Latn-RS" sz="1000">
                          <a:latin typeface="Cambria"/>
                          <a:ea typeface="Times New Roman"/>
                          <a:cs typeface="Calibri"/>
                        </a:rPr>
                        <a:t>.mkdir()</a:t>
                      </a:r>
                      <a:endParaRPr lang="sr-Latn-C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r-Latn-RS" sz="1000">
                          <a:latin typeface="Cambria"/>
                          <a:ea typeface="Times New Roman"/>
                          <a:cs typeface="Calibri"/>
                        </a:rPr>
                        <a:t>kreira novi direktorijum na koji ukazuje zadata apstrakna putanja</a:t>
                      </a:r>
                      <a:endParaRPr lang="sr-Latn-C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010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r-Latn-RS" sz="1000">
                          <a:latin typeface="Cambria"/>
                          <a:ea typeface="Times New Roman"/>
                          <a:cs typeface="Calibri"/>
                        </a:rPr>
                        <a:t>.isFile()</a:t>
                      </a:r>
                      <a:endParaRPr lang="sr-Latn-C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r-Latn-RS" sz="1000">
                          <a:latin typeface="Cambria"/>
                          <a:ea typeface="Times New Roman"/>
                          <a:cs typeface="Calibri"/>
                        </a:rPr>
                        <a:t>određuje da li objekat klase fajl pokazuje na datoteku, vraća true/false</a:t>
                      </a:r>
                      <a:endParaRPr lang="sr-Latn-C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010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r-Latn-RS" sz="1000">
                          <a:latin typeface="Cambria"/>
                          <a:ea typeface="Times New Roman"/>
                          <a:cs typeface="Calibri"/>
                        </a:rPr>
                        <a:t>.createNewFile()</a:t>
                      </a:r>
                      <a:endParaRPr lang="sr-Latn-C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r-Latn-RS" sz="1000">
                          <a:latin typeface="Cambria"/>
                          <a:ea typeface="Times New Roman"/>
                          <a:cs typeface="Calibri"/>
                        </a:rPr>
                        <a:t>kreira novu praznu datoteku na koji ukazuje zadata apstrakna putanja</a:t>
                      </a:r>
                      <a:endParaRPr lang="sr-Latn-C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010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r-Latn-RS" sz="1000">
                          <a:latin typeface="Cambria"/>
                          <a:ea typeface="Times New Roman"/>
                          <a:cs typeface="Calibri"/>
                        </a:rPr>
                        <a:t>.getParentFile()</a:t>
                      </a:r>
                      <a:endParaRPr lang="sr-Latn-C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r-Latn-RS" sz="1000">
                          <a:latin typeface="Cambria"/>
                          <a:ea typeface="Times New Roman"/>
                          <a:cs typeface="Calibri"/>
                        </a:rPr>
                        <a:t>pribavlja direktorijuma (ukoliko postoji) koji sadrži posamtrani diretorijum ili datoteku</a:t>
                      </a:r>
                      <a:endParaRPr lang="sr-Latn-C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50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r-Latn-RS" sz="1000">
                          <a:latin typeface="Cambria"/>
                          <a:ea typeface="Times New Roman"/>
                          <a:cs typeface="Calibri"/>
                        </a:rPr>
                        <a:t>.getAbsolutePath()</a:t>
                      </a:r>
                      <a:endParaRPr lang="sr-Latn-C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r-Latn-RS" sz="1000">
                          <a:latin typeface="Cambria"/>
                          <a:ea typeface="Times New Roman"/>
                          <a:cs typeface="Calibri"/>
                        </a:rPr>
                        <a:t>vraća apsolutnu putanju</a:t>
                      </a:r>
                      <a:endParaRPr lang="sr-Latn-C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50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r-Latn-RS" sz="1000">
                          <a:latin typeface="Cambria"/>
                          <a:ea typeface="Times New Roman"/>
                          <a:cs typeface="Calibri"/>
                        </a:rPr>
                        <a:t>.getPath()</a:t>
                      </a:r>
                      <a:endParaRPr lang="sr-Latn-C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r-Latn-RS" sz="1000" dirty="0">
                          <a:latin typeface="Cambria"/>
                          <a:ea typeface="Times New Roman"/>
                          <a:cs typeface="Calibri"/>
                        </a:rPr>
                        <a:t>vraća relativnu putanju</a:t>
                      </a:r>
                      <a:endParaRPr lang="sr-Latn-C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C8D53D50149ED46B0F604B0AB1C9166" ma:contentTypeVersion="2" ma:contentTypeDescription="Kreiraj novi dokument." ma:contentTypeScope="" ma:versionID="b711f1249f1f24e1ddd34c8eb65e98d8">
  <xsd:schema xmlns:xsd="http://www.w3.org/2001/XMLSchema" xmlns:xs="http://www.w3.org/2001/XMLSchema" xmlns:p="http://schemas.microsoft.com/office/2006/metadata/properties" xmlns:ns2="099c3577-e85a-493f-8859-968d4095d846" targetNamespace="http://schemas.microsoft.com/office/2006/metadata/properties" ma:root="true" ma:fieldsID="71da012b8906907125d406232ebc1fe8" ns2:_="">
    <xsd:import namespace="099c3577-e85a-493f-8859-968d4095d8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9c3577-e85a-493f-8859-968d4095d8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 sadržaja"/>
        <xsd:element ref="dc:title" minOccurs="0" maxOccurs="1" ma:index="4" ma:displayName="Naslov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D9BFA99-D8BC-437A-8244-A3D8AF54AF8C}"/>
</file>

<file path=customXml/itemProps2.xml><?xml version="1.0" encoding="utf-8"?>
<ds:datastoreItem xmlns:ds="http://schemas.openxmlformats.org/officeDocument/2006/customXml" ds:itemID="{3B6D7E1A-9ACB-48FA-BA6B-22232CAE9248}"/>
</file>

<file path=customXml/itemProps3.xml><?xml version="1.0" encoding="utf-8"?>
<ds:datastoreItem xmlns:ds="http://schemas.openxmlformats.org/officeDocument/2006/customXml" ds:itemID="{AD790BC1-2062-4BF7-BFA7-38351A5E59EF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1677</TotalTime>
  <Words>3012</Words>
  <Application>Microsoft Office PowerPoint</Application>
  <PresentationFormat>On-screen Show (4:3)</PresentationFormat>
  <Paragraphs>443</Paragraphs>
  <Slides>40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Cambria</vt:lpstr>
      <vt:lpstr>Courier New</vt:lpstr>
      <vt:lpstr>Lucida Sans Unicode</vt:lpstr>
      <vt:lpstr>Office Theme</vt:lpstr>
      <vt:lpstr>Picture Publisher Bild</vt:lpstr>
      <vt:lpstr>Siniša Nikolić</vt:lpstr>
      <vt:lpstr>Sadržaj</vt:lpstr>
      <vt:lpstr>Upoznavanje sa ulaz/izlaz IO sistemom</vt:lpstr>
      <vt:lpstr>Upoznavanje sa ulaz/izlaz IO sistemom</vt:lpstr>
      <vt:lpstr>Upoznavanje sa ulaz/izlaz IO sistemom</vt:lpstr>
      <vt:lpstr>IO paket</vt:lpstr>
      <vt:lpstr>Klasa File</vt:lpstr>
      <vt:lpstr>Klasa File</vt:lpstr>
      <vt:lpstr>Klasa File</vt:lpstr>
      <vt:lpstr>Binarni tokovi (Input Stream/OutputStream)</vt:lpstr>
      <vt:lpstr>Binarni tokovi (Input Stream/OutputStream)</vt:lpstr>
      <vt:lpstr>Binarni tokovi (Input Stream/OutputStream)</vt:lpstr>
      <vt:lpstr>Binarni tokovi (Input Stream/OutputStream)</vt:lpstr>
      <vt:lpstr>Binarni tokovi (Input Stream/OutputStream)</vt:lpstr>
      <vt:lpstr>Tekstualni tokovi (Reader/Writer)</vt:lpstr>
      <vt:lpstr>Tekstualni tokovi (Reader/Writer)</vt:lpstr>
      <vt:lpstr>Tekstualni tokovi (Reader/Writer)</vt:lpstr>
      <vt:lpstr>Tekstualni tokovi (Reader/Writer)</vt:lpstr>
      <vt:lpstr>Tekstualni tokovi (Reader/Writer)</vt:lpstr>
      <vt:lpstr>Tekstualni tokovi (Reader/Writer)</vt:lpstr>
      <vt:lpstr>Tekstualni tokovi (Reader/Writer)</vt:lpstr>
      <vt:lpstr>Tekstualni tokovi (Reader/Writer)</vt:lpstr>
      <vt:lpstr>Tekstualni tokovi (Reader/Writer)</vt:lpstr>
      <vt:lpstr>Šprežne klase i Unos teksta sa tastature</vt:lpstr>
      <vt:lpstr>Šprežne klase i Ispis teksta sa ekran</vt:lpstr>
      <vt:lpstr>Klasa Files</vt:lpstr>
      <vt:lpstr>Klasa Files</vt:lpstr>
      <vt:lpstr>Unos sa tastature – Klasa Scanner</vt:lpstr>
      <vt:lpstr>Unos sa tastature – Klasa Scanner</vt:lpstr>
      <vt:lpstr>Unos sa tastature – Klasa Console</vt:lpstr>
      <vt:lpstr>Binarni fajlovi</vt:lpstr>
      <vt:lpstr>Binarni fajlovi</vt:lpstr>
      <vt:lpstr>Tekstualni fajlovi</vt:lpstr>
      <vt:lpstr>Poređenje binarnih i tekstualni fajlova</vt:lpstr>
      <vt:lpstr>Podsetnik</vt:lpstr>
      <vt:lpstr>Serijalizacija objekta</vt:lpstr>
      <vt:lpstr>Serijalizacija objekta</vt:lpstr>
      <vt:lpstr>Serijalizacija objekta</vt:lpstr>
      <vt:lpstr>Rad sa arhivama</vt:lpstr>
      <vt:lpstr>Primer aplikacije koja koristi 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moja prezentacija</dc:title>
  <dc:creator>Sinisa Nikolic</dc:creator>
  <dc:description>Prezentacija kreirana za potrebe kursa JWD</dc:description>
  <cp:lastModifiedBy>Siniša</cp:lastModifiedBy>
  <cp:revision>328</cp:revision>
  <dcterms:created xsi:type="dcterms:W3CDTF">2014-06-04T21:04:36Z</dcterms:created>
  <dcterms:modified xsi:type="dcterms:W3CDTF">2021-04-15T18:09:16Z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0x010100EC8D53D50149ED46B0F604B0AB1C9166</vt:lpwstr>
  </property>
</Properties>
</file>