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23"/>
  </p:notesMasterIdLst>
  <p:sldIdLst>
    <p:sldId id="256" r:id="rId4"/>
    <p:sldId id="257" r:id="rId5"/>
    <p:sldId id="275" r:id="rId6"/>
    <p:sldId id="287" r:id="rId7"/>
    <p:sldId id="268" r:id="rId8"/>
    <p:sldId id="259" r:id="rId9"/>
    <p:sldId id="281" r:id="rId10"/>
    <p:sldId id="269" r:id="rId11"/>
    <p:sldId id="271" r:id="rId12"/>
    <p:sldId id="272" r:id="rId13"/>
    <p:sldId id="278" r:id="rId14"/>
    <p:sldId id="276" r:id="rId15"/>
    <p:sldId id="277" r:id="rId16"/>
    <p:sldId id="282" r:id="rId17"/>
    <p:sldId id="284" r:id="rId18"/>
    <p:sldId id="279" r:id="rId19"/>
    <p:sldId id="273" r:id="rId20"/>
    <p:sldId id="274" r:id="rId21"/>
    <p:sldId id="28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47FEDE4-1100-4D25-9AB2-2115A14C5D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C713CE-ADD8-46FE-ACB5-1C55AD92BA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43A01BB-80EF-4331-9BF5-704A257CC3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3511C97-4358-44E9-A0D6-054F92FBD1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537573-3495-411A-8324-19258BC7AA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0A6A6F3-61B1-4252-A80A-CB25211E0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1B8B25-9487-4A00-8A7F-05EBAC88A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4DCF9E-6F61-4B6E-9122-481C56B3F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54B9E6-41AD-4CA5-A71F-2CE4A8DAB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384404-A0BA-4A7C-9865-ED3AB42E3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52418-B42F-41C1-B5AB-67FD4F93BF52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3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733E26-1DD5-4D6D-A89C-FB58417CD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95E13-4804-48FF-A8E7-99B5F92FF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6209CC-A537-4009-A43B-B5979E2A8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45524-BA70-4565-963E-07F02CFB55B5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9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5B3800-0F40-4927-B08C-B98349AAB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C22118-430F-4F8F-AAE8-191C5D062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E0AEA-9529-424A-891D-7049286CA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ACA9-71F8-4895-925B-983908D4A3FC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9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A875B-8053-418D-A264-DA2B37D6B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31AD30-B3F8-4DD5-8F89-062979BD6B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764830-DC36-4E29-9572-CB94975A4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BF25D-2380-4FF2-AF6C-A8CC1D53E2DA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672A26-A98F-4592-94F3-CB5540DCB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832190-7EAC-42C5-9030-B07491AC3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9FDFB6-77FF-4C4F-918C-EBABAB1AA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A8864-5B42-4EA8-92B8-3984C54304B9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42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2ED7B-74C2-492A-8E8F-536FBDBA76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FB0A0-E20F-4664-9236-5898A4FA6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139E4-2EED-4401-AF83-BD66D75E5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30FFC-819D-4A1C-A38B-552007DD402D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6328EE-BAC7-45F4-A454-FE3A3A986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68687F-6B8D-4026-9E2D-7D85C07DC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E98D56-4155-4A5F-87C8-8EF9EF9DC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BEA31-CBC8-4EC4-892A-79C28F7FE29E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1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237A0B-2C2B-4C38-B2C9-1DB4202D7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3DE20D-40CC-46F3-9CBE-E453B362F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7FBDEA-7EC3-4BEF-80BE-04C48396C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377CC-E0E4-4615-8C91-C2C3509BDA6F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5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B9E5D5-B5BD-48CB-867D-1064A31689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AA98A0-9536-49D3-83A3-24A5F7378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6F9EA3-CB9E-4E3E-9A62-BBD81484D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845F3-6915-4041-8B55-E5B68C7C739D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74F2C-CA16-45C9-81DF-4156B3B54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844-D746-4789-B607-0C622E25F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2C36C-497C-4303-97C3-BA95A9A5A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E096-8950-49B0-802E-8984939EDC9A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7032-B28A-4CFE-9EBF-F13B5FEC7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183A0-D2D6-49FD-823F-7281F1C30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A6F9E-824B-4723-85DB-6FF412C0D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28AB-FCCB-4089-9D44-EB01DFC75BD5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8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938627-80C5-4EDE-BC42-1B52F21D2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AA8DEC-6EC1-43C6-BF1E-18EBB62D1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CF0A1F-949A-4D16-9E94-AD4FFD3BEE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A35E0A0-4200-4E65-8096-AAA39BF0E4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3C8C96-F155-4C3A-BA67-65D832CEBB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BE51FE7-653C-495E-BA46-E298DEA79B9A}" type="slidenum">
              <a:rPr lang="en-US" altLang="en-US"/>
              <a:pPr>
                <a:defRPr/>
              </a:pPr>
              <a:t>‹#›</a:t>
            </a:fld>
            <a:r>
              <a:rPr lang="sr-Latn-CS" altLang="en-US"/>
              <a:t>/4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ftn.uns.ac.rs/files/15594/download?download_frd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astava.ftninformatika.com/courses/3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uceecke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DFD0AB-4B58-4BF2-85BE-9C32FBC500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Uvod u objektno programiranje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47B2F65-7711-484F-8E25-5DBCBBBE31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O predmetu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31AABFB-DBCA-4FC2-B4DD-D3F2E21EA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33A7EAE-22E9-4BA6-877E-ED61F77A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964612" cy="5661025"/>
          </a:xfrm>
        </p:spPr>
        <p:txBody>
          <a:bodyPr/>
          <a:lstStyle/>
          <a:p>
            <a:pPr>
              <a:defRPr/>
            </a:pPr>
            <a:r>
              <a:rPr lang="sr-Latn-RS" altLang="en-US" sz="2400" dirty="0"/>
              <a:t>Test - model podataka/ULM </a:t>
            </a:r>
            <a:r>
              <a:rPr lang="sr-Latn-RS" altLang="en-US" sz="2400" dirty="0" err="1"/>
              <a:t>class</a:t>
            </a:r>
            <a:r>
              <a:rPr lang="sr-Latn-RS" altLang="en-US" sz="2400" dirty="0"/>
              <a:t> dijagram (nosi 0-10 poena). </a:t>
            </a:r>
            <a:r>
              <a:rPr lang="pl-PL" altLang="en-US" sz="2400" dirty="0"/>
              <a:t>Radi 15 minuta na papiru na 6 terminu vežbi.</a:t>
            </a:r>
            <a:endParaRPr lang="pt-BR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sr-Latn-RS" altLang="en-US" sz="2400" dirty="0"/>
              <a:t>Domaći zadatak 1 - kontrolna tačka za projekat 1, student prikazuje implementaciju projekta - modelovane klase (nosi 0-5 poena).</a:t>
            </a:r>
            <a:r>
              <a:rPr lang="en-US" altLang="en-US" sz="2400" dirty="0"/>
              <a:t> </a:t>
            </a:r>
            <a:r>
              <a:rPr lang="pl-PL" altLang="en-US" sz="2400" dirty="0"/>
              <a:t>Brani se na 8 terminu vežbi.</a:t>
            </a:r>
            <a:endParaRPr lang="en-US" altLang="en-US" sz="2400" dirty="0"/>
          </a:p>
          <a:p>
            <a:pPr>
              <a:defRPr/>
            </a:pPr>
            <a:r>
              <a:rPr lang="sr-Latn-RS" altLang="en-US" sz="2400" dirty="0"/>
              <a:t>Domaći zadatak 2 - kontrolna tačka za projekat 1,student prikazuje implementaciju projekta - </a:t>
            </a:r>
            <a:r>
              <a:rPr lang="sr-Latn-RS" altLang="en-US" sz="2400" dirty="0" err="1"/>
              <a:t>prerzistenciju</a:t>
            </a:r>
            <a:r>
              <a:rPr lang="sr-Latn-RS" altLang="en-US" sz="2400" dirty="0"/>
              <a:t> podataka u fajl sistem (nosi 0-5 poena)</a:t>
            </a:r>
            <a:r>
              <a:rPr lang="en-US" altLang="en-US" sz="2400" dirty="0"/>
              <a:t>. </a:t>
            </a:r>
            <a:r>
              <a:rPr lang="pl-PL" altLang="en-US" sz="2400" dirty="0"/>
              <a:t>Brani se na 8 terminu vežbi.</a:t>
            </a:r>
            <a:endParaRPr lang="en-US" altLang="en-US" sz="2400" dirty="0"/>
          </a:p>
          <a:p>
            <a:pPr marL="0" indent="0">
              <a:buFontTx/>
              <a:buNone/>
              <a:defRPr/>
            </a:pPr>
            <a:endParaRPr lang="sr-Latn-R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423281-DFA9-4032-934D-E2BFF6859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E1EFBDB-AE29-46A1-9361-7397B3392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964612" cy="5661025"/>
          </a:xfrm>
        </p:spPr>
        <p:txBody>
          <a:bodyPr/>
          <a:lstStyle/>
          <a:p>
            <a:r>
              <a:rPr lang="sr-Latn-RS" altLang="en-US" sz="2400"/>
              <a:t>Domaći zadatak 3 - kontrolna tačka za projekat 2, </a:t>
            </a:r>
            <a:r>
              <a:rPr lang="pl-PL" altLang="en-US" sz="2400"/>
              <a:t>student prikazuje implementaciju projekta - CRUD operacije za entitete (nosi 0-5 poena). Brani se na 13 terminu vežbi.</a:t>
            </a:r>
            <a:endParaRPr lang="en-US" altLang="en-US" sz="2400"/>
          </a:p>
          <a:p>
            <a:r>
              <a:rPr lang="sr-Latn-RS" altLang="en-US" sz="2400"/>
              <a:t>Domaći zadatak 4 - kontrolna tačka za projekat 2, </a:t>
            </a:r>
            <a:r>
              <a:rPr lang="en-US" altLang="en-US" sz="2400"/>
              <a:t>student prikazuje implementaciju dela funkcionalnosti projekta i osnovni deo UI u Swingu (nosi 0-5 poena). </a:t>
            </a:r>
            <a:r>
              <a:rPr lang="pl-PL" altLang="en-US" sz="2400"/>
              <a:t>Brani se na 13 terminu vežbi.</a:t>
            </a:r>
            <a:endParaRPr lang="en-US" altLang="en-US" sz="2400"/>
          </a:p>
          <a:p>
            <a:endParaRPr lang="sr-Latn-R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D8BEE47-7625-4755-A124-625E2D88E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E7424D-980D-432F-A227-DAAF74CE9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964612" cy="5661025"/>
          </a:xfrm>
        </p:spPr>
        <p:txBody>
          <a:bodyPr/>
          <a:lstStyle/>
          <a:p>
            <a:pPr>
              <a:defRPr/>
            </a:pPr>
            <a:r>
              <a:rPr lang="it-IT" altLang="sr-Latn-RS" dirty="0"/>
              <a:t>Praktični deo ispita - predispitne obaveze</a:t>
            </a:r>
            <a:endParaRPr lang="sr-Latn-RS" altLang="en-US" dirty="0"/>
          </a:p>
          <a:p>
            <a:pPr lvl="1">
              <a:defRPr/>
            </a:pPr>
            <a:r>
              <a:rPr lang="sr-Latn-RS" dirty="0">
                <a:solidFill>
                  <a:srgbClr val="FF0000"/>
                </a:solidFill>
              </a:rPr>
              <a:t>Ko na Testu i domaćim zadacima nema zbirno ≥ 10 poena ne dobija potpis ne može brani projekat, ne može da izlazi na teoretski deo ispita!!!</a:t>
            </a:r>
          </a:p>
          <a:p>
            <a:pPr lvl="1">
              <a:defRPr/>
            </a:pPr>
            <a:r>
              <a:rPr lang="en-US" altLang="en-US" dirty="0" err="1">
                <a:solidFill>
                  <a:srgbClr val="FF0000"/>
                </a:solidFill>
              </a:rPr>
              <a:t>Nema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popravnih</a:t>
            </a:r>
            <a:r>
              <a:rPr lang="en-US" altLang="en-US" dirty="0">
                <a:solidFill>
                  <a:srgbClr val="FF0000"/>
                </a:solidFill>
              </a:rPr>
              <a:t> za </a:t>
            </a:r>
            <a:r>
              <a:rPr lang="en-US" altLang="en-US" dirty="0" err="1">
                <a:solidFill>
                  <a:srgbClr val="FF0000"/>
                </a:solidFill>
              </a:rPr>
              <a:t>predispitne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obaveze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jedina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opcija</a:t>
            </a:r>
            <a:r>
              <a:rPr lang="en-US" altLang="en-US" dirty="0">
                <a:solidFill>
                  <a:srgbClr val="FF0000"/>
                </a:solidFill>
              </a:rPr>
              <a:t> da se </a:t>
            </a:r>
            <a:r>
              <a:rPr lang="en-US" altLang="en-US" dirty="0" err="1">
                <a:solidFill>
                  <a:srgbClr val="FF0000"/>
                </a:solidFill>
              </a:rPr>
              <a:t>rade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ponovo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sr-Latn-RS" altLang="en-US" dirty="0">
                <a:solidFill>
                  <a:srgbClr val="FF0000"/>
                </a:solidFill>
              </a:rPr>
              <a:t>u nekoj od narednih godina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ponovno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slušanje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predmeta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r-Latn-R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4D5EAD9-C156-4F5C-8EA5-57E47954B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63F7EE-7D03-483C-9393-46E9BAFCA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sr-Latn-RS" altLang="en-US"/>
              <a:t>Predmetni projekat - student brani implementaciju svog projekta </a:t>
            </a:r>
            <a:endParaRPr lang="vi-VN" altLang="en-US"/>
          </a:p>
          <a:p>
            <a:pPr lvl="1"/>
            <a:r>
              <a:rPr lang="vi-VN" altLang="en-US" sz="2400"/>
              <a:t>radi se u individualno</a:t>
            </a:r>
          </a:p>
          <a:p>
            <a:pPr lvl="1"/>
            <a:r>
              <a:rPr lang="vi-VN" altLang="en-US" sz="2400"/>
              <a:t>obavezan</a:t>
            </a:r>
          </a:p>
          <a:p>
            <a:pPr lvl="1"/>
            <a:r>
              <a:rPr lang="vi-VN" altLang="en-US" sz="2400"/>
              <a:t>nosi 20-40 poena (min 20 da bi prošao)</a:t>
            </a:r>
          </a:p>
          <a:p>
            <a:pPr lvl="1"/>
            <a:r>
              <a:rPr lang="vi-VN" altLang="en-US" sz="2400"/>
              <a:t>swing aplikacija</a:t>
            </a:r>
          </a:p>
          <a:p>
            <a:pPr lvl="1"/>
            <a:r>
              <a:rPr lang="vi-VN" altLang="en-US" sz="2400"/>
              <a:t>biće dva termina odbrane, jedan u julu i jedan u septembru</a:t>
            </a:r>
          </a:p>
          <a:p>
            <a:pPr lvl="1"/>
            <a:r>
              <a:rPr lang="vi-VN" altLang="en-US" sz="2400"/>
              <a:t>očekujte da odbrana bude zakazana počekom jula (oko 3 nedelje od završetka semestra). Ukoliko neko ide na Work and Travel ili slično, može da brani projekat ranije čim se završi semester (UPOZORENJE: ne može da izađe kasnije ponovo sa ostalim studentima u julu)</a:t>
            </a:r>
          </a:p>
          <a:p>
            <a:pPr lvl="1"/>
            <a:r>
              <a:rPr lang="vi-VN" altLang="en-US" sz="2400"/>
              <a:t>bodovi za odbranjeni projekat u septembru množe se sa 0.9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0135E0E-D992-407A-8B49-DA451895E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3CCDD17-FBC1-4146-A456-E71F1AF58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r>
              <a:rPr lang="sr-Latn-RS" altLang="en-US" sz="2800"/>
              <a:t>Smatra se da je </a:t>
            </a:r>
            <a:r>
              <a:rPr lang="sr-Latn-RS" altLang="en-US" sz="2800" b="1"/>
              <a:t>student položio predispitne obaveze</a:t>
            </a:r>
            <a:r>
              <a:rPr lang="sr-Latn-RS" altLang="en-US" sz="2800"/>
              <a:t> ako na svim </a:t>
            </a:r>
            <a:r>
              <a:rPr lang="en-US" altLang="en-US" sz="2800"/>
              <a:t>predispitnim obavezama (</a:t>
            </a:r>
            <a:r>
              <a:rPr lang="sr-Latn-RS" altLang="en-US" sz="2800"/>
              <a:t>testu</a:t>
            </a:r>
            <a:r>
              <a:rPr lang="en-US" altLang="en-US" sz="2800"/>
              <a:t>, domaćim zadacima, projektu) </a:t>
            </a:r>
            <a:r>
              <a:rPr lang="sr-Latn-RS" altLang="en-US" sz="2800"/>
              <a:t>ima</a:t>
            </a:r>
            <a:r>
              <a:rPr lang="en-US" altLang="en-US" sz="2800"/>
              <a:t> zbirno ≥ 36</a:t>
            </a:r>
            <a:r>
              <a:rPr lang="sr-Latn-RS" altLang="en-US" sz="2800"/>
              <a:t>.</a:t>
            </a:r>
          </a:p>
          <a:p>
            <a:r>
              <a:rPr lang="en-US" altLang="en-US" sz="2800"/>
              <a:t>Ko na svim predispitnim obavezama (</a:t>
            </a:r>
            <a:r>
              <a:rPr lang="sr-Latn-RS" altLang="en-US" sz="2800"/>
              <a:t>test</a:t>
            </a:r>
            <a:r>
              <a:rPr lang="en-US" altLang="en-US" sz="2800"/>
              <a:t>, domaćim zadacima, projektu) nema zbirno ≥ 36 poena </a:t>
            </a:r>
            <a:r>
              <a:rPr lang="en-US" altLang="en-US" sz="2800" b="1"/>
              <a:t>n</a:t>
            </a:r>
            <a:r>
              <a:rPr lang="sr-Latn-RS" altLang="en-US" sz="2800" b="1"/>
              <a:t>ij</a:t>
            </a:r>
            <a:r>
              <a:rPr lang="en-US" altLang="en-US" sz="2800" b="1"/>
              <a:t>e polož</a:t>
            </a:r>
            <a:r>
              <a:rPr lang="sr-Latn-RS" altLang="en-US" sz="2800" b="1"/>
              <a:t>io</a:t>
            </a:r>
            <a:r>
              <a:rPr lang="en-US" altLang="en-US" sz="2800" b="1"/>
              <a:t> predispitne obaveze</a:t>
            </a:r>
            <a:r>
              <a:rPr lang="sr-Latn-RS" altLang="en-US" sz="2800"/>
              <a:t> </a:t>
            </a:r>
            <a:r>
              <a:rPr lang="en-US" altLang="en-US" sz="2800"/>
              <a:t>(ne može da izlazi na teoretski deo ispita)!!!</a:t>
            </a:r>
            <a:endParaRPr lang="sr-Latn-RS" altLang="en-US" sz="2800"/>
          </a:p>
          <a:p>
            <a:r>
              <a:rPr lang="en-US" altLang="en-US" sz="2800"/>
              <a:t>Studenti koji </a:t>
            </a:r>
            <a:r>
              <a:rPr lang="en-US" altLang="en-US" sz="2800" b="1"/>
              <a:t>ne polože predispitne obaveze </a:t>
            </a:r>
            <a:r>
              <a:rPr lang="en-US" altLang="en-US" sz="2800"/>
              <a:t>do početka nastave u narednoj školskoj godini, brišu mu se bodovi iz predispitnih obaveza</a:t>
            </a:r>
            <a:endParaRPr lang="sr-Latn-R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91A2E1D-4380-4F84-96E7-48B16E183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DF0B6DE-19DF-43BC-8C4B-8604894F0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661025"/>
          </a:xfrm>
        </p:spPr>
        <p:txBody>
          <a:bodyPr/>
          <a:lstStyle/>
          <a:p>
            <a:pPr marL="0" indent="0">
              <a:buFontTx/>
              <a:buNone/>
            </a:pPr>
            <a:endParaRPr lang="sr-Latn-RS" altLang="en-US" sz="2800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94CAF4EC-A7D2-4EC1-8AE0-D3230105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196975"/>
            <a:ext cx="8982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F6677E5-3799-4D3F-BC26-14C17F9C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BB325C-0E57-4528-AD09-D68D817A9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1196975"/>
            <a:ext cx="8999537" cy="5400675"/>
          </a:xfrm>
        </p:spPr>
        <p:txBody>
          <a:bodyPr/>
          <a:lstStyle/>
          <a:p>
            <a:r>
              <a:rPr lang="vi-VN" altLang="en-US" sz="2800" b="1"/>
              <a:t>NAPOMENA: </a:t>
            </a:r>
            <a:r>
              <a:rPr lang="vi-VN" altLang="en-US" sz="2800"/>
              <a:t>Po </a:t>
            </a:r>
            <a:r>
              <a:rPr lang="vi-VN" altLang="en-US" sz="2800" b="1" i="1"/>
              <a:t>Pravilnk o izvođenju nastave, </a:t>
            </a:r>
            <a:r>
              <a:rPr lang="en-US" altLang="en-US" sz="2800" b="1" i="1"/>
              <a:t>metodologiji </a:t>
            </a:r>
            <a:r>
              <a:rPr lang="vi-VN" altLang="en-US" sz="2800" b="1" i="1"/>
              <a:t>dodele ESPB bodova, osnovama vrednovanja predispitnih o</a:t>
            </a:r>
            <a:r>
              <a:rPr lang="en-US" altLang="en-US" sz="2800" b="1" i="1"/>
              <a:t>ba</a:t>
            </a:r>
            <a:r>
              <a:rPr lang="vi-VN" altLang="en-US" sz="2800" b="1" i="1"/>
              <a:t>veza i načinu provere znanja studenata</a:t>
            </a:r>
            <a:r>
              <a:rPr lang="vi-VN" altLang="en-US" sz="2800"/>
              <a:t> koji je definisao FTN</a:t>
            </a:r>
          </a:p>
          <a:p>
            <a:pPr lvl="1"/>
            <a:r>
              <a:rPr lang="vi-VN" altLang="en-US" sz="2000"/>
              <a:t>student koji </a:t>
            </a:r>
            <a:r>
              <a:rPr lang="sr-Latn-RS" altLang="en-US" sz="2000"/>
              <a:t>je</a:t>
            </a:r>
            <a:r>
              <a:rPr lang="vi-VN" altLang="en-US" sz="2000"/>
              <a:t> </a:t>
            </a:r>
            <a:r>
              <a:rPr lang="vi-VN" altLang="en-US" sz="2000" b="1"/>
              <a:t>položi</a:t>
            </a:r>
            <a:r>
              <a:rPr lang="sr-Latn-RS" altLang="en-US" sz="2000" b="1"/>
              <a:t>o</a:t>
            </a:r>
            <a:r>
              <a:rPr lang="vi-VN" altLang="en-US" sz="2000" b="1"/>
              <a:t> predispitne obaveze ( </a:t>
            </a:r>
            <a:r>
              <a:rPr lang="vi-VN" altLang="en-US" sz="2000"/>
              <a:t>zaključno sa projektom)</a:t>
            </a:r>
            <a:r>
              <a:rPr lang="sr-Latn-RS" altLang="en-US" sz="2000"/>
              <a:t>, položene predispitne obaveze</a:t>
            </a:r>
            <a:r>
              <a:rPr lang="vi-VN" altLang="en-US" sz="2000"/>
              <a:t> </a:t>
            </a:r>
            <a:r>
              <a:rPr lang="sr-Latn-RS" altLang="en-US" sz="2000"/>
              <a:t>v</a:t>
            </a:r>
            <a:r>
              <a:rPr lang="vi-VN" altLang="en-US" sz="2000"/>
              <a:t>až</a:t>
            </a:r>
            <a:r>
              <a:rPr lang="sr-Latn-RS" altLang="en-US" sz="2000"/>
              <a:t>e</a:t>
            </a:r>
            <a:r>
              <a:rPr lang="vi-VN" altLang="en-US" sz="2000"/>
              <a:t> 3 semestra uključujući semstra kada je student slušao predmet, ukoliko studnet ne položi teoriju do kraja tog roka </a:t>
            </a:r>
            <a:r>
              <a:rPr lang="sr-Latn-RS" altLang="en-US" sz="2000"/>
              <a:t>trebaće</a:t>
            </a:r>
            <a:r>
              <a:rPr lang="vi-VN" altLang="en-US" sz="2000"/>
              <a:t> ponovno da slušaju predmet uz punu nadoknadu troškova prema cenovniku fakulteta i da polaže predispitne obaveze ispočetka</a:t>
            </a:r>
            <a:r>
              <a:rPr lang="sr-Latn-RS" altLang="en-US" sz="2000"/>
              <a:t> </a:t>
            </a:r>
            <a:r>
              <a:rPr lang="vi-VN" altLang="en-US" sz="2000"/>
              <a:t>(</a:t>
            </a:r>
            <a:r>
              <a:rPr lang="en-US" altLang="en-US" sz="2000"/>
              <a:t>test</a:t>
            </a:r>
            <a:r>
              <a:rPr lang="vi-VN" altLang="en-US" sz="2000"/>
              <a:t>, domaće zadatke, projekat)</a:t>
            </a:r>
          </a:p>
          <a:p>
            <a:pPr lvl="1"/>
            <a:r>
              <a:rPr lang="vi-VN" altLang="en-US" sz="2000"/>
              <a:t>student koji su </a:t>
            </a:r>
            <a:r>
              <a:rPr lang="vi-VN" altLang="en-US" sz="2000" b="1"/>
              <a:t>nije položio predispitne obaveze a želi ponovo da polaže predispitne obaveze </a:t>
            </a:r>
            <a:r>
              <a:rPr lang="sr-Latn-RS" altLang="en-US" sz="2000" b="1"/>
              <a:t>naredne školske godine </a:t>
            </a:r>
            <a:r>
              <a:rPr lang="vi-VN" altLang="en-US" sz="2000" b="1"/>
              <a:t>to može da uradi jedino ako ponovno sluša predmet </a:t>
            </a:r>
            <a:r>
              <a:rPr lang="vi-VN" altLang="en-US" sz="2000"/>
              <a:t>uz punu nadoknadu troškova prema cenovniku fakulteta</a:t>
            </a:r>
            <a:r>
              <a:rPr lang="sr-Latn-RS" altLang="en-US" sz="2000"/>
              <a:t> </a:t>
            </a:r>
            <a:r>
              <a:rPr lang="vi-VN" altLang="en-US" sz="2000"/>
              <a:t>i da polaže predispitne obaveze ispočetka (</a:t>
            </a:r>
            <a:r>
              <a:rPr lang="en-US" altLang="en-US" sz="2000"/>
              <a:t>test</a:t>
            </a:r>
            <a:r>
              <a:rPr lang="vi-VN" altLang="en-US" sz="2000"/>
              <a:t>, domaće zadatke, projekat)</a:t>
            </a:r>
            <a:r>
              <a:rPr lang="sr-Latn-RS" altLang="en-US" sz="2000"/>
              <a:t>. Ako student ne želi da polaže predispitne obaveze ne mora da sluša predmet.</a:t>
            </a:r>
            <a:endParaRPr lang="en-US" altLang="en-US" sz="2000"/>
          </a:p>
          <a:p>
            <a:pPr lvl="3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A65C747-4CCE-4B2A-9D67-0D0539235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80AF9AB-21B9-4F63-823D-8EB6EB02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Teorijski deo ispita</a:t>
            </a:r>
            <a:endParaRPr lang="en-US" altLang="en-US"/>
          </a:p>
          <a:p>
            <a:pPr lvl="1"/>
            <a:r>
              <a:rPr lang="en-US" altLang="en-US"/>
              <a:t>obavezan</a:t>
            </a:r>
          </a:p>
          <a:p>
            <a:pPr lvl="1"/>
            <a:r>
              <a:rPr lang="en-US" altLang="en-US"/>
              <a:t>preduslov za izlazak na usmeni ispit je ≥ 36 poena na praktičnom delu ispita</a:t>
            </a:r>
          </a:p>
          <a:p>
            <a:pPr lvl="1"/>
            <a:r>
              <a:rPr lang="en-US" altLang="en-US"/>
              <a:t>nosi od 15-30 poena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62C507-4943-4315-B7A2-EB165BB75A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r-Latn-RS" altLang="en-US"/>
              <a:t>PITANJA OKO PRIJAVE ISPITA</a:t>
            </a: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B8E4F7-0EBD-4EB5-B5CC-74F5205D42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62950" cy="5213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RS" altLang="en-US"/>
              <a:t>NA SLEDEĆE PITANJE</a:t>
            </a:r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r>
              <a:rPr lang="sr-Latn-RS" altLang="en-US"/>
              <a:t>BI BIO NEGATIVAN ODGOVOR, </a:t>
            </a:r>
          </a:p>
          <a:p>
            <a:pPr lvl="1" eaLnBrk="1" hangingPunct="1">
              <a:lnSpc>
                <a:spcPct val="90000"/>
              </a:lnSpc>
            </a:pPr>
            <a:r>
              <a:rPr lang="sr-Latn-RS" altLang="en-US"/>
              <a:t>NE POSTOJI NAČIN DA SE PROSLEDI OCENA STUDENTA U STUDENTSKU SLUŽBU AKO ISPIT NIJE PRIJAVLJEN</a:t>
            </a:r>
            <a:endParaRPr lang="sr-Latn-CS" altLang="en-US"/>
          </a:p>
        </p:txBody>
      </p:sp>
      <p:pic>
        <p:nvPicPr>
          <p:cNvPr id="25602" name="Picture 2" descr="S:\Faks\MOJI_PREDMETI\glupaPitanja.jpg">
            <a:extLst>
              <a:ext uri="{FF2B5EF4-FFF2-40B4-BE49-F238E27FC236}">
                <a16:creationId xmlns:a16="http://schemas.microsoft.com/office/drawing/2014/main" id="{D4E4F1DE-34DD-4116-8B1B-5578A2C7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76475"/>
            <a:ext cx="6886575" cy="236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C74720B-0E7E-487E-8D5C-536D2E21E6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sr-Latn-RS" altLang="en-US"/>
              <a:t>PITANJA OKO PRIJAVE ISPITA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2A00225-39FA-4B4A-A054-240118B13A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62950" cy="5213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Latn-RS" altLang="en-US"/>
              <a:t>NA SLEDEĆE PITANJE</a:t>
            </a:r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endParaRPr lang="sr-Latn-RS" altLang="en-US"/>
          </a:p>
          <a:p>
            <a:pPr eaLnBrk="1" hangingPunct="1">
              <a:lnSpc>
                <a:spcPct val="90000"/>
              </a:lnSpc>
            </a:pPr>
            <a:r>
              <a:rPr lang="sr-Latn-RS" altLang="en-US"/>
              <a:t>ODGOVOR BI BIO </a:t>
            </a:r>
          </a:p>
          <a:p>
            <a:pPr lvl="1" eaLnBrk="1" hangingPunct="1">
              <a:lnSpc>
                <a:spcPct val="90000"/>
              </a:lnSpc>
            </a:pPr>
            <a:r>
              <a:rPr lang="sr-Latn-RS" altLang="en-US"/>
              <a:t>NE POSTOJE KOLOKVIJUMI NA PREDMETU, POSTOJE SAMO PREDISPITNE OBAVEZE KOJE JE JEDINO MOGUĆE RADITI NA VEŽBAMA AKO SLUŠATE PREDMET</a:t>
            </a:r>
            <a:endParaRPr lang="sr-Latn-CS" altLang="en-US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A0D53489-BE3D-48B0-A864-F0A77495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55888"/>
            <a:ext cx="85598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001EDADD-83A8-499D-9A0F-FCD89D60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0E8A1E-1365-406D-8851-FDAF427227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sr-Latn-CS" altLang="en-US" sz="1400"/>
              <a:t>/4</a:t>
            </a:r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A189ABB-86F7-4025-9AA1-CC5305C73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</a:t>
            </a:r>
            <a:r>
              <a:rPr lang="sr-Latn-CS" altLang="en-US" sz="4000"/>
              <a:t>poznavanje sa predmetom</a:t>
            </a:r>
            <a:endParaRPr lang="en-US" altLang="en-US" sz="40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4B2F975-80FF-4596-B2A1-ADDFD7491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113337"/>
          </a:xfrm>
        </p:spPr>
        <p:txBody>
          <a:bodyPr/>
          <a:lstStyle/>
          <a:p>
            <a:pPr eaLnBrk="1" hangingPunct="1"/>
            <a:r>
              <a:rPr lang="sr-Latn-CS" altLang="en-US" sz="2400"/>
              <a:t>Broj ESPB: </a:t>
            </a:r>
            <a:r>
              <a:rPr lang="en-US" altLang="en-US" sz="2400"/>
              <a:t>8</a:t>
            </a:r>
          </a:p>
          <a:p>
            <a:pPr eaLnBrk="1" hangingPunct="1"/>
            <a:r>
              <a:rPr lang="sr-Latn-CS" altLang="en-US" sz="2400"/>
              <a:t>Fond časova: 3+3</a:t>
            </a:r>
            <a:endParaRPr lang="en-US" altLang="en-US" sz="2400"/>
          </a:p>
          <a:p>
            <a:pPr eaLnBrk="1" hangingPunct="1"/>
            <a:r>
              <a:rPr lang="en-US" altLang="en-US" sz="2400"/>
              <a:t>Oznaka predmeta: 17 - SIT08</a:t>
            </a:r>
          </a:p>
          <a:p>
            <a:pPr eaLnBrk="1" hangingPunct="1"/>
            <a:r>
              <a:rPr lang="sr-Latn-CS" altLang="en-US" sz="2400"/>
              <a:t>Predmetni nastavnik: Doc. </a:t>
            </a:r>
            <a:r>
              <a:rPr lang="en-US" altLang="en-US" sz="2400"/>
              <a:t>dr Sini</a:t>
            </a:r>
            <a:r>
              <a:rPr lang="sr-Latn-CS" altLang="en-US" sz="2400"/>
              <a:t>ša Nikolić</a:t>
            </a:r>
          </a:p>
          <a:p>
            <a:pPr lvl="1" eaLnBrk="1" hangingPunct="1"/>
            <a:r>
              <a:rPr lang="sr-Latn-CS" altLang="en-US" sz="2000"/>
              <a:t>sinisa_nikolic et uns.ac.rs</a:t>
            </a:r>
            <a:endParaRPr lang="en-US" altLang="en-US" sz="2000"/>
          </a:p>
          <a:p>
            <a:pPr lvl="1" eaLnBrk="1" hangingPunct="1"/>
            <a:r>
              <a:rPr lang="sr-Latn-CS" altLang="en-US" sz="2000"/>
              <a:t>Kancelarija: </a:t>
            </a:r>
            <a:r>
              <a:rPr lang="en-US" altLang="en-US" sz="2000"/>
              <a:t>Prostorije FTN-a u Naučno tehnološkog parka - NTP, Fruškogorska 11, Novi Sad, kancelarija 329</a:t>
            </a:r>
            <a:r>
              <a:rPr lang="vi-VN" altLang="en-US" sz="2000"/>
              <a:t>.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Konsultacije se održavaju ponedeljkom od </a:t>
            </a:r>
            <a:r>
              <a:rPr lang="sr-Latn-RS" altLang="en-US" sz="2000"/>
              <a:t>09</a:t>
            </a:r>
            <a:r>
              <a:rPr lang="en-US" altLang="en-US" sz="2000"/>
              <a:t>:00h do 1</a:t>
            </a:r>
            <a:r>
              <a:rPr lang="sr-Latn-RS" altLang="en-US" sz="2000"/>
              <a:t>1</a:t>
            </a:r>
            <a:r>
              <a:rPr lang="en-US" altLang="en-US" sz="2000"/>
              <a:t>:00h preko ms teams platforme, a termin je rezervisan za razjašnjavanje materije sa predavanja ili konsultovanja oko polaganja predmeta. Konsultacije će se organizovati u koncelariji profesora za potrebe upisa ocena i pregled radova. Sve konsultacije se unapred zakazuju mailom najkasnije do četvrtka prethodne nedelje!!!</a:t>
            </a:r>
            <a:endParaRPr lang="sr-Latn-C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002F0C6-8D40-485D-AD84-BE62D774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BA654-8572-43ED-87E3-415EBF2B9B5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sr-Latn-CS" altLang="en-US" sz="1400"/>
              <a:t>/4</a:t>
            </a:r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13200B3-6E42-4C2C-A61F-ED8016163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</a:t>
            </a:r>
            <a:r>
              <a:rPr lang="sr-Latn-CS" altLang="en-US" sz="4000"/>
              <a:t>poznavanje sa predmetom</a:t>
            </a:r>
            <a:endParaRPr lang="en-US" altLang="en-US" sz="4000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CEE1386-7105-42D4-B7CF-112DC777C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897437"/>
          </a:xfrm>
        </p:spPr>
        <p:txBody>
          <a:bodyPr/>
          <a:lstStyle/>
          <a:p>
            <a:pPr eaLnBrk="1" hangingPunct="1"/>
            <a:r>
              <a:rPr lang="sr-Latn-CS" altLang="en-US" sz="2400"/>
              <a:t>Predmetni asistent: </a:t>
            </a:r>
            <a:r>
              <a:rPr lang="sr-Latn-CS" altLang="en-US" sz="2000"/>
              <a:t>Beker Aleksandar</a:t>
            </a:r>
          </a:p>
          <a:p>
            <a:pPr lvl="1" eaLnBrk="1" hangingPunct="1"/>
            <a:r>
              <a:rPr lang="en-US" altLang="en-US" sz="2000"/>
              <a:t>a_beker</a:t>
            </a:r>
            <a:r>
              <a:rPr lang="sr-Latn-RS" altLang="en-US" sz="2000"/>
              <a:t> </a:t>
            </a:r>
            <a:r>
              <a:rPr lang="sr-Latn-CS" altLang="en-US" sz="2000"/>
              <a:t>et uns.ac.rs</a:t>
            </a:r>
            <a:endParaRPr lang="en-US" altLang="en-US" sz="2000"/>
          </a:p>
          <a:p>
            <a:pPr eaLnBrk="1" hangingPunct="1"/>
            <a:r>
              <a:rPr lang="sr-Latn-CS" altLang="en-US" sz="2400"/>
              <a:t>Predmetni asistent: </a:t>
            </a:r>
            <a:r>
              <a:rPr lang="vi-VN" altLang="en-US" sz="2000"/>
              <a:t>Rašeta Marko</a:t>
            </a:r>
            <a:endParaRPr lang="sr-Latn-CS" altLang="en-US" sz="2000"/>
          </a:p>
          <a:p>
            <a:pPr lvl="1" eaLnBrk="1" hangingPunct="1"/>
            <a:r>
              <a:rPr lang="sr-Latn-RS" altLang="en-US" sz="2000"/>
              <a:t>m</a:t>
            </a:r>
            <a:r>
              <a:rPr lang="en-US" altLang="en-US" sz="2000"/>
              <a:t>raseta</a:t>
            </a:r>
            <a:r>
              <a:rPr lang="sr-Latn-RS" altLang="en-US" sz="2000"/>
              <a:t> </a:t>
            </a:r>
            <a:r>
              <a:rPr lang="sr-Latn-CS" altLang="en-US" sz="2000"/>
              <a:t>et uns.ac.rs</a:t>
            </a:r>
            <a:endParaRPr lang="en-US" altLang="en-US" sz="2000"/>
          </a:p>
          <a:p>
            <a:pPr eaLnBrk="1" hangingPunct="1"/>
            <a:endParaRPr lang="en-US" altLang="en-US" sz="1800" b="1"/>
          </a:p>
          <a:p>
            <a:pPr eaLnBrk="1" hangingPunct="1"/>
            <a:r>
              <a:rPr lang="vi-VN" altLang="en-US" sz="2400"/>
              <a:t>Sve konsultacije se unapred zakazuju mailom!!!</a:t>
            </a:r>
            <a:endParaRPr lang="sr-Latn-RS" altLang="en-US" sz="2400"/>
          </a:p>
          <a:p>
            <a:pPr eaLnBrk="1" hangingPunct="1"/>
            <a:r>
              <a:rPr lang="en-US" altLang="en-US" sz="2400" b="1"/>
              <a:t>NAPOMENA: Studentima će se odgovarati na mailove ako su pristigli iz uns.ac.rs domena tj. poslati su sa univerzitetske akademske mreže.</a:t>
            </a:r>
          </a:p>
          <a:p>
            <a:pPr eaLnBrk="1" hangingPunct="1"/>
            <a:r>
              <a:rPr lang="en-US" altLang="en-US" sz="2400"/>
              <a:t>Uputstvo za studente o ispravnom pisanju mailova unutar akademske zajednice možete pogledati </a:t>
            </a:r>
            <a:r>
              <a:rPr lang="en-US" altLang="en-US" sz="2400" u="sng">
                <a:hlinkClick r:id="rId2" tooltip="Pravilno pisanje akademskih e-mail poruka.pdf"/>
              </a:rPr>
              <a:t>ovde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88C2637-E7CB-45DF-BEF8-9552AE2C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</a:t>
            </a:r>
            <a:r>
              <a:rPr lang="sr-Latn-CS" altLang="en-US"/>
              <a:t>poznavanje sa predmetom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D4BE9F-FB8F-4D72-B2FB-7A1672194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924425"/>
          </a:xfrm>
        </p:spPr>
        <p:txBody>
          <a:bodyPr/>
          <a:lstStyle/>
          <a:p>
            <a:r>
              <a:rPr lang="en-US" altLang="en-US" sz="2400"/>
              <a:t>Sajt predmeta je na Canvas sistemu</a:t>
            </a:r>
            <a:r>
              <a:rPr lang="sr-Latn-RS" altLang="en-US" sz="2400"/>
              <a:t> FTN</a:t>
            </a:r>
            <a:r>
              <a:rPr lang="en-US" altLang="en-US" sz="2400"/>
              <a:t>.</a:t>
            </a:r>
          </a:p>
          <a:p>
            <a:r>
              <a:rPr lang="sr-Latn-CS" altLang="en-US" sz="2400"/>
              <a:t>Adresa sistema: </a:t>
            </a:r>
            <a:br>
              <a:rPr lang="sr-Latn-CS" altLang="en-US" sz="2400"/>
            </a:br>
            <a:r>
              <a:rPr lang="sr-Latn-CS" altLang="en-US" sz="2400">
                <a:hlinkClick r:id="rId2"/>
              </a:rPr>
              <a:t>https://enastava.ftninformatika.com/courses/366</a:t>
            </a:r>
            <a:r>
              <a:rPr lang="en-US" altLang="en-US" sz="2400"/>
              <a:t> </a:t>
            </a:r>
            <a:r>
              <a:rPr lang="sr-Latn-CS" altLang="en-US" sz="2400"/>
              <a:t>  </a:t>
            </a:r>
          </a:p>
          <a:p>
            <a:r>
              <a:rPr lang="sr-Latn-CS" altLang="en-US" sz="2400">
                <a:solidFill>
                  <a:srgbClr val="FF0000"/>
                </a:solidFill>
              </a:rPr>
              <a:t>prilikom logovanja obavezno proverite da li ste definisali Vašu mail adresu</a:t>
            </a:r>
          </a:p>
          <a:p>
            <a:pPr lvl="1"/>
            <a:r>
              <a:rPr lang="sr-Latn-CS" altLang="en-US" sz="2000">
                <a:solidFill>
                  <a:srgbClr val="FF0000"/>
                </a:solidFill>
              </a:rPr>
              <a:t>dodajte podrazumevanu mail adresu naloga (Account-&gt;Settings), kako bi dobijali obaveštenja.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B3BA8694-47C1-4050-8A9C-1F4DF344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B0002-878C-4521-8952-8AB70E1C4A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sr-Latn-CS" altLang="en-US" sz="1400"/>
              <a:t>/4</a:t>
            </a:r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65E4EE3-2560-479A-B436-1AFE1F194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4000"/>
              <a:t>Cilj predmeta</a:t>
            </a:r>
            <a:endParaRPr lang="en-US" altLang="en-US" sz="40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03C69B4-D929-463E-9E16-0D484B50F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/>
              <a:t>Оspоsоblјаvаnjе studеnаtа zа rаzumеvаnjе i primеnu оsnоvnih kоncеpаtа оbјеktnоg prоgrаmirаnjа</a:t>
            </a:r>
            <a:endParaRPr lang="sr-Latn-CS" altLang="en-US" sz="2400"/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154C31D-BAA8-44FC-AE3E-DC4C5FCE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611BB-7995-4891-B7E9-3B1A7E651C2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sr-Latn-CS" altLang="en-US" sz="1400"/>
              <a:t>/4</a:t>
            </a:r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5BF36F8-92DB-4CAD-BEE4-EBD4FDA0F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Plan rada</a:t>
            </a:r>
            <a:endParaRPr lang="en-US" altLang="en-U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878A636-1BC6-46EC-80FE-B9AF1CEEB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Programski jezik Java</a:t>
            </a:r>
          </a:p>
          <a:p>
            <a:pPr lvl="1" eaLnBrk="1" hangingPunct="1"/>
            <a:r>
              <a:rPr lang="sr-Latn-CS" altLang="en-US"/>
              <a:t>Uvod</a:t>
            </a:r>
          </a:p>
          <a:p>
            <a:pPr lvl="1" eaLnBrk="1" hangingPunct="1"/>
            <a:r>
              <a:rPr lang="sr-Latn-CS" altLang="en-US"/>
              <a:t>OO koncepti</a:t>
            </a:r>
          </a:p>
          <a:p>
            <a:pPr lvl="1" eaLnBrk="1" hangingPunct="1"/>
            <a:r>
              <a:rPr lang="sr-Latn-CS" altLang="en-US"/>
              <a:t>Ulaz/Izlaz</a:t>
            </a:r>
          </a:p>
          <a:p>
            <a:pPr lvl="1" eaLnBrk="1" hangingPunct="1"/>
            <a:r>
              <a:rPr lang="sr-Latn-CS" altLang="en-US"/>
              <a:t>Kolekcije</a:t>
            </a:r>
          </a:p>
          <a:p>
            <a:pPr lvl="1" eaLnBrk="1" hangingPunct="1"/>
            <a:r>
              <a:rPr lang="sr-Latn-CS" altLang="en-US"/>
              <a:t>Objektno modelovanje</a:t>
            </a:r>
          </a:p>
          <a:p>
            <a:pPr lvl="1" eaLnBrk="1" hangingPunct="1"/>
            <a:r>
              <a:rPr lang="sr-Latn-CS" altLang="en-US"/>
              <a:t>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6FDCEF-8A08-48F6-B4C2-73C5AA67D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sr-Latn-CS" altLang="en-US"/>
              <a:t>Literatura</a:t>
            </a:r>
            <a:endParaRPr lang="sr-Latn-CS" altLang="sr-Latn-R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6CAB34-7C55-4157-B9C5-0ACFE2E5C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545137"/>
          </a:xfrm>
        </p:spPr>
        <p:txBody>
          <a:bodyPr/>
          <a:lstStyle/>
          <a:p>
            <a:r>
              <a:rPr lang="en-US" altLang="en-US" sz="2000"/>
              <a:t>Java i Objektno-orijentisano programiranje. Milan Vidaković, Branko Milosavljević. FTN izdavaštvo, Novi Sad, 2013. ISBN: 978-86-7892-505-4</a:t>
            </a:r>
          </a:p>
          <a:p>
            <a:r>
              <a:rPr lang="en-US" altLang="en-US" sz="2000"/>
              <a:t>Thinking in Java. Bruce Eckel. </a:t>
            </a:r>
            <a:r>
              <a:rPr lang="en-US" altLang="en-US" sz="2000">
                <a:hlinkClick r:id="rId2"/>
              </a:rPr>
              <a:t>http://www.bruceeckel.com (Links to an external site.)</a:t>
            </a:r>
            <a:endParaRPr lang="en-US" altLang="en-US" sz="2000"/>
          </a:p>
          <a:p>
            <a:r>
              <a:rPr lang="en-US" altLang="en-US" sz="2000"/>
              <a:t>Osnove Java programiranja - Eckel, B., 2006. Thinking in Java, 4th ed. Prentice Hall, Upper Saddle River, NJ.</a:t>
            </a:r>
          </a:p>
          <a:p>
            <a:r>
              <a:rPr lang="en-US" altLang="en-US" sz="2000"/>
              <a:t>Java i structure podataka, sveobuhvatno izdanje  - Liang Y., D., 2019. Introduction to Java Programming and Data Structures, Comprehensive Version, Loose Leaf Edition (12th Edition), 12th Edition. ed. Pearson.</a:t>
            </a:r>
          </a:p>
          <a:p>
            <a:r>
              <a:rPr lang="en-US" altLang="en-US" sz="2000"/>
              <a:t>Pisanje “čistog“ koda - Martin, R.C. (Ed.), 2009. Clean code: a handbook of agile software craftsmanship. Prentice Hall, Upper Saddle River, NJ.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41EEB2D-F291-49D1-85C5-C69E2402A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z="4000"/>
              <a:t>Održavanje nastave</a:t>
            </a:r>
            <a:br>
              <a:rPr lang="sr-Latn-CS" altLang="en-US" sz="4000"/>
            </a:br>
            <a:r>
              <a:rPr lang="sr-Latn-CS" altLang="en-US" sz="4000"/>
              <a:t>i prisustvo</a:t>
            </a:r>
            <a:endParaRPr lang="en-US" altLang="en-US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B51E6AB-EDE7-45CC-9DAC-2E03835AC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sr-Latn-CS" altLang="en-US" sz="2800"/>
              <a:t>Nastava se sastoji od predavanja i vežbi.</a:t>
            </a:r>
          </a:p>
          <a:p>
            <a:pPr>
              <a:defRPr/>
            </a:pPr>
            <a:r>
              <a:rPr lang="sr-Latn-CS" altLang="en-US" sz="2800"/>
              <a:t>Predavanja </a:t>
            </a:r>
            <a:endParaRPr lang="en-US" altLang="en-US" sz="2800"/>
          </a:p>
          <a:p>
            <a:pPr lvl="1">
              <a:defRPr/>
            </a:pPr>
            <a:r>
              <a:rPr lang="sr-Latn-CS" altLang="en-US" sz="2400"/>
              <a:t>Održavaju se rasporedu</a:t>
            </a:r>
            <a:r>
              <a:rPr lang="en-US" altLang="en-US" sz="2400"/>
              <a:t> istaknutom na sajtu </a:t>
            </a:r>
            <a:r>
              <a:rPr lang="sr-Latn-CS" altLang="en-US" sz="2400"/>
              <a:t>fakulteta ili u dogovoru sa profesorom</a:t>
            </a:r>
            <a:endParaRPr lang="en-US" altLang="en-US" sz="2400"/>
          </a:p>
          <a:p>
            <a:pPr>
              <a:defRPr/>
            </a:pPr>
            <a:r>
              <a:rPr lang="en-US" altLang="en-US" sz="2800"/>
              <a:t>Ve</a:t>
            </a:r>
            <a:r>
              <a:rPr lang="sr-Latn-RS" altLang="en-US" sz="2800"/>
              <a:t>žbe</a:t>
            </a:r>
            <a:endParaRPr lang="en-US" altLang="en-US" sz="2800"/>
          </a:p>
          <a:p>
            <a:pPr lvl="1">
              <a:defRPr/>
            </a:pPr>
            <a:r>
              <a:rPr lang="sr-Latn-CS" altLang="en-US" sz="2400"/>
              <a:t>Održavaju se rasporedu</a:t>
            </a:r>
            <a:r>
              <a:rPr lang="en-US" altLang="en-US" sz="2400"/>
              <a:t> istaknutom na sajtu </a:t>
            </a:r>
            <a:r>
              <a:rPr lang="sr-Latn-CS" altLang="en-US" sz="2400"/>
              <a:t>fakulteta ili u dogovoru sa asistentom</a:t>
            </a:r>
          </a:p>
          <a:p>
            <a:pPr lvl="1">
              <a:defRPr/>
            </a:pPr>
            <a:r>
              <a:rPr lang="sr-Latn-CS" altLang="en-US" sz="2400"/>
              <a:t>Prisustvo </a:t>
            </a:r>
            <a:r>
              <a:rPr lang="en-US" altLang="en-US" sz="2400"/>
              <a:t>je </a:t>
            </a:r>
            <a:r>
              <a:rPr lang="sr-Latn-CS" altLang="en-US" sz="2400"/>
              <a:t>obavezno, </a:t>
            </a:r>
            <a:r>
              <a:rPr lang="en-US" altLang="en-US" sz="2400"/>
              <a:t>i e</a:t>
            </a:r>
            <a:r>
              <a:rPr lang="sr-Latn-CS" altLang="en-US" sz="2400"/>
              <a:t>videntira</a:t>
            </a:r>
            <a:r>
              <a:rPr lang="en-US" altLang="en-US" sz="2400"/>
              <a:t> se</a:t>
            </a:r>
            <a:r>
              <a:rPr lang="sr-Latn-RS" altLang="en-US" sz="2400"/>
              <a:t>. Ko ima više od </a:t>
            </a:r>
            <a:r>
              <a:rPr lang="en-US" altLang="en-US" sz="2400"/>
              <a:t>4</a:t>
            </a:r>
            <a:r>
              <a:rPr lang="sr-Latn-RS" altLang="en-US" sz="2400"/>
              <a:t> izostanaka </a:t>
            </a:r>
            <a:r>
              <a:rPr lang="en-US" sz="2400"/>
              <a:t>ne dobija potpis i moraće naredne godine ponovo da sluša predmet</a:t>
            </a:r>
          </a:p>
          <a:p>
            <a:pPr marL="457200" lvl="1" indent="0">
              <a:buFontTx/>
              <a:buNone/>
              <a:defRPr/>
            </a:pPr>
            <a:endParaRPr lang="en-US" altLang="en-US" sz="2400"/>
          </a:p>
          <a:p>
            <a:pPr lvl="1">
              <a:defRPr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7F9233E-2407-4469-8A85-50A7A6325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Polaganje ispita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46628EE-5C1E-4843-BCDC-A90974A73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Ispit se sastoji iz dva dela:</a:t>
            </a:r>
          </a:p>
          <a:p>
            <a:pPr lvl="1"/>
            <a:r>
              <a:rPr lang="sr-Latn-CS" altLang="en-US"/>
              <a:t>Praktični deo ispita – 70 boda</a:t>
            </a:r>
          </a:p>
          <a:p>
            <a:pPr lvl="2"/>
            <a:r>
              <a:rPr lang="sr-Latn-CS" altLang="en-US"/>
              <a:t>Test </a:t>
            </a:r>
          </a:p>
          <a:p>
            <a:pPr lvl="2"/>
            <a:r>
              <a:rPr lang="sr-Latn-CS" altLang="en-US"/>
              <a:t>Domaći zadatak 1</a:t>
            </a:r>
          </a:p>
          <a:p>
            <a:pPr lvl="2"/>
            <a:r>
              <a:rPr lang="sr-Latn-CS" altLang="en-US"/>
              <a:t>Domaći zadatak 2</a:t>
            </a:r>
          </a:p>
          <a:p>
            <a:pPr lvl="2"/>
            <a:r>
              <a:rPr lang="sr-Latn-CS" altLang="en-US"/>
              <a:t>Domaći zadatak 3</a:t>
            </a:r>
          </a:p>
          <a:p>
            <a:pPr lvl="2"/>
            <a:r>
              <a:rPr lang="sr-Latn-CS" altLang="en-US"/>
              <a:t>Domaći zadatak 4</a:t>
            </a:r>
          </a:p>
          <a:p>
            <a:pPr lvl="2"/>
            <a:r>
              <a:rPr lang="sr-Latn-CS" altLang="en-US"/>
              <a:t>Predmetni projekat</a:t>
            </a:r>
          </a:p>
          <a:p>
            <a:pPr lvl="1"/>
            <a:r>
              <a:rPr lang="sr-Latn-CS" altLang="en-US"/>
              <a:t>Teorijski deo ispita – 30 boda</a:t>
            </a:r>
          </a:p>
          <a:p>
            <a:pPr lvl="1">
              <a:buFontTx/>
              <a:buNone/>
            </a:pPr>
            <a:endParaRPr lang="sr-Latn-C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0" ma:contentTypeDescription="Create a new document." ma:contentTypeScope="" ma:versionID="f36014ae508acb006f93349007072a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F6F2EC-9CE7-4EFE-9EB0-98D5C6B7E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C90CB2-F67A-4DA5-B8FC-071BB443B8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1171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Uvod u objektno programiranje</vt:lpstr>
      <vt:lpstr>Upoznavanje sa predmetom</vt:lpstr>
      <vt:lpstr>Upoznavanje sa predmetom</vt:lpstr>
      <vt:lpstr>Upoznavanje sa predmetom</vt:lpstr>
      <vt:lpstr>Cilj predmeta</vt:lpstr>
      <vt:lpstr>Plan rada</vt:lpstr>
      <vt:lpstr>Literatura</vt:lpstr>
      <vt:lpstr>Održavanje nastave i prisustvo</vt:lpstr>
      <vt:lpstr>Polaganje ispita</vt:lpstr>
      <vt:lpstr>Polaganje ispita</vt:lpstr>
      <vt:lpstr>Polaganje ispita</vt:lpstr>
      <vt:lpstr>Polaganje ispita</vt:lpstr>
      <vt:lpstr>Polaganje ispita</vt:lpstr>
      <vt:lpstr>Polaganje ispita</vt:lpstr>
      <vt:lpstr>Polaganje ispita</vt:lpstr>
      <vt:lpstr>Polaganje ispita</vt:lpstr>
      <vt:lpstr>Polaganje ispita</vt:lpstr>
      <vt:lpstr>PITANJA OKO PRIJAVE ISPITA</vt:lpstr>
      <vt:lpstr>PITANJA OKO PRIJAVE ISPITA</vt:lpstr>
    </vt:vector>
  </TitlesOfParts>
  <Company>asdf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dizajn</dc:title>
  <dc:creator>asdf asdf</dc:creator>
  <cp:lastModifiedBy>Siniša</cp:lastModifiedBy>
  <cp:revision>184</cp:revision>
  <dcterms:created xsi:type="dcterms:W3CDTF">2008-10-08T22:25:25Z</dcterms:created>
  <dcterms:modified xsi:type="dcterms:W3CDTF">2022-03-07T17:35:16Z</dcterms:modified>
</cp:coreProperties>
</file>