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97074-32C7-4242-976E-52F97FF26726}" v="783" dt="2024-05-19T21:24:0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4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83E542C-76A9-4825-AD09-F15DAFDD4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B4884F9F-22C0-46E3-9671-1700FFC86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52485" flipH="1">
            <a:off x="3806406" y="419990"/>
            <a:ext cx="7702442" cy="5737587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286" h="764135">
                <a:moveTo>
                  <a:pt x="0" y="731902"/>
                </a:moveTo>
                <a:cubicBezTo>
                  <a:pt x="133360" y="742237"/>
                  <a:pt x="234017" y="778592"/>
                  <a:pt x="373741" y="757848"/>
                </a:cubicBezTo>
                <a:cubicBezTo>
                  <a:pt x="525009" y="735390"/>
                  <a:pt x="777143" y="617807"/>
                  <a:pt x="812900" y="492088"/>
                </a:cubicBezTo>
                <a:cubicBezTo>
                  <a:pt x="848657" y="366369"/>
                  <a:pt x="839932" y="49162"/>
                  <a:pt x="588282" y="3537"/>
                </a:cubicBezTo>
                <a:cubicBezTo>
                  <a:pt x="492555" y="-3606"/>
                  <a:pt x="93839" y="-31038"/>
                  <a:pt x="59263" y="319863"/>
                </a:cubicBezTo>
                <a:cubicBezTo>
                  <a:pt x="43357" y="428829"/>
                  <a:pt x="56596" y="567513"/>
                  <a:pt x="56596" y="630854"/>
                </a:cubicBezTo>
                <a:cubicBezTo>
                  <a:pt x="57073" y="702577"/>
                  <a:pt x="0" y="731902"/>
                  <a:pt x="0" y="73190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2E723EF-5906-4149-8079-A84E3280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52485" flipH="1">
            <a:off x="3868646" y="471568"/>
            <a:ext cx="7702442" cy="5737587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286" h="764135">
                <a:moveTo>
                  <a:pt x="0" y="731902"/>
                </a:moveTo>
                <a:cubicBezTo>
                  <a:pt x="133360" y="742237"/>
                  <a:pt x="234017" y="778592"/>
                  <a:pt x="373741" y="757848"/>
                </a:cubicBezTo>
                <a:cubicBezTo>
                  <a:pt x="525009" y="735390"/>
                  <a:pt x="777143" y="617807"/>
                  <a:pt x="812900" y="492088"/>
                </a:cubicBezTo>
                <a:cubicBezTo>
                  <a:pt x="848657" y="366369"/>
                  <a:pt x="839932" y="49162"/>
                  <a:pt x="588282" y="3537"/>
                </a:cubicBezTo>
                <a:cubicBezTo>
                  <a:pt x="492555" y="-3606"/>
                  <a:pt x="93839" y="-31038"/>
                  <a:pt x="59263" y="319863"/>
                </a:cubicBezTo>
                <a:cubicBezTo>
                  <a:pt x="43357" y="428829"/>
                  <a:pt x="56596" y="567513"/>
                  <a:pt x="56596" y="630854"/>
                </a:cubicBezTo>
                <a:cubicBezTo>
                  <a:pt x="57073" y="702577"/>
                  <a:pt x="0" y="731902"/>
                  <a:pt x="0" y="73190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F5CAC00-A1BB-444C-BD9B-10D47F658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61" y="4159876"/>
            <a:ext cx="5369103" cy="2253803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2247C82-F668-423F-99CD-1037E6EDA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853" y="4121384"/>
            <a:ext cx="5369103" cy="2253803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7592" y="1720990"/>
            <a:ext cx="7083502" cy="32068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Alat MS SQL Server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735" y="4726546"/>
            <a:ext cx="4481848" cy="10689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0" dirty="0">
                <a:latin typeface="Times New Roman"/>
                <a:cs typeface="Times New Roman"/>
              </a:rPr>
              <a:t>Ana </a:t>
            </a:r>
            <a:r>
              <a:rPr lang="en-US" sz="2800" b="0" err="1">
                <a:latin typeface="Times New Roman"/>
                <a:cs typeface="Times New Roman"/>
              </a:rPr>
              <a:t>Domonji</a:t>
            </a:r>
            <a:r>
              <a:rPr lang="en-US" sz="2800" b="0" dirty="0">
                <a:latin typeface="Times New Roman"/>
                <a:cs typeface="Times New Roman"/>
              </a:rPr>
              <a:t> SR 46/2021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8719-5504-A242-B82C-E616DF99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796649"/>
          </a:xfrm>
        </p:spPr>
        <p:txBody>
          <a:bodyPr/>
          <a:lstStyle/>
          <a:p>
            <a:r>
              <a:rPr lang="en-US" sz="3200" err="1">
                <a:latin typeface="Times New Roman"/>
                <a:cs typeface="Times New Roman"/>
              </a:rPr>
              <a:t>Praćenje</a:t>
            </a: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err="1">
                <a:latin typeface="Times New Roman"/>
                <a:cs typeface="Times New Roman"/>
              </a:rPr>
              <a:t>događaja</a:t>
            </a: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err="1">
                <a:latin typeface="Times New Roman"/>
                <a:cs typeface="Times New Roman"/>
              </a:rPr>
              <a:t>sistema</a:t>
            </a:r>
            <a:endParaRPr lang="en-US" sz="32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6FC1-C6B0-7498-8EEA-4F8715E5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61" y="1511229"/>
            <a:ext cx="10333074" cy="38277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0" dirty="0">
                <a:latin typeface="Times New Roman"/>
                <a:ea typeface="+mn-lt"/>
                <a:cs typeface="+mn-lt"/>
              </a:rPr>
              <a:t>MS SQL Server Profiler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omogućava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detaljno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praćenje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različitih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događaja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unutar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SQL Servera,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je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ključno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za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dijagnostiku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analizu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performansi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otkrivanje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problema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 Evo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ključnih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oblasti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koje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pokriva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-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Povezivanje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korisnika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Prati ko se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povezuje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SQL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Serverom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kada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kojim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pristupnim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pravima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 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-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Promene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strukturi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baze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: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Zabeležava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promene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kao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su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kreiranje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modifikacija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brisanje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tabela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indeksa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procedura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-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Greške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upozorenja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Beleži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greške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pristupa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podacima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probleme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sa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memorijom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upozorenja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o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preopterećenju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servera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 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-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Performanse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resursi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Praćenje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korišćenja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resursa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kao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su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CPU,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memorija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disk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mreža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 </a:t>
            </a:r>
            <a:endParaRPr lang="en-US" sz="20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29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8B64-B8C2-71F5-1493-BC68D504EA45}"/>
              </a:ext>
            </a:extLst>
          </p:cNvPr>
          <p:cNvSpPr txBox="1"/>
          <p:nvPr/>
        </p:nvSpPr>
        <p:spPr>
          <a:xfrm>
            <a:off x="525517" y="499241"/>
            <a:ext cx="11259206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Times New Roman"/>
                <a:cs typeface="Times New Roman"/>
              </a:rPr>
              <a:t>Podešavanje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err="1">
                <a:latin typeface="Times New Roman"/>
                <a:cs typeface="Times New Roman"/>
              </a:rPr>
              <a:t>filtera</a:t>
            </a:r>
            <a:r>
              <a:rPr lang="en-US" sz="3200" b="1" dirty="0">
                <a:latin typeface="Times New Roman"/>
                <a:cs typeface="Times New Roman"/>
              </a:rPr>
              <a:t> 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 err="1">
                <a:solidFill>
                  <a:srgbClr val="222222"/>
                </a:solidFill>
                <a:latin typeface="Times New Roman"/>
                <a:cs typeface="Times New Roman"/>
              </a:rPr>
              <a:t>Filteri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omogućavaju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da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filtriramo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događaje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koji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su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uhvaćeni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u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našoj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sesiji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SQL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praćenja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Koriste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se za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ograničavanje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prikaza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podataka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samo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one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događaje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ili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aktivnosti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koje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su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od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interesa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000" dirty="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Postoji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nekoliko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vrsta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filtera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koji se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mogu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primeniti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u SQL Server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Profileru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Event Filters (</a:t>
            </a:r>
            <a:r>
              <a:rPr lang="en-US" sz="2000" b="1" err="1">
                <a:solidFill>
                  <a:srgbClr val="222222"/>
                </a:solidFill>
                <a:latin typeface="Times New Roman"/>
                <a:cs typeface="Times New Roman"/>
              </a:rPr>
              <a:t>Filteri</a:t>
            </a: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rgbClr val="222222"/>
                </a:solidFill>
                <a:latin typeface="Times New Roman"/>
                <a:cs typeface="Times New Roman"/>
              </a:rPr>
              <a:t>događaja</a:t>
            </a: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):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Ovi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filteri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omogućavaju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da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odaberemo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tačno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koji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događaji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će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biti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prikazan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u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tragu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 Na primer,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možemo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filtrirati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SELECT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upite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ili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greške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000" dirty="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Data Filters (</a:t>
            </a:r>
            <a:r>
              <a:rPr lang="en-US" sz="2000" b="1" err="1">
                <a:solidFill>
                  <a:srgbClr val="222222"/>
                </a:solidFill>
                <a:latin typeface="Times New Roman"/>
                <a:cs typeface="Times New Roman"/>
              </a:rPr>
              <a:t>Filteri</a:t>
            </a: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rgbClr val="222222"/>
                </a:solidFill>
                <a:latin typeface="Times New Roman"/>
                <a:cs typeface="Times New Roman"/>
              </a:rPr>
              <a:t>podataka</a:t>
            </a: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):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Ovi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filteri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omogućavaju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da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postavimo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uslove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osnovu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vrednosti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određenih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podataka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koji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uhvaćeni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u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tragu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 Na primer,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možemo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filtrirati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transakcije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koje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se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odnose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određenog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korisnika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ili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transakcije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koje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imaju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određeni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vremenski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okvir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Column Filters (</a:t>
            </a:r>
            <a:r>
              <a:rPr lang="en-US" sz="2000" b="1" err="1">
                <a:solidFill>
                  <a:srgbClr val="222222"/>
                </a:solidFill>
                <a:latin typeface="Times New Roman"/>
                <a:cs typeface="Times New Roman"/>
              </a:rPr>
              <a:t>Filteri</a:t>
            </a: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rgbClr val="222222"/>
                </a:solidFill>
                <a:latin typeface="Times New Roman"/>
                <a:cs typeface="Times New Roman"/>
              </a:rPr>
              <a:t>kolona</a:t>
            </a: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):</a:t>
            </a:r>
            <a:r>
              <a:rPr lang="en-US" sz="2000" u="sng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Ovi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filteri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omogućavaju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da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postavimo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uslove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osnovu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vrednosti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određenih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kolona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podataka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koje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uhvaćene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u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tragu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 Na primer,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možemo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filtrirati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događaje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koji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sadrže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određeni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tekst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ili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samo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događaje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koji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imaju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određenu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vrednost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u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određenoj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222222"/>
                </a:solidFill>
                <a:latin typeface="Times New Roman"/>
                <a:cs typeface="Times New Roman"/>
              </a:rPr>
              <a:t>koloni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00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39BB1B-125F-0A8C-75EB-E6B77380DC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07" r="-1387"/>
          <a:stretch/>
        </p:blipFill>
        <p:spPr>
          <a:xfrm>
            <a:off x="4545131" y="1039977"/>
            <a:ext cx="7193172" cy="44532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9022C-5D13-E0D6-99DF-FFD4548D9968}"/>
              </a:ext>
            </a:extLst>
          </p:cNvPr>
          <p:cNvSpPr txBox="1"/>
          <p:nvPr/>
        </p:nvSpPr>
        <p:spPr>
          <a:xfrm>
            <a:off x="10497206" y="5609895"/>
            <a:ext cx="12349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Slika</a:t>
            </a:r>
            <a:r>
              <a:rPr lang="en-US" sz="1600" dirty="0">
                <a:latin typeface="Times New Roman"/>
                <a:cs typeface="Times New Roman"/>
              </a:rPr>
              <a:t> 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138D-203D-C0C6-3D51-FB652752F5D6}"/>
              </a:ext>
            </a:extLst>
          </p:cNvPr>
          <p:cNvSpPr txBox="1"/>
          <p:nvPr/>
        </p:nvSpPr>
        <p:spPr>
          <a:xfrm>
            <a:off x="1011620" y="1839310"/>
            <a:ext cx="324506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Filter se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može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primeniti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bilo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koju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kolonu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podataka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koja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je deo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događaja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koji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smo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izabrali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. </a:t>
            </a:r>
            <a:endParaRPr lang="en-US" sz="2000" dirty="0">
              <a:solidFill>
                <a:srgbClr val="000000"/>
              </a:solidFill>
              <a:latin typeface="The Hand"/>
              <a:cs typeface="Times New Roman"/>
            </a:endParaRPr>
          </a:p>
          <a:p>
            <a:endParaRPr lang="en-US" sz="2000" dirty="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Da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bismo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napravili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filter,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biramo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dugme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„</a:t>
            </a:r>
            <a:r>
              <a:rPr lang="en-US" sz="2000" dirty="0">
                <a:solidFill>
                  <a:srgbClr val="222222"/>
                </a:solidFill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Column Filters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“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na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/>
                <a:cs typeface="Times New Roman"/>
              </a:rPr>
              <a:t>kartici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„</a:t>
            </a:r>
            <a:r>
              <a:rPr lang="en-US" sz="2000" dirty="0">
                <a:solidFill>
                  <a:srgbClr val="222222"/>
                </a:solidFill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Events Selection“. </a:t>
            </a:r>
          </a:p>
        </p:txBody>
      </p:sp>
    </p:spTree>
    <p:extLst>
      <p:ext uri="{BB962C8B-B14F-4D97-AF65-F5344CB8AC3E}">
        <p14:creationId xmlns:p14="http://schemas.microsoft.com/office/powerpoint/2010/main" val="168572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2375-EEB6-C487-CCCD-1D83B676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5057" y="2311400"/>
            <a:ext cx="5218487" cy="3652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U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zavisnosti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od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kolone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podataka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koju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izaberemo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videćemo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različite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operatore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poređenja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. Kao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što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vidimo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u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ovom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primeru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ispod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kolona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podataka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o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trajanju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sadrži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numeričke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klauzule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 za </a:t>
            </a:r>
            <a:r>
              <a:rPr lang="en-US" sz="2000" b="0" err="1">
                <a:solidFill>
                  <a:srgbClr val="222222"/>
                </a:solidFill>
                <a:latin typeface="Times New Roman"/>
                <a:cs typeface="Times New Roman"/>
              </a:rPr>
              <a:t>poređenje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4C23ED0-1EFB-EDD9-2D07-F8CD2C4019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5" r="105"/>
          <a:stretch/>
        </p:blipFill>
        <p:spPr>
          <a:xfrm>
            <a:off x="7257658" y="1176496"/>
            <a:ext cx="4741041" cy="37167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4D7ED-42FB-A62B-2B18-7BC058248CA2}"/>
              </a:ext>
            </a:extLst>
          </p:cNvPr>
          <p:cNvSpPr txBox="1"/>
          <p:nvPr/>
        </p:nvSpPr>
        <p:spPr>
          <a:xfrm>
            <a:off x="10759964" y="4887309"/>
            <a:ext cx="12349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Slika</a:t>
            </a:r>
            <a:r>
              <a:rPr lang="en-US" sz="1600">
                <a:latin typeface="Times New Roman"/>
                <a:cs typeface="Times New Roman"/>
              </a:rPr>
              <a:t> 7.</a:t>
            </a:r>
          </a:p>
        </p:txBody>
      </p:sp>
    </p:spTree>
    <p:extLst>
      <p:ext uri="{BB962C8B-B14F-4D97-AF65-F5344CB8AC3E}">
        <p14:creationId xmlns:p14="http://schemas.microsoft.com/office/powerpoint/2010/main" val="11517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CECF7-BD78-C9B7-F74E-280F24B6259E}"/>
              </a:ext>
            </a:extLst>
          </p:cNvPr>
          <p:cNvSpPr txBox="1"/>
          <p:nvPr/>
        </p:nvSpPr>
        <p:spPr>
          <a:xfrm>
            <a:off x="1340068" y="972207"/>
            <a:ext cx="9524999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Times New Roman"/>
                <a:cs typeface="Times New Roman"/>
              </a:rPr>
              <a:t>Podešavanje</a:t>
            </a:r>
            <a:r>
              <a:rPr lang="en-US" sz="3200" b="1" dirty="0">
                <a:latin typeface="Times New Roman"/>
                <a:cs typeface="Times New Roman"/>
              </a:rPr>
              <a:t> </a:t>
            </a:r>
            <a:r>
              <a:rPr lang="en-US" sz="3200" b="1" err="1">
                <a:latin typeface="Times New Roman"/>
                <a:cs typeface="Times New Roman"/>
              </a:rPr>
              <a:t>sesija</a:t>
            </a:r>
            <a:endParaRPr lang="en-US" sz="32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err="1">
                <a:latin typeface="Times New Roman"/>
                <a:ea typeface="+mn-lt"/>
                <a:cs typeface="+mn-lt"/>
              </a:rPr>
              <a:t>Sesije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 SQL Server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Profileru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definišu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događaje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treba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pratiti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kako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prikazati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rezultate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Pri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konfigurisanju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sesije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biramo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događaje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kolone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filtere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koje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ćemo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primeniti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err="1">
                <a:latin typeface="Times New Roman"/>
                <a:ea typeface="+mn-lt"/>
                <a:cs typeface="+mn-lt"/>
              </a:rPr>
              <a:t>Svaka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sesija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može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imati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specifične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postavke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filtere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prilagođene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različitim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scenarijima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praćenja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Na primer, </a:t>
            </a:r>
            <a:r>
              <a:rPr lang="en-US" sz="2000" err="1">
                <a:latin typeface="Times New Roman"/>
                <a:ea typeface="+mn-lt"/>
                <a:cs typeface="+mn-lt"/>
              </a:rPr>
              <a:t>jedna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sesija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može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pratiti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upite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duže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određenog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vremenskog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perioda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dok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druga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može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pratiti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specifične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vrste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grešaka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err="1">
                <a:latin typeface="Times New Roman"/>
                <a:ea typeface="+mn-lt"/>
                <a:cs typeface="+mn-lt"/>
              </a:rPr>
              <a:t>Kombinovanjem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filtera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sesija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administratori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efikasno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prate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analiziraju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aktivnosti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err="1">
                <a:latin typeface="Times New Roman"/>
                <a:ea typeface="+mn-lt"/>
                <a:cs typeface="+mn-lt"/>
              </a:rPr>
              <a:t>bazi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fokusirajući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se </a:t>
            </a:r>
            <a:r>
              <a:rPr lang="en-US" sz="2000" err="1">
                <a:latin typeface="Times New Roman"/>
                <a:ea typeface="+mn-lt"/>
                <a:cs typeface="+mn-lt"/>
              </a:rPr>
              <a:t>na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relevantne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informacije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potrebne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za </a:t>
            </a:r>
            <a:r>
              <a:rPr lang="en-US" sz="2000" err="1">
                <a:latin typeface="Times New Roman"/>
                <a:ea typeface="+mn-lt"/>
                <a:cs typeface="+mn-lt"/>
              </a:rPr>
              <a:t>dijagnostiku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problema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optimizaciju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performansi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023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B25D-0631-EDC2-FDA5-12CBDFDE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10" y="474773"/>
            <a:ext cx="11399219" cy="5617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dirty="0">
                <a:latin typeface="Times New Roman"/>
                <a:ea typeface="+mj-lt"/>
                <a:cs typeface="+mj-lt"/>
              </a:rPr>
              <a:t>Analiza </a:t>
            </a:r>
            <a:r>
              <a:rPr lang="en-US" sz="3200" err="1">
                <a:latin typeface="Times New Roman"/>
                <a:ea typeface="+mj-lt"/>
                <a:cs typeface="+mj-lt"/>
              </a:rPr>
              <a:t>rezultata</a:t>
            </a:r>
            <a:r>
              <a:rPr lang="en-US" sz="3200" dirty="0">
                <a:latin typeface="Times New Roman"/>
                <a:ea typeface="+mj-lt"/>
                <a:cs typeface="+mj-lt"/>
              </a:rPr>
              <a:t> </a:t>
            </a:r>
            <a:r>
              <a:rPr lang="en-US" sz="3200" err="1">
                <a:latin typeface="Times New Roman"/>
                <a:ea typeface="+mj-lt"/>
                <a:cs typeface="+mj-lt"/>
              </a:rPr>
              <a:t>i</a:t>
            </a:r>
            <a:r>
              <a:rPr lang="en-US" sz="3200" dirty="0">
                <a:latin typeface="Times New Roman"/>
                <a:ea typeface="+mj-lt"/>
                <a:cs typeface="+mj-lt"/>
              </a:rPr>
              <a:t> </a:t>
            </a:r>
            <a:r>
              <a:rPr lang="en-US" sz="3200" err="1">
                <a:latin typeface="Times New Roman"/>
                <a:ea typeface="+mj-lt"/>
                <a:cs typeface="+mj-lt"/>
              </a:rPr>
              <a:t>dijagnostika</a:t>
            </a:r>
            <a:r>
              <a:rPr lang="en-US" sz="3200" dirty="0">
                <a:latin typeface="Times New Roman"/>
                <a:ea typeface="+mj-lt"/>
                <a:cs typeface="+mj-lt"/>
              </a:rPr>
              <a:t> </a:t>
            </a:r>
            <a:r>
              <a:rPr lang="en-US" sz="3200" err="1">
                <a:latin typeface="Times New Roman"/>
                <a:ea typeface="+mj-lt"/>
                <a:cs typeface="+mj-lt"/>
              </a:rPr>
              <a:t>problema</a:t>
            </a:r>
            <a:endParaRPr lang="en-US" sz="3200" err="1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  <a:p>
            <a:pPr algn="l"/>
            <a:r>
              <a:rPr lang="en-US" sz="2000" b="0" dirty="0" err="1">
                <a:latin typeface="Times New Roman"/>
                <a:ea typeface="+mj-lt"/>
                <a:cs typeface="+mj-lt"/>
              </a:rPr>
              <a:t>Ključni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koraci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za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analizu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dijagnostiku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:</a:t>
            </a:r>
            <a:br>
              <a:rPr lang="en-US" sz="2000" b="0" dirty="0">
                <a:latin typeface="Times New Roman"/>
                <a:ea typeface="+mj-lt"/>
                <a:cs typeface="+mj-lt"/>
              </a:rPr>
            </a:br>
            <a:endParaRPr lang="en-US" sz="2000" dirty="0">
              <a:latin typeface="Times New Roman"/>
              <a:cs typeface="Times New Roman"/>
            </a:endParaRPr>
          </a:p>
          <a:p>
            <a:pPr algn="l"/>
            <a:r>
              <a:rPr lang="en-US" sz="2000" b="0" dirty="0">
                <a:latin typeface="Times New Roman"/>
                <a:ea typeface="+mj-lt"/>
                <a:cs typeface="+mj-lt"/>
              </a:rPr>
              <a:t>-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Identifikacija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sporih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upita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: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Pregledavanje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rezultata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za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upite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sa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dugim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izvršnim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vremenom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ili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visokim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brojem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izvršavanja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.</a:t>
            </a:r>
            <a:br>
              <a:rPr lang="en-US" sz="2000" b="0" dirty="0">
                <a:latin typeface="Times New Roman"/>
                <a:ea typeface="+mj-lt"/>
                <a:cs typeface="+mj-lt"/>
              </a:rPr>
            </a:br>
            <a:br>
              <a:rPr lang="en-US" sz="2000" b="0" dirty="0">
                <a:latin typeface="Times New Roman"/>
                <a:ea typeface="+mj-lt"/>
                <a:cs typeface="+mj-lt"/>
              </a:rPr>
            </a:br>
            <a:r>
              <a:rPr lang="en-US" sz="2000" dirty="0">
                <a:latin typeface="Times New Roman"/>
                <a:ea typeface="+mj-lt"/>
                <a:cs typeface="+mj-lt"/>
              </a:rPr>
              <a:t>- Analiza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bezbednosnih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problema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: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Provera za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sumnjivim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aktivnostima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poput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neuspešnih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pokušaja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prijavljivanja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ili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neobičnih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SQL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izjava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koje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mogu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ukazivati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na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neovlašćen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pristup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br>
              <a:rPr lang="en-US" sz="2000" dirty="0">
                <a:latin typeface="Times New Roman"/>
                <a:ea typeface="+mj-lt"/>
                <a:cs typeface="+mj-lt"/>
              </a:rPr>
            </a:br>
            <a:r>
              <a:rPr lang="en-US" sz="2000" dirty="0">
                <a:latin typeface="Times New Roman"/>
                <a:ea typeface="+mj-lt"/>
                <a:cs typeface="+mj-lt"/>
              </a:rPr>
              <a:t>- 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Procena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efikasnosti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upita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: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Upoređivanje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rezultata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sa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očekivanim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performansama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. </a:t>
            </a:r>
            <a:endParaRPr lang="en-US" sz="2000" b="0">
              <a:latin typeface="Times New Roman"/>
              <a:cs typeface="Times New Roman"/>
            </a:endParaRPr>
          </a:p>
          <a:p>
            <a:pPr algn="l"/>
            <a:br>
              <a:rPr lang="en-US" sz="2000" dirty="0">
                <a:latin typeface="Times New Roman"/>
                <a:ea typeface="+mj-lt"/>
                <a:cs typeface="+mj-lt"/>
              </a:rPr>
            </a:br>
            <a:r>
              <a:rPr lang="en-US" sz="2000" dirty="0">
                <a:latin typeface="Times New Roman"/>
                <a:ea typeface="+mj-lt"/>
                <a:cs typeface="+mj-lt"/>
              </a:rPr>
              <a:t>-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Dijagnostika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problema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: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Analiziranje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SQL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koda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vremena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broja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izvršavanja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kao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greškaka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ili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upozorenja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, da bi se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identifikovali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uzroci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problema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  <a:p>
            <a:pPr algn="l"/>
            <a:r>
              <a:rPr lang="en-US" sz="2000" dirty="0">
                <a:latin typeface="Times New Roman"/>
                <a:ea typeface="+mj-lt"/>
                <a:cs typeface="+mj-lt"/>
              </a:rPr>
              <a:t>-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Optimizacija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performansi</a:t>
            </a:r>
            <a:r>
              <a:rPr lang="en-US" sz="2000" dirty="0">
                <a:latin typeface="Times New Roman"/>
                <a:ea typeface="+mj-lt"/>
                <a:cs typeface="+mj-lt"/>
              </a:rPr>
              <a:t>: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 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Optimizacija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SQL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upita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podešavanje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konfiguracija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servera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ili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unapređenje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aplikacijskog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b="0" dirty="0" err="1">
                <a:latin typeface="Times New Roman"/>
                <a:ea typeface="+mj-lt"/>
                <a:cs typeface="+mj-lt"/>
              </a:rPr>
              <a:t>koda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.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6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F6B02B-1E68-4EE0-9727-1D52CF28C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01CFAA-4639-4820-BE69-F25240BF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12458" flipH="1">
            <a:off x="1063637" y="1037439"/>
            <a:ext cx="8701688" cy="4778176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B793-C139-B7F2-7E23-0A86A330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715288"/>
            <a:ext cx="6819900" cy="3103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err="1">
                <a:latin typeface="Times New Roman"/>
                <a:cs typeface="Times New Roman"/>
              </a:rPr>
              <a:t>Studije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slučaja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primeri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upotrebe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2FAC0D-42B6-40E7-856C-61C0E784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12458" flipH="1">
            <a:off x="1162008" y="1011753"/>
            <a:ext cx="8701688" cy="4778176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8EC-772D-2C85-D9C5-DA8FD577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/>
                <a:cs typeface="Times New Roman"/>
              </a:rPr>
              <a:t>Hvala </a:t>
            </a:r>
            <a:r>
              <a:rPr lang="en-US" sz="4400" err="1">
                <a:latin typeface="Times New Roman"/>
                <a:cs typeface="Times New Roman"/>
              </a:rPr>
              <a:t>na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pažnji</a:t>
            </a:r>
            <a:r>
              <a:rPr lang="en-US" sz="4400" dirty="0"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046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BFC9-6ED1-CB06-0C24-BD8BC83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err="1">
                <a:latin typeface="Times New Roman"/>
                <a:ea typeface="+mj-lt"/>
                <a:cs typeface="+mj-lt"/>
              </a:rPr>
              <a:t>Uvod</a:t>
            </a:r>
            <a:r>
              <a:rPr lang="en-US" sz="3200" dirty="0">
                <a:latin typeface="Times New Roman"/>
                <a:ea typeface="+mj-lt"/>
                <a:cs typeface="+mj-lt"/>
              </a:rPr>
              <a:t> u MS SQL Server Profiler 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7C28-D286-555B-52B3-DC64299A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61" y="1708298"/>
            <a:ext cx="10333074" cy="38277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dirty="0">
                <a:latin typeface="Times New Roman"/>
                <a:ea typeface="+mn-lt"/>
                <a:cs typeface="+mn-lt"/>
              </a:rPr>
              <a:t>MS SQL Server Profiler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je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alat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za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grafički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korisnički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interfejs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(GUI) koji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omogućava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praćenje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nadgledanje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događaja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u SQL Server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instanci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 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000" b="0" dirty="0" err="1">
                <a:latin typeface="Times New Roman"/>
                <a:ea typeface="+mn-lt"/>
                <a:cs typeface="+mn-lt"/>
              </a:rPr>
              <a:t>Ključna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funkcija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ovog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alata je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snimanje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čuvanje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o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svakom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događaju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datoteci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tabeli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radi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kasnije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analize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 Na primer,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možemo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da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pratimo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koje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uskladištene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procedure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utiču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na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performanse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time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se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izvršavaju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dirty="0" err="1">
                <a:latin typeface="Times New Roman"/>
                <a:ea typeface="+mn-lt"/>
                <a:cs typeface="+mn-lt"/>
              </a:rPr>
              <a:t>presporo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000" b="0" dirty="0">
                <a:latin typeface="Times New Roman"/>
                <a:ea typeface="+mn-lt"/>
                <a:cs typeface="+mn-lt"/>
              </a:rPr>
              <a:t>Profiler je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nezamenjiv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za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održavanje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optimalne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performanse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sigurnosti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SQL Server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baza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 On 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omogućava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detaljno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praćenje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događaja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unutar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baze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uključujući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upite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izvršavanje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procedura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povezivanje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korisnika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mnoge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druge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aktivnosti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Kroz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analizu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ovih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događaja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administratori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mogu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identifikovati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potencijalne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probleme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optimizovati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performanse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sistema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osigurati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bezbednost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27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B185-ED4A-460B-D87E-B6D5317C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610914"/>
            <a:ext cx="10595835" cy="545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Ključne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Funkcionalnosti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Praćenje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Analiza </a:t>
            </a:r>
            <a:r>
              <a:rPr lang="en-US" sz="2000" err="1">
                <a:latin typeface="Times New Roman"/>
                <a:ea typeface="+mn-lt"/>
                <a:cs typeface="+mn-lt"/>
              </a:rPr>
              <a:t>Događaja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: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Beleži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širok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spektar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događaja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kao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T-SQL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upiti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uskladištene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procedure,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greške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upozorenja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Filteri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: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Omogućavaju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usmerenu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analizu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specifičnih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aktivnosti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transakcija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prema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kriterijumima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kao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ime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baze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ime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aplikacije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trajanje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događaja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itd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Prilagođeni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Šabloni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: Nudi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unapred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definisane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šablone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za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različite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scenarije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praćenja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olakšavajući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postavljanje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traga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za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svrhe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kao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što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su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rešavanje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problema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s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performansama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revizija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aktivnosti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Čuvanje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Učitavanje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Tragova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: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Omogućava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čuvanje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zabeleženih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za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buduću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analizu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ili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deljenje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Praćenje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err="1">
                <a:latin typeface="Times New Roman"/>
                <a:ea typeface="+mn-lt"/>
                <a:cs typeface="+mn-lt"/>
              </a:rPr>
              <a:t>Realnom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Vremenu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: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Pruža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trenutni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uvid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u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aktivnosti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baze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podataka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dok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se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dešavaju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omogućavajući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brzu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reakciju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na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potencijalne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0" err="1">
                <a:latin typeface="Times New Roman"/>
                <a:ea typeface="+mn-lt"/>
                <a:cs typeface="+mn-lt"/>
              </a:rPr>
              <a:t>probleme</a:t>
            </a:r>
            <a:r>
              <a:rPr lang="en-US" sz="2000" b="0" dirty="0"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184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49D184-9D1F-4194-967E-2078F06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3A335-93F3-4C90-CB3E-2E29F57F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20" y="484450"/>
            <a:ext cx="4133604" cy="212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spc="100" baseline="0" err="1">
                <a:latin typeface="Times New Roman"/>
                <a:cs typeface="Times New Roman"/>
              </a:rPr>
              <a:t>Konfiguracija</a:t>
            </a:r>
            <a:r>
              <a:rPr lang="en-US" sz="3200" b="1" kern="1200" spc="100" baseline="0" dirty="0">
                <a:latin typeface="Times New Roman"/>
                <a:cs typeface="Times New Roman"/>
              </a:rPr>
              <a:t> </a:t>
            </a:r>
            <a:r>
              <a:rPr lang="en-US" sz="3200" b="1" kern="1200" spc="100" baseline="0" err="1">
                <a:latin typeface="Times New Roman"/>
                <a:cs typeface="Times New Roman"/>
              </a:rPr>
              <a:t>i</a:t>
            </a:r>
            <a:r>
              <a:rPr lang="en-US" sz="3200" b="1" kern="1200" spc="100" baseline="0" dirty="0">
                <a:latin typeface="Times New Roman"/>
                <a:cs typeface="Times New Roman"/>
              </a:rPr>
              <a:t> </a:t>
            </a:r>
            <a:r>
              <a:rPr lang="en-US" sz="3200" b="1" kern="1200" spc="100" baseline="0" err="1">
                <a:latin typeface="Times New Roman"/>
                <a:cs typeface="Times New Roman"/>
              </a:rPr>
              <a:t>pokretanje</a:t>
            </a:r>
            <a:r>
              <a:rPr lang="en-US" sz="3200" b="1" kern="1200" spc="100" baseline="0" dirty="0">
                <a:latin typeface="Times New Roman"/>
                <a:cs typeface="Times New Roman"/>
              </a:rPr>
              <a:t> </a:t>
            </a:r>
            <a:r>
              <a:rPr lang="en-US" sz="3200" b="1" kern="1200" spc="100" baseline="0" err="1">
                <a:latin typeface="Times New Roman"/>
                <a:cs typeface="Times New Roman"/>
              </a:rPr>
              <a:t>Profilera</a:t>
            </a:r>
            <a:endParaRPr lang="en-US" sz="3200" b="1" kern="1200" spc="100" baseline="0">
              <a:latin typeface="Times New Roman"/>
              <a:cs typeface="Times New Roman"/>
            </a:endParaRPr>
          </a:p>
        </p:txBody>
      </p:sp>
      <p:pic>
        <p:nvPicPr>
          <p:cNvPr id="5" name="Picture Placeholder 4" descr="A computer screen shot of a software&#10;&#10;Description automatically generated">
            <a:extLst>
              <a:ext uri="{FF2B5EF4-FFF2-40B4-BE49-F238E27FC236}">
                <a16:creationId xmlns:a16="http://schemas.microsoft.com/office/drawing/2014/main" id="{94966FB6-4AC5-10D1-FD32-E9CEEDB168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733" r="19010" b="2"/>
          <a:stretch/>
        </p:blipFill>
        <p:spPr>
          <a:xfrm>
            <a:off x="5623249" y="484454"/>
            <a:ext cx="5993465" cy="5736874"/>
          </a:xfrm>
          <a:custGeom>
            <a:avLst/>
            <a:gdLst/>
            <a:ahLst/>
            <a:cxnLst/>
            <a:rect l="l" t="t" r="r" b="b"/>
            <a:pathLst>
              <a:path w="7040677" h="6180550">
                <a:moveTo>
                  <a:pt x="493688" y="34"/>
                </a:moveTo>
                <a:cubicBezTo>
                  <a:pt x="653887" y="409"/>
                  <a:pt x="854619" y="3920"/>
                  <a:pt x="1033873" y="8815"/>
                </a:cubicBezTo>
                <a:lnTo>
                  <a:pt x="6135204" y="38273"/>
                </a:lnTo>
                <a:lnTo>
                  <a:pt x="7040677" y="66047"/>
                </a:lnTo>
                <a:lnTo>
                  <a:pt x="7040677" y="6149315"/>
                </a:lnTo>
                <a:lnTo>
                  <a:pt x="6895903" y="6148904"/>
                </a:lnTo>
                <a:cubicBezTo>
                  <a:pt x="5164050" y="6146027"/>
                  <a:pt x="2763280" y="6180550"/>
                  <a:pt x="1145259" y="6180550"/>
                </a:cubicBezTo>
                <a:cubicBezTo>
                  <a:pt x="686865" y="6151091"/>
                  <a:pt x="359440" y="6180551"/>
                  <a:pt x="45113" y="6151091"/>
                </a:cubicBezTo>
                <a:cubicBezTo>
                  <a:pt x="-50932" y="4157674"/>
                  <a:pt x="23284" y="1383584"/>
                  <a:pt x="110598" y="126652"/>
                </a:cubicBezTo>
                <a:cubicBezTo>
                  <a:pt x="118105" y="-27768"/>
                  <a:pt x="111883" y="22759"/>
                  <a:pt x="262498" y="3120"/>
                </a:cubicBezTo>
                <a:cubicBezTo>
                  <a:pt x="316041" y="711"/>
                  <a:pt x="397569" y="-192"/>
                  <a:pt x="493688" y="34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0A91AB-7772-469C-ADBF-6BA8D81AE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23249" y="484449"/>
            <a:ext cx="5993464" cy="573687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A0020E-FB7B-4A05-91FF-2F596CD4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286" y="2745855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2F6DF-C150-42A9-4765-A7DC3517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900" y="3137186"/>
            <a:ext cx="4107445" cy="27577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0" err="1">
                <a:latin typeface="Times New Roman"/>
                <a:cs typeface="Times New Roman"/>
              </a:rPr>
              <a:t>Prvo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treba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otvoriti</a:t>
            </a:r>
            <a:r>
              <a:rPr lang="en-US" sz="2000" b="0" dirty="0">
                <a:latin typeface="Times New Roman"/>
                <a:cs typeface="Times New Roman"/>
              </a:rPr>
              <a:t> SQL Server Management Studio (SSMS), </a:t>
            </a:r>
            <a:r>
              <a:rPr lang="en-US" sz="2000" b="0" err="1">
                <a:latin typeface="Times New Roman"/>
                <a:cs typeface="Times New Roman"/>
              </a:rPr>
              <a:t>aplikaciju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koja</a:t>
            </a:r>
            <a:r>
              <a:rPr lang="en-US" sz="2000" b="0" dirty="0">
                <a:latin typeface="Times New Roman"/>
                <a:cs typeface="Times New Roman"/>
              </a:rPr>
              <a:t> se </a:t>
            </a:r>
            <a:r>
              <a:rPr lang="en-US" sz="2000" b="0" err="1">
                <a:latin typeface="Times New Roman"/>
                <a:cs typeface="Times New Roman"/>
              </a:rPr>
              <a:t>koristi</a:t>
            </a:r>
            <a:r>
              <a:rPr lang="en-US" sz="2000" b="0" dirty="0">
                <a:latin typeface="Times New Roman"/>
                <a:cs typeface="Times New Roman"/>
              </a:rPr>
              <a:t> za </a:t>
            </a:r>
            <a:r>
              <a:rPr lang="en-US" sz="2000" b="0" err="1">
                <a:latin typeface="Times New Roman"/>
                <a:cs typeface="Times New Roman"/>
              </a:rPr>
              <a:t>administraciju</a:t>
            </a:r>
            <a:r>
              <a:rPr lang="en-US" sz="2000" b="0" dirty="0">
                <a:latin typeface="Times New Roman"/>
                <a:cs typeface="Times New Roman"/>
              </a:rPr>
              <a:t> SQL Servera. </a:t>
            </a:r>
            <a:r>
              <a:rPr lang="en-US" sz="2000" b="0" err="1">
                <a:latin typeface="Times New Roman"/>
                <a:cs typeface="Times New Roman"/>
              </a:rPr>
              <a:t>Zatim</a:t>
            </a:r>
            <a:r>
              <a:rPr lang="en-US" sz="2000" b="0" dirty="0">
                <a:latin typeface="Times New Roman"/>
                <a:cs typeface="Times New Roman"/>
              </a:rPr>
              <a:t>, </a:t>
            </a:r>
            <a:r>
              <a:rPr lang="en-US" sz="2000" b="0" err="1">
                <a:latin typeface="Times New Roman"/>
                <a:cs typeface="Times New Roman"/>
              </a:rPr>
              <a:t>iz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menija</a:t>
            </a:r>
            <a:r>
              <a:rPr lang="en-US" sz="2000" b="0" dirty="0">
                <a:latin typeface="Times New Roman"/>
                <a:cs typeface="Times New Roman"/>
              </a:rPr>
              <a:t> "Tools" </a:t>
            </a:r>
            <a:r>
              <a:rPr lang="en-US" sz="2000" b="0" err="1">
                <a:latin typeface="Times New Roman"/>
                <a:cs typeface="Times New Roman"/>
              </a:rPr>
              <a:t>izabrati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opciju</a:t>
            </a:r>
            <a:r>
              <a:rPr lang="en-US" sz="2000" b="0" dirty="0">
                <a:latin typeface="Times New Roman"/>
                <a:cs typeface="Times New Roman"/>
              </a:rPr>
              <a:t> "SQL Server Profiler" za </a:t>
            </a:r>
            <a:r>
              <a:rPr lang="en-US" sz="2000" b="0" err="1">
                <a:latin typeface="Times New Roman"/>
                <a:cs typeface="Times New Roman"/>
              </a:rPr>
              <a:t>pokretanje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Profilera</a:t>
            </a:r>
            <a:r>
              <a:rPr lang="en-US" sz="2000" b="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52FC5B-DB82-4476-A73C-D8B8D940F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633" y="2760799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A2AC4-6471-5AB5-6E88-CADE372546A3}"/>
              </a:ext>
            </a:extLst>
          </p:cNvPr>
          <p:cNvSpPr txBox="1"/>
          <p:nvPr/>
        </p:nvSpPr>
        <p:spPr>
          <a:xfrm>
            <a:off x="10378965" y="6332482"/>
            <a:ext cx="12349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Times New Roman"/>
                <a:cs typeface="Times New Roman"/>
              </a:rPr>
              <a:t>Slika</a:t>
            </a:r>
            <a:r>
              <a:rPr lang="en-US" sz="1600">
                <a:latin typeface="Times New Roman"/>
                <a:cs typeface="Times New Roman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37270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creen shot of a server&#10;&#10;Description automatically generated">
            <a:extLst>
              <a:ext uri="{FF2B5EF4-FFF2-40B4-BE49-F238E27FC236}">
                <a16:creationId xmlns:a16="http://schemas.microsoft.com/office/drawing/2014/main" id="{2B8F0088-482E-2663-C1F5-E485C53E75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61" r="3161"/>
          <a:stretch/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72A60-49C1-F97F-98EA-5C3FC905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684" y="1406675"/>
            <a:ext cx="3932237" cy="35032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0" dirty="0" err="1">
                <a:latin typeface="Times New Roman"/>
                <a:cs typeface="Times New Roman"/>
              </a:rPr>
              <a:t>Nakon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otvaranja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Profilera</a:t>
            </a:r>
            <a:r>
              <a:rPr lang="en-US" sz="2000" b="0" dirty="0">
                <a:latin typeface="Times New Roman"/>
                <a:cs typeface="Times New Roman"/>
              </a:rPr>
              <a:t>, </a:t>
            </a:r>
            <a:r>
              <a:rPr lang="en-US" sz="2000" b="0" dirty="0" err="1">
                <a:latin typeface="Times New Roman"/>
                <a:cs typeface="Times New Roman"/>
              </a:rPr>
              <a:t>potrebno</a:t>
            </a:r>
            <a:r>
              <a:rPr lang="en-US" sz="2000" b="0" dirty="0">
                <a:latin typeface="Times New Roman"/>
                <a:cs typeface="Times New Roman"/>
              </a:rPr>
              <a:t> je </a:t>
            </a:r>
            <a:r>
              <a:rPr lang="en-US" sz="2000" b="0" dirty="0" err="1">
                <a:latin typeface="Times New Roman"/>
                <a:cs typeface="Times New Roman"/>
              </a:rPr>
              <a:t>uspostaviti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vezu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sa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odgovarajućom</a:t>
            </a:r>
            <a:r>
              <a:rPr lang="en-US" sz="2000" b="0" dirty="0">
                <a:latin typeface="Times New Roman"/>
                <a:cs typeface="Times New Roman"/>
              </a:rPr>
              <a:t> SQL Server </a:t>
            </a:r>
            <a:r>
              <a:rPr lang="en-US" sz="2000" b="0" dirty="0" err="1">
                <a:latin typeface="Times New Roman"/>
                <a:cs typeface="Times New Roman"/>
              </a:rPr>
              <a:t>instancom</a:t>
            </a:r>
            <a:r>
              <a:rPr lang="en-US" sz="2000" b="0" dirty="0">
                <a:latin typeface="Times New Roman"/>
                <a:cs typeface="Times New Roman"/>
              </a:rPr>
              <a:t>. Kada se </a:t>
            </a:r>
            <a:r>
              <a:rPr lang="en-US" sz="2000" b="0" dirty="0" err="1">
                <a:latin typeface="Times New Roman"/>
                <a:cs typeface="Times New Roman"/>
              </a:rPr>
              <a:t>aplikacija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pokrene</a:t>
            </a:r>
            <a:r>
              <a:rPr lang="en-US" sz="2000" b="0" dirty="0">
                <a:latin typeface="Times New Roman"/>
                <a:cs typeface="Times New Roman"/>
              </a:rPr>
              <a:t>, </a:t>
            </a:r>
            <a:r>
              <a:rPr lang="en-US" sz="2000" b="0" dirty="0" err="1">
                <a:latin typeface="Times New Roman"/>
                <a:cs typeface="Times New Roman"/>
              </a:rPr>
              <a:t>biće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prikazan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dijalog</a:t>
            </a:r>
            <a:r>
              <a:rPr lang="en-US" sz="2000" b="0" dirty="0">
                <a:latin typeface="Times New Roman"/>
                <a:cs typeface="Times New Roman"/>
              </a:rPr>
              <a:t> koji </a:t>
            </a:r>
            <a:r>
              <a:rPr lang="en-US" sz="2000" b="0" dirty="0" err="1">
                <a:latin typeface="Times New Roman"/>
                <a:cs typeface="Times New Roman"/>
              </a:rPr>
              <a:t>će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omogućiti</a:t>
            </a:r>
            <a:r>
              <a:rPr lang="en-US" sz="2000" b="0" dirty="0">
                <a:latin typeface="Times New Roman"/>
                <a:cs typeface="Times New Roman"/>
              </a:rPr>
              <a:t> da se </a:t>
            </a:r>
            <a:r>
              <a:rPr lang="en-US" sz="2000" b="0" dirty="0" err="1">
                <a:latin typeface="Times New Roman"/>
                <a:cs typeface="Times New Roman"/>
              </a:rPr>
              <a:t>povežete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na</a:t>
            </a:r>
            <a:r>
              <a:rPr lang="en-US" sz="2000" b="0" dirty="0">
                <a:latin typeface="Times New Roman"/>
                <a:cs typeface="Times New Roman"/>
              </a:rPr>
              <a:t> server koji </a:t>
            </a:r>
            <a:r>
              <a:rPr lang="en-US" sz="2000" b="0" dirty="0" err="1">
                <a:latin typeface="Times New Roman"/>
                <a:cs typeface="Times New Roman"/>
              </a:rPr>
              <a:t>želite</a:t>
            </a:r>
            <a:r>
              <a:rPr lang="en-US" sz="2000" b="0" dirty="0">
                <a:latin typeface="Times New Roman"/>
                <a:cs typeface="Times New Roman"/>
              </a:rPr>
              <a:t> da </a:t>
            </a:r>
            <a:r>
              <a:rPr lang="en-US" sz="2000" b="0" dirty="0" err="1">
                <a:latin typeface="Times New Roman"/>
                <a:cs typeface="Times New Roman"/>
              </a:rPr>
              <a:t>profilišete</a:t>
            </a:r>
            <a:r>
              <a:rPr lang="en-US" sz="2000" b="0" dirty="0">
                <a:latin typeface="Times New Roman"/>
                <a:cs typeface="Times New Roman"/>
              </a:rPr>
              <a:t>. To se </a:t>
            </a:r>
            <a:r>
              <a:rPr lang="en-US" sz="2000" b="0" dirty="0" err="1">
                <a:latin typeface="Times New Roman"/>
                <a:cs typeface="Times New Roman"/>
              </a:rPr>
              <a:t>takođe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postiže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izborom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opcije</a:t>
            </a:r>
            <a:r>
              <a:rPr lang="en-US" sz="2000" b="0" dirty="0">
                <a:latin typeface="Times New Roman"/>
                <a:cs typeface="Times New Roman"/>
              </a:rPr>
              <a:t> "File" -&gt; "Connect" </a:t>
            </a:r>
            <a:r>
              <a:rPr lang="en-US" sz="2000" b="0" dirty="0" err="1">
                <a:latin typeface="Times New Roman"/>
                <a:cs typeface="Times New Roman"/>
              </a:rPr>
              <a:t>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zatim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unošenjem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informacija</a:t>
            </a:r>
            <a:r>
              <a:rPr lang="en-US" sz="2000" b="0" dirty="0">
                <a:latin typeface="Times New Roman"/>
                <a:cs typeface="Times New Roman"/>
              </a:rPr>
              <a:t> o </a:t>
            </a:r>
            <a:r>
              <a:rPr lang="en-US" sz="2000" b="0" dirty="0" err="1">
                <a:latin typeface="Times New Roman"/>
                <a:cs typeface="Times New Roman"/>
              </a:rPr>
              <a:t>serveru</a:t>
            </a:r>
            <a:r>
              <a:rPr lang="en-US" sz="2000" b="0" dirty="0">
                <a:latin typeface="Times New Roman"/>
                <a:cs typeface="Times New Roman"/>
              </a:rPr>
              <a:t>, </a:t>
            </a:r>
            <a:r>
              <a:rPr lang="en-US" sz="2000" b="0" dirty="0" err="1">
                <a:latin typeface="Times New Roman"/>
                <a:cs typeface="Times New Roman"/>
              </a:rPr>
              <a:t>kao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što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su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ime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servera</a:t>
            </a:r>
            <a:r>
              <a:rPr lang="en-US" sz="2000" b="0" dirty="0">
                <a:latin typeface="Times New Roman"/>
                <a:cs typeface="Times New Roman"/>
              </a:rPr>
              <a:t>, tip </a:t>
            </a:r>
            <a:r>
              <a:rPr lang="en-US" sz="2000" b="0" dirty="0" err="1">
                <a:latin typeface="Times New Roman"/>
                <a:cs typeface="Times New Roman"/>
              </a:rPr>
              <a:t>autentikacije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pristupni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podaci</a:t>
            </a:r>
            <a:r>
              <a:rPr lang="en-US" sz="2000" b="0" dirty="0">
                <a:latin typeface="Times New Roman"/>
                <a:cs typeface="Times New Roman"/>
              </a:rPr>
              <a:t>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C0E5-3E57-E76B-0EE1-FBD01D2885E9}"/>
              </a:ext>
            </a:extLst>
          </p:cNvPr>
          <p:cNvSpPr txBox="1"/>
          <p:nvPr/>
        </p:nvSpPr>
        <p:spPr>
          <a:xfrm>
            <a:off x="10116206" y="5859516"/>
            <a:ext cx="12349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Slika</a:t>
            </a:r>
            <a:r>
              <a:rPr lang="en-US" sz="1600" dirty="0">
                <a:latin typeface="Times New Roman"/>
                <a:cs typeface="Times New Roman"/>
              </a:rPr>
              <a:t> 2.</a:t>
            </a:r>
          </a:p>
        </p:txBody>
      </p:sp>
    </p:spTree>
    <p:extLst>
      <p:ext uri="{BB962C8B-B14F-4D97-AF65-F5344CB8AC3E}">
        <p14:creationId xmlns:p14="http://schemas.microsoft.com/office/powerpoint/2010/main" val="11540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5E5B57-2F2B-9818-724C-87DEE9AD8C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4" t="19" r="230" b="-19"/>
          <a:stretch/>
        </p:blipFill>
        <p:spPr>
          <a:xfrm>
            <a:off x="4697084" y="1092528"/>
            <a:ext cx="7006327" cy="449263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CF78A-D186-38F5-F70A-7803FE8A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064" y="605262"/>
            <a:ext cx="3932237" cy="525058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 sz="2000" b="0" dirty="0">
              <a:latin typeface="Times New Roman"/>
              <a:cs typeface="Times New Roman"/>
            </a:endParaRPr>
          </a:p>
          <a:p>
            <a:pPr algn="just"/>
            <a:r>
              <a:rPr lang="en-US" sz="2000" b="0" dirty="0" err="1">
                <a:latin typeface="Times New Roman"/>
                <a:cs typeface="Times New Roman"/>
              </a:rPr>
              <a:t>Posle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povezivanja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sa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serverom</a:t>
            </a:r>
            <a:r>
              <a:rPr lang="en-US" sz="2000" b="0" dirty="0">
                <a:latin typeface="Times New Roman"/>
                <a:cs typeface="Times New Roman"/>
              </a:rPr>
              <a:t>, </a:t>
            </a:r>
            <a:r>
              <a:rPr lang="en-US" sz="2000" b="0" dirty="0" err="1">
                <a:latin typeface="Times New Roman"/>
                <a:cs typeface="Times New Roman"/>
              </a:rPr>
              <a:t>prikazaće</a:t>
            </a:r>
            <a:r>
              <a:rPr lang="en-US" sz="2000" b="0" dirty="0">
                <a:latin typeface="Times New Roman"/>
                <a:cs typeface="Times New Roman"/>
              </a:rPr>
              <a:t> se </a:t>
            </a:r>
            <a:r>
              <a:rPr lang="en-US" sz="2000" b="0" dirty="0" err="1">
                <a:latin typeface="Times New Roman"/>
                <a:cs typeface="Times New Roman"/>
              </a:rPr>
              <a:t>prozor</a:t>
            </a:r>
            <a:r>
              <a:rPr lang="en-US" sz="2000" b="0" dirty="0">
                <a:latin typeface="Times New Roman"/>
                <a:cs typeface="Times New Roman"/>
              </a:rPr>
              <a:t> "Trace Properties" koji </a:t>
            </a:r>
            <a:r>
              <a:rPr lang="en-US" sz="2000" b="0" dirty="0" err="1">
                <a:latin typeface="Times New Roman"/>
                <a:cs typeface="Times New Roman"/>
              </a:rPr>
              <a:t>ima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dve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kartice</a:t>
            </a:r>
            <a:r>
              <a:rPr lang="en-US" sz="2000" b="0" dirty="0">
                <a:latin typeface="Times New Roman"/>
                <a:cs typeface="Times New Roman"/>
              </a:rPr>
              <a:t>. Prva </a:t>
            </a:r>
            <a:r>
              <a:rPr lang="en-US" sz="2000" b="0" dirty="0" err="1">
                <a:latin typeface="Times New Roman"/>
                <a:cs typeface="Times New Roman"/>
              </a:rPr>
              <a:t>kartica</a:t>
            </a:r>
            <a:r>
              <a:rPr lang="en-US" sz="2000" b="0" dirty="0">
                <a:latin typeface="Times New Roman"/>
                <a:cs typeface="Times New Roman"/>
              </a:rPr>
              <a:t>, „General “ </a:t>
            </a:r>
            <a:r>
              <a:rPr lang="en-US" sz="2000" b="0" dirty="0" err="1">
                <a:latin typeface="Times New Roman"/>
                <a:cs typeface="Times New Roman"/>
              </a:rPr>
              <a:t>koja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omogućava</a:t>
            </a:r>
            <a:r>
              <a:rPr lang="en-US" sz="2000" b="0" dirty="0">
                <a:latin typeface="Times New Roman"/>
                <a:cs typeface="Times New Roman"/>
              </a:rPr>
              <a:t>:</a:t>
            </a:r>
          </a:p>
          <a:p>
            <a:pPr marL="742950" lvl="1" indent="-285750">
              <a:buFont typeface="Symbol"/>
              <a:buChar char="•"/>
            </a:pPr>
            <a:r>
              <a:rPr lang="en-US" sz="2000" b="0" dirty="0" err="1">
                <a:latin typeface="Times New Roman"/>
                <a:cs typeface="Times New Roman"/>
              </a:rPr>
              <a:t>Imenovanje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traga</a:t>
            </a:r>
            <a:r>
              <a:rPr lang="en-US" sz="2000" b="0" dirty="0">
                <a:latin typeface="Times New Roman"/>
                <a:cs typeface="Times New Roman"/>
              </a:rPr>
              <a:t> (trace).</a:t>
            </a:r>
          </a:p>
          <a:p>
            <a:pPr marL="742950" lvl="1" indent="-285750">
              <a:buFont typeface="Symbol"/>
              <a:buChar char="•"/>
            </a:pPr>
            <a:r>
              <a:rPr lang="en-US" sz="2000" b="0" err="1">
                <a:latin typeface="Times New Roman"/>
                <a:cs typeface="Times New Roman"/>
              </a:rPr>
              <a:t>Biranje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šablona</a:t>
            </a:r>
            <a:r>
              <a:rPr lang="en-US" sz="2000" b="0" dirty="0">
                <a:latin typeface="Times New Roman"/>
                <a:cs typeface="Times New Roman"/>
              </a:rPr>
              <a:t> za </a:t>
            </a:r>
            <a:r>
              <a:rPr lang="en-US" sz="2000" b="0" err="1">
                <a:latin typeface="Times New Roman"/>
                <a:cs typeface="Times New Roman"/>
              </a:rPr>
              <a:t>prikupljanje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podataka</a:t>
            </a:r>
            <a:r>
              <a:rPr lang="en-US" sz="2000" b="0" dirty="0">
                <a:latin typeface="Times New Roman"/>
                <a:cs typeface="Times New Roman"/>
              </a:rPr>
              <a:t>. </a:t>
            </a:r>
          </a:p>
          <a:p>
            <a:pPr marL="742950" lvl="1" indent="-285750">
              <a:buFont typeface="Symbol"/>
              <a:buChar char="•"/>
            </a:pPr>
            <a:r>
              <a:rPr lang="en-US" sz="2000" b="0" err="1">
                <a:latin typeface="Times New Roman"/>
                <a:cs typeface="Times New Roman"/>
              </a:rPr>
              <a:t>Definisanje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gde</a:t>
            </a:r>
            <a:r>
              <a:rPr lang="en-US" sz="2000" b="0" dirty="0">
                <a:latin typeface="Times New Roman"/>
                <a:cs typeface="Times New Roman"/>
              </a:rPr>
              <a:t> da se </a:t>
            </a:r>
            <a:r>
              <a:rPr lang="en-US" sz="2000" b="0" err="1">
                <a:latin typeface="Times New Roman"/>
                <a:cs typeface="Times New Roman"/>
              </a:rPr>
              <a:t>sačuvaju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podaci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praćenja</a:t>
            </a:r>
            <a:r>
              <a:rPr lang="en-US" sz="2000" b="0" dirty="0">
                <a:latin typeface="Times New Roman"/>
                <a:cs typeface="Times New Roman"/>
              </a:rPr>
              <a:t> (u </a:t>
            </a:r>
            <a:r>
              <a:rPr lang="en-US" sz="2000" b="0" err="1">
                <a:latin typeface="Times New Roman"/>
                <a:cs typeface="Times New Roman"/>
              </a:rPr>
              <a:t>datoteci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ili</a:t>
            </a:r>
            <a:r>
              <a:rPr lang="en-US" sz="2000" b="0" dirty="0">
                <a:latin typeface="Times New Roman"/>
                <a:cs typeface="Times New Roman"/>
              </a:rPr>
              <a:t> u </a:t>
            </a:r>
            <a:r>
              <a:rPr lang="en-US" sz="2000" b="0" err="1">
                <a:latin typeface="Times New Roman"/>
                <a:cs typeface="Times New Roman"/>
              </a:rPr>
              <a:t>tabeli</a:t>
            </a:r>
            <a:r>
              <a:rPr lang="en-US" sz="2000" b="0" dirty="0">
                <a:latin typeface="Times New Roman"/>
                <a:cs typeface="Times New Roman"/>
              </a:rPr>
              <a:t>).</a:t>
            </a:r>
          </a:p>
          <a:p>
            <a:pPr marL="742950" lvl="1" indent="-285750">
              <a:buFont typeface="Symbol"/>
              <a:buChar char="•"/>
            </a:pPr>
            <a:r>
              <a:rPr lang="en-US" sz="2000" b="0" err="1">
                <a:latin typeface="Times New Roman"/>
                <a:cs typeface="Times New Roman"/>
              </a:rPr>
              <a:t>Definisanje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vremena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zaustavljanja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err="1">
                <a:latin typeface="Times New Roman"/>
                <a:cs typeface="Times New Roman"/>
              </a:rPr>
              <a:t>praćenja</a:t>
            </a:r>
            <a:r>
              <a:rPr lang="en-US" sz="2000" b="0" dirty="0">
                <a:latin typeface="Times New Roman"/>
                <a:cs typeface="Times New Roman"/>
              </a:rPr>
              <a:t>.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73481-5F4A-C159-D16A-C712224FC735}"/>
              </a:ext>
            </a:extLst>
          </p:cNvPr>
          <p:cNvSpPr txBox="1"/>
          <p:nvPr/>
        </p:nvSpPr>
        <p:spPr>
          <a:xfrm>
            <a:off x="10352689" y="5688723"/>
            <a:ext cx="12349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Slika</a:t>
            </a:r>
            <a:r>
              <a:rPr lang="en-US" sz="1600" dirty="0">
                <a:latin typeface="Times New Roman"/>
                <a:cs typeface="Times New Roman"/>
              </a:rPr>
              <a:t> 3.</a:t>
            </a:r>
          </a:p>
        </p:txBody>
      </p:sp>
    </p:spTree>
    <p:extLst>
      <p:ext uri="{BB962C8B-B14F-4D97-AF65-F5344CB8AC3E}">
        <p14:creationId xmlns:p14="http://schemas.microsoft.com/office/powerpoint/2010/main" val="230312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FF588-D011-6618-B417-B6F454C9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6262"/>
            <a:ext cx="3932237" cy="486958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b="0" dirty="0">
              <a:latin typeface="Times New Roman"/>
              <a:cs typeface="Times New Roman"/>
            </a:endParaRPr>
          </a:p>
          <a:p>
            <a:endParaRPr lang="en-US" sz="2000" b="0" dirty="0">
              <a:latin typeface="Times New Roman"/>
              <a:cs typeface="Times New Roman"/>
            </a:endParaRPr>
          </a:p>
          <a:p>
            <a:r>
              <a:rPr lang="en-US" sz="2000" b="0" dirty="0">
                <a:latin typeface="Times New Roman"/>
                <a:cs typeface="Times New Roman"/>
              </a:rPr>
              <a:t>Druga </a:t>
            </a:r>
            <a:r>
              <a:rPr lang="en-US" sz="2000" b="0" dirty="0" err="1">
                <a:latin typeface="Times New Roman"/>
                <a:cs typeface="Times New Roman"/>
              </a:rPr>
              <a:t>kartica</a:t>
            </a:r>
            <a:r>
              <a:rPr lang="en-US" sz="2000" b="0" dirty="0">
                <a:latin typeface="Times New Roman"/>
                <a:cs typeface="Times New Roman"/>
              </a:rPr>
              <a:t> u </a:t>
            </a:r>
            <a:r>
              <a:rPr lang="en-US" sz="2000" b="0" dirty="0" err="1">
                <a:latin typeface="Times New Roman"/>
                <a:cs typeface="Times New Roman"/>
              </a:rPr>
              <a:t>ovom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prozoru</a:t>
            </a:r>
            <a:r>
              <a:rPr lang="en-US" sz="2000" b="0" dirty="0">
                <a:latin typeface="Times New Roman"/>
                <a:cs typeface="Times New Roman"/>
              </a:rPr>
              <a:t>, „</a:t>
            </a:r>
            <a:r>
              <a:rPr lang="en-US" sz="2000" b="0" dirty="0">
                <a:solidFill>
                  <a:srgbClr val="222222"/>
                </a:solidFill>
                <a:latin typeface="Times New Roman"/>
                <a:cs typeface="Times New Roman"/>
              </a:rPr>
              <a:t>Events Selection</a:t>
            </a:r>
            <a:r>
              <a:rPr lang="en-US" sz="2000" b="0" dirty="0">
                <a:latin typeface="Times New Roman"/>
                <a:cs typeface="Times New Roman"/>
              </a:rPr>
              <a:t> “, je mesto </a:t>
            </a:r>
            <a:r>
              <a:rPr lang="en-US" sz="2000" b="0" dirty="0" err="1">
                <a:latin typeface="Times New Roman"/>
                <a:cs typeface="Times New Roman"/>
              </a:rPr>
              <a:t>gde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možemo</a:t>
            </a:r>
            <a:r>
              <a:rPr lang="en-US" sz="2000" b="0" dirty="0">
                <a:latin typeface="Times New Roman"/>
                <a:cs typeface="Times New Roman"/>
              </a:rPr>
              <a:t> da </a:t>
            </a:r>
            <a:r>
              <a:rPr lang="en-US" sz="2000" b="0" dirty="0" err="1">
                <a:latin typeface="Times New Roman"/>
                <a:cs typeface="Times New Roman"/>
              </a:rPr>
              <a:t>konfigurišete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koje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događaje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želitmo</a:t>
            </a:r>
            <a:r>
              <a:rPr lang="en-US" sz="2000" b="0" dirty="0">
                <a:latin typeface="Times New Roman"/>
                <a:cs typeface="Times New Roman"/>
              </a:rPr>
              <a:t> da </a:t>
            </a:r>
            <a:r>
              <a:rPr lang="en-US" sz="2000" b="0" dirty="0" err="1">
                <a:latin typeface="Times New Roman"/>
                <a:cs typeface="Times New Roman"/>
              </a:rPr>
              <a:t>nadgledamo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koje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kolone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podataka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želitmo</a:t>
            </a:r>
            <a:r>
              <a:rPr lang="en-US" sz="2000" b="0" dirty="0">
                <a:latin typeface="Times New Roman"/>
                <a:cs typeface="Times New Roman"/>
              </a:rPr>
              <a:t> da </a:t>
            </a:r>
            <a:r>
              <a:rPr lang="en-US" sz="2000" b="0" dirty="0" err="1">
                <a:latin typeface="Times New Roman"/>
                <a:cs typeface="Times New Roman"/>
              </a:rPr>
              <a:t>uključimo</a:t>
            </a:r>
            <a:r>
              <a:rPr lang="en-US" sz="2000" b="0" dirty="0">
                <a:latin typeface="Times New Roman"/>
                <a:cs typeface="Times New Roman"/>
              </a:rPr>
              <a:t> za </a:t>
            </a:r>
            <a:r>
              <a:rPr lang="en-US" sz="2000" b="0" dirty="0" err="1">
                <a:latin typeface="Times New Roman"/>
                <a:cs typeface="Times New Roman"/>
              </a:rPr>
              <a:t>svaki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događaj</a:t>
            </a:r>
            <a:r>
              <a:rPr lang="en-US" sz="2000" b="0" dirty="0">
                <a:latin typeface="Times New Roman"/>
                <a:cs typeface="Times New Roman"/>
              </a:rPr>
              <a:t>. Na </a:t>
            </a:r>
            <a:r>
              <a:rPr lang="en-US" sz="2000" b="0" dirty="0" err="1">
                <a:latin typeface="Times New Roman"/>
                <a:cs typeface="Times New Roman"/>
              </a:rPr>
              <a:t>ovoj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kartici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takođe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možemo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dodati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filtere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promeniti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način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na</a:t>
            </a:r>
            <a:r>
              <a:rPr lang="en-US" sz="2000" b="0" dirty="0">
                <a:latin typeface="Times New Roman"/>
                <a:cs typeface="Times New Roman"/>
              </a:rPr>
              <a:t> koji </a:t>
            </a:r>
            <a:r>
              <a:rPr lang="en-US" sz="2000" b="0" dirty="0" err="1">
                <a:latin typeface="Times New Roman"/>
                <a:cs typeface="Times New Roman"/>
              </a:rPr>
              <a:t>su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podaci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organizovani</a:t>
            </a:r>
            <a:r>
              <a:rPr lang="en-US" sz="2000" b="0" dirty="0">
                <a:latin typeface="Times New Roman"/>
                <a:cs typeface="Times New Roman"/>
              </a:rPr>
              <a:t>. 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6FE0DA-C379-92BB-7AD1-90D1E860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70" y="985940"/>
            <a:ext cx="6792309" cy="432118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307ED-04D7-18C2-C6BA-9B2FC0D1ACBF}"/>
              </a:ext>
            </a:extLst>
          </p:cNvPr>
          <p:cNvSpPr txBox="1"/>
          <p:nvPr/>
        </p:nvSpPr>
        <p:spPr>
          <a:xfrm>
            <a:off x="10326413" y="5425965"/>
            <a:ext cx="12349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Slika</a:t>
            </a:r>
            <a:r>
              <a:rPr lang="en-US" sz="1600" dirty="0">
                <a:latin typeface="Times New Roman"/>
                <a:cs typeface="Times New Roman"/>
              </a:rPr>
              <a:t> 4.</a:t>
            </a:r>
          </a:p>
        </p:txBody>
      </p:sp>
    </p:spTree>
    <p:extLst>
      <p:ext uri="{BB962C8B-B14F-4D97-AF65-F5344CB8AC3E}">
        <p14:creationId xmlns:p14="http://schemas.microsoft.com/office/powerpoint/2010/main" val="26706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0C30AF-F894-ED6B-F543-88A2CF6477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99" r="399"/>
          <a:stretch/>
        </p:blipFill>
        <p:spPr>
          <a:xfrm>
            <a:off x="4972982" y="987425"/>
            <a:ext cx="6520774" cy="48736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B69C-7883-92A2-CF6B-A62DCDC0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6262"/>
            <a:ext cx="3932237" cy="4869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 err="1">
                <a:latin typeface="Times New Roman"/>
                <a:cs typeface="Times New Roman"/>
              </a:rPr>
              <a:t>Nakon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konfigurisanja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Profilera</a:t>
            </a:r>
            <a:r>
              <a:rPr lang="en-US" sz="2000" b="0" dirty="0">
                <a:latin typeface="Times New Roman"/>
                <a:cs typeface="Times New Roman"/>
              </a:rPr>
              <a:t>, </a:t>
            </a:r>
            <a:r>
              <a:rPr lang="en-US" sz="2000" b="0" dirty="0" err="1">
                <a:latin typeface="Times New Roman"/>
                <a:cs typeface="Times New Roman"/>
              </a:rPr>
              <a:t>možemo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pokrenuti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praćenje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klikom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na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dugme</a:t>
            </a:r>
            <a:r>
              <a:rPr lang="en-US" sz="2000" b="0" dirty="0">
                <a:latin typeface="Times New Roman"/>
                <a:cs typeface="Times New Roman"/>
              </a:rPr>
              <a:t> "Run".</a:t>
            </a:r>
            <a:endParaRPr lang="en-US" dirty="0"/>
          </a:p>
          <a:p>
            <a:endParaRPr lang="en-US" sz="2000" b="0" dirty="0">
              <a:latin typeface="Times New Roman"/>
              <a:cs typeface="Times New Roman"/>
            </a:endParaRPr>
          </a:p>
          <a:p>
            <a:r>
              <a:rPr lang="en-US" sz="2000" b="0" dirty="0">
                <a:latin typeface="Times New Roman"/>
                <a:cs typeface="Times New Roman"/>
              </a:rPr>
              <a:t>Profiler </a:t>
            </a:r>
            <a:r>
              <a:rPr lang="en-US" sz="2000" b="0" dirty="0" err="1">
                <a:latin typeface="Times New Roman"/>
                <a:cs typeface="Times New Roman"/>
              </a:rPr>
              <a:t>će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početi</a:t>
            </a:r>
            <a:r>
              <a:rPr lang="en-US" sz="2000" b="0" dirty="0">
                <a:latin typeface="Times New Roman"/>
                <a:cs typeface="Times New Roman"/>
              </a:rPr>
              <a:t> da </a:t>
            </a:r>
            <a:r>
              <a:rPr lang="en-US" sz="2000" b="0" dirty="0" err="1">
                <a:latin typeface="Times New Roman"/>
                <a:cs typeface="Times New Roman"/>
              </a:rPr>
              <a:t>beleži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sve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definisane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događaje</a:t>
            </a:r>
            <a:r>
              <a:rPr lang="en-US" sz="2000" b="0" dirty="0">
                <a:latin typeface="Times New Roman"/>
                <a:cs typeface="Times New Roman"/>
              </a:rPr>
              <a:t> koji se </a:t>
            </a:r>
            <a:r>
              <a:rPr lang="en-US" sz="2000" b="0" dirty="0" err="1">
                <a:latin typeface="Times New Roman"/>
                <a:cs typeface="Times New Roman"/>
              </a:rPr>
              <a:t>odvijaju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unutar</a:t>
            </a:r>
            <a:r>
              <a:rPr lang="en-US" sz="2000" b="0" dirty="0">
                <a:latin typeface="Times New Roman"/>
                <a:cs typeface="Times New Roman"/>
              </a:rPr>
              <a:t> SQL Server instance.</a:t>
            </a:r>
            <a:endParaRPr lang="en-US" dirty="0">
              <a:latin typeface="The Hand"/>
              <a:cs typeface="Times New Roman"/>
            </a:endParaRPr>
          </a:p>
          <a:p>
            <a:br>
              <a:rPr lang="en-US" sz="2000" b="0" dirty="0">
                <a:latin typeface="Times New Roman"/>
                <a:cs typeface="Times New Roman"/>
              </a:rPr>
            </a:br>
            <a:r>
              <a:rPr lang="en-US" sz="2000" b="0" dirty="0" err="1">
                <a:latin typeface="Times New Roman"/>
                <a:cs typeface="Times New Roman"/>
              </a:rPr>
              <a:t>Nakon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klika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na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dugme</a:t>
            </a:r>
            <a:r>
              <a:rPr lang="en-US" sz="2000" b="0" dirty="0">
                <a:latin typeface="Times New Roman"/>
                <a:cs typeface="Times New Roman"/>
              </a:rPr>
              <a:t>, </a:t>
            </a:r>
            <a:r>
              <a:rPr lang="en-US" sz="2000" b="0" dirty="0" err="1">
                <a:latin typeface="Times New Roman"/>
                <a:cs typeface="Times New Roman"/>
              </a:rPr>
              <a:t>vidi</a:t>
            </a:r>
            <a:r>
              <a:rPr lang="en-US" sz="2000" b="0" dirty="0">
                <a:latin typeface="Times New Roman"/>
                <a:cs typeface="Times New Roman"/>
              </a:rPr>
              <a:t> se </a:t>
            </a:r>
            <a:r>
              <a:rPr lang="en-US" sz="2000" b="0" dirty="0" err="1">
                <a:latin typeface="Times New Roman"/>
                <a:cs typeface="Times New Roman"/>
              </a:rPr>
              <a:t>ekran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ispod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kako</a:t>
            </a:r>
            <a:r>
              <a:rPr lang="en-US" sz="2000" b="0" dirty="0">
                <a:latin typeface="Times New Roman"/>
                <a:cs typeface="Times New Roman"/>
              </a:rPr>
              <a:t> se </a:t>
            </a:r>
            <a:r>
              <a:rPr lang="en-US" sz="2000" b="0" dirty="0" err="1">
                <a:latin typeface="Times New Roman"/>
                <a:cs typeface="Times New Roman"/>
              </a:rPr>
              <a:t>događaji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snimaju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oni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će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biti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prikazani</a:t>
            </a:r>
            <a:r>
              <a:rPr lang="en-US" sz="2000" b="0" dirty="0">
                <a:latin typeface="Times New Roman"/>
                <a:cs typeface="Times New Roman"/>
              </a:rPr>
              <a:t> u </a:t>
            </a:r>
            <a:r>
              <a:rPr lang="en-US" sz="2000" b="0" dirty="0" err="1">
                <a:latin typeface="Times New Roman"/>
                <a:cs typeface="Times New Roman"/>
              </a:rPr>
              <a:t>ovom</a:t>
            </a:r>
            <a:r>
              <a:rPr lang="en-US" sz="2000" b="0" dirty="0"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latin typeface="Times New Roman"/>
                <a:cs typeface="Times New Roman"/>
              </a:rPr>
              <a:t>prozoru</a:t>
            </a:r>
            <a:r>
              <a:rPr lang="en-US" sz="2000" b="0" dirty="0">
                <a:latin typeface="Times New Roman"/>
                <a:cs typeface="Times New Roman"/>
              </a:rPr>
              <a:t>.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E2A895-EBF7-D2FE-7BF0-677662EEE8CF}"/>
              </a:ext>
            </a:extLst>
          </p:cNvPr>
          <p:cNvSpPr txBox="1"/>
          <p:nvPr/>
        </p:nvSpPr>
        <p:spPr>
          <a:xfrm>
            <a:off x="10365827" y="5859516"/>
            <a:ext cx="12349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Slika</a:t>
            </a:r>
            <a:r>
              <a:rPr lang="en-US" sz="1600" dirty="0">
                <a:latin typeface="Times New Roman"/>
                <a:cs typeface="Times New Roman"/>
              </a:rPr>
              <a:t> 5.</a:t>
            </a:r>
          </a:p>
        </p:txBody>
      </p:sp>
    </p:spTree>
    <p:extLst>
      <p:ext uri="{BB962C8B-B14F-4D97-AF65-F5344CB8AC3E}">
        <p14:creationId xmlns:p14="http://schemas.microsoft.com/office/powerpoint/2010/main" val="22937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697D8-008B-5499-83F7-1F6E97242B82}"/>
              </a:ext>
            </a:extLst>
          </p:cNvPr>
          <p:cNvSpPr txBox="1"/>
          <p:nvPr/>
        </p:nvSpPr>
        <p:spPr>
          <a:xfrm>
            <a:off x="761999" y="512379"/>
            <a:ext cx="10812517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</a:rPr>
              <a:t>Analiza </a:t>
            </a:r>
            <a:r>
              <a:rPr lang="en-US" sz="3200" b="1" err="1">
                <a:latin typeface="Times New Roman"/>
              </a:rPr>
              <a:t>izvršavanja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err="1">
                <a:latin typeface="Times New Roman"/>
              </a:rPr>
              <a:t>upita</a:t>
            </a:r>
            <a:endParaRPr lang="en-US" err="1"/>
          </a:p>
          <a:p>
            <a:pPr algn="l"/>
            <a:endParaRPr lang="en-US" sz="32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Kada </a:t>
            </a:r>
            <a:r>
              <a:rPr lang="en-US" sz="2000" dirty="0" err="1">
                <a:latin typeface="Times New Roman"/>
                <a:cs typeface="Times New Roman"/>
              </a:rPr>
              <a:t>završimo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praćenje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možemo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analizirati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rezultate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kako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bismo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dobili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uvid</a:t>
            </a:r>
            <a:r>
              <a:rPr lang="en-US" sz="2000" dirty="0">
                <a:latin typeface="Times New Roman"/>
                <a:cs typeface="Times New Roman"/>
              </a:rPr>
              <a:t> u </a:t>
            </a:r>
            <a:r>
              <a:rPr lang="en-US" sz="2000" dirty="0" err="1">
                <a:latin typeface="Times New Roman"/>
                <a:cs typeface="Times New Roman"/>
              </a:rPr>
              <a:t>izvršavanje</a:t>
            </a:r>
            <a:r>
              <a:rPr lang="en-US" sz="2000" dirty="0">
                <a:latin typeface="Times New Roman"/>
                <a:cs typeface="Times New Roman"/>
              </a:rPr>
              <a:t> SQL </a:t>
            </a:r>
            <a:r>
              <a:rPr lang="en-US" sz="2000" dirty="0" err="1">
                <a:latin typeface="Times New Roman"/>
                <a:cs typeface="Times New Roman"/>
              </a:rPr>
              <a:t>upita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Ključne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informacije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koje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možemo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pronaći</a:t>
            </a:r>
            <a:r>
              <a:rPr lang="en-US" sz="2000" dirty="0">
                <a:latin typeface="Times New Roman"/>
                <a:cs typeface="Times New Roman"/>
              </a:rPr>
              <a:t> u </a:t>
            </a:r>
            <a:r>
              <a:rPr lang="en-US" sz="2000" dirty="0" err="1">
                <a:latin typeface="Times New Roman"/>
                <a:cs typeface="Times New Roman"/>
              </a:rPr>
              <a:t>rezultatima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uključuju</a:t>
            </a:r>
            <a:r>
              <a:rPr lang="en-US" sz="2000" dirty="0">
                <a:latin typeface="Times New Roman"/>
                <a:cs typeface="Times New Roman"/>
              </a:rPr>
              <a:t>: </a:t>
            </a:r>
          </a:p>
          <a:p>
            <a:pPr marL="285750" indent="-285750">
              <a:buFont typeface="Symbol"/>
              <a:buChar char="•"/>
            </a:pPr>
            <a:r>
              <a:rPr lang="en-US" sz="2000" b="1" err="1">
                <a:latin typeface="Times New Roman"/>
                <a:cs typeface="Times New Roman"/>
              </a:rPr>
              <a:t>Vremensko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trajanje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izvršavanja</a:t>
            </a:r>
            <a:r>
              <a:rPr lang="en-US" sz="2000" dirty="0">
                <a:latin typeface="Times New Roman"/>
                <a:cs typeface="Times New Roman"/>
              </a:rPr>
              <a:t>: Ovo je </a:t>
            </a:r>
            <a:r>
              <a:rPr lang="en-US" sz="2000" err="1">
                <a:latin typeface="Times New Roman"/>
                <a:cs typeface="Times New Roman"/>
              </a:rPr>
              <a:t>vreme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koje</a:t>
            </a:r>
            <a:r>
              <a:rPr lang="en-US" sz="2000" dirty="0">
                <a:latin typeface="Times New Roman"/>
                <a:cs typeface="Times New Roman"/>
              </a:rPr>
              <a:t> je </a:t>
            </a:r>
            <a:r>
              <a:rPr lang="en-US" sz="2000" err="1">
                <a:latin typeface="Times New Roman"/>
                <a:cs typeface="Times New Roman"/>
              </a:rPr>
              <a:t>svaki</a:t>
            </a:r>
            <a:r>
              <a:rPr lang="en-US" sz="2000" dirty="0">
                <a:latin typeface="Times New Roman"/>
                <a:cs typeface="Times New Roman"/>
              </a:rPr>
              <a:t> SQL </a:t>
            </a:r>
            <a:r>
              <a:rPr lang="en-US" sz="2000" err="1">
                <a:latin typeface="Times New Roman"/>
                <a:cs typeface="Times New Roman"/>
              </a:rPr>
              <a:t>upit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proveo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izvršavajući</a:t>
            </a:r>
            <a:r>
              <a:rPr lang="en-US" sz="2000" dirty="0">
                <a:latin typeface="Times New Roman"/>
                <a:cs typeface="Times New Roman"/>
              </a:rPr>
              <a:t> se </a:t>
            </a:r>
            <a:r>
              <a:rPr lang="en-US" sz="2000" err="1">
                <a:latin typeface="Times New Roman"/>
                <a:cs typeface="Times New Roman"/>
              </a:rPr>
              <a:t>na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serveru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err="1">
                <a:latin typeface="Times New Roman"/>
                <a:cs typeface="Times New Roman"/>
              </a:rPr>
              <a:t>Duže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trajanje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može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ukazivati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potencijalne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probleme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performansama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Symbo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Symbol"/>
              <a:buChar char="•"/>
            </a:pPr>
            <a:r>
              <a:rPr lang="en-US" sz="2000" b="1" dirty="0" err="1">
                <a:latin typeface="Times New Roman"/>
                <a:cs typeface="Times New Roman"/>
              </a:rPr>
              <a:t>Broj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izvršavanja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Koliko puta je </a:t>
            </a:r>
            <a:r>
              <a:rPr lang="en-US" sz="2000" dirty="0" err="1">
                <a:latin typeface="Times New Roman"/>
                <a:cs typeface="Times New Roman"/>
              </a:rPr>
              <a:t>određeni</a:t>
            </a:r>
            <a:r>
              <a:rPr lang="en-US" sz="2000" dirty="0">
                <a:latin typeface="Times New Roman"/>
                <a:cs typeface="Times New Roman"/>
              </a:rPr>
              <a:t> SQL </a:t>
            </a:r>
            <a:r>
              <a:rPr lang="en-US" sz="2000" dirty="0" err="1">
                <a:latin typeface="Times New Roman"/>
                <a:cs typeface="Times New Roman"/>
              </a:rPr>
              <a:t>upit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izvršen</a:t>
            </a:r>
            <a:r>
              <a:rPr lang="en-US" sz="2000" dirty="0">
                <a:latin typeface="Times New Roman"/>
                <a:cs typeface="Times New Roman"/>
              </a:rPr>
              <a:t> u </a:t>
            </a:r>
            <a:r>
              <a:rPr lang="en-US" sz="2000" dirty="0" err="1">
                <a:latin typeface="Times New Roman"/>
                <a:cs typeface="Times New Roman"/>
              </a:rPr>
              <a:t>toku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praćenja</a:t>
            </a:r>
            <a:r>
              <a:rPr lang="en-US" sz="2000" dirty="0">
                <a:latin typeface="Times New Roman"/>
                <a:cs typeface="Times New Roman"/>
              </a:rPr>
              <a:t>. Visok </a:t>
            </a:r>
            <a:r>
              <a:rPr lang="en-US" sz="2000" dirty="0" err="1">
                <a:latin typeface="Times New Roman"/>
                <a:cs typeface="Times New Roman"/>
              </a:rPr>
              <a:t>broj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izvršavanja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može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ukazivati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upite</a:t>
            </a:r>
            <a:r>
              <a:rPr lang="en-US" sz="2000" dirty="0">
                <a:latin typeface="Times New Roman"/>
                <a:cs typeface="Times New Roman"/>
              </a:rPr>
              <a:t> koji se </a:t>
            </a:r>
            <a:r>
              <a:rPr lang="en-US" sz="2000" dirty="0" err="1">
                <a:latin typeface="Times New Roman"/>
                <a:cs typeface="Times New Roman"/>
              </a:rPr>
              <a:t>često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koriste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ili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potrebu</a:t>
            </a:r>
            <a:r>
              <a:rPr lang="en-US" sz="2000" dirty="0">
                <a:latin typeface="Times New Roman"/>
                <a:cs typeface="Times New Roman"/>
              </a:rPr>
              <a:t> za </a:t>
            </a:r>
            <a:r>
              <a:rPr lang="en-US" sz="2000" dirty="0" err="1">
                <a:latin typeface="Times New Roman"/>
                <a:cs typeface="Times New Roman"/>
              </a:rPr>
              <a:t>optimizacijom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upita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Symbo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Symbol"/>
              <a:buChar char="•"/>
            </a:pPr>
            <a:r>
              <a:rPr lang="en-US" sz="2000" b="1" dirty="0" err="1">
                <a:latin typeface="Times New Roman"/>
                <a:cs typeface="Times New Roman"/>
              </a:rPr>
              <a:t>Resursi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korišćeni</a:t>
            </a:r>
            <a:r>
              <a:rPr lang="en-US" sz="2000" b="1" dirty="0">
                <a:latin typeface="Times New Roman"/>
                <a:cs typeface="Times New Roman"/>
              </a:rPr>
              <a:t> za </a:t>
            </a:r>
            <a:r>
              <a:rPr lang="en-US" sz="2000" b="1" dirty="0" err="1">
                <a:latin typeface="Times New Roman"/>
                <a:cs typeface="Times New Roman"/>
              </a:rPr>
              <a:t>svaki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upit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Profiler </a:t>
            </a:r>
            <a:r>
              <a:rPr lang="en-US" sz="2000" dirty="0" err="1">
                <a:latin typeface="Times New Roman"/>
                <a:cs typeface="Times New Roman"/>
              </a:rPr>
              <a:t>može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prikazati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informacije</a:t>
            </a:r>
            <a:r>
              <a:rPr lang="en-US" sz="2000" dirty="0">
                <a:latin typeface="Times New Roman"/>
                <a:cs typeface="Times New Roman"/>
              </a:rPr>
              <a:t> o </a:t>
            </a:r>
            <a:r>
              <a:rPr lang="en-US" sz="2000" dirty="0" err="1">
                <a:latin typeface="Times New Roman"/>
                <a:cs typeface="Times New Roman"/>
              </a:rPr>
              <a:t>korišćenju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resursa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kao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što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su</a:t>
            </a:r>
            <a:r>
              <a:rPr lang="en-US" sz="2000" dirty="0">
                <a:latin typeface="Times New Roman"/>
                <a:cs typeface="Times New Roman"/>
              </a:rPr>
              <a:t> CPU, </a:t>
            </a:r>
            <a:r>
              <a:rPr lang="en-US" sz="2000" dirty="0" err="1">
                <a:latin typeface="Times New Roman"/>
                <a:cs typeface="Times New Roman"/>
              </a:rPr>
              <a:t>memorija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disk za </a:t>
            </a:r>
            <a:r>
              <a:rPr lang="en-US" sz="2000" dirty="0" err="1">
                <a:latin typeface="Times New Roman"/>
                <a:cs typeface="Times New Roman"/>
              </a:rPr>
              <a:t>svaki</a:t>
            </a:r>
            <a:r>
              <a:rPr lang="en-US" sz="2000" dirty="0">
                <a:latin typeface="Times New Roman"/>
                <a:cs typeface="Times New Roman"/>
              </a:rPr>
              <a:t> SQL </a:t>
            </a:r>
            <a:r>
              <a:rPr lang="en-US" sz="2000" dirty="0" err="1">
                <a:latin typeface="Times New Roman"/>
                <a:cs typeface="Times New Roman"/>
              </a:rPr>
              <a:t>upit</a:t>
            </a:r>
            <a:r>
              <a:rPr lang="en-US" sz="2000" dirty="0">
                <a:latin typeface="Times New Roman"/>
                <a:cs typeface="Times New Roman"/>
              </a:rPr>
              <a:t>. Ovo </a:t>
            </a:r>
            <a:r>
              <a:rPr lang="en-US" sz="2000" dirty="0" err="1">
                <a:latin typeface="Times New Roman"/>
                <a:cs typeface="Times New Roman"/>
              </a:rPr>
              <a:t>omogućava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identifikaciju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upita</a:t>
            </a:r>
            <a:r>
              <a:rPr lang="en-US" sz="2000" dirty="0">
                <a:latin typeface="Times New Roman"/>
                <a:cs typeface="Times New Roman"/>
              </a:rPr>
              <a:t> koji </a:t>
            </a:r>
            <a:r>
              <a:rPr lang="en-US" sz="2000" dirty="0" err="1">
                <a:latin typeface="Times New Roman"/>
                <a:cs typeface="Times New Roman"/>
              </a:rPr>
              <a:t>zahtevaju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velike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resurse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potencijalno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opterećuju</a:t>
            </a:r>
            <a:r>
              <a:rPr lang="en-US" sz="2000" dirty="0">
                <a:latin typeface="Times New Roman"/>
                <a:cs typeface="Times New Roman"/>
              </a:rPr>
              <a:t> server.</a:t>
            </a:r>
            <a:br>
              <a:rPr lang="en-US" sz="2000" dirty="0">
                <a:latin typeface="Times New Roman"/>
                <a:cs typeface="Times New Roman"/>
              </a:rPr>
            </a:b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760685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ChitchatVTI</vt:lpstr>
      <vt:lpstr>Alat MS SQL Server Profiler</vt:lpstr>
      <vt:lpstr>Uvod u MS SQL Server Profiler </vt:lpstr>
      <vt:lpstr>PowerPoint Presentation</vt:lpstr>
      <vt:lpstr>Konfiguracija i pokretanje Profilera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Praćenje događaja sistema</vt:lpstr>
      <vt:lpstr>PowerPoint Presentation</vt:lpstr>
      <vt:lpstr>PowerPoint Presentation</vt:lpstr>
      <vt:lpstr>PowerPoint Presentation</vt:lpstr>
      <vt:lpstr>PowerPoint Presentation</vt:lpstr>
      <vt:lpstr>Analiza rezultata i dijagnostika problema  Ključni koraci za analizu i dijagnostiku:  - Identifikacija sporih upita: Pregledavanje rezultata za upite sa dugim izvršnim vremenom ili visokim brojem izvršavanja.  - Analiza bezbednosnih problema: Provera za sumnjivim aktivnostima poput neuspešnih pokušaja prijavljivanja ili neobičnih SQL izjava koje mogu ukazivati na neovlašćen pristup.  - Procena efikasnosti upita: Upoređivanje rezultata sa očekivanim performansama.   - Dijagnostika problema: Analiziranje SQL koda, vremena i broja izvršavanja, kao i greškaka ili upozorenja, da bi se identifikovali uzroci problema.  - Optimizacija performansi: Optimizacija SQL upita, podešavanje konfiguracija servera ili unapređenje aplikacijskog koda.</vt:lpstr>
      <vt:lpstr>Studije slučaja i primeri upotrebe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2024-05-19T18:42:17Z</dcterms:created>
  <dcterms:modified xsi:type="dcterms:W3CDTF">2024-05-19T21:24:46Z</dcterms:modified>
</cp:coreProperties>
</file>