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7"/>
  </p:notesMasterIdLst>
  <p:sldIdLst>
    <p:sldId id="256" r:id="rId2"/>
    <p:sldId id="261" r:id="rId3"/>
    <p:sldId id="259" r:id="rId4"/>
    <p:sldId id="258"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38" autoAdjust="0"/>
  </p:normalViewPr>
  <p:slideViewPr>
    <p:cSldViewPr snapToGrid="0">
      <p:cViewPr varScale="1">
        <p:scale>
          <a:sx n="71" d="100"/>
          <a:sy n="71" d="100"/>
        </p:scale>
        <p:origin x="109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DF7DE-676F-4DCA-BF58-753DE7736648}"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CE129-BB52-4F5C-882C-0F1DAF3B6F2F}" type="slidenum">
              <a:rPr lang="en-US" smtClean="0"/>
              <a:t>‹#›</a:t>
            </a:fld>
            <a:endParaRPr lang="en-US"/>
          </a:p>
        </p:txBody>
      </p:sp>
    </p:spTree>
    <p:extLst>
      <p:ext uri="{BB962C8B-B14F-4D97-AF65-F5344CB8AC3E}">
        <p14:creationId xmlns:p14="http://schemas.microsoft.com/office/powerpoint/2010/main" val="1224354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CE129-BB52-4F5C-882C-0F1DAF3B6F2F}" type="slidenum">
              <a:rPr lang="en-US" smtClean="0"/>
              <a:t>2</a:t>
            </a:fld>
            <a:endParaRPr lang="en-US"/>
          </a:p>
        </p:txBody>
      </p:sp>
    </p:spTree>
    <p:extLst>
      <p:ext uri="{BB962C8B-B14F-4D97-AF65-F5344CB8AC3E}">
        <p14:creationId xmlns:p14="http://schemas.microsoft.com/office/powerpoint/2010/main" val="363458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832CE129-BB52-4F5C-882C-0F1DAF3B6F2F}" type="slidenum">
              <a:rPr lang="en-US" smtClean="0"/>
              <a:t>4</a:t>
            </a:fld>
            <a:endParaRPr lang="en-US"/>
          </a:p>
        </p:txBody>
      </p:sp>
    </p:spTree>
    <p:extLst>
      <p:ext uri="{BB962C8B-B14F-4D97-AF65-F5344CB8AC3E}">
        <p14:creationId xmlns:p14="http://schemas.microsoft.com/office/powerpoint/2010/main" val="85765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E70C42-7A09-4F93-92C5-EB519C8C809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6E87-DC5C-4802-9BB3-BADD6BC60A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06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70C42-7A09-4F93-92C5-EB519C8C809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6E87-DC5C-4802-9BB3-BADD6BC60AD6}" type="slidenum">
              <a:rPr lang="en-US" smtClean="0"/>
              <a:t>‹#›</a:t>
            </a:fld>
            <a:endParaRPr lang="en-US"/>
          </a:p>
        </p:txBody>
      </p:sp>
    </p:spTree>
    <p:extLst>
      <p:ext uri="{BB962C8B-B14F-4D97-AF65-F5344CB8AC3E}">
        <p14:creationId xmlns:p14="http://schemas.microsoft.com/office/powerpoint/2010/main" val="371628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70C42-7A09-4F93-92C5-EB519C8C809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6E87-DC5C-4802-9BB3-BADD6BC60AD6}" type="slidenum">
              <a:rPr lang="en-US" smtClean="0"/>
              <a:t>‹#›</a:t>
            </a:fld>
            <a:endParaRPr lang="en-US"/>
          </a:p>
        </p:txBody>
      </p:sp>
    </p:spTree>
    <p:extLst>
      <p:ext uri="{BB962C8B-B14F-4D97-AF65-F5344CB8AC3E}">
        <p14:creationId xmlns:p14="http://schemas.microsoft.com/office/powerpoint/2010/main" val="355492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70C42-7A09-4F93-92C5-EB519C8C809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6E87-DC5C-4802-9BB3-BADD6BC60AD6}" type="slidenum">
              <a:rPr lang="en-US" smtClean="0"/>
              <a:t>‹#›</a:t>
            </a:fld>
            <a:endParaRPr lang="en-US"/>
          </a:p>
        </p:txBody>
      </p:sp>
    </p:spTree>
    <p:extLst>
      <p:ext uri="{BB962C8B-B14F-4D97-AF65-F5344CB8AC3E}">
        <p14:creationId xmlns:p14="http://schemas.microsoft.com/office/powerpoint/2010/main" val="355461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70C42-7A09-4F93-92C5-EB519C8C809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6E87-DC5C-4802-9BB3-BADD6BC60A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54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E70C42-7A09-4F93-92C5-EB519C8C809D}"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96E87-DC5C-4802-9BB3-BADD6BC60AD6}" type="slidenum">
              <a:rPr lang="en-US" smtClean="0"/>
              <a:t>‹#›</a:t>
            </a:fld>
            <a:endParaRPr lang="en-US"/>
          </a:p>
        </p:txBody>
      </p:sp>
    </p:spTree>
    <p:extLst>
      <p:ext uri="{BB962C8B-B14F-4D97-AF65-F5344CB8AC3E}">
        <p14:creationId xmlns:p14="http://schemas.microsoft.com/office/powerpoint/2010/main" val="15883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70C42-7A09-4F93-92C5-EB519C8C809D}"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96E87-DC5C-4802-9BB3-BADD6BC60AD6}" type="slidenum">
              <a:rPr lang="en-US" smtClean="0"/>
              <a:t>‹#›</a:t>
            </a:fld>
            <a:endParaRPr lang="en-US"/>
          </a:p>
        </p:txBody>
      </p:sp>
    </p:spTree>
    <p:extLst>
      <p:ext uri="{BB962C8B-B14F-4D97-AF65-F5344CB8AC3E}">
        <p14:creationId xmlns:p14="http://schemas.microsoft.com/office/powerpoint/2010/main" val="253583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E70C42-7A09-4F93-92C5-EB519C8C809D}"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96E87-DC5C-4802-9BB3-BADD6BC60AD6}" type="slidenum">
              <a:rPr lang="en-US" smtClean="0"/>
              <a:t>‹#›</a:t>
            </a:fld>
            <a:endParaRPr lang="en-US"/>
          </a:p>
        </p:txBody>
      </p:sp>
    </p:spTree>
    <p:extLst>
      <p:ext uri="{BB962C8B-B14F-4D97-AF65-F5344CB8AC3E}">
        <p14:creationId xmlns:p14="http://schemas.microsoft.com/office/powerpoint/2010/main" val="242328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E70C42-7A09-4F93-92C5-EB519C8C809D}" type="datetimeFigureOut">
              <a:rPr lang="en-US" smtClean="0"/>
              <a:t>11/7/2021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996E87-DC5C-4802-9BB3-BADD6BC60AD6}" type="slidenum">
              <a:rPr lang="en-US" smtClean="0"/>
              <a:t>‹#›</a:t>
            </a:fld>
            <a:endParaRPr lang="en-US"/>
          </a:p>
        </p:txBody>
      </p:sp>
    </p:spTree>
    <p:extLst>
      <p:ext uri="{BB962C8B-B14F-4D97-AF65-F5344CB8AC3E}">
        <p14:creationId xmlns:p14="http://schemas.microsoft.com/office/powerpoint/2010/main" val="314034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E70C42-7A09-4F93-92C5-EB519C8C809D}" type="datetimeFigureOut">
              <a:rPr lang="en-US" smtClean="0"/>
              <a:t>11/7/2021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996E87-DC5C-4802-9BB3-BADD6BC60AD6}" type="slidenum">
              <a:rPr lang="en-US" smtClean="0"/>
              <a:t>‹#›</a:t>
            </a:fld>
            <a:endParaRPr lang="en-US"/>
          </a:p>
        </p:txBody>
      </p:sp>
    </p:spTree>
    <p:extLst>
      <p:ext uri="{BB962C8B-B14F-4D97-AF65-F5344CB8AC3E}">
        <p14:creationId xmlns:p14="http://schemas.microsoft.com/office/powerpoint/2010/main" val="96772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E70C42-7A09-4F93-92C5-EB519C8C809D}"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96E87-DC5C-4802-9BB3-BADD6BC60AD6}" type="slidenum">
              <a:rPr lang="en-US" smtClean="0"/>
              <a:t>‹#›</a:t>
            </a:fld>
            <a:endParaRPr lang="en-US"/>
          </a:p>
        </p:txBody>
      </p:sp>
    </p:spTree>
    <p:extLst>
      <p:ext uri="{BB962C8B-B14F-4D97-AF65-F5344CB8AC3E}">
        <p14:creationId xmlns:p14="http://schemas.microsoft.com/office/powerpoint/2010/main" val="164022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E70C42-7A09-4F93-92C5-EB519C8C809D}" type="datetimeFigureOut">
              <a:rPr lang="en-US" smtClean="0"/>
              <a:t>11/7/2021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996E87-DC5C-4802-9BB3-BADD6BC60AD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10294"/>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B4F96-C997-4549-9CA5-67BF69EE56C4}"/>
              </a:ext>
            </a:extLst>
          </p:cNvPr>
          <p:cNvSpPr>
            <a:spLocks noGrp="1"/>
          </p:cNvSpPr>
          <p:nvPr>
            <p:ph type="ctrTitle"/>
          </p:nvPr>
        </p:nvSpPr>
        <p:spPr>
          <a:xfrm>
            <a:off x="1097280" y="758952"/>
            <a:ext cx="10058400" cy="3892168"/>
          </a:xfrm>
        </p:spPr>
        <p:txBody>
          <a:bodyPr>
            <a:normAutofit/>
          </a:bodyPr>
          <a:lstStyle/>
          <a:p>
            <a:r>
              <a:rPr lang="sr-Latn-RS" dirty="0"/>
              <a:t>Vežbe iz Platformi za objektno programiranje</a:t>
            </a:r>
            <a:endParaRPr lang="en-US" dirty="0"/>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509F2B13-2010-40EA-9AFE-73B78EEC3A68}"/>
              </a:ext>
            </a:extLst>
          </p:cNvPr>
          <p:cNvSpPr>
            <a:spLocks noGrp="1"/>
          </p:cNvSpPr>
          <p:nvPr>
            <p:ph type="subTitle" idx="1"/>
          </p:nvPr>
        </p:nvSpPr>
        <p:spPr>
          <a:xfrm>
            <a:off x="1100051" y="5225240"/>
            <a:ext cx="10058400" cy="1143000"/>
          </a:xfrm>
        </p:spPr>
        <p:txBody>
          <a:bodyPr>
            <a:normAutofit/>
          </a:bodyPr>
          <a:lstStyle/>
          <a:p>
            <a:r>
              <a:rPr lang="sr-Latn-RS" dirty="0">
                <a:solidFill>
                  <a:srgbClr val="FFFFFF"/>
                </a:solidFill>
              </a:rPr>
              <a:t>Vežbe </a:t>
            </a:r>
            <a:r>
              <a:rPr lang="en-US" dirty="0">
                <a:solidFill>
                  <a:srgbClr val="FFFFFF"/>
                </a:solidFill>
              </a:rPr>
              <a:t>3</a:t>
            </a:r>
            <a:r>
              <a:rPr lang="sr-Latn-RS" dirty="0">
                <a:solidFill>
                  <a:srgbClr val="FFFFFF"/>
                </a:solidFill>
              </a:rPr>
              <a:t> – </a:t>
            </a:r>
            <a:r>
              <a:rPr lang="en-US" dirty="0">
                <a:solidFill>
                  <a:srgbClr val="FFFFFF"/>
                </a:solidFill>
              </a:rPr>
              <a:t>IZUZECI, LOGICKO BRISANJE, SOLID PRINCIPI</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04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2C6B-51EE-451E-883F-B76326FC6476}"/>
              </a:ext>
            </a:extLst>
          </p:cNvPr>
          <p:cNvSpPr>
            <a:spLocks noGrp="1"/>
          </p:cNvSpPr>
          <p:nvPr>
            <p:ph type="title"/>
          </p:nvPr>
        </p:nvSpPr>
        <p:spPr/>
        <p:txBody>
          <a:bodyPr>
            <a:normAutofit/>
          </a:bodyPr>
          <a:lstStyle/>
          <a:p>
            <a:r>
              <a:rPr lang="sr-Latn-RS" sz="3200" dirty="0"/>
              <a:t>Sadržaj vežbi 0</a:t>
            </a:r>
            <a:r>
              <a:rPr lang="en-US" sz="3200" dirty="0"/>
              <a:t>3</a:t>
            </a:r>
          </a:p>
        </p:txBody>
      </p:sp>
      <p:sp>
        <p:nvSpPr>
          <p:cNvPr id="3" name="Content Placeholder 2">
            <a:extLst>
              <a:ext uri="{FF2B5EF4-FFF2-40B4-BE49-F238E27FC236}">
                <a16:creationId xmlns:a16="http://schemas.microsoft.com/office/drawing/2014/main" id="{E8E7C3D9-2A75-4459-A526-37161CE998CB}"/>
              </a:ext>
            </a:extLst>
          </p:cNvPr>
          <p:cNvSpPr>
            <a:spLocks noGrp="1"/>
          </p:cNvSpPr>
          <p:nvPr>
            <p:ph idx="1"/>
          </p:nvPr>
        </p:nvSpPr>
        <p:spPr/>
        <p:txBody>
          <a:bodyPr>
            <a:normAutofit/>
          </a:bodyPr>
          <a:lstStyle/>
          <a:p>
            <a:pPr>
              <a:buFont typeface="Wingdings" panose="05000000000000000000" pitchFamily="2" charset="2"/>
              <a:buChar char="§"/>
            </a:pPr>
            <a:r>
              <a:rPr lang="sr-Latn-RS" dirty="0"/>
              <a:t> Prvi deo </a:t>
            </a:r>
          </a:p>
          <a:p>
            <a:pPr lvl="1">
              <a:buFont typeface="Wingdings" panose="05000000000000000000" pitchFamily="2" charset="2"/>
              <a:buChar char="§"/>
            </a:pPr>
            <a:r>
              <a:rPr lang="en-US" dirty="0"/>
              <a:t>Rad </a:t>
            </a:r>
            <a:r>
              <a:rPr lang="en-US" dirty="0" err="1"/>
              <a:t>sa</a:t>
            </a:r>
            <a:r>
              <a:rPr lang="en-US" dirty="0"/>
              <a:t> </a:t>
            </a:r>
            <a:r>
              <a:rPr lang="en-US" dirty="0" err="1"/>
              <a:t>izuzecima</a:t>
            </a:r>
            <a:endParaRPr lang="en-US" dirty="0"/>
          </a:p>
          <a:p>
            <a:pPr lvl="1">
              <a:buFont typeface="Wingdings" panose="05000000000000000000" pitchFamily="2" charset="2"/>
              <a:buChar char="§"/>
            </a:pPr>
            <a:r>
              <a:rPr lang="en-US" dirty="0" err="1"/>
              <a:t>Primena</a:t>
            </a:r>
            <a:r>
              <a:rPr lang="en-US" dirty="0"/>
              <a:t> u </a:t>
            </a:r>
            <a:r>
              <a:rPr lang="en-US" dirty="0" err="1"/>
              <a:t>projektu</a:t>
            </a:r>
            <a:endParaRPr lang="sr-Latn-RS" dirty="0"/>
          </a:p>
          <a:p>
            <a:pPr>
              <a:buFont typeface="Wingdings" panose="05000000000000000000" pitchFamily="2" charset="2"/>
              <a:buChar char="§"/>
            </a:pPr>
            <a:r>
              <a:rPr lang="sr-Latn-RS" dirty="0"/>
              <a:t> Drugi deo</a:t>
            </a:r>
          </a:p>
          <a:p>
            <a:pPr lvl="1">
              <a:buFont typeface="Wingdings" panose="05000000000000000000" pitchFamily="2" charset="2"/>
              <a:buChar char="§"/>
            </a:pPr>
            <a:r>
              <a:rPr lang="en-US" dirty="0" err="1"/>
              <a:t>Logicko</a:t>
            </a:r>
            <a:r>
              <a:rPr lang="en-US" dirty="0"/>
              <a:t> </a:t>
            </a:r>
            <a:r>
              <a:rPr lang="en-US" dirty="0" err="1"/>
              <a:t>brisanje</a:t>
            </a:r>
            <a:endParaRPr lang="sr-Latn-RS" dirty="0"/>
          </a:p>
          <a:p>
            <a:pPr lvl="1">
              <a:buFont typeface="Wingdings" panose="05000000000000000000" pitchFamily="2" charset="2"/>
              <a:buChar char="§"/>
            </a:pPr>
            <a:r>
              <a:rPr lang="en-US" dirty="0" err="1"/>
              <a:t>Primena</a:t>
            </a:r>
            <a:r>
              <a:rPr lang="en-US" dirty="0"/>
              <a:t> u </a:t>
            </a:r>
            <a:r>
              <a:rPr lang="en-US" dirty="0" err="1"/>
              <a:t>projektu</a:t>
            </a:r>
            <a:endParaRPr lang="sr-Latn-RS" dirty="0"/>
          </a:p>
          <a:p>
            <a:pPr>
              <a:buFont typeface="Wingdings" panose="05000000000000000000" pitchFamily="2" charset="2"/>
              <a:buChar char="§"/>
            </a:pPr>
            <a:r>
              <a:rPr lang="sr-Latn-RS" dirty="0"/>
              <a:t> Treći deo</a:t>
            </a:r>
          </a:p>
          <a:p>
            <a:pPr lvl="1">
              <a:buFont typeface="Wingdings" panose="05000000000000000000" pitchFamily="2" charset="2"/>
              <a:buChar char="§"/>
            </a:pPr>
            <a:r>
              <a:rPr lang="en-US" dirty="0"/>
              <a:t>Sloid </a:t>
            </a:r>
            <a:r>
              <a:rPr lang="en-US" dirty="0" err="1"/>
              <a:t>principi</a:t>
            </a:r>
            <a:endParaRPr lang="en-US" dirty="0"/>
          </a:p>
          <a:p>
            <a:pPr lvl="1">
              <a:buFont typeface="Wingdings" panose="05000000000000000000" pitchFamily="2" charset="2"/>
              <a:buChar char="§"/>
            </a:pPr>
            <a:r>
              <a:rPr lang="en-US" dirty="0" err="1"/>
              <a:t>Primena</a:t>
            </a:r>
            <a:r>
              <a:rPr lang="en-US" dirty="0"/>
              <a:t> u </a:t>
            </a:r>
            <a:r>
              <a:rPr lang="en-US" dirty="0" err="1"/>
              <a:t>projektu</a:t>
            </a:r>
            <a:endParaRPr lang="sr-Latn-RS" dirty="0"/>
          </a:p>
        </p:txBody>
      </p:sp>
    </p:spTree>
    <p:extLst>
      <p:ext uri="{BB962C8B-B14F-4D97-AF65-F5344CB8AC3E}">
        <p14:creationId xmlns:p14="http://schemas.microsoft.com/office/powerpoint/2010/main" val="306796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736F-6C1E-4266-AC5E-7234262E1993}"/>
              </a:ext>
            </a:extLst>
          </p:cNvPr>
          <p:cNvSpPr>
            <a:spLocks noGrp="1"/>
          </p:cNvSpPr>
          <p:nvPr>
            <p:ph type="title"/>
          </p:nvPr>
        </p:nvSpPr>
        <p:spPr/>
        <p:txBody>
          <a:bodyPr>
            <a:normAutofit/>
          </a:bodyPr>
          <a:lstStyle/>
          <a:p>
            <a:r>
              <a:rPr lang="en-US" sz="3200" dirty="0"/>
              <a:t>Rad </a:t>
            </a:r>
            <a:r>
              <a:rPr lang="en-US" sz="3200" dirty="0" err="1"/>
              <a:t>sa</a:t>
            </a:r>
            <a:r>
              <a:rPr lang="en-US" sz="3200" dirty="0"/>
              <a:t> </a:t>
            </a:r>
            <a:r>
              <a:rPr lang="en-US" sz="3200" dirty="0" err="1"/>
              <a:t>izuzecima</a:t>
            </a:r>
            <a:endParaRPr lang="en-US" sz="3200" dirty="0"/>
          </a:p>
        </p:txBody>
      </p:sp>
      <p:sp>
        <p:nvSpPr>
          <p:cNvPr id="3" name="Content Placeholder 2">
            <a:extLst>
              <a:ext uri="{FF2B5EF4-FFF2-40B4-BE49-F238E27FC236}">
                <a16:creationId xmlns:a16="http://schemas.microsoft.com/office/drawing/2014/main" id="{733CA5A1-F77D-49EC-BB83-1EFACFF78853}"/>
              </a:ext>
            </a:extLst>
          </p:cNvPr>
          <p:cNvSpPr>
            <a:spLocks noGrp="1"/>
          </p:cNvSpPr>
          <p:nvPr>
            <p:ph idx="1"/>
          </p:nvPr>
        </p:nvSpPr>
        <p:spPr/>
        <p:txBody>
          <a:bodyPr>
            <a:normAutofit/>
          </a:bodyPr>
          <a:lstStyle/>
          <a:p>
            <a:pPr>
              <a:buFont typeface="Wingdings" panose="05000000000000000000" pitchFamily="2" charset="2"/>
              <a:buChar char="§"/>
            </a:pPr>
            <a:r>
              <a:rPr lang="en-US" dirty="0"/>
              <a:t> </a:t>
            </a:r>
            <a:r>
              <a:rPr lang="en-US" dirty="0" err="1"/>
              <a:t>Obrada</a:t>
            </a:r>
            <a:r>
              <a:rPr lang="en-US" dirty="0"/>
              <a:t> </a:t>
            </a:r>
            <a:r>
              <a:rPr lang="en-US" dirty="0" err="1"/>
              <a:t>gre</a:t>
            </a:r>
            <a:r>
              <a:rPr lang="sr-Latn-RS" dirty="0"/>
              <a:t>šaka nastalih u toku rada programa</a:t>
            </a:r>
          </a:p>
          <a:p>
            <a:pPr>
              <a:buFont typeface="Wingdings" panose="05000000000000000000" pitchFamily="2" charset="2"/>
              <a:buChar char="§"/>
            </a:pPr>
            <a:r>
              <a:rPr lang="sr-Latn-RS" dirty="0"/>
              <a:t> C# .NET nudi ugrađene klase koje predstavljaju izuzetke za mnoge greske</a:t>
            </a:r>
          </a:p>
          <a:p>
            <a:pPr>
              <a:buFont typeface="Wingdings" panose="05000000000000000000" pitchFamily="2" charset="2"/>
              <a:buChar char="§"/>
            </a:pPr>
            <a:r>
              <a:rPr lang="sr-Latn-RS" dirty="0"/>
              <a:t> Preporuka je da sve klase koje kreiramo nasleđuju Exception klasu</a:t>
            </a:r>
            <a:endParaRPr lang="en-US" dirty="0"/>
          </a:p>
          <a:p>
            <a:pPr>
              <a:buFont typeface="Wingdings" panose="05000000000000000000" pitchFamily="2" charset="2"/>
              <a:buChar char="§"/>
            </a:pPr>
            <a:r>
              <a:rPr lang="sr-Latn-RS" dirty="0"/>
              <a:t> Sve klase za izuzetke nasleđuju Exception klasu i dele se na</a:t>
            </a:r>
            <a:r>
              <a:rPr lang="en-US" dirty="0"/>
              <a:t>: </a:t>
            </a:r>
          </a:p>
          <a:p>
            <a:pPr lvl="1">
              <a:buFont typeface="Wingdings" panose="05000000000000000000" pitchFamily="2" charset="2"/>
              <a:buChar char="§"/>
            </a:pPr>
            <a:r>
              <a:rPr lang="sr-Latn-RS" dirty="0"/>
              <a:t>Application exception klase – izuzeci koje kreiramo za našu klasu</a:t>
            </a:r>
            <a:endParaRPr lang="en-US" dirty="0"/>
          </a:p>
          <a:p>
            <a:pPr lvl="1">
              <a:buFont typeface="Wingdings" panose="05000000000000000000" pitchFamily="2" charset="2"/>
              <a:buChar char="§"/>
            </a:pPr>
            <a:r>
              <a:rPr lang="sr-Latn-RS" dirty="0"/>
              <a:t>System exception klase – izuzeci koji se dese prilikom izvršavanja programa</a:t>
            </a:r>
            <a:endParaRPr lang="en-US" dirty="0"/>
          </a:p>
          <a:p>
            <a:pPr marL="0" indent="0">
              <a:buNone/>
            </a:pPr>
            <a:r>
              <a:rPr lang="sr-Latn-RS" dirty="0"/>
              <a:t>  </a:t>
            </a:r>
            <a:endParaRPr lang="en-US" dirty="0"/>
          </a:p>
          <a:p>
            <a:pPr marL="0" indent="0">
              <a:buNone/>
            </a:pPr>
            <a:endParaRPr lang="sr-Latn-RS" dirty="0"/>
          </a:p>
          <a:p>
            <a:pPr marL="0" indent="0">
              <a:buNone/>
            </a:pPr>
            <a:endParaRPr lang="en-US" dirty="0"/>
          </a:p>
        </p:txBody>
      </p:sp>
    </p:spTree>
    <p:extLst>
      <p:ext uri="{BB962C8B-B14F-4D97-AF65-F5344CB8AC3E}">
        <p14:creationId xmlns:p14="http://schemas.microsoft.com/office/powerpoint/2010/main" val="139486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107E-B07C-4D10-80C1-AE9825647E2B}"/>
              </a:ext>
            </a:extLst>
          </p:cNvPr>
          <p:cNvSpPr>
            <a:spLocks noGrp="1"/>
          </p:cNvSpPr>
          <p:nvPr>
            <p:ph type="title"/>
          </p:nvPr>
        </p:nvSpPr>
        <p:spPr/>
        <p:txBody>
          <a:bodyPr>
            <a:normAutofit/>
          </a:bodyPr>
          <a:lstStyle/>
          <a:p>
            <a:r>
              <a:rPr lang="sr-Latn-RS" sz="3200" dirty="0"/>
              <a:t>Logičko brisanje</a:t>
            </a:r>
            <a:endParaRPr lang="en-US" sz="3200" dirty="0"/>
          </a:p>
        </p:txBody>
      </p:sp>
      <p:sp>
        <p:nvSpPr>
          <p:cNvPr id="3" name="Content Placeholder 2">
            <a:extLst>
              <a:ext uri="{FF2B5EF4-FFF2-40B4-BE49-F238E27FC236}">
                <a16:creationId xmlns:a16="http://schemas.microsoft.com/office/drawing/2014/main" id="{69F79125-F4B2-4D08-9EBB-00F011C7F8BE}"/>
              </a:ext>
            </a:extLst>
          </p:cNvPr>
          <p:cNvSpPr>
            <a:spLocks noGrp="1"/>
          </p:cNvSpPr>
          <p:nvPr>
            <p:ph idx="1"/>
          </p:nvPr>
        </p:nvSpPr>
        <p:spPr/>
        <p:txBody>
          <a:bodyPr>
            <a:normAutofit/>
          </a:bodyPr>
          <a:lstStyle/>
          <a:p>
            <a:pPr>
              <a:buFont typeface="Wingdings" panose="05000000000000000000" pitchFamily="2" charset="2"/>
              <a:buChar char="§"/>
            </a:pPr>
            <a:r>
              <a:rPr lang="sr-Latn-RS" dirty="0"/>
              <a:t> Logičko (soft) brisanje ne uklanja podatak iz fajla/tabele</a:t>
            </a:r>
          </a:p>
          <a:p>
            <a:pPr>
              <a:buFont typeface="Wingdings" panose="05000000000000000000" pitchFamily="2" charset="2"/>
              <a:buChar char="§"/>
            </a:pPr>
            <a:r>
              <a:rPr lang="sr-Latn-RS" dirty="0"/>
              <a:t> Definišemo flag/status polje koje je tipa bool i označava da li podatak obrisan ili ne</a:t>
            </a:r>
          </a:p>
          <a:p>
            <a:pPr>
              <a:buFont typeface="Wingdings" panose="05000000000000000000" pitchFamily="2" charset="2"/>
              <a:buChar char="§"/>
            </a:pPr>
            <a:r>
              <a:rPr lang="sr-Latn-RS" dirty="0"/>
              <a:t> Prednost</a:t>
            </a:r>
            <a:r>
              <a:rPr lang="en-US" dirty="0"/>
              <a:t>: </a:t>
            </a:r>
            <a:r>
              <a:rPr lang="en-US" dirty="0" err="1"/>
              <a:t>postoji</a:t>
            </a:r>
            <a:r>
              <a:rPr lang="en-US" dirty="0"/>
              <a:t> </a:t>
            </a:r>
            <a:r>
              <a:rPr lang="en-US" dirty="0" err="1"/>
              <a:t>istorija</a:t>
            </a:r>
            <a:r>
              <a:rPr lang="en-US" dirty="0"/>
              <a:t> </a:t>
            </a:r>
            <a:r>
              <a:rPr lang="en-US" dirty="0" err="1"/>
              <a:t>podataka</a:t>
            </a:r>
            <a:r>
              <a:rPr lang="en-US" dirty="0"/>
              <a:t> </a:t>
            </a:r>
            <a:r>
              <a:rPr lang="en-US" dirty="0" err="1"/>
              <a:t>koja</a:t>
            </a:r>
            <a:r>
              <a:rPr lang="en-US" dirty="0"/>
              <a:t> </a:t>
            </a:r>
            <a:r>
              <a:rPr lang="en-US" dirty="0" err="1"/>
              <a:t>kasnije</a:t>
            </a:r>
            <a:r>
              <a:rPr lang="en-US" dirty="0"/>
              <a:t> </a:t>
            </a:r>
            <a:r>
              <a:rPr lang="en-US" dirty="0" err="1"/>
              <a:t>mo</a:t>
            </a:r>
            <a:r>
              <a:rPr lang="sr-Latn-RS" dirty="0"/>
              <a:t>že da se iskoristi za reviziju</a:t>
            </a:r>
          </a:p>
          <a:p>
            <a:pPr>
              <a:buFont typeface="Wingdings" panose="05000000000000000000" pitchFamily="2" charset="2"/>
              <a:buChar char="§"/>
            </a:pPr>
            <a:r>
              <a:rPr lang="sr-Latn-RS" dirty="0"/>
              <a:t> Mana</a:t>
            </a:r>
            <a:r>
              <a:rPr lang="en-US" dirty="0"/>
              <a:t>: </a:t>
            </a:r>
            <a:r>
              <a:rPr lang="sr-Latn-RS" dirty="0"/>
              <a:t>moramo da vodimo računa o statusu/flegu prilikom ispisa ili provere objekta</a:t>
            </a:r>
          </a:p>
          <a:p>
            <a:pPr>
              <a:buFont typeface="Wingdings" panose="05000000000000000000" pitchFamily="2" charset="2"/>
              <a:buChar char="§"/>
            </a:pPr>
            <a:endParaRPr lang="sr-Latn-RS" dirty="0"/>
          </a:p>
          <a:p>
            <a:pPr>
              <a:buFont typeface="Wingdings" panose="05000000000000000000" pitchFamily="2" charset="2"/>
              <a:buChar char="§"/>
            </a:pPr>
            <a:endParaRPr lang="sr-Latn-RS" dirty="0"/>
          </a:p>
          <a:p>
            <a:pPr marL="201168" lvl="1" indent="0">
              <a:buNone/>
            </a:pPr>
            <a:endParaRPr lang="sr-Latn-RS" dirty="0"/>
          </a:p>
          <a:p>
            <a:pPr marL="201168" lvl="1" indent="0">
              <a:buNone/>
            </a:pPr>
            <a:endParaRPr lang="sr-Latn-RS" dirty="0"/>
          </a:p>
          <a:p>
            <a:pPr marL="201168" lvl="1" indent="0">
              <a:buNone/>
            </a:pPr>
            <a:r>
              <a:rPr lang="sr-Latn-RS" dirty="0"/>
              <a:t>	</a:t>
            </a:r>
            <a:endParaRPr lang="sr-Cyrl-RS" dirty="0"/>
          </a:p>
        </p:txBody>
      </p:sp>
    </p:spTree>
    <p:extLst>
      <p:ext uri="{BB962C8B-B14F-4D97-AF65-F5344CB8AC3E}">
        <p14:creationId xmlns:p14="http://schemas.microsoft.com/office/powerpoint/2010/main" val="292670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23A3-0412-489A-8B31-1B65F716BC00}"/>
              </a:ext>
            </a:extLst>
          </p:cNvPr>
          <p:cNvSpPr>
            <a:spLocks noGrp="1"/>
          </p:cNvSpPr>
          <p:nvPr>
            <p:ph type="title"/>
          </p:nvPr>
        </p:nvSpPr>
        <p:spPr/>
        <p:txBody>
          <a:bodyPr>
            <a:normAutofit/>
          </a:bodyPr>
          <a:lstStyle/>
          <a:p>
            <a:r>
              <a:rPr lang="sr-Latn-RS" sz="3200" dirty="0"/>
              <a:t>SOLID principi</a:t>
            </a:r>
            <a:endParaRPr lang="en-US" sz="3200" dirty="0"/>
          </a:p>
        </p:txBody>
      </p:sp>
      <p:sp>
        <p:nvSpPr>
          <p:cNvPr id="3" name="Content Placeholder 2">
            <a:extLst>
              <a:ext uri="{FF2B5EF4-FFF2-40B4-BE49-F238E27FC236}">
                <a16:creationId xmlns:a16="http://schemas.microsoft.com/office/drawing/2014/main" id="{47DD6C7D-EECD-4983-921F-8516D576CBFE}"/>
              </a:ext>
            </a:extLst>
          </p:cNvPr>
          <p:cNvSpPr>
            <a:spLocks noGrp="1"/>
          </p:cNvSpPr>
          <p:nvPr>
            <p:ph idx="1"/>
          </p:nvPr>
        </p:nvSpPr>
        <p:spPr>
          <a:xfrm>
            <a:off x="1097280" y="1867249"/>
            <a:ext cx="10058400" cy="4023360"/>
          </a:xfrm>
        </p:spPr>
        <p:txBody>
          <a:bodyPr>
            <a:normAutofit/>
          </a:bodyPr>
          <a:lstStyle/>
          <a:p>
            <a:pPr>
              <a:buFont typeface="Wingdings" panose="05000000000000000000" pitchFamily="2" charset="2"/>
              <a:buChar char="§"/>
            </a:pPr>
            <a:r>
              <a:rPr lang="sr-Latn-RS" dirty="0"/>
              <a:t> Single Responsibility principle – klasa/objekat treba da ima samo jedan razlog za izmenu</a:t>
            </a:r>
          </a:p>
          <a:p>
            <a:pPr>
              <a:buFont typeface="Wingdings" panose="05000000000000000000" pitchFamily="2" charset="2"/>
              <a:buChar char="§"/>
            </a:pPr>
            <a:r>
              <a:rPr lang="sr-Latn-RS" dirty="0"/>
              <a:t> Open closed principle – softverski entiteti treba da budu otvoreni za ekstenziju ali zatvoreni za modifikaciju</a:t>
            </a:r>
          </a:p>
          <a:p>
            <a:pPr>
              <a:buFont typeface="Wingdings" panose="05000000000000000000" pitchFamily="2" charset="2"/>
              <a:buChar char="§"/>
            </a:pPr>
            <a:r>
              <a:rPr lang="sr-Latn-RS" dirty="0"/>
              <a:t> Liskov Subtitution principle – treba da postoji mogućnost da se nadklasa zameni podklasom</a:t>
            </a:r>
          </a:p>
          <a:p>
            <a:pPr>
              <a:buFont typeface="Wingdings" panose="05000000000000000000" pitchFamily="2" charset="2"/>
              <a:buChar char="§"/>
            </a:pPr>
            <a:r>
              <a:rPr lang="sr-Latn-RS" dirty="0"/>
              <a:t> Interface Segregation priniciple – korisnik ne treba da bude prinuđen da nasledi i implementira interface koji neće koristiti</a:t>
            </a:r>
          </a:p>
          <a:p>
            <a:pPr>
              <a:buFont typeface="Wingdings" panose="05000000000000000000" pitchFamily="2" charset="2"/>
              <a:buChar char="§"/>
            </a:pPr>
            <a:r>
              <a:rPr lang="sr-Latn-RS" dirty="0"/>
              <a:t> Dependency inversion principle – princip o zavisnosti između komponenti. Moduli viskog nivoa ne treba da zavise od modula nižeg nivoa. Treba da zavise od apstrakcije. Apstrakcija ne treba da zavisi od detalja, detalji treba da zavise od apstrakcije</a:t>
            </a:r>
          </a:p>
          <a:p>
            <a:pPr marL="201168" lvl="1" indent="0">
              <a:buNone/>
            </a:pPr>
            <a:r>
              <a:rPr lang="sr-Latn-RS" dirty="0"/>
              <a:t> </a:t>
            </a:r>
          </a:p>
        </p:txBody>
      </p:sp>
    </p:spTree>
    <p:extLst>
      <p:ext uri="{BB962C8B-B14F-4D97-AF65-F5344CB8AC3E}">
        <p14:creationId xmlns:p14="http://schemas.microsoft.com/office/powerpoint/2010/main" val="105133351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1677</TotalTime>
  <Words>296</Words>
  <Application>Microsoft Office PowerPoint</Application>
  <PresentationFormat>Widescreen</PresentationFormat>
  <Paragraphs>39</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Wingdings</vt:lpstr>
      <vt:lpstr>Retrospect</vt:lpstr>
      <vt:lpstr>Vežbe iz Platformi za objektno programiranje</vt:lpstr>
      <vt:lpstr>Sadržaj vežbi 03</vt:lpstr>
      <vt:lpstr>Rad sa izuzecima</vt:lpstr>
      <vt:lpstr>Logičko brisanje</vt:lpstr>
      <vt:lpstr>SOLID principi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Vežbe iz Platformi za objektno programiranje</dc:title>
  <dc:creator>Aleksandra Kaplar</dc:creator>
  <cp:lastModifiedBy>Jelena Dragišić</cp:lastModifiedBy>
  <cp:revision>29</cp:revision>
  <dcterms:created xsi:type="dcterms:W3CDTF">2020-09-27T09:12:23Z</dcterms:created>
  <dcterms:modified xsi:type="dcterms:W3CDTF">2021-11-07T23:08:16Z</dcterms:modified>
</cp:coreProperties>
</file>