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77" r:id="rId2"/>
    <p:sldId id="325" r:id="rId3"/>
    <p:sldId id="376" r:id="rId4"/>
    <p:sldId id="300" r:id="rId5"/>
    <p:sldId id="361" r:id="rId6"/>
    <p:sldId id="362" r:id="rId7"/>
    <p:sldId id="365" r:id="rId8"/>
    <p:sldId id="364" r:id="rId9"/>
    <p:sldId id="363" r:id="rId10"/>
    <p:sldId id="366" r:id="rId11"/>
    <p:sldId id="328" r:id="rId12"/>
    <p:sldId id="368" r:id="rId13"/>
    <p:sldId id="369" r:id="rId14"/>
    <p:sldId id="373" r:id="rId15"/>
    <p:sldId id="370" r:id="rId16"/>
    <p:sldId id="371" r:id="rId17"/>
    <p:sldId id="380" r:id="rId18"/>
    <p:sldId id="381" r:id="rId19"/>
    <p:sldId id="377" r:id="rId20"/>
    <p:sldId id="378" r:id="rId21"/>
    <p:sldId id="388" r:id="rId22"/>
    <p:sldId id="375" r:id="rId23"/>
    <p:sldId id="374" r:id="rId24"/>
    <p:sldId id="382" r:id="rId25"/>
    <p:sldId id="367" r:id="rId26"/>
    <p:sldId id="383" r:id="rId27"/>
    <p:sldId id="384" r:id="rId28"/>
    <p:sldId id="385" r:id="rId29"/>
    <p:sldId id="387" r:id="rId30"/>
    <p:sldId id="389" r:id="rId31"/>
    <p:sldId id="390" r:id="rId32"/>
    <p:sldId id="415" r:id="rId33"/>
    <p:sldId id="416" r:id="rId34"/>
    <p:sldId id="417" r:id="rId35"/>
    <p:sldId id="418" r:id="rId36"/>
    <p:sldId id="391" r:id="rId37"/>
    <p:sldId id="392" r:id="rId38"/>
    <p:sldId id="393" r:id="rId39"/>
    <p:sldId id="394" r:id="rId40"/>
    <p:sldId id="395" r:id="rId41"/>
    <p:sldId id="396" r:id="rId42"/>
    <p:sldId id="397" r:id="rId43"/>
    <p:sldId id="398" r:id="rId44"/>
    <p:sldId id="399" r:id="rId45"/>
    <p:sldId id="400" r:id="rId46"/>
    <p:sldId id="401" r:id="rId47"/>
    <p:sldId id="402" r:id="rId48"/>
    <p:sldId id="403" r:id="rId49"/>
    <p:sldId id="405" r:id="rId50"/>
    <p:sldId id="407" r:id="rId51"/>
    <p:sldId id="408" r:id="rId52"/>
    <p:sldId id="404" r:id="rId53"/>
    <p:sldId id="413" r:id="rId54"/>
    <p:sldId id="414" r:id="rId55"/>
    <p:sldId id="295" r:id="rId56"/>
  </p:sldIdLst>
  <p:sldSz cx="12192000" cy="6858000"/>
  <p:notesSz cx="6858000" cy="9144000"/>
  <p:defaultTextStyle>
    <a:defPPr>
      <a:defRPr lang="sr-Latn-R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712" autoAdjust="0"/>
  </p:normalViewPr>
  <p:slideViewPr>
    <p:cSldViewPr>
      <p:cViewPr varScale="1">
        <p:scale>
          <a:sx n="112" d="100"/>
          <a:sy n="112" d="100"/>
        </p:scale>
        <p:origin x="208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00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576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1D8DAC-1E04-479D-A9B4-BCBA490B79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5A544-A290-4782-B46E-78DFECEBEB0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E0292DD-D3A0-4B08-9A4B-D42EE71B98EF}" type="datetimeFigureOut">
              <a:rPr lang="sr-Latn-RS"/>
              <a:pPr>
                <a:defRPr/>
              </a:pPr>
              <a:t>3.11.2022.</a:t>
            </a:fld>
            <a:endParaRPr lang="sr-Latn-R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763CCDB-426D-4F56-8E88-67C383D5EB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r-Latn-R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4B134EC-CEF9-4018-B748-75908F033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r-Latn-R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E7664-1FC9-485D-A2E1-F303C02EAD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B8290-B077-4A02-AE80-49E6B5D8EC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84DC9C-CCCE-4F1D-88CE-F81B01583AA7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F02AED5-89DF-4497-9673-971E04C100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5DA4FBE-6454-4183-8894-2CA8A7554B59}" type="slidenum">
              <a:rPr lang="en-US" altLang="sr-Latn-RS"/>
              <a:pPr eaLnBrk="1" hangingPunct="1"/>
              <a:t>4</a:t>
            </a:fld>
            <a:endParaRPr lang="en-US" altLang="sr-Latn-R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E394EF38-1E63-4156-94A8-1467F3FDC4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A28FC940-EC55-4B59-A8ED-9BCACD956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sr-Latn-CS" altLang="sr-Latn-R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87837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EDFB9-2223-4BEC-9358-C7082753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71857-B2BD-452A-B94F-E6809C7CF061}" type="datetimeFigureOut">
              <a:rPr lang="sr-Latn-RS"/>
              <a:pPr>
                <a:defRPr/>
              </a:pPr>
              <a:t>3.11.2022.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9CABA-588B-4ED0-B0B0-9DF14743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7705F-E633-437E-A3C2-51988AE6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9B132-D288-439B-8C1E-14816493450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95017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26CC8-CD6A-446F-B357-2F8CF825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44CFF-3181-4330-B23A-3ECFAEF0931D}" type="datetimeFigureOut">
              <a:rPr lang="sr-Latn-RS"/>
              <a:pPr>
                <a:defRPr/>
              </a:pPr>
              <a:t>3.11.2022.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6076C-6A16-4ACE-A59B-384A0704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92BE-7F75-44DC-B82A-2C5BB40E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39B4A-77CE-4AC2-ACC9-ABBCD8A33DC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29309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123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7F3E-28F6-4D77-85FF-5EF7656E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B20E1-6B31-408D-B8F6-4DE9A633E99F}" type="datetimeFigureOut">
              <a:rPr lang="sr-Latn-RS"/>
              <a:pPr>
                <a:defRPr/>
              </a:pPr>
              <a:t>3.11.2022.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A1F98-F61D-4ACF-8951-1F67EDE8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4E0F3-5F2D-4669-B39C-C9CBE6E4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F41CA0-D68C-4B96-984C-CB4D87518168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126774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EC19B36-2945-42D5-9205-9EA8652D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30E47-D6E5-4F26-B1E6-C96607047439}" type="datetimeFigureOut">
              <a:rPr lang="sr-Latn-RS"/>
              <a:pPr>
                <a:defRPr/>
              </a:pPr>
              <a:t>3.11.2022.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247947-FEAD-49BB-8FAA-F71252DE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D2C0E8-1CC8-47C6-B0F9-3CE0C73C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218BC-150A-483B-9F8B-BD3657AEA2E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84126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5E10A76-43C4-48A1-A228-C59B83F3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2688E-2A5D-42EE-8F02-3D8941E3CA44}" type="datetimeFigureOut">
              <a:rPr lang="sr-Latn-RS"/>
              <a:pPr>
                <a:defRPr/>
              </a:pPr>
              <a:t>3.11.2022.</a:t>
            </a:fld>
            <a:endParaRPr lang="sr-Latn-R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6C8CB44-D6D5-4F0A-BE97-3342559C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9B6562C-3CDD-4E3C-95D6-13FFAB5F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CC13F-AB8B-4774-B104-99D1F3B8FE44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12520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2F104B5-7ABB-4CF3-AE58-AA23EA0C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3D398-9B53-4F5D-A26B-389E97A0B739}" type="datetimeFigureOut">
              <a:rPr lang="sr-Latn-RS"/>
              <a:pPr>
                <a:defRPr/>
              </a:pPr>
              <a:t>3.11.2022.</a:t>
            </a:fld>
            <a:endParaRPr lang="sr-Latn-R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013B1B2-824E-4E55-8058-63468CD0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F92176F-437F-4A7A-9851-39016218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0858CB-E313-4C09-BB8A-6867F2B9C835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243394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A28F07C-6226-4D77-861E-4F1448F2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F1A23-7031-4BB9-BF59-69C96756E376}" type="datetimeFigureOut">
              <a:rPr lang="sr-Latn-RS"/>
              <a:pPr>
                <a:defRPr/>
              </a:pPr>
              <a:t>3.11.2022.</a:t>
            </a:fld>
            <a:endParaRPr lang="sr-Latn-R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A8D211F-777D-48B5-B3E3-F36B0075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69D3723-28EA-459B-B538-D159B8EE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3C504-2E23-467A-86DB-53B895BACC5D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5904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E18B485-D592-4A46-9CD8-FB7A69DC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1F102-A081-4D92-B48A-666C9D441E49}" type="datetimeFigureOut">
              <a:rPr lang="sr-Latn-RS"/>
              <a:pPr>
                <a:defRPr/>
              </a:pPr>
              <a:t>3.11.2022.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55A2DD9-F639-4294-96B9-5FD916BA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BAC6B5-B634-4A18-8454-BBE1327B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CCD06-4175-4060-9286-C1F995B0DB0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150464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r-Latn-R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270F095-4E80-42B8-A73E-8148B475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822C-3C90-4AF0-9F9E-D48A38F67D66}" type="datetimeFigureOut">
              <a:rPr lang="sr-Latn-RS"/>
              <a:pPr>
                <a:defRPr/>
              </a:pPr>
              <a:t>3.11.2022.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7B804B-1C90-4BC5-BBC6-0A03C3BA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EDE865-04D5-4E1D-8A29-3135DDDF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832D4-9F31-4F56-8961-A2F59385041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01933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CDCED9B-1E57-49E4-AF90-ABF668E3CC6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title style</a:t>
            </a:r>
            <a:endParaRPr lang="sr-Latn-RS" altLang="sr-Latn-R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8331E52-6DEA-41CE-BF20-6DEEA3B9CD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text styles</a:t>
            </a:r>
          </a:p>
          <a:p>
            <a:pPr lvl="1"/>
            <a:r>
              <a:rPr lang="en-US" altLang="sr-Latn-RS"/>
              <a:t>Second level</a:t>
            </a:r>
          </a:p>
          <a:p>
            <a:pPr lvl="2"/>
            <a:r>
              <a:rPr lang="en-US" altLang="sr-Latn-RS"/>
              <a:t>Third level</a:t>
            </a:r>
          </a:p>
          <a:p>
            <a:pPr lvl="3"/>
            <a:r>
              <a:rPr lang="en-US" altLang="sr-Latn-RS"/>
              <a:t>Fourth level</a:t>
            </a:r>
          </a:p>
          <a:p>
            <a:pPr lvl="4"/>
            <a:r>
              <a:rPr lang="en-US" altLang="sr-Latn-RS"/>
              <a:t>Fifth level</a:t>
            </a:r>
            <a:endParaRPr lang="sr-Latn-RS" alt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97091-82F0-4A71-B101-5DBE8FE5E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6D0307-1C60-4EE0-B78B-1EC85F8C0B58}" type="datetimeFigureOut">
              <a:rPr lang="sr-Latn-RS"/>
              <a:pPr>
                <a:defRPr/>
              </a:pPr>
              <a:t>3.11.2022.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D92A5-7A67-40FA-BD1F-76D61DF5F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BC5C0-9DD7-4580-AA55-7E56B00A9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2C73B61-659E-4BC9-AC78-6FCF8D7E536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790F8C7-65E8-4171-8AA4-008AD792F3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390776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sr-Latn-RS" sz="3200" dirty="0" err="1"/>
              <a:t>Specifikacija</a:t>
            </a:r>
            <a:r>
              <a:rPr lang="en-US" altLang="sr-Latn-RS" sz="3200" dirty="0"/>
              <a:t> </a:t>
            </a:r>
            <a:r>
              <a:rPr lang="en-US" altLang="sr-Latn-RS" sz="3200" dirty="0" err="1"/>
              <a:t>softverskih</a:t>
            </a:r>
            <a:r>
              <a:rPr lang="en-US" altLang="sr-Latn-RS" sz="3200" dirty="0"/>
              <a:t> </a:t>
            </a:r>
            <a:r>
              <a:rPr lang="en-US" altLang="sr-Latn-RS" sz="3200" dirty="0" err="1"/>
              <a:t>sistema</a:t>
            </a:r>
            <a:br>
              <a:rPr lang="en-US" altLang="sr-Latn-RS" sz="3200" dirty="0">
                <a:latin typeface="Arial" panose="020B0604020202020204" pitchFamily="34" charset="0"/>
              </a:rPr>
            </a:br>
            <a:r>
              <a:rPr lang="en-US" altLang="sr-Latn-RS" sz="1600" dirty="0" err="1"/>
              <a:t>Predavanje</a:t>
            </a:r>
            <a:r>
              <a:rPr lang="en-US" altLang="sr-Latn-RS" sz="1600" dirty="0"/>
              <a:t> br. </a:t>
            </a:r>
            <a:r>
              <a:rPr lang="sr-Latn-RS" altLang="sr-Latn-RS" sz="1600" dirty="0"/>
              <a:t>4</a:t>
            </a:r>
            <a:r>
              <a:rPr lang="en-US" altLang="sr-Latn-RS" sz="1600" dirty="0"/>
              <a:t> – </a:t>
            </a:r>
            <a:r>
              <a:rPr lang="en-US" altLang="sr-Latn-RS" sz="1600" dirty="0" err="1"/>
              <a:t>Dijagram</a:t>
            </a:r>
            <a:r>
              <a:rPr lang="en-US" altLang="sr-Latn-RS" sz="1600" dirty="0"/>
              <a:t> </a:t>
            </a:r>
            <a:r>
              <a:rPr lang="en-US" altLang="sr-Latn-RS" sz="1600" dirty="0" err="1"/>
              <a:t>klasa</a:t>
            </a:r>
            <a:r>
              <a:rPr lang="sr-Latn-RS" altLang="sr-Latn-RS" sz="1600" dirty="0"/>
              <a:t>, 1. deo</a:t>
            </a:r>
            <a:br>
              <a:rPr lang="sr-Latn-RS" altLang="sr-Latn-RS" sz="1600" dirty="0"/>
            </a:br>
            <a:r>
              <a:rPr lang="sr-Latn-RS" altLang="sr-Latn-RS" sz="1600" dirty="0"/>
              <a:t>Osnovni pojmovi, asocijacije</a:t>
            </a:r>
            <a:endParaRPr lang="sr-Latn-CS" altLang="sr-Latn-RS" sz="16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C340DAA-0A03-4AE9-B6AF-B8F5BB39672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sr-Latn-RS" sz="1800" dirty="0" err="1"/>
              <a:t>Gordana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Milosavljevi</a:t>
            </a:r>
            <a:r>
              <a:rPr lang="sr-Latn-CS" altLang="sr-Latn-RS" sz="1800" dirty="0"/>
              <a:t>ć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sr-Latn-CS" altLang="sr-Latn-RS" sz="1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sr-Latn-CS" altLang="sr-Latn-RS" sz="1400" dirty="0"/>
              <a:t>Katedra za informatiku, FTN, Novi Sad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sr-Latn-CS" altLang="sr-Latn-RS" sz="1400" dirty="0"/>
              <a:t>2022.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1191-6F12-4E07-BB53-D5604A2D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5: Implementacija interfejsa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4AC5F-50ED-46DE-85C4-8F752D132C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2286000"/>
            <a:ext cx="4119245" cy="26454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987766E1-6411-4F81-9FE9-61BB4AC2944D}"/>
              </a:ext>
            </a:extLst>
          </p:cNvPr>
          <p:cNvSpPr/>
          <p:nvPr/>
        </p:nvSpPr>
        <p:spPr>
          <a:xfrm>
            <a:off x="4114800" y="1981200"/>
            <a:ext cx="1524000" cy="391160"/>
          </a:xfrm>
          <a:prstGeom prst="borderCallout1">
            <a:avLst>
              <a:gd name="adj1" fmla="val 100489"/>
              <a:gd name="adj2" fmla="val 42093"/>
              <a:gd name="adj3" fmla="val 218189"/>
              <a:gd name="adj4" fmla="val 32195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interfejs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4F213423-EFD8-43CF-BAA6-A42DDB78DFF8}"/>
              </a:ext>
            </a:extLst>
          </p:cNvPr>
          <p:cNvSpPr/>
          <p:nvPr/>
        </p:nvSpPr>
        <p:spPr>
          <a:xfrm>
            <a:off x="6248400" y="4038600"/>
            <a:ext cx="2590800" cy="391160"/>
          </a:xfrm>
          <a:prstGeom prst="borderCallout1">
            <a:avLst>
              <a:gd name="adj1" fmla="val 628"/>
              <a:gd name="adj2" fmla="val 38015"/>
              <a:gd name="adj3" fmla="val -117708"/>
              <a:gd name="adj4" fmla="val -5669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Implementacija interfejsa 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081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2CB82-5173-4CD6-99AF-88186D14C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A87521B-FA38-4B0B-ADD1-91934135C6CD}" type="slidenum">
              <a:rPr lang="sr-Latn-CS" altLang="sr-Latn-RS">
                <a:solidFill>
                  <a:srgbClr val="898989"/>
                </a:solidFill>
              </a:rPr>
              <a:pPr eaLnBrk="1" hangingPunct="1"/>
              <a:t>11</a:t>
            </a:fld>
            <a:endParaRPr lang="sr-Latn-CS" altLang="sr-Latn-RS">
              <a:solidFill>
                <a:srgbClr val="898989"/>
              </a:solidFill>
            </a:endParaRPr>
          </a:p>
        </p:txBody>
      </p:sp>
      <p:sp>
        <p:nvSpPr>
          <p:cNvPr id="7171" name="AutoShape 2">
            <a:extLst>
              <a:ext uri="{FF2B5EF4-FFF2-40B4-BE49-F238E27FC236}">
                <a16:creationId xmlns:a16="http://schemas.microsoft.com/office/drawing/2014/main" id="{C285F2D1-C783-42B2-B335-114656B95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sr-Latn-RS" dirty="0"/>
              <a:t>K</a:t>
            </a:r>
            <a:r>
              <a:rPr lang="en-US" altLang="sr-Latn-RS" dirty="0"/>
              <a:t>las</a:t>
            </a:r>
            <a:r>
              <a:rPr lang="sr-Latn-RS" altLang="sr-Latn-RS" dirty="0"/>
              <a:t>e - imenovanje</a:t>
            </a:r>
            <a:endParaRPr lang="sr-Latn-CS" altLang="sr-Latn-RS" dirty="0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087E130-DBF5-49FB-978D-58A2AF1FB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Imena klasa se pišu prema Upper Camel Case konvenciji</a:t>
            </a:r>
          </a:p>
          <a:p>
            <a:r>
              <a:rPr lang="sr-Latn-RS" dirty="0"/>
              <a:t>Imena treba tako davati da se odmah vidi namena klase</a:t>
            </a:r>
          </a:p>
          <a:p>
            <a:r>
              <a:rPr lang="sr-Latn-RS" dirty="0"/>
              <a:t>Primeri imena klasa: </a:t>
            </a:r>
            <a:r>
              <a:rPr lang="en-US" sz="2400" dirty="0" err="1">
                <a:latin typeface="Consolas" panose="020B0609020204030204" pitchFamily="49" charset="0"/>
              </a:rPr>
              <a:t>PozajmicaKnjige</a:t>
            </a:r>
            <a:r>
              <a:rPr lang="sr-Latn-R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GrafToka</a:t>
            </a:r>
            <a:r>
              <a:rPr lang="sr-Latn-RS" sz="2400" dirty="0">
                <a:latin typeface="Consolas" panose="020B0609020204030204" pitchFamily="49" charset="0"/>
              </a:rPr>
              <a:t>, ReseniTest, </a:t>
            </a:r>
            <a:r>
              <a:rPr lang="en-US" sz="2400" dirty="0" err="1">
                <a:latin typeface="Consolas" panose="020B0609020204030204" pitchFamily="49" charset="0"/>
              </a:rPr>
              <a:t>DeoLukaFigure</a:t>
            </a:r>
            <a:endParaRPr lang="sr-Latn-RS" sz="2400" dirty="0">
              <a:latin typeface="Consolas" panose="020B0609020204030204" pitchFamily="49" charset="0"/>
            </a:endParaRPr>
          </a:p>
          <a:p>
            <a:r>
              <a:rPr lang="sr-Latn-RS" dirty="0"/>
              <a:t>Apstraktne klase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sr-Latn-RS" dirty="0"/>
              <a:t>me se piše zakošenim slovima </a:t>
            </a:r>
            <a:endParaRPr lang="en-US" dirty="0"/>
          </a:p>
          <a:p>
            <a:pPr lvl="1"/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alati</a:t>
            </a:r>
            <a:r>
              <a:rPr lang="en-US" dirty="0"/>
              <a:t> </a:t>
            </a:r>
            <a:r>
              <a:rPr lang="en-US" dirty="0" err="1"/>
              <a:t>dodaju</a:t>
            </a:r>
            <a:r>
              <a:rPr lang="en-US" dirty="0"/>
              <a:t> </a:t>
            </a:r>
            <a:r>
              <a:rPr lang="sr-Latn-RS" dirty="0"/>
              <a:t> </a:t>
            </a:r>
            <a:r>
              <a:rPr lang="en-US" dirty="0"/>
              <a:t>{abstract} </a:t>
            </a:r>
            <a:r>
              <a:rPr lang="en-US" dirty="0" err="1"/>
              <a:t>ispod</a:t>
            </a:r>
            <a:r>
              <a:rPr lang="en-US" dirty="0"/>
              <a:t> </a:t>
            </a:r>
            <a:r>
              <a:rPr lang="en-US" dirty="0" err="1"/>
              <a:t>imena</a:t>
            </a:r>
            <a:endParaRPr lang="sr-Latn-R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78489C-34D6-4DB4-AD15-6B73ABCF1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3429000"/>
            <a:ext cx="3657600" cy="302294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C657-A7EF-4B5E-947E-BA18B05C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Obeležja klase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9ACF1-C09F-4E24-871D-2951FCF69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/>
              <a:t>Nazivi se pišu u Camel Case notaciji </a:t>
            </a:r>
          </a:p>
          <a:p>
            <a:r>
              <a:rPr lang="sr-Latn-CS" dirty="0"/>
              <a:t>Primer imena obeležja</a:t>
            </a:r>
            <a:r>
              <a:rPr lang="sr-Latn-CS" dirty="0">
                <a:latin typeface="+mn-lt"/>
              </a:rPr>
              <a:t>: </a:t>
            </a:r>
            <a:r>
              <a:rPr lang="en-US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imeOsobe</a:t>
            </a:r>
            <a:r>
              <a:rPr lang="sr-Latn-CS" sz="2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datumDokumenta</a:t>
            </a:r>
            <a:r>
              <a:rPr lang="sr-Latn-CS" sz="2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broj</a:t>
            </a:r>
            <a:r>
              <a:rPr lang="sr-Latn-CS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sr-Latn-CS" dirty="0"/>
              <a:t>Format za specifikaciju obeležja:</a:t>
            </a:r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vidljivost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naziv</a:t>
            </a:r>
            <a:r>
              <a:rPr lang="en-US" sz="2000" dirty="0">
                <a:latin typeface="Consolas" panose="020B0609020204030204" pitchFamily="49" charset="0"/>
              </a:rPr>
              <a:t>: tip-</a:t>
            </a:r>
            <a:r>
              <a:rPr lang="en-US" sz="2000" dirty="0" err="1">
                <a:latin typeface="Consolas" panose="020B0609020204030204" pitchFamily="49" charset="0"/>
              </a:rPr>
              <a:t>podataka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kardinalitet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sr-Latn-RS" sz="2000" dirty="0">
                <a:latin typeface="Consolas" panose="020B0609020204030204" pitchFamily="49" charset="0"/>
              </a:rPr>
              <a:t>inicijalna</a:t>
            </a:r>
            <a:r>
              <a:rPr lang="en-US" sz="2000" dirty="0">
                <a:latin typeface="Consolas" panose="020B0609020204030204" pitchFamily="49" charset="0"/>
              </a:rPr>
              <a:t>-</a:t>
            </a:r>
            <a:r>
              <a:rPr lang="en-US" sz="2000" dirty="0" err="1">
                <a:latin typeface="Consolas" panose="020B0609020204030204" pitchFamily="49" charset="0"/>
              </a:rPr>
              <a:t>vrednost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  <a:r>
              <a:rPr lang="en-US" sz="2000" dirty="0" err="1">
                <a:latin typeface="Consolas" panose="020B0609020204030204" pitchFamily="49" charset="0"/>
              </a:rPr>
              <a:t>dodatne-opcije</a:t>
            </a: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sr-Latn-R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sr-Latn-RS" sz="2000" dirty="0">
              <a:latin typeface="Consolas" panose="020B0609020204030204" pitchFamily="49" charset="0"/>
            </a:endParaRPr>
          </a:p>
          <a:p>
            <a:r>
              <a:rPr lang="sr-Latn-CS" dirty="0"/>
              <a:t>Primer:</a:t>
            </a:r>
          </a:p>
          <a:p>
            <a:pPr marL="457200" lvl="1" indent="0">
              <a:buNone/>
            </a:pPr>
            <a:r>
              <a:rPr lang="sr-Latn-RS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+ </a:t>
            </a:r>
            <a:r>
              <a:rPr lang="sr-Latn-RS" sz="2800" dirty="0">
                <a:solidFill>
                  <a:srgbClr val="0070C0"/>
                </a:solidFill>
                <a:latin typeface="Consolas" panose="020B0609020204030204" pitchFamily="49" charset="0"/>
              </a:rPr>
              <a:t>brojT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elefon</a:t>
            </a:r>
            <a:r>
              <a:rPr lang="sr-Latn-RS" sz="2800" dirty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: String[0..1] = ""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48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A349E-143D-486E-8537-49CA5100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Vidljivost obeležja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CDAAA3-E3F8-4561-A3D4-7993713B90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719201"/>
              </p:ext>
            </p:extLst>
          </p:nvPr>
        </p:nvGraphicFramePr>
        <p:xfrm>
          <a:off x="2743200" y="1905000"/>
          <a:ext cx="6858000" cy="278400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395991">
                  <a:extLst>
                    <a:ext uri="{9D8B030D-6E8A-4147-A177-3AD203B41FA5}">
                      <a16:colId xmlns:a16="http://schemas.microsoft.com/office/drawing/2014/main" val="1129460291"/>
                    </a:ext>
                  </a:extLst>
                </a:gridCol>
                <a:gridCol w="1588004">
                  <a:extLst>
                    <a:ext uri="{9D8B030D-6E8A-4147-A177-3AD203B41FA5}">
                      <a16:colId xmlns:a16="http://schemas.microsoft.com/office/drawing/2014/main" val="1263963664"/>
                    </a:ext>
                  </a:extLst>
                </a:gridCol>
                <a:gridCol w="3874005">
                  <a:extLst>
                    <a:ext uri="{9D8B030D-6E8A-4147-A177-3AD203B41FA5}">
                      <a16:colId xmlns:a16="http://schemas.microsoft.com/office/drawing/2014/main" val="175007278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2000" dirty="0">
                          <a:effectLst/>
                        </a:rPr>
                        <a:t>Simbol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2000" dirty="0">
                          <a:effectLst/>
                        </a:rPr>
                        <a:t>Vidljivost obeležja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20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Značenje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781192"/>
                  </a:ext>
                </a:extLst>
              </a:tr>
              <a:tr h="52848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>
                          <a:effectLst/>
                        </a:rPr>
                        <a:t>-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</a:rPr>
                        <a:t>private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Privatno obeležje – može mu se pristupiti samo u okviru date klase.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616752"/>
                  </a:ext>
                </a:extLst>
              </a:tr>
              <a:tr h="52848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>
                          <a:effectLst/>
                        </a:rPr>
                        <a:t>+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>
                          <a:effectLst/>
                        </a:rPr>
                        <a:t>public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Javno obeležje – može mu se pristupati bez ograničenja.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409501"/>
                  </a:ext>
                </a:extLst>
              </a:tr>
              <a:tr h="52848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>
                          <a:effectLst/>
                        </a:rPr>
                        <a:t>#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>
                          <a:effectLst/>
                        </a:rPr>
                        <a:t>protected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Zaštićeno obeležje – pristup ima klasa u kojoj je definisano i svi njeni naslednici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309085"/>
                  </a:ext>
                </a:extLst>
              </a:tr>
              <a:tr h="52848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</a:rPr>
                        <a:t>~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</a:rPr>
                        <a:t>package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Obeležje je vidljivo na nivou paketa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484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565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F34A-4E0C-4900-B0B7-0CC9B907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30088"/>
            <a:ext cx="8229600" cy="1143000"/>
          </a:xfrm>
        </p:spPr>
        <p:txBody>
          <a:bodyPr/>
          <a:lstStyle/>
          <a:p>
            <a:r>
              <a:rPr lang="sr-Latn-RS" dirty="0"/>
              <a:t>Vidljivost obeležja - primeri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83FFB2-78AF-44A1-95D8-7A7DDB53B97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54400"/>
            <a:ext cx="3733800" cy="3078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A51FB33-87D3-492F-A652-326B8317F26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584" y="3860531"/>
            <a:ext cx="3048000" cy="243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72E1E1-0F3D-4E2E-B065-A11FB1A1938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910" y="1058809"/>
            <a:ext cx="33528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62898E6C-7692-4B33-98A6-393CD649CAB3}"/>
              </a:ext>
            </a:extLst>
          </p:cNvPr>
          <p:cNvSpPr/>
          <p:nvPr/>
        </p:nvSpPr>
        <p:spPr>
          <a:xfrm>
            <a:off x="2057400" y="1625438"/>
            <a:ext cx="1828800" cy="391160"/>
          </a:xfrm>
          <a:prstGeom prst="borderCallout1">
            <a:avLst>
              <a:gd name="adj1" fmla="val 100489"/>
              <a:gd name="adj2" fmla="val 42093"/>
              <a:gd name="adj3" fmla="val 256772"/>
              <a:gd name="adj4" fmla="val 67243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Zaštićena obeležja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11476716-A5E7-467A-BCD1-F1FAD757FC6C}"/>
              </a:ext>
            </a:extLst>
          </p:cNvPr>
          <p:cNvSpPr/>
          <p:nvPr/>
        </p:nvSpPr>
        <p:spPr>
          <a:xfrm>
            <a:off x="5146091" y="1127942"/>
            <a:ext cx="1828800" cy="391160"/>
          </a:xfrm>
          <a:prstGeom prst="borderCallout1">
            <a:avLst>
              <a:gd name="adj1" fmla="val 100489"/>
              <a:gd name="adj2" fmla="val 42093"/>
              <a:gd name="adj3" fmla="val 175067"/>
              <a:gd name="adj4" fmla="val 118214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Privatna obeležja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8F844895-1334-4B90-B62E-1C532730A7FC}"/>
              </a:ext>
            </a:extLst>
          </p:cNvPr>
          <p:cNvSpPr/>
          <p:nvPr/>
        </p:nvSpPr>
        <p:spPr>
          <a:xfrm>
            <a:off x="4648201" y="5370364"/>
            <a:ext cx="2303017" cy="928565"/>
          </a:xfrm>
          <a:prstGeom prst="borderCallout1">
            <a:avLst>
              <a:gd name="adj1" fmla="val 387"/>
              <a:gd name="adj2" fmla="val 63938"/>
              <a:gd name="adj3" fmla="val -63812"/>
              <a:gd name="adj4" fmla="val 122583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Vidljivost je u skladu sa usvojenom konvencijom modelovanja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21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C9758-D1BD-4E60-B948-F4AD7F84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174"/>
            <a:ext cx="9753600" cy="1143000"/>
          </a:xfrm>
        </p:spPr>
        <p:txBody>
          <a:bodyPr/>
          <a:lstStyle/>
          <a:p>
            <a:r>
              <a:rPr lang="sr-Latn-RS" dirty="0"/>
              <a:t>Tipovi podataka obeležja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87AE2-8FD2-49E0-8538-53ECA3340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23" y="1338357"/>
            <a:ext cx="9148440" cy="4525963"/>
          </a:xfrm>
        </p:spPr>
        <p:txBody>
          <a:bodyPr/>
          <a:lstStyle/>
          <a:p>
            <a:pPr lvl="0"/>
            <a:r>
              <a:rPr lang="sr-Latn-CS" sz="3200" dirty="0"/>
              <a:t>Unapred definisani tipovi</a:t>
            </a:r>
          </a:p>
          <a:p>
            <a:pPr lvl="1"/>
            <a:r>
              <a:rPr lang="sr-Latn-CS" dirty="0"/>
              <a:t>Celobrojni, </a:t>
            </a:r>
          </a:p>
          <a:p>
            <a:pPr lvl="1"/>
            <a:r>
              <a:rPr lang="sr-Latn-CS" dirty="0"/>
              <a:t>Realni</a:t>
            </a:r>
          </a:p>
          <a:p>
            <a:pPr lvl="1"/>
            <a:r>
              <a:rPr lang="sr-Latn-CS" dirty="0"/>
              <a:t>Datumski</a:t>
            </a:r>
          </a:p>
          <a:p>
            <a:pPr lvl="1"/>
            <a:r>
              <a:rPr lang="sr-Latn-CS" dirty="0"/>
              <a:t>Logički</a:t>
            </a:r>
          </a:p>
          <a:p>
            <a:pPr lvl="1"/>
            <a:r>
              <a:rPr lang="sr-Latn-CS" dirty="0"/>
              <a:t>Znakovni</a:t>
            </a:r>
          </a:p>
          <a:p>
            <a:pPr lvl="0"/>
            <a:r>
              <a:rPr lang="sr-Latn-CS" sz="3200" dirty="0"/>
              <a:t>Nabrojani tip (</a:t>
            </a:r>
            <a:r>
              <a:rPr lang="en-US" sz="3200" dirty="0"/>
              <a:t>enumeration</a:t>
            </a:r>
            <a:r>
              <a:rPr lang="sr-Latn-CS" sz="3200" dirty="0"/>
              <a:t>)</a:t>
            </a:r>
          </a:p>
          <a:p>
            <a:pPr lvl="0"/>
            <a:r>
              <a:rPr lang="sr-Latn-CS" sz="3200" dirty="0"/>
              <a:t>Klasa </a:t>
            </a:r>
          </a:p>
          <a:p>
            <a:pPr lvl="0"/>
            <a:r>
              <a:rPr lang="sr-Latn-CS" sz="3200" dirty="0"/>
              <a:t>Interfejs</a:t>
            </a:r>
            <a:endParaRPr lang="en-US" sz="3200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7ADD62-9EF4-4C11-9286-E11A1BADBE9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010400" y="1332116"/>
            <a:ext cx="4114800" cy="2057400"/>
            <a:chOff x="2880" y="1392"/>
            <a:chExt cx="2592" cy="1296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54C974DD-B34C-4C6B-A91E-41C69AAC8FD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80" y="1392"/>
              <a:ext cx="2592" cy="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EC8F2A2A-B59D-4508-BDEC-D0063510B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392"/>
              <a:ext cx="2592" cy="1296"/>
            </a:xfrm>
            <a:prstGeom prst="rect">
              <a:avLst/>
            </a:prstGeom>
            <a:solidFill>
              <a:srgbClr val="FFFFFF"/>
            </a:solidFill>
            <a:ln w="14288" cap="sq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E373AAC0-46D1-4474-82C3-6F80A0C5B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" y="1543"/>
              <a:ext cx="1163" cy="995"/>
            </a:xfrm>
            <a:prstGeom prst="rect">
              <a:avLst/>
            </a:prstGeom>
            <a:solidFill>
              <a:srgbClr val="FFFFFF"/>
            </a:solidFill>
            <a:ln w="14288" cap="sq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2B48EAD9-7E8B-40A0-9B64-9973424C8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" y="1543"/>
              <a:ext cx="1355" cy="995"/>
            </a:xfrm>
            <a:prstGeom prst="rect">
              <a:avLst/>
            </a:prstGeom>
            <a:noFill/>
            <a:ln w="142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73972C2D-4D67-4F42-8E8E-F76D77AC8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3" y="1724"/>
              <a:ext cx="1355" cy="3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45380734-28DB-4481-ABD1-7BC6432C4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359"/>
              <a:ext cx="117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eMailAdrese : String [2]</a:t>
              </a:r>
              <a:endParaRPr lang="en-US" altLang="en-US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AA2918C6-CDFD-40FC-8F9A-17FC64D29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239"/>
              <a:ext cx="103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telefoni : String [1..3]</a:t>
              </a:r>
              <a:endParaRPr lang="en-US" altLang="en-US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3A05D39F-A2F6-4CF6-981E-6AE8501A6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1756"/>
              <a:ext cx="57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ime</a:t>
              </a: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 : String</a:t>
              </a:r>
              <a:endParaRPr lang="en-US" altLang="en-US" dirty="0"/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ABE35F9A-4170-431D-B739-8101280B2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1877"/>
              <a:ext cx="79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prezime : String</a:t>
              </a:r>
              <a:endParaRPr lang="en-US" altLang="en-US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46D3EAC2-3862-44FB-9F0D-5C75B95EF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118"/>
              <a:ext cx="40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pol : Pol</a:t>
              </a:r>
              <a:endParaRPr lang="en-US" alt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CF183CC2-FA79-4F32-8090-B25847FF4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1997"/>
              <a:ext cx="129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imeRoditelja</a:t>
              </a: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 : String [0..1]</a:t>
              </a:r>
              <a:endParaRPr lang="en-US" altLang="en-US" dirty="0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F205700B-0CB9-4577-81A2-63BEC7EAF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1571"/>
              <a:ext cx="43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sr-Latn-RS" altLang="en-US" sz="1400" b="1" i="1" dirty="0">
                  <a:solidFill>
                    <a:srgbClr val="000000"/>
                  </a:solidFill>
                  <a:latin typeface="Arial" panose="020B0604020202020204" pitchFamily="34" charset="0"/>
                </a:rPr>
                <a:t>Ucesnik</a:t>
              </a:r>
              <a:endParaRPr lang="en-US" altLang="en-US" i="1" dirty="0"/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80A9F030-9FE2-4034-A6C1-8DB4AD5DE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1683"/>
              <a:ext cx="795" cy="664"/>
            </a:xfrm>
            <a:prstGeom prst="rect">
              <a:avLst/>
            </a:prstGeom>
            <a:solidFill>
              <a:srgbClr val="FFFFFF"/>
            </a:solidFill>
            <a:ln w="14288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C028AD72-76E1-4921-806D-8D14B7FEA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1683"/>
              <a:ext cx="795" cy="664"/>
            </a:xfrm>
            <a:prstGeom prst="rect">
              <a:avLst/>
            </a:prstGeom>
            <a:noFill/>
            <a:ln w="142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A1CEE289-AE65-4882-8214-16832E428E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9" y="2014"/>
              <a:ext cx="795" cy="1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128DF189-DEA7-460A-A365-C5610EFB9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2048"/>
              <a:ext cx="29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muski</a:t>
              </a:r>
              <a:endParaRPr lang="en-US" altLang="en-US"/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3A068CC8-68BC-4312-99FF-3C6F31242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2168"/>
              <a:ext cx="32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zenski</a:t>
              </a:r>
              <a:endParaRPr lang="en-US" altLang="en-US"/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12CACD74-0C89-4CDF-BDE3-A462E903A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1863"/>
              <a:ext cx="17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Pol</a:t>
              </a:r>
              <a:endParaRPr lang="en-US" altLang="en-US"/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0F428B84-FC24-4CE2-AF39-7C2514588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3" y="1716"/>
              <a:ext cx="75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«enumeration»</a:t>
              </a:r>
              <a:endParaRPr lang="en-US" altLang="en-US"/>
            </a:p>
          </p:txBody>
        </p:sp>
      </p:grpSp>
      <p:pic>
        <p:nvPicPr>
          <p:cNvPr id="25" name="Content Placeholder 3">
            <a:extLst>
              <a:ext uri="{FF2B5EF4-FFF2-40B4-BE49-F238E27FC236}">
                <a16:creationId xmlns:a16="http://schemas.microsoft.com/office/drawing/2014/main" id="{EBE25D68-E722-42C6-AF07-14F9C3CD884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525" y="3903898"/>
            <a:ext cx="2744126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013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09EB-00BF-4EF9-B603-D7C71B27C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96549"/>
          </a:xfrm>
        </p:spPr>
        <p:txBody>
          <a:bodyPr/>
          <a:lstStyle/>
          <a:p>
            <a:r>
              <a:rPr lang="sr-Latn-RS" dirty="0"/>
              <a:t>Kardinalitet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FE81B-0BF4-4A82-8935-AD8CBD027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17639"/>
            <a:ext cx="6738938" cy="4525963"/>
          </a:xfrm>
        </p:spPr>
        <p:txBody>
          <a:bodyPr/>
          <a:lstStyle/>
          <a:p>
            <a:r>
              <a:rPr lang="sr-Latn-CS" sz="2400" dirty="0"/>
              <a:t>Definiše broj vrednosti određenog obeležja koji može ili mora da postoji u okviru instance klase</a:t>
            </a:r>
          </a:p>
          <a:p>
            <a:r>
              <a:rPr lang="sr-Latn-CS" sz="2400" dirty="0"/>
              <a:t>Može da se zadaje kao </a:t>
            </a:r>
            <a:r>
              <a:rPr lang="sr-Latn-CS" sz="2400" dirty="0">
                <a:solidFill>
                  <a:schemeClr val="accent1"/>
                </a:solidFill>
              </a:rPr>
              <a:t>interval </a:t>
            </a:r>
            <a:r>
              <a:rPr lang="sr-Latn-CS" sz="2400" dirty="0"/>
              <a:t>ili kao </a:t>
            </a:r>
            <a:r>
              <a:rPr lang="sr-Latn-CS" sz="2400" dirty="0">
                <a:solidFill>
                  <a:schemeClr val="accent1"/>
                </a:solidFill>
              </a:rPr>
              <a:t>jedan broj</a:t>
            </a:r>
          </a:p>
          <a:p>
            <a:r>
              <a:rPr lang="sr-Latn-RS" sz="2400" dirty="0"/>
              <a:t>Za interval </a:t>
            </a:r>
            <a:r>
              <a:rPr lang="en-US" sz="2400" b="1" dirty="0" err="1"/>
              <a:t>m..n</a:t>
            </a:r>
            <a:r>
              <a:rPr lang="sr-Latn-RS" sz="2400" dirty="0"/>
              <a:t>, gde </a:t>
            </a:r>
            <a:r>
              <a:rPr lang="en-US" sz="2400" b="1" dirty="0"/>
              <a:t>n</a:t>
            </a:r>
            <a:r>
              <a:rPr lang="sr-Latn-RS" sz="2400" dirty="0"/>
              <a:t> mora biti </a:t>
            </a:r>
            <a:r>
              <a:rPr lang="en-US" sz="2400" b="1" dirty="0"/>
              <a:t>&gt;= m</a:t>
            </a:r>
            <a:r>
              <a:rPr lang="en-US" sz="2400" dirty="0"/>
              <a:t>, </a:t>
            </a:r>
            <a:r>
              <a:rPr lang="sr-Latn-RS" sz="2400" dirty="0"/>
              <a:t>u okviru klase mora da postoji najmanje </a:t>
            </a:r>
            <a:r>
              <a:rPr lang="sr-Latn-RS" sz="2400" b="1" dirty="0"/>
              <a:t>m</a:t>
            </a:r>
            <a:r>
              <a:rPr lang="sr-Latn-RS" sz="2400" dirty="0"/>
              <a:t> vrednosti datog obeležja, a može da postoji najviše </a:t>
            </a:r>
            <a:r>
              <a:rPr lang="sr-Latn-RS" sz="2400" b="1" dirty="0"/>
              <a:t>n</a:t>
            </a:r>
            <a:r>
              <a:rPr lang="sr-Latn-RS" sz="2400" dirty="0"/>
              <a:t> vrednosti. </a:t>
            </a:r>
          </a:p>
          <a:p>
            <a:r>
              <a:rPr lang="sr-Latn-RS" sz="2400" dirty="0"/>
              <a:t>Ako je kao kardinalitet zadat kao jedan broj, on definiše tačan broj vrednosti koje obeležje mora da ima </a:t>
            </a:r>
          </a:p>
          <a:p>
            <a:pPr lvl="1"/>
            <a:r>
              <a:rPr lang="sr-Latn-RS" sz="2000" dirty="0"/>
              <a:t>npr. 5 je ekvivalentno intervalu 5..5.</a:t>
            </a:r>
            <a:endParaRPr lang="en-US" sz="2000" dirty="0"/>
          </a:p>
          <a:p>
            <a:endParaRPr lang="sr-Latn-CS" dirty="0"/>
          </a:p>
          <a:p>
            <a:endParaRPr lang="sr-Latn-C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B489DB-9E44-41D4-BB0E-B52F985089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43800" y="1058414"/>
            <a:ext cx="3747516" cy="1873758"/>
            <a:chOff x="2880" y="1392"/>
            <a:chExt cx="2592" cy="1296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2E2811CD-6EE0-4F36-920A-39476623D39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80" y="1392"/>
              <a:ext cx="2592" cy="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8CFB4E-C696-4979-8A5A-D62615050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392"/>
              <a:ext cx="2592" cy="1296"/>
            </a:xfrm>
            <a:prstGeom prst="rect">
              <a:avLst/>
            </a:prstGeom>
            <a:solidFill>
              <a:srgbClr val="FFFFFF"/>
            </a:solidFill>
            <a:ln w="14288" cap="sq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F6C5D0-F820-4CFD-B24A-20BFDF6DE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" y="1543"/>
              <a:ext cx="1163" cy="995"/>
            </a:xfrm>
            <a:prstGeom prst="rect">
              <a:avLst/>
            </a:prstGeom>
            <a:solidFill>
              <a:srgbClr val="FFFFFF"/>
            </a:solidFill>
            <a:ln w="14288" cap="sq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FFA9F5-EB91-40F0-ADCC-2B2DA617C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" y="1543"/>
              <a:ext cx="1524" cy="995"/>
            </a:xfrm>
            <a:prstGeom prst="rect">
              <a:avLst/>
            </a:prstGeom>
            <a:noFill/>
            <a:ln w="142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FE3A58A9-620F-402B-9A3E-EF4F8084E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3" y="1724"/>
              <a:ext cx="1524" cy="3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19A0B7-52D5-4AE5-8FCA-64F3FF52B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359"/>
              <a:ext cx="1287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eMailAdrese : String [2]</a:t>
              </a:r>
              <a:endParaRPr lang="en-US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2DB312-F457-4255-A90C-B16E5F5B7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239"/>
              <a:ext cx="113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telefoni : String [1..3]</a:t>
              </a:r>
              <a:endParaRPr lang="en-US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754D034-784B-40FC-9E73-68853C115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1756"/>
              <a:ext cx="626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ime</a:t>
              </a: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 : String</a:t>
              </a:r>
              <a:endParaRPr lang="en-US" alt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5F97A4-F9A0-4D0F-AB48-FB5A87D80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1877"/>
              <a:ext cx="867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prezime : String</a:t>
              </a:r>
              <a:endParaRPr lang="en-US" alt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DF3733-E5DE-423A-8FC5-914C3D536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118"/>
              <a:ext cx="448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pol : Pol</a:t>
              </a:r>
              <a:endParaRPr lang="en-US" alt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3DE4C2F-B36E-43AD-A262-A3A40D912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1997"/>
              <a:ext cx="1418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imeRoditelja</a:t>
              </a: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 : String [0..1]</a:t>
              </a:r>
              <a:endParaRPr lang="en-US" alt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2C8163-DE0E-4AF9-8F03-536145366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" y="1571"/>
              <a:ext cx="47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sr-Latn-RS" altLang="en-US" sz="1400" b="1" i="1" dirty="0">
                  <a:solidFill>
                    <a:srgbClr val="000000"/>
                  </a:solidFill>
                  <a:latin typeface="Arial" panose="020B0604020202020204" pitchFamily="34" charset="0"/>
                </a:rPr>
                <a:t>Ucesnik</a:t>
              </a:r>
              <a:endParaRPr lang="en-US" altLang="en-US" i="1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8397C0-94BD-4E1D-A070-C9294B89E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1683"/>
              <a:ext cx="795" cy="664"/>
            </a:xfrm>
            <a:prstGeom prst="rect">
              <a:avLst/>
            </a:prstGeom>
            <a:solidFill>
              <a:srgbClr val="FFFFFF"/>
            </a:solidFill>
            <a:ln w="14288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A9B25B-A8C9-4D4C-B89A-6A611A5D6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1683"/>
              <a:ext cx="795" cy="664"/>
            </a:xfrm>
            <a:prstGeom prst="rect">
              <a:avLst/>
            </a:prstGeom>
            <a:noFill/>
            <a:ln w="142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DBD0ED18-134F-4585-895B-5278DE9DC7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9" y="2014"/>
              <a:ext cx="795" cy="1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874EA97-8B5A-4DBC-B21F-04D8BB5B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2048"/>
              <a:ext cx="324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muski</a:t>
              </a:r>
              <a:endParaRPr lang="en-US" alt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3250B41-7B5A-43A6-B5F5-912F1BEDB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2168"/>
              <a:ext cx="351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zenski</a:t>
              </a:r>
              <a:endParaRPr lang="en-US" alt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A9BB9A-744C-4EB3-B72F-29566B682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1863"/>
              <a:ext cx="193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Pol</a:t>
              </a:r>
              <a:endParaRPr lang="en-US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73AB91-24B0-494A-B804-1F175D932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1710"/>
              <a:ext cx="82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«enumeration»</a:t>
              </a:r>
              <a:endParaRPr lang="en-US" altLang="en-US" dirty="0"/>
            </a:p>
          </p:txBody>
        </p:sp>
      </p:grpSp>
      <p:pic>
        <p:nvPicPr>
          <p:cNvPr id="24" name="Content Placeholder 3">
            <a:extLst>
              <a:ext uri="{FF2B5EF4-FFF2-40B4-BE49-F238E27FC236}">
                <a16:creationId xmlns:a16="http://schemas.microsoft.com/office/drawing/2014/main" id="{4CCD777E-48D5-4887-ADEE-78F4F5C78A5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16" y="3037715"/>
            <a:ext cx="2998591" cy="2370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406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09EB-00BF-4EF9-B603-D7C71B27C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96549"/>
          </a:xfrm>
        </p:spPr>
        <p:txBody>
          <a:bodyPr/>
          <a:lstStyle/>
          <a:p>
            <a:r>
              <a:rPr lang="sr-Latn-RS" dirty="0"/>
              <a:t>Inicijalna – podrazumevana vrednost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FE81B-0BF4-4A82-8935-AD8CBD027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17639"/>
            <a:ext cx="6738938" cy="4525963"/>
          </a:xfrm>
        </p:spPr>
        <p:txBody>
          <a:bodyPr/>
          <a:lstStyle/>
          <a:p>
            <a:r>
              <a:rPr lang="sr-Latn-CS" dirty="0"/>
              <a:t>Vrednost koju obeležje treba da dobije prilikom instanciranja klase. </a:t>
            </a:r>
            <a:endParaRPr lang="en-US" dirty="0"/>
          </a:p>
          <a:p>
            <a:endParaRPr lang="sr-Latn-CS" dirty="0"/>
          </a:p>
          <a:p>
            <a:endParaRPr lang="sr-Latn-CS" dirty="0"/>
          </a:p>
        </p:txBody>
      </p:sp>
      <p:pic>
        <p:nvPicPr>
          <p:cNvPr id="24" name="Content Placeholder 3">
            <a:extLst>
              <a:ext uri="{FF2B5EF4-FFF2-40B4-BE49-F238E27FC236}">
                <a16:creationId xmlns:a16="http://schemas.microsoft.com/office/drawing/2014/main" id="{4CCD777E-48D5-4887-ADEE-78F4F5C78A5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743200"/>
            <a:ext cx="2998591" cy="2370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95064DA-D6C9-464F-BB4D-874ACA1AD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0" y="904219"/>
            <a:ext cx="2462213" cy="155334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A85D981-40BF-4760-9FE5-DD36ED1FE094}"/>
              </a:ext>
            </a:extLst>
          </p:cNvPr>
          <p:cNvSpPr/>
          <p:nvPr/>
        </p:nvSpPr>
        <p:spPr>
          <a:xfrm>
            <a:off x="7543800" y="4867820"/>
            <a:ext cx="457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endParaRPr lang="en-US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ocitanaTemp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minVrednost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minVrednost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ocitanaTemp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ocitanaTemp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&gt;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maxVrednost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maxVrednost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ocitanaTemp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endParaRPr lang="en-US" sz="18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972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09EB-00BF-4EF9-B603-D7C71B27C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96549"/>
          </a:xfrm>
        </p:spPr>
        <p:txBody>
          <a:bodyPr/>
          <a:lstStyle/>
          <a:p>
            <a:r>
              <a:rPr lang="sr-Latn-RS" dirty="0"/>
              <a:t>Inicijalna – podrazumevana vrednost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FE81B-0BF4-4A82-8935-AD8CBD027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17639"/>
            <a:ext cx="6738938" cy="4525963"/>
          </a:xfrm>
        </p:spPr>
        <p:txBody>
          <a:bodyPr/>
          <a:lstStyle/>
          <a:p>
            <a:r>
              <a:rPr lang="sr-Latn-CS" dirty="0"/>
              <a:t>Vrednost koju obeležje treba da dobije prilikom instanciranja klase. </a:t>
            </a:r>
            <a:endParaRPr lang="en-US" dirty="0"/>
          </a:p>
          <a:p>
            <a:endParaRPr lang="sr-Latn-CS" dirty="0"/>
          </a:p>
          <a:p>
            <a:endParaRPr lang="sr-Latn-CS" dirty="0"/>
          </a:p>
        </p:txBody>
      </p:sp>
      <p:pic>
        <p:nvPicPr>
          <p:cNvPr id="24" name="Content Placeholder 3">
            <a:extLst>
              <a:ext uri="{FF2B5EF4-FFF2-40B4-BE49-F238E27FC236}">
                <a16:creationId xmlns:a16="http://schemas.microsoft.com/office/drawing/2014/main" id="{4CCD777E-48D5-4887-ADEE-78F4F5C78A5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743200"/>
            <a:ext cx="2998591" cy="2370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95064DA-D6C9-464F-BB4D-874ACA1AD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0" y="904219"/>
            <a:ext cx="2462213" cy="155334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A85D981-40BF-4760-9FE5-DD36ED1FE094}"/>
              </a:ext>
            </a:extLst>
          </p:cNvPr>
          <p:cNvSpPr/>
          <p:nvPr/>
        </p:nvSpPr>
        <p:spPr>
          <a:xfrm>
            <a:off x="7543800" y="4867820"/>
            <a:ext cx="457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endParaRPr lang="en-US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ocitanaTemp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minVrednost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minVrednost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ocitanaTemp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ocitanaTemp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&gt;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maxVrednost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maxVrednost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ocitanaTemp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endParaRPr lang="en-US" sz="18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3911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9B78-A211-4808-9314-2F176A7B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/>
              <a:t>Statička obeležja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DCC6A-4B1D-4058-9DBA-93E3FFA28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685799"/>
          </a:xfrm>
        </p:spPr>
        <p:txBody>
          <a:bodyPr/>
          <a:lstStyle/>
          <a:p>
            <a:r>
              <a:rPr lang="sr-Latn-CS" dirty="0"/>
              <a:t>obeležja kojima se pristupa na nivou klase, ne instance klase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486E83-8B98-475A-97FE-965163A438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845435"/>
            <a:ext cx="3181985" cy="1167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683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58E99E3E-B387-48AD-97F9-61D3BB1C4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9" y="390525"/>
            <a:ext cx="6034087" cy="644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4">
            <a:extLst>
              <a:ext uri="{FF2B5EF4-FFF2-40B4-BE49-F238E27FC236}">
                <a16:creationId xmlns:a16="http://schemas.microsoft.com/office/drawing/2014/main" id="{08BDD474-DABB-4DB5-B46D-38DB4BD76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1" y="2052639"/>
            <a:ext cx="1584325" cy="936625"/>
          </a:xfrm>
          <a:prstGeom prst="rect">
            <a:avLst/>
          </a:prstGeom>
          <a:noFill/>
          <a:ln w="349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r-Latn-RS" altLang="sr-Latn-RS" sz="4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C192-8831-441A-835A-6B0CA4DA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559"/>
            <a:ext cx="10972800" cy="883989"/>
          </a:xfrm>
        </p:spPr>
        <p:txBody>
          <a:bodyPr/>
          <a:lstStyle/>
          <a:p>
            <a:r>
              <a:rPr lang="sr-Latn-RS" dirty="0"/>
              <a:t>Dodatne opcije obeležja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51D971-BAE6-4C95-A837-FCC5B25274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598284"/>
              </p:ext>
            </p:extLst>
          </p:nvPr>
        </p:nvGraphicFramePr>
        <p:xfrm>
          <a:off x="914400" y="1524000"/>
          <a:ext cx="7086600" cy="478821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43300">
                  <a:extLst>
                    <a:ext uri="{9D8B030D-6E8A-4147-A177-3AD203B41FA5}">
                      <a16:colId xmlns:a16="http://schemas.microsoft.com/office/drawing/2014/main" val="4001472380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2405724950"/>
                    </a:ext>
                  </a:extLst>
                </a:gridCol>
              </a:tblGrid>
              <a:tr h="56530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Opcija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Značenje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679187"/>
                  </a:ext>
                </a:extLst>
              </a:tr>
              <a:tr h="56530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Id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Obeležje je identifikator ili deo identifiaktora 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371050"/>
                  </a:ext>
                </a:extLst>
              </a:tr>
              <a:tr h="56530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readOnly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Obeležje ne može da se menja posle inicijalizacije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9624454"/>
                  </a:ext>
                </a:extLst>
              </a:tr>
              <a:tr h="56530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derived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Obeležje je izvedeno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8306211"/>
                  </a:ext>
                </a:extLst>
              </a:tr>
              <a:tr h="56530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ordered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Kolekcija je uređena (bitan je redosled elemenata)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0122837"/>
                  </a:ext>
                </a:extLst>
              </a:tr>
              <a:tr h="56530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unique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Ne može postojati više elemenata sa istom vrednošću u kolekciji 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3070939"/>
                  </a:ext>
                </a:extLst>
              </a:tr>
              <a:tr h="56530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nonunique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Može postojati više elemenata sa istom vrednošču u kolekciji </a:t>
                      </a:r>
                      <a:endParaRPr lang="en-US" sz="2000" dirty="0">
                        <a:effectLst/>
                        <a:latin typeface="+mn-lt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000" dirty="0">
                          <a:effectLst/>
                          <a:latin typeface="+mn-lt"/>
                        </a:rPr>
                        <a:t> 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30682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535AAFB-492A-46C9-8579-1C641F942802}"/>
              </a:ext>
            </a:extLst>
          </p:cNvPr>
          <p:cNvSpPr/>
          <p:nvPr/>
        </p:nvSpPr>
        <p:spPr>
          <a:xfrm>
            <a:off x="8610600" y="4499043"/>
            <a:ext cx="21185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800" dirty="0">
                <a:effectLst/>
              </a:rPr>
              <a:t>Odnosi se obeležja čiji je kardinalitet veći od 1 (niz ili kolekcija). </a:t>
            </a:r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54EB0FC-DA14-4943-8068-7A7C06FB9D5C}"/>
              </a:ext>
            </a:extLst>
          </p:cNvPr>
          <p:cNvSpPr/>
          <p:nvPr/>
        </p:nvSpPr>
        <p:spPr>
          <a:xfrm>
            <a:off x="8229600" y="3886199"/>
            <a:ext cx="228600" cy="242601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97F05-3968-4FAF-A69D-F8E1812B39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81000"/>
            <a:ext cx="3733800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2843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EF2A-18D4-41CA-B553-3FB42ADA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izvedenih</a:t>
            </a:r>
            <a:r>
              <a:rPr lang="en-US" dirty="0"/>
              <a:t> </a:t>
            </a:r>
            <a:r>
              <a:rPr lang="en-US" dirty="0" err="1"/>
              <a:t>obele</a:t>
            </a:r>
            <a:r>
              <a:rPr lang="sr-Latn-RS" dirty="0"/>
              <a:t>žja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7CC3F-A69F-4B13-B071-E97DD95BD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62200"/>
            <a:ext cx="1052232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22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80EA-E2C5-464F-AB7E-7756FB602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371"/>
            <a:ext cx="9982200" cy="838200"/>
          </a:xfrm>
        </p:spPr>
        <p:txBody>
          <a:bodyPr/>
          <a:lstStyle/>
          <a:p>
            <a:r>
              <a:rPr lang="sr-Latn-RS" sz="3200" dirty="0"/>
              <a:t>Get i set metode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1A3CF-9BAF-40C7-95D0-A4934C573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594" y="878952"/>
            <a:ext cx="8476206" cy="5674248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Ucesnik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sr-Latn-RS" sz="1600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rivate 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sr-Latn-R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600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rivate 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sr-Latn-R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</a:t>
            </a:r>
            <a:r>
              <a:rPr lang="sr-Latn-RS" sz="1600" b="1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Roditelja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sr-Latn-RS" sz="1600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...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r-Latn-RS" sz="1600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getIme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setIme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(String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  <a:endParaRPr lang="en-US" sz="1600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throw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java.lang.IllegalArgumentException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</a:t>
            </a:r>
            <a:endParaRPr lang="en-US" sz="1600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		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endParaRPr lang="en-US" sz="1600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sr-Latn-RS" sz="1600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r-Latn-RS" sz="1600" b="1" dirty="0">
              <a:solidFill>
                <a:srgbClr val="7F0055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getImeRoditelja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imeRoditelja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setImeRoditelja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imeRoditelja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sr-Latn-RS" sz="1600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imeRoditelja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imeRoditelja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C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...</a:t>
            </a:r>
            <a:endParaRPr lang="en-US" sz="1600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5E8690-5C11-4895-B25F-A8D6FD8DBD0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43800" y="1058414"/>
            <a:ext cx="3747516" cy="1873758"/>
            <a:chOff x="2880" y="1392"/>
            <a:chExt cx="2592" cy="1296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87A75153-AC66-4D67-B125-54D42656A5E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80" y="1392"/>
              <a:ext cx="2592" cy="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633C38-E4F6-4283-9BE1-21598DD22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392"/>
              <a:ext cx="2592" cy="1296"/>
            </a:xfrm>
            <a:prstGeom prst="rect">
              <a:avLst/>
            </a:prstGeom>
            <a:solidFill>
              <a:srgbClr val="FFFFFF"/>
            </a:solidFill>
            <a:ln w="14288" cap="sq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334860-20D0-4ABD-BCED-536B526B3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" y="1543"/>
              <a:ext cx="1163" cy="995"/>
            </a:xfrm>
            <a:prstGeom prst="rect">
              <a:avLst/>
            </a:prstGeom>
            <a:solidFill>
              <a:srgbClr val="FFFFFF"/>
            </a:solidFill>
            <a:ln w="14288" cap="sq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EA1928B-7044-4DA2-A8DD-8FCE83286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" y="1543"/>
              <a:ext cx="1524" cy="995"/>
            </a:xfrm>
            <a:prstGeom prst="rect">
              <a:avLst/>
            </a:prstGeom>
            <a:noFill/>
            <a:ln w="142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A5AFB3EC-B122-495D-A68D-A318CC879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3" y="1724"/>
              <a:ext cx="1524" cy="3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1A8279-6389-4C53-B6EC-1ACADA5F1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359"/>
              <a:ext cx="1287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eMailAdrese : String [2]</a:t>
              </a:r>
              <a:endParaRPr lang="en-US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0A7FD9-BEB1-4408-A0BE-06C2F7DB8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239"/>
              <a:ext cx="113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telefoni : String [1..3]</a:t>
              </a:r>
              <a:endParaRPr lang="en-US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AD9B05-0B0A-47BB-A965-91323CF4D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1756"/>
              <a:ext cx="626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ime</a:t>
              </a: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 : String</a:t>
              </a:r>
              <a:endParaRPr lang="en-US" alt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919C5B-C881-4C51-BA31-0F5663E54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1877"/>
              <a:ext cx="867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prezime : String</a:t>
              </a:r>
              <a:endParaRPr lang="en-US" alt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B68E9C-F33C-4FE9-A79E-201097FD4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118"/>
              <a:ext cx="448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pol : Pol</a:t>
              </a:r>
              <a:endParaRPr lang="en-US" alt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AE2DB7-78A9-445D-829E-E2F5BC1DF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1997"/>
              <a:ext cx="1418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imeRoditelja</a:t>
              </a: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 : String [0..1]</a:t>
              </a:r>
              <a:endParaRPr lang="en-US" alt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68A7001-9A48-4C4C-86A1-7828689BE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" y="1571"/>
              <a:ext cx="47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sr-Latn-RS" altLang="en-US" sz="1400" b="1" i="1" dirty="0">
                  <a:solidFill>
                    <a:srgbClr val="000000"/>
                  </a:solidFill>
                  <a:latin typeface="Arial" panose="020B0604020202020204" pitchFamily="34" charset="0"/>
                </a:rPr>
                <a:t>Ucesnik</a:t>
              </a:r>
              <a:endParaRPr lang="en-US" altLang="en-US" i="1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646C12-2754-4A91-B81A-0B6B8A383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1683"/>
              <a:ext cx="795" cy="664"/>
            </a:xfrm>
            <a:prstGeom prst="rect">
              <a:avLst/>
            </a:prstGeom>
            <a:solidFill>
              <a:srgbClr val="FFFFFF"/>
            </a:solidFill>
            <a:ln w="14288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47FFB6F-5C47-4EF7-9CA1-931CC7177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1683"/>
              <a:ext cx="795" cy="664"/>
            </a:xfrm>
            <a:prstGeom prst="rect">
              <a:avLst/>
            </a:prstGeom>
            <a:noFill/>
            <a:ln w="142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B881503E-E1AD-4F78-8B88-8C4ADDC23F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9" y="2014"/>
              <a:ext cx="795" cy="1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051C781-E5F9-4BD0-946E-AEC77CE88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2048"/>
              <a:ext cx="324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muski</a:t>
              </a:r>
              <a:endParaRPr lang="en-US" alt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81CD70F-1745-437A-B9F0-D3388E0C1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2168"/>
              <a:ext cx="351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zenski</a:t>
              </a:r>
              <a:endParaRPr lang="en-US" alt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54B546-7850-48D3-8CEE-3C7F4F4BC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1863"/>
              <a:ext cx="193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Pol</a:t>
              </a:r>
              <a:endParaRPr lang="en-US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4AF8577-302A-462B-83D1-04D05C338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1710"/>
              <a:ext cx="82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«enumeration»</a:t>
              </a:r>
              <a:endParaRPr lang="en-US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910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01DC-C46D-46F6-B493-13B20A68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10972800" cy="609600"/>
          </a:xfrm>
        </p:spPr>
        <p:txBody>
          <a:bodyPr/>
          <a:lstStyle/>
          <a:p>
            <a:r>
              <a:rPr lang="sr-Latn-RS" sz="3600" dirty="0"/>
              <a:t>Metode za pristup obeležjima čiji je kardinalitet *</a:t>
            </a:r>
            <a:endParaRPr lang="en-US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320739-D57C-4B6E-9E56-ACF6335BFD0C}"/>
              </a:ext>
            </a:extLst>
          </p:cNvPr>
          <p:cNvSpPr txBox="1">
            <a:spLocks/>
          </p:cNvSpPr>
          <p:nvPr/>
        </p:nvSpPr>
        <p:spPr bwMode="auto">
          <a:xfrm>
            <a:off x="266700" y="838200"/>
            <a:ext cx="11658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CS" dirty="0"/>
              <a:t>Obeležja sa kardinalitetom * se u programskom kodu implementiraju kao kolekcija:  </a:t>
            </a:r>
            <a:r>
              <a:rPr lang="sr-Latn-CS" dirty="0">
                <a:latin typeface="Consolas" panose="020B0609020204030204" pitchFamily="49" charset="0"/>
              </a:rPr>
              <a:t>List</a:t>
            </a:r>
            <a:r>
              <a:rPr lang="sr-Latn-CS" dirty="0"/>
              <a:t>, </a:t>
            </a:r>
            <a:r>
              <a:rPr lang="sr-Latn-CS" dirty="0">
                <a:latin typeface="Consolas" panose="020B0609020204030204" pitchFamily="49" charset="0"/>
              </a:rPr>
              <a:t>Set</a:t>
            </a:r>
            <a:r>
              <a:rPr lang="sr-Latn-CS" dirty="0"/>
              <a:t>,...</a:t>
            </a:r>
          </a:p>
          <a:p>
            <a:r>
              <a:rPr lang="sr-Latn-CS" dirty="0"/>
              <a:t>Obično za njih ne treba da se implementira </a:t>
            </a:r>
            <a:r>
              <a:rPr lang="sr-Latn-CS" dirty="0">
                <a:latin typeface="Consolas" panose="020B0609020204030204" pitchFamily="49" charset="0"/>
              </a:rPr>
              <a:t>set</a:t>
            </a:r>
            <a:r>
              <a:rPr lang="sr-Latn-CS" dirty="0"/>
              <a:t> metoda</a:t>
            </a:r>
          </a:p>
          <a:p>
            <a:r>
              <a:rPr lang="sr-Latn-CS" dirty="0">
                <a:latin typeface="Consolas" panose="020B0609020204030204" pitchFamily="49" charset="0"/>
              </a:rPr>
              <a:t>Get</a:t>
            </a:r>
            <a:r>
              <a:rPr lang="sr-Latn-CS" dirty="0"/>
              <a:t> metoda treba da vrati readonly kopiju kolekcije</a:t>
            </a:r>
          </a:p>
          <a:p>
            <a:r>
              <a:rPr lang="sr-Latn-CS" dirty="0"/>
              <a:t>Obično su potrebne  metode za dodavanje i brisanje elemenata iz kolekcije, ako nekom spolja treba omogućiti da doda ili obriše element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4444C2E-C6E9-4307-B9DC-DD29F45F952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895" y="3962400"/>
            <a:ext cx="2998591" cy="2370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57F288-07AA-4291-9982-535A46659946}"/>
              </a:ext>
            </a:extLst>
          </p:cNvPr>
          <p:cNvSpPr/>
          <p:nvPr/>
        </p:nvSpPr>
        <p:spPr>
          <a:xfrm>
            <a:off x="457200" y="3810000"/>
            <a:ext cx="8915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DnevnaTemperatura</a:t>
            </a:r>
            <a:r>
              <a:rPr lang="en-US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&lt;Double&gt;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izmereneVrednosti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&lt;Double&gt;();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java.util.Collection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&lt;Double&gt;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getIzmereneVrednosti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unmodifiableCollection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izmereneVrednosti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664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DAC5-AB19-4F56-B62A-9AE4C7BD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Metode klase za pristup obeležjima čiji je kardinalitet *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50D7-1466-4C9C-A7DD-7FED08787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unmodifiableCollection</a:t>
            </a:r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i="1" dirty="0" err="1">
                <a:latin typeface="Consolas" panose="020B0609020204030204" pitchFamily="49" charset="0"/>
              </a:rPr>
              <a:t>unmodifiableList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i="1" dirty="0" err="1">
                <a:latin typeface="Consolas" panose="020B0609020204030204" pitchFamily="49" charset="0"/>
              </a:rPr>
              <a:t>unmodifiable</a:t>
            </a:r>
            <a:r>
              <a:rPr lang="sr-Latn-RS" dirty="0">
                <a:latin typeface="Consolas" panose="020B0609020204030204" pitchFamily="49" charset="0"/>
              </a:rPr>
              <a:t>Set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i="1" dirty="0" err="1">
                <a:latin typeface="Consolas" panose="020B0609020204030204" pitchFamily="49" charset="0"/>
              </a:rPr>
              <a:t>unmodifiableMap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i="1" dirty="0" err="1">
                <a:latin typeface="Consolas" panose="020B0609020204030204" pitchFamily="49" charset="0"/>
              </a:rPr>
              <a:t>unmodifiableSortedMap</a:t>
            </a:r>
            <a:endParaRPr lang="sr-Latn-RS" i="1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i="1" dirty="0" err="1">
                <a:latin typeface="Consolas" panose="020B0609020204030204" pitchFamily="49" charset="0"/>
              </a:rPr>
              <a:t>unmodifiableSorted</a:t>
            </a:r>
            <a:r>
              <a:rPr lang="sr-Latn-RS" i="1" dirty="0">
                <a:latin typeface="Consolas" panose="020B0609020204030204" pitchFamily="49" charset="0"/>
              </a:rPr>
              <a:t>Set</a:t>
            </a:r>
          </a:p>
          <a:p>
            <a:endParaRPr lang="sr-Latn-RS" i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27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8B31-BBDE-45B7-BE1D-D58C16D2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sr-Latn-RS" dirty="0"/>
              <a:t>K</a:t>
            </a:r>
            <a:r>
              <a:rPr lang="en-US" altLang="sr-Latn-RS" dirty="0"/>
              <a:t>las</a:t>
            </a:r>
            <a:r>
              <a:rPr lang="sr-Latn-RS" altLang="sr-Latn-RS" dirty="0"/>
              <a:t>e i obeležja – kako ih otkriti?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F308B-945D-4782-A430-55F362BEC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/>
              <a:t>Kandidati za klase se u rečenicama prepoznaju kao imenice </a:t>
            </a:r>
          </a:p>
          <a:p>
            <a:pPr lvl="1"/>
            <a:r>
              <a:rPr lang="sr-Latn-CS" dirty="0"/>
              <a:t>departman, student, predmet, osoba, test</a:t>
            </a:r>
          </a:p>
          <a:p>
            <a:r>
              <a:rPr lang="sr-Latn-CS" dirty="0"/>
              <a:t>Međutim, obeležja klasa su takođe imenice</a:t>
            </a:r>
          </a:p>
          <a:p>
            <a:pPr lvl="1"/>
            <a:r>
              <a:rPr lang="sr-Latn-CS" dirty="0"/>
              <a:t>ime, prezime, datum rođenja, naziv predmeta </a:t>
            </a:r>
          </a:p>
          <a:p>
            <a:pPr marL="457200" lvl="1" indent="0">
              <a:buNone/>
            </a:pPr>
            <a:endParaRPr lang="sr-Latn-CS" dirty="0"/>
          </a:p>
          <a:p>
            <a:r>
              <a:rPr lang="sr-Latn-CS" dirty="0"/>
              <a:t>Ugrubo, u pitanju je klasa, a ne obeležje, ako pojam koji razmatramo ima svoja obeležja koja su bitna za sistem koji se modeluje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288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D1B8-2732-4F02-938C-A5B38374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Metode klasa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49B3B-DDC8-4647-9977-197EBA822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/>
              <a:t>Nazivi metoda klasa i njihovih parametara treba da se pišu po istoj konvenciji kao i nazivi obeležja klasa (Camel Case konvencija) </a:t>
            </a:r>
          </a:p>
          <a:p>
            <a:r>
              <a:rPr lang="sr-Latn-CS" dirty="0"/>
              <a:t>Primer davanja imena metodama: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ocitajVrednost</a:t>
            </a:r>
            <a:r>
              <a:rPr lang="sr-Latn-C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stampaPlatnihListica</a:t>
            </a:r>
            <a:r>
              <a:rPr lang="sr-Latn-C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unosPodataka</a:t>
            </a:r>
            <a:endParaRPr lang="sr-Latn-R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15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DFED8-495E-46DE-A7BC-5C9C4011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/>
              <a:t>Format za specifikaciju metoda i parametara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AC9B4-F9B2-4557-BA29-4F60FAC2D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Specifikacija metode</a:t>
            </a:r>
          </a:p>
          <a:p>
            <a:pPr marL="457200" lvl="1" indent="0">
              <a:buNone/>
            </a:pPr>
            <a:r>
              <a:rPr lang="en-US" dirty="0" err="1"/>
              <a:t>vidljivost</a:t>
            </a:r>
            <a:r>
              <a:rPr lang="en-US" dirty="0"/>
              <a:t> </a:t>
            </a:r>
            <a:r>
              <a:rPr lang="en-US" dirty="0" err="1"/>
              <a:t>naziv</a:t>
            </a:r>
            <a:r>
              <a:rPr lang="en-US" dirty="0"/>
              <a:t> (</a:t>
            </a:r>
            <a:r>
              <a:rPr lang="en-US" dirty="0" err="1"/>
              <a:t>lista-parametara</a:t>
            </a:r>
            <a:r>
              <a:rPr lang="en-US" dirty="0"/>
              <a:t>): tip-</a:t>
            </a:r>
            <a:r>
              <a:rPr lang="en-US" dirty="0" err="1"/>
              <a:t>povratne</a:t>
            </a:r>
            <a:r>
              <a:rPr lang="en-US" dirty="0"/>
              <a:t>-</a:t>
            </a:r>
            <a:r>
              <a:rPr lang="en-US" dirty="0" err="1"/>
              <a:t>vrednosti</a:t>
            </a:r>
            <a:r>
              <a:rPr lang="en-US" dirty="0"/>
              <a:t> {</a:t>
            </a:r>
            <a:r>
              <a:rPr lang="en-US" dirty="0" err="1"/>
              <a:t>dodatna-podešavanja</a:t>
            </a:r>
            <a:r>
              <a:rPr lang="en-US" dirty="0"/>
              <a:t>}</a:t>
            </a:r>
            <a:endParaRPr lang="sr-Latn-RS" dirty="0"/>
          </a:p>
          <a:p>
            <a:r>
              <a:rPr lang="sr-Latn-RS" dirty="0"/>
              <a:t>Specifikacija parametra</a:t>
            </a:r>
          </a:p>
          <a:p>
            <a:pPr marL="457200" lvl="1" indent="0">
              <a:buNone/>
            </a:pPr>
            <a:r>
              <a:rPr lang="en-US" dirty="0" err="1"/>
              <a:t>smer</a:t>
            </a:r>
            <a:r>
              <a:rPr lang="en-US" dirty="0"/>
              <a:t> </a:t>
            </a:r>
            <a:r>
              <a:rPr lang="en-US" dirty="0" err="1"/>
              <a:t>naziv-parametra</a:t>
            </a:r>
            <a:r>
              <a:rPr lang="en-US" dirty="0"/>
              <a:t>: tip </a:t>
            </a:r>
            <a:r>
              <a:rPr lang="en-US" dirty="0" err="1"/>
              <a:t>kardinalitet</a:t>
            </a:r>
            <a:r>
              <a:rPr lang="en-US" dirty="0"/>
              <a:t> = </a:t>
            </a:r>
            <a:r>
              <a:rPr lang="en-US" dirty="0" err="1"/>
              <a:t>podrazumevana-vrednost</a:t>
            </a:r>
            <a:endParaRPr lang="sr-Latn-RS" dirty="0"/>
          </a:p>
          <a:p>
            <a:r>
              <a:rPr lang="sr-Latn-RS" dirty="0"/>
              <a:t>Smer parametra može biti: </a:t>
            </a:r>
          </a:p>
          <a:p>
            <a:pPr marL="457200" lvl="1" indent="0">
              <a:buNone/>
            </a:pPr>
            <a:r>
              <a:rPr lang="sr-Latn-CS" dirty="0">
                <a:latin typeface="Consolas" panose="020B0609020204030204" pitchFamily="49" charset="0"/>
              </a:rPr>
              <a:t>in</a:t>
            </a:r>
            <a:r>
              <a:rPr lang="sr-Latn-CS" dirty="0"/>
              <a:t>, </a:t>
            </a:r>
            <a:r>
              <a:rPr lang="sr-Latn-CS" dirty="0">
                <a:latin typeface="Consolas" panose="020B0609020204030204" pitchFamily="49" charset="0"/>
              </a:rPr>
              <a:t>out</a:t>
            </a:r>
            <a:r>
              <a:rPr lang="sr-Latn-CS" dirty="0"/>
              <a:t>, </a:t>
            </a:r>
            <a:r>
              <a:rPr lang="sr-Latn-CS" dirty="0">
                <a:latin typeface="Consolas" panose="020B0609020204030204" pitchFamily="49" charset="0"/>
              </a:rPr>
              <a:t>inout</a:t>
            </a:r>
            <a:endParaRPr lang="sr-Latn-RS" dirty="0"/>
          </a:p>
          <a:p>
            <a:pPr marL="457200" lvl="1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stampaPozajmica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odDatuma</a:t>
            </a:r>
            <a:r>
              <a:rPr lang="en-US" sz="2000" dirty="0">
                <a:latin typeface="Consolas" panose="020B0609020204030204" pitchFamily="49" charset="0"/>
              </a:rPr>
              <a:t>: date, </a:t>
            </a:r>
            <a:r>
              <a:rPr lang="en-US" sz="2000" dirty="0" err="1">
                <a:latin typeface="Consolas" panose="020B0609020204030204" pitchFamily="49" charset="0"/>
              </a:rPr>
              <a:t>doDatuma</a:t>
            </a:r>
            <a:r>
              <a:rPr lang="en-US" sz="2000" dirty="0">
                <a:latin typeface="Consolas" panose="020B0609020204030204" pitchFamily="49" charset="0"/>
              </a:rPr>
              <a:t>: date): void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suma</a:t>
            </a:r>
            <a:r>
              <a:rPr lang="en-US" sz="2000" dirty="0">
                <a:latin typeface="Consolas" panose="020B0609020204030204" pitchFamily="49" charset="0"/>
              </a:rPr>
              <a:t>(): int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statistika</a:t>
            </a:r>
            <a:r>
              <a:rPr lang="en-US" sz="2000" dirty="0">
                <a:latin typeface="Consolas" panose="020B0609020204030204" pitchFamily="49" charset="0"/>
              </a:rPr>
              <a:t>(out min: float, out max: float, out </a:t>
            </a:r>
            <a:r>
              <a:rPr lang="en-US" sz="2000" dirty="0" err="1">
                <a:latin typeface="Consolas" panose="020B0609020204030204" pitchFamily="49" charset="0"/>
              </a:rPr>
              <a:t>srednjaVrednost</a:t>
            </a:r>
            <a:r>
              <a:rPr lang="en-US" sz="2000" dirty="0">
                <a:latin typeface="Consolas" panose="020B0609020204030204" pitchFamily="49" charset="0"/>
              </a:rPr>
              <a:t>: float): void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dodajVrednosti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vrednosti</a:t>
            </a:r>
            <a:r>
              <a:rPr lang="en-US" sz="2000" dirty="0">
                <a:latin typeface="Consolas" panose="020B0609020204030204" pitchFamily="49" charset="0"/>
              </a:rPr>
              <a:t> int[0..10]): void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163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B1B5-CEC8-400E-A0AB-E00B48E5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Pravila dobre prakse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C7846-8A7D-416D-993B-1A6EF5AD0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r-Latn-RS" dirty="0"/>
              <a:t>Metodu staviti u onu klasu koja ima obeležja nad kojima metoda radi</a:t>
            </a:r>
          </a:p>
          <a:p>
            <a:pPr lvl="0"/>
            <a:r>
              <a:rPr lang="sr-Latn-RS" dirty="0"/>
              <a:t>Ako metoda ima povratnu vrednost („funkcija“), ne treba da menja stanje sistema (tj. vrednosti obeležja svoje ili neke druge klase). </a:t>
            </a:r>
            <a:endParaRPr lang="en-US" dirty="0"/>
          </a:p>
          <a:p>
            <a:pPr lvl="0"/>
            <a:r>
              <a:rPr lang="sr-Latn-RS" dirty="0"/>
              <a:t>Ako metoda nema povratnu vrednost (</a:t>
            </a:r>
            <a:r>
              <a:rPr lang="en-US" b="1" dirty="0"/>
              <a:t>void</a:t>
            </a:r>
            <a:r>
              <a:rPr lang="sr-Latn-RS" dirty="0"/>
              <a:t> metoda, „procedura“), očekuje se da može menjati stanje sistema.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53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F65D-59F4-456C-A843-168CC154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Rezime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F8FA3-CAD1-4BF3-B13A-B8589C8A3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607267"/>
            <a:ext cx="11703205" cy="2574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5D26A2-8390-4DAC-9524-0E8E615FD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34100"/>
            <a:ext cx="10796354" cy="201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5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84C7-4AEC-49AD-900A-0E970E67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Osnovni elementi dijagrama klasa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B4DF2-757C-446D-9B9E-A193D3B9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Klase</a:t>
            </a:r>
          </a:p>
          <a:p>
            <a:pPr lvl="1"/>
            <a:r>
              <a:rPr lang="sr-Latn-RS" dirty="0"/>
              <a:t>Obeležja</a:t>
            </a:r>
          </a:p>
          <a:p>
            <a:pPr lvl="1"/>
            <a:r>
              <a:rPr lang="sr-Latn-RS" dirty="0"/>
              <a:t>Metode</a:t>
            </a:r>
          </a:p>
          <a:p>
            <a:r>
              <a:rPr lang="sr-Latn-RS" dirty="0"/>
              <a:t>Interfejsi</a:t>
            </a:r>
          </a:p>
          <a:p>
            <a:r>
              <a:rPr lang="sr-Latn-RS" dirty="0"/>
              <a:t>Veze</a:t>
            </a:r>
          </a:p>
          <a:p>
            <a:pPr lvl="1"/>
            <a:r>
              <a:rPr lang="sr-Latn-RS" dirty="0"/>
              <a:t>Asocijacija</a:t>
            </a:r>
          </a:p>
          <a:p>
            <a:pPr lvl="1"/>
            <a:r>
              <a:rPr lang="sr-Latn-RS" dirty="0"/>
              <a:t>Generalizacija</a:t>
            </a:r>
          </a:p>
          <a:p>
            <a:pPr lvl="1"/>
            <a:r>
              <a:rPr lang="sr-Latn-RS" dirty="0"/>
              <a:t>Veza zavisnosti</a:t>
            </a:r>
          </a:p>
          <a:p>
            <a:pPr lvl="1"/>
            <a:r>
              <a:rPr lang="sr-Latn-RS" dirty="0"/>
              <a:t>Implementacija interfejsa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813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84C7-4AEC-49AD-900A-0E970E67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Veze u dijagramima klasa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B4DF2-757C-446D-9B9E-A193D3B9A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095" y="1232767"/>
            <a:ext cx="10972800" cy="938014"/>
          </a:xfrm>
        </p:spPr>
        <p:txBody>
          <a:bodyPr/>
          <a:lstStyle/>
          <a:p>
            <a:r>
              <a:rPr lang="en-US" altLang="sr-Latn-RS" dirty="0" err="1"/>
              <a:t>Specificiraju</a:t>
            </a:r>
            <a:r>
              <a:rPr lang="en-US" altLang="sr-Latn-RS" dirty="0"/>
              <a:t> </a:t>
            </a:r>
            <a:r>
              <a:rPr lang="en-US" altLang="sr-Latn-RS" dirty="0" err="1"/>
              <a:t>saradnju</a:t>
            </a:r>
            <a:r>
              <a:rPr lang="en-US" altLang="sr-Latn-RS" dirty="0"/>
              <a:t> </a:t>
            </a:r>
            <a:r>
              <a:rPr lang="sl-SI" altLang="sr-Latn-RS" dirty="0"/>
              <a:t>klasa</a:t>
            </a:r>
            <a:endParaRPr lang="en-US" altLang="sr-Latn-RS" dirty="0"/>
          </a:p>
          <a:p>
            <a:pPr lvl="1"/>
            <a:endParaRPr lang="sr-Latn-R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39F3B2-9A39-4913-9F8C-3A5604AE6519}"/>
              </a:ext>
            </a:extLst>
          </p:cNvPr>
          <p:cNvGraphicFramePr>
            <a:graphicFrameLocks noGrp="1"/>
          </p:cNvGraphicFramePr>
          <p:nvPr/>
        </p:nvGraphicFramePr>
        <p:xfrm>
          <a:off x="2514600" y="2637851"/>
          <a:ext cx="6400800" cy="231514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430893054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756197827"/>
                    </a:ext>
                  </a:extLst>
                </a:gridCol>
              </a:tblGrid>
              <a:tr h="2966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>
                          <a:effectLst/>
                          <a:latin typeface="Arial Narrow" panose="020B0606020202030204" pitchFamily="34" charset="0"/>
                        </a:rPr>
                        <a:t>Vrsta veze</a:t>
                      </a:r>
                      <a:endParaRPr lang="en-US" sz="18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Arial Narrow" panose="020B0606020202030204" pitchFamily="34" charset="0"/>
                        </a:rPr>
                        <a:t>Ilustracija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883013"/>
                  </a:ext>
                </a:extLst>
              </a:tr>
              <a:tr h="8090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Arial Narrow" panose="020B0606020202030204" pitchFamily="34" charset="0"/>
                        </a:rPr>
                        <a:t>Asocijacija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8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7497553"/>
                  </a:ext>
                </a:extLst>
              </a:tr>
              <a:tr h="43354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Arial Narrow" panose="020B0606020202030204" pitchFamily="34" charset="0"/>
                        </a:rPr>
                        <a:t>Generalizacija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sr-Latn-CS" sz="18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285279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Arial Narrow" panose="020B0606020202030204" pitchFamily="34" charset="0"/>
                        </a:rPr>
                        <a:t>Implementacija interfejsa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sr-Latn-CS" sz="18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40372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Arial Narrow" panose="020B0606020202030204" pitchFamily="34" charset="0"/>
                        </a:rPr>
                        <a:t>Veza zavisnosti 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sr-Latn-CS" sz="18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353197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2EA7-B621-4C9B-A928-D7BFB4BC67C1}"/>
              </a:ext>
            </a:extLst>
          </p:cNvPr>
          <p:cNvCxnSpPr>
            <a:cxnSpLocks/>
          </p:cNvCxnSpPr>
          <p:nvPr/>
        </p:nvCxnSpPr>
        <p:spPr>
          <a:xfrm flipH="1">
            <a:off x="6248400" y="3526183"/>
            <a:ext cx="831850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2D7B9B-AEDC-4885-BE8D-839E4E3434BC}"/>
              </a:ext>
            </a:extLst>
          </p:cNvPr>
          <p:cNvCxnSpPr>
            <a:cxnSpLocks/>
          </p:cNvCxnSpPr>
          <p:nvPr/>
        </p:nvCxnSpPr>
        <p:spPr>
          <a:xfrm flipH="1">
            <a:off x="6248400" y="3297583"/>
            <a:ext cx="83185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356E3F7-C0A5-4BE8-A605-670DF978599F}"/>
              </a:ext>
            </a:extLst>
          </p:cNvPr>
          <p:cNvGrpSpPr/>
          <p:nvPr/>
        </p:nvGrpSpPr>
        <p:grpSpPr>
          <a:xfrm>
            <a:off x="6269037" y="3899866"/>
            <a:ext cx="820738" cy="111125"/>
            <a:chOff x="0" y="0"/>
            <a:chExt cx="933793" cy="12435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713A830-D35E-4DDF-B4AB-D4A0289147F4}"/>
                </a:ext>
              </a:extLst>
            </p:cNvPr>
            <p:cNvCxnSpPr/>
            <p:nvPr/>
          </p:nvCxnSpPr>
          <p:spPr>
            <a:xfrm flipH="1">
              <a:off x="101943" y="65367"/>
              <a:ext cx="8318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3135A9ED-F455-4316-8B75-A89380EA4602}"/>
                </a:ext>
              </a:extLst>
            </p:cNvPr>
            <p:cNvSpPr/>
            <p:nvPr/>
          </p:nvSpPr>
          <p:spPr>
            <a:xfrm rot="16200000">
              <a:off x="-10972" y="10972"/>
              <a:ext cx="124358" cy="102413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8406FF-FC90-494D-B6AE-DAC50B301BE7}"/>
              </a:ext>
            </a:extLst>
          </p:cNvPr>
          <p:cNvGrpSpPr/>
          <p:nvPr/>
        </p:nvGrpSpPr>
        <p:grpSpPr>
          <a:xfrm>
            <a:off x="6259512" y="4295775"/>
            <a:ext cx="830263" cy="123825"/>
            <a:chOff x="0" y="0"/>
            <a:chExt cx="932535" cy="12435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C68682C-0D19-4C41-A31D-58E2BB0FDFDF}"/>
                </a:ext>
              </a:extLst>
            </p:cNvPr>
            <p:cNvCxnSpPr/>
            <p:nvPr/>
          </p:nvCxnSpPr>
          <p:spPr>
            <a:xfrm flipH="1">
              <a:off x="100685" y="63253"/>
              <a:ext cx="8318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C8F043E8-F929-4CE2-A010-08BDD9125E54}"/>
                </a:ext>
              </a:extLst>
            </p:cNvPr>
            <p:cNvSpPr/>
            <p:nvPr/>
          </p:nvSpPr>
          <p:spPr>
            <a:xfrm rot="16200000">
              <a:off x="-10972" y="10972"/>
              <a:ext cx="124358" cy="102413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1F2B69-B29D-423E-B568-F14C7A4D4313}"/>
              </a:ext>
            </a:extLst>
          </p:cNvPr>
          <p:cNvCxnSpPr>
            <a:cxnSpLocks/>
          </p:cNvCxnSpPr>
          <p:nvPr/>
        </p:nvCxnSpPr>
        <p:spPr>
          <a:xfrm flipH="1">
            <a:off x="6259512" y="4724400"/>
            <a:ext cx="8318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889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8EF8-E1F4-4D79-B6C4-35867453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9574"/>
            <a:ext cx="10972800" cy="971026"/>
          </a:xfrm>
        </p:spPr>
        <p:txBody>
          <a:bodyPr/>
          <a:lstStyle/>
          <a:p>
            <a:r>
              <a:rPr lang="sr-Latn-RS" dirty="0"/>
              <a:t>Asocijacija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DD17BC-8492-4652-B231-17C2B3382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95400"/>
            <a:ext cx="10908660" cy="205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3DE092-02F6-419E-8C35-1789A0E9D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741738"/>
            <a:ext cx="9278738" cy="2057400"/>
          </a:xfrm>
          <a:prstGeom prst="rect">
            <a:avLst/>
          </a:prstGeom>
        </p:spPr>
      </p:pic>
      <p:sp>
        <p:nvSpPr>
          <p:cNvPr id="6" name="Arrow: Up-Down 5">
            <a:extLst>
              <a:ext uri="{FF2B5EF4-FFF2-40B4-BE49-F238E27FC236}">
                <a16:creationId xmlns:a16="http://schemas.microsoft.com/office/drawing/2014/main" id="{15AFF89C-D293-4410-8584-5528B20E82BD}"/>
              </a:ext>
            </a:extLst>
          </p:cNvPr>
          <p:cNvSpPr/>
          <p:nvPr/>
        </p:nvSpPr>
        <p:spPr>
          <a:xfrm>
            <a:off x="5921053" y="3048000"/>
            <a:ext cx="484632" cy="838200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B7BAE5-EC91-4A82-8163-AEAE7AE7FE89}"/>
              </a:ext>
            </a:extLst>
          </p:cNvPr>
          <p:cNvSpPr/>
          <p:nvPr/>
        </p:nvSpPr>
        <p:spPr>
          <a:xfrm>
            <a:off x="685800" y="969127"/>
            <a:ext cx="1060595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sr-Latn-RS" sz="2400" dirty="0" err="1">
                <a:latin typeface="Arial Narrow" panose="020B0606020202030204" pitchFamily="34" charset="0"/>
              </a:rPr>
              <a:t>Specificira</a:t>
            </a:r>
            <a:r>
              <a:rPr lang="en-US" altLang="sr-Latn-RS" sz="2400" dirty="0">
                <a:latin typeface="Arial Narrow" panose="020B0606020202030204" pitchFamily="34" charset="0"/>
              </a:rPr>
              <a:t> da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su</a:t>
            </a:r>
            <a:r>
              <a:rPr lang="en-US" altLang="sr-Latn-RS" sz="2400" dirty="0">
                <a:latin typeface="Arial Narrow" panose="020B0606020202030204" pitchFamily="34" charset="0"/>
              </a:rPr>
              <a:t> instance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jedne</a:t>
            </a:r>
            <a:r>
              <a:rPr lang="en-US" altLang="sr-Latn-RS" sz="2400" dirty="0">
                <a:latin typeface="Arial Narrow" panose="020B0606020202030204" pitchFamily="34" charset="0"/>
              </a:rPr>
              <a:t>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klase</a:t>
            </a:r>
            <a:r>
              <a:rPr lang="en-US" altLang="sr-Latn-RS" sz="2400" dirty="0">
                <a:latin typeface="Arial Narrow" panose="020B0606020202030204" pitchFamily="34" charset="0"/>
              </a:rPr>
              <a:t>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povezane</a:t>
            </a:r>
            <a:r>
              <a:rPr lang="en-US" altLang="sr-Latn-RS" sz="2400" dirty="0">
                <a:latin typeface="Arial Narrow" panose="020B0606020202030204" pitchFamily="34" charset="0"/>
              </a:rPr>
              <a:t>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sa</a:t>
            </a:r>
            <a:r>
              <a:rPr lang="en-US" altLang="sr-Latn-RS" sz="2400" dirty="0">
                <a:latin typeface="Arial Narrow" panose="020B0606020202030204" pitchFamily="34" charset="0"/>
              </a:rPr>
              <a:t>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instancama</a:t>
            </a:r>
            <a:r>
              <a:rPr lang="en-US" altLang="sr-Latn-RS" sz="2400" dirty="0">
                <a:latin typeface="Arial Narrow" panose="020B0606020202030204" pitchFamily="34" charset="0"/>
              </a:rPr>
              <a:t>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druge</a:t>
            </a:r>
            <a:r>
              <a:rPr lang="en-US" altLang="sr-Latn-RS" sz="2400" dirty="0">
                <a:latin typeface="Arial Narrow" panose="020B0606020202030204" pitchFamily="34" charset="0"/>
              </a:rPr>
              <a:t>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klase</a:t>
            </a:r>
            <a:endParaRPr lang="en-US" altLang="sr-Latn-RS" sz="2400" dirty="0">
              <a:latin typeface="Arial Narrow" panose="020B0606020202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E6166A-3954-4EBB-BEE2-14BC1AE5CC9C}"/>
              </a:ext>
            </a:extLst>
          </p:cNvPr>
          <p:cNvSpPr/>
          <p:nvPr/>
        </p:nvSpPr>
        <p:spPr>
          <a:xfrm>
            <a:off x="508932" y="5799138"/>
            <a:ext cx="1060595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r-Latn-RS" altLang="sr-Latn-RS" sz="2400" dirty="0">
                <a:latin typeface="Arial Narrow" panose="020B0606020202030204" pitchFamily="34" charset="0"/>
              </a:rPr>
              <a:t>Ako postoji asocijacija, o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bele</a:t>
            </a:r>
            <a:r>
              <a:rPr lang="sr-Latn-RS" altLang="sr-Latn-RS" sz="2400" dirty="0">
                <a:latin typeface="Arial Narrow" panose="020B0606020202030204" pitchFamily="34" charset="0"/>
              </a:rPr>
              <a:t>žja čiji je tip klasa na suprotnom kraju se ne navode!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r-Latn-RS" altLang="sr-Latn-RS" sz="2400" dirty="0">
                <a:latin typeface="Arial Narrow" panose="020B0606020202030204" pitchFamily="34" charset="0"/>
              </a:rPr>
              <a:t>Osobine tih obeležja se specificiraju na osnovu osobina suprotnih krajeva asocijacije</a:t>
            </a:r>
            <a:endParaRPr lang="en-US" altLang="sr-Latn-RS" sz="2400" dirty="0">
              <a:latin typeface="Arial Narrow" panose="020B060602020203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sr-Latn-RS" sz="2400" dirty="0" err="1">
                <a:latin typeface="Arial Narrow" panose="020B0606020202030204" pitchFamily="34" charset="0"/>
              </a:rPr>
              <a:t>Krajevi</a:t>
            </a:r>
            <a:r>
              <a:rPr lang="en-US" altLang="sr-Latn-RS" sz="2400" dirty="0">
                <a:latin typeface="Arial Narrow" panose="020B0606020202030204" pitchFamily="34" charset="0"/>
              </a:rPr>
              <a:t>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asocijacije</a:t>
            </a:r>
            <a:r>
              <a:rPr lang="en-US" altLang="sr-Latn-RS" sz="2400" dirty="0">
                <a:latin typeface="Arial Narrow" panose="020B0606020202030204" pitchFamily="34" charset="0"/>
              </a:rPr>
              <a:t> se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zovu</a:t>
            </a:r>
            <a:r>
              <a:rPr lang="en-US" altLang="sr-Latn-RS" sz="2400" dirty="0">
                <a:latin typeface="Arial Narrow" panose="020B0606020202030204" pitchFamily="34" charset="0"/>
              </a:rPr>
              <a:t>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uloge</a:t>
            </a:r>
            <a:endParaRPr lang="sr-Latn-RS" altLang="sr-Latn-RS" sz="2400" dirty="0">
              <a:latin typeface="Arial Narrow" panose="020B0606020202030204" pitchFamily="34" charset="0"/>
            </a:endParaRPr>
          </a:p>
          <a:p>
            <a:pPr>
              <a:lnSpc>
                <a:spcPct val="90000"/>
              </a:lnSpc>
            </a:pPr>
            <a:endParaRPr lang="en-US" altLang="sr-Latn-R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10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8F47-8A0E-4F5A-A853-DD012560F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220" y="0"/>
            <a:ext cx="10972800" cy="868362"/>
          </a:xfrm>
        </p:spPr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implementacije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programskom</a:t>
            </a:r>
            <a:r>
              <a:rPr lang="en-US" dirty="0"/>
              <a:t> </a:t>
            </a:r>
            <a:r>
              <a:rPr lang="en-US" dirty="0" err="1"/>
              <a:t>jeziku</a:t>
            </a:r>
            <a:r>
              <a:rPr lang="sr-Latn-RS" dirty="0"/>
              <a:t> </a:t>
            </a:r>
            <a:r>
              <a:rPr lang="en-US" dirty="0"/>
              <a:t>java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64E70-CE19-45E1-8C96-EC1DA3DA7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867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Test {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nazivTesta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ukupnoPoena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Pitanje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pitanja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Pitanje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Pitanje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tekstPitanja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Odgovor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odgovori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/>
              <a:t>Odgovor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&gt;;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Test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test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Odgovor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tekstOdgovora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Boolean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tacan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nosiPoena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Pitanje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pitanje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41C6EF-DECC-41A2-92B6-A382B463D535}"/>
              </a:ext>
            </a:extLst>
          </p:cNvPr>
          <p:cNvSpPr txBox="1"/>
          <p:nvPr/>
        </p:nvSpPr>
        <p:spPr>
          <a:xfrm>
            <a:off x="8075263" y="1347448"/>
            <a:ext cx="37661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Napomena</a:t>
            </a:r>
            <a:r>
              <a:rPr lang="en-US" sz="2400" b="1" dirty="0">
                <a:solidFill>
                  <a:srgbClr val="000000"/>
                </a:solidFill>
                <a:latin typeface="Arial Narrow" panose="020B0606020202030204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Izabrana</a:t>
            </a:r>
            <a:r>
              <a:rPr lang="en-U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je </a:t>
            </a:r>
            <a:r>
              <a:rPr lang="en-US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kolekcija</a:t>
            </a:r>
            <a:r>
              <a:rPr lang="en-U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ArrayList</a:t>
            </a:r>
            <a:r>
              <a:rPr lang="en-U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zato</a:t>
            </a:r>
            <a:r>
              <a:rPr lang="en-U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sr-Latn-R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što je u modelu naznačeno da je redosled elemenata bitan </a:t>
            </a:r>
            <a:r>
              <a:rPr lang="en-U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- </a:t>
            </a:r>
            <a:r>
              <a:rPr lang="sr-Latn-R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opcija </a:t>
            </a:r>
            <a:r>
              <a:rPr lang="en-U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{ordered}</a:t>
            </a:r>
          </a:p>
        </p:txBody>
      </p:sp>
    </p:spTree>
    <p:extLst>
      <p:ext uri="{BB962C8B-B14F-4D97-AF65-F5344CB8AC3E}">
        <p14:creationId xmlns:p14="http://schemas.microsoft.com/office/powerpoint/2010/main" val="3474536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30AF-9812-40DE-993A-1E7D962F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Navigabilna</a:t>
            </a:r>
            <a:r>
              <a:rPr lang="en-US" dirty="0"/>
              <a:t> </a:t>
            </a:r>
            <a:r>
              <a:rPr lang="en-US" dirty="0" err="1"/>
              <a:t>asocijacija</a:t>
            </a:r>
            <a:r>
              <a:rPr lang="sr-Latn-RS" dirty="0"/>
              <a:t> u jednom smeru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78898C-956F-4BFF-A407-F8D32B9B7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241096"/>
            <a:ext cx="6629400" cy="21344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3FE297-ACB9-489E-811B-E9646F489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600200"/>
            <a:ext cx="6629396" cy="2134411"/>
          </a:xfrm>
          <a:prstGeom prst="rect">
            <a:avLst/>
          </a:prstGeom>
        </p:spPr>
      </p:pic>
      <p:sp>
        <p:nvSpPr>
          <p:cNvPr id="6" name="Arrow: Up-Down 5">
            <a:extLst>
              <a:ext uri="{FF2B5EF4-FFF2-40B4-BE49-F238E27FC236}">
                <a16:creationId xmlns:a16="http://schemas.microsoft.com/office/drawing/2014/main" id="{B59B7729-8B74-45B5-9ABF-04D6D8F5F445}"/>
              </a:ext>
            </a:extLst>
          </p:cNvPr>
          <p:cNvSpPr/>
          <p:nvPr/>
        </p:nvSpPr>
        <p:spPr>
          <a:xfrm>
            <a:off x="4011164" y="3568055"/>
            <a:ext cx="370334" cy="673041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9AA3C8-6389-4C25-B642-B4A35C5A4C53}"/>
              </a:ext>
            </a:extLst>
          </p:cNvPr>
          <p:cNvSpPr/>
          <p:nvPr/>
        </p:nvSpPr>
        <p:spPr>
          <a:xfrm>
            <a:off x="8915396" y="2438400"/>
            <a:ext cx="3276604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sr-Latn-RS" sz="2400" dirty="0">
                <a:latin typeface="Arial Narrow" panose="020B0606020202030204" pitchFamily="34" charset="0"/>
              </a:rPr>
              <a:t>Test “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vidi</a:t>
            </a:r>
            <a:r>
              <a:rPr lang="en-US" altLang="sr-Latn-RS" sz="2400" dirty="0">
                <a:latin typeface="Arial Narrow" panose="020B0606020202030204" pitchFamily="34" charset="0"/>
              </a:rPr>
              <a:t>”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pitanje</a:t>
            </a:r>
            <a:endParaRPr lang="en-US" altLang="sr-Latn-RS" sz="2400" dirty="0">
              <a:latin typeface="Arial Narrow" panose="020B060602020203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sr-Latn-RS" sz="2400" dirty="0" err="1">
                <a:latin typeface="Arial Narrow" panose="020B0606020202030204" pitchFamily="34" charset="0"/>
              </a:rPr>
              <a:t>Pitanje</a:t>
            </a:r>
            <a:r>
              <a:rPr lang="en-US" altLang="sr-Latn-RS" sz="2400" dirty="0">
                <a:latin typeface="Arial Narrow" panose="020B0606020202030204" pitchFamily="34" charset="0"/>
              </a:rPr>
              <a:t> “ne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vidi</a:t>
            </a:r>
            <a:r>
              <a:rPr lang="en-US" altLang="sr-Latn-RS" sz="2400" dirty="0">
                <a:latin typeface="Arial Narrow" panose="020B0606020202030204" pitchFamily="34" charset="0"/>
              </a:rPr>
              <a:t>” test</a:t>
            </a:r>
            <a:endParaRPr lang="sr-Latn-RS" altLang="sr-Latn-RS" sz="2400" dirty="0">
              <a:latin typeface="Arial Narrow" panose="020B0606020202030204" pitchFamily="34" charset="0"/>
            </a:endParaRPr>
          </a:p>
          <a:p>
            <a:pPr>
              <a:lnSpc>
                <a:spcPct val="90000"/>
              </a:lnSpc>
            </a:pPr>
            <a:endParaRPr lang="en-US" altLang="sr-Latn-R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183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8F47-8A0E-4F5A-A853-DD012560F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220" y="0"/>
            <a:ext cx="10972800" cy="868362"/>
          </a:xfrm>
        </p:spPr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implementacije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programskom</a:t>
            </a:r>
            <a:r>
              <a:rPr lang="en-US" dirty="0"/>
              <a:t> </a:t>
            </a:r>
            <a:r>
              <a:rPr lang="en-US" dirty="0" err="1"/>
              <a:t>jeziku</a:t>
            </a:r>
            <a:r>
              <a:rPr lang="sr-Latn-RS" dirty="0"/>
              <a:t> </a:t>
            </a:r>
            <a:r>
              <a:rPr lang="en-US" dirty="0"/>
              <a:t>java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64E70-CE19-45E1-8C96-EC1DA3DA7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867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Test {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nazivTesta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ukupnoPoena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Pitanje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pitanja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Pitanje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Pitanje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tekstPitanja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Odgovor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odgovori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latin typeface="Consolas" panose="020B0609020204030204" pitchFamily="49" charset="0"/>
              </a:rPr>
              <a:t>Odgovor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&gt;;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7998B8-BDE2-49FC-AD36-44A76C79DD25}"/>
              </a:ext>
            </a:extLst>
          </p:cNvPr>
          <p:cNvSpPr/>
          <p:nvPr/>
        </p:nvSpPr>
        <p:spPr>
          <a:xfrm>
            <a:off x="8288319" y="1676400"/>
            <a:ext cx="3276604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sr-Latn-RS" sz="2400" dirty="0">
                <a:latin typeface="Arial Narrow" panose="020B0606020202030204" pitchFamily="34" charset="0"/>
              </a:rPr>
              <a:t>Test “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vidi</a:t>
            </a:r>
            <a:r>
              <a:rPr lang="en-US" altLang="sr-Latn-RS" sz="2400" dirty="0">
                <a:latin typeface="Arial Narrow" panose="020B0606020202030204" pitchFamily="34" charset="0"/>
              </a:rPr>
              <a:t>”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pitanje</a:t>
            </a:r>
            <a:endParaRPr lang="en-US" altLang="sr-Latn-RS" sz="2400" dirty="0">
              <a:latin typeface="Arial Narrow" panose="020B060602020203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sr-Latn-RS" sz="2400" dirty="0" err="1">
                <a:latin typeface="Arial Narrow" panose="020B0606020202030204" pitchFamily="34" charset="0"/>
              </a:rPr>
              <a:t>Pitanje</a:t>
            </a:r>
            <a:r>
              <a:rPr lang="en-US" altLang="sr-Latn-RS" sz="2400" dirty="0">
                <a:latin typeface="Arial Narrow" panose="020B0606020202030204" pitchFamily="34" charset="0"/>
              </a:rPr>
              <a:t> “ne </a:t>
            </a:r>
            <a:r>
              <a:rPr lang="en-US" altLang="sr-Latn-RS" sz="2400" dirty="0" err="1">
                <a:latin typeface="Arial Narrow" panose="020B0606020202030204" pitchFamily="34" charset="0"/>
              </a:rPr>
              <a:t>vidi</a:t>
            </a:r>
            <a:r>
              <a:rPr lang="en-US" altLang="sr-Latn-RS" sz="2400" dirty="0">
                <a:latin typeface="Arial Narrow" panose="020B0606020202030204" pitchFamily="34" charset="0"/>
              </a:rPr>
              <a:t>” test</a:t>
            </a:r>
            <a:endParaRPr lang="sr-Latn-RS" altLang="sr-Latn-RS" sz="2400" dirty="0">
              <a:latin typeface="Arial Narrow" panose="020B0606020202030204" pitchFamily="34" charset="0"/>
            </a:endParaRPr>
          </a:p>
          <a:p>
            <a:pPr>
              <a:lnSpc>
                <a:spcPct val="90000"/>
              </a:lnSpc>
            </a:pPr>
            <a:endParaRPr lang="en-US" altLang="sr-Latn-R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127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BF6C-F72D-415D-A7F9-27494C9F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Osobine</a:t>
            </a:r>
            <a:r>
              <a:rPr lang="en-US" dirty="0"/>
              <a:t> </a:t>
            </a:r>
            <a:r>
              <a:rPr lang="en-US" dirty="0" err="1"/>
              <a:t>asocijacije</a:t>
            </a:r>
            <a:endParaRPr lang="en-US" dirty="0"/>
          </a:p>
        </p:txBody>
      </p:sp>
      <p:grpSp>
        <p:nvGrpSpPr>
          <p:cNvPr id="26" name="Canvas 44">
            <a:extLst>
              <a:ext uri="{FF2B5EF4-FFF2-40B4-BE49-F238E27FC236}">
                <a16:creationId xmlns:a16="http://schemas.microsoft.com/office/drawing/2014/main" id="{2B593D1C-2840-42CA-ABF7-F10C9EE9770D}"/>
              </a:ext>
            </a:extLst>
          </p:cNvPr>
          <p:cNvGrpSpPr/>
          <p:nvPr/>
        </p:nvGrpSpPr>
        <p:grpSpPr>
          <a:xfrm>
            <a:off x="1006597" y="1981200"/>
            <a:ext cx="8823203" cy="2129439"/>
            <a:chOff x="-515751" y="0"/>
            <a:chExt cx="4733473" cy="119908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C705191-C8C1-437C-AC1B-0FF3B3AB390E}"/>
                </a:ext>
              </a:extLst>
            </p:cNvPr>
            <p:cNvSpPr/>
            <p:nvPr/>
          </p:nvSpPr>
          <p:spPr>
            <a:xfrm>
              <a:off x="0" y="0"/>
              <a:ext cx="4022090" cy="1134745"/>
            </a:xfrm>
            <a:prstGeom prst="rect">
              <a:avLst/>
            </a:prstGeom>
            <a:solidFill>
              <a:prstClr val="white"/>
            </a:solidFill>
          </p:spPr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72C4513-B823-4C3F-9527-A6D67B97B769}"/>
                </a:ext>
              </a:extLst>
            </p:cNvPr>
            <p:cNvCxnSpPr/>
            <p:nvPr/>
          </p:nvCxnSpPr>
          <p:spPr>
            <a:xfrm flipV="1">
              <a:off x="79891" y="672998"/>
              <a:ext cx="3269894" cy="73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 Box 46">
              <a:extLst>
                <a:ext uri="{FF2B5EF4-FFF2-40B4-BE49-F238E27FC236}">
                  <a16:creationId xmlns:a16="http://schemas.microsoft.com/office/drawing/2014/main" id="{93F400CA-28F2-4BF4-8B6C-519182D9340B}"/>
                </a:ext>
              </a:extLst>
            </p:cNvPr>
            <p:cNvSpPr txBox="1"/>
            <p:nvPr/>
          </p:nvSpPr>
          <p:spPr>
            <a:xfrm>
              <a:off x="35999" y="431597"/>
              <a:ext cx="826618" cy="27030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1000"/>
                </a:spcAft>
              </a:pPr>
              <a:r>
                <a:rPr lang="en-US" sz="20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sr-Latn-RS" sz="20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zaposleni</a:t>
              </a:r>
              <a:endPara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46">
              <a:extLst>
                <a:ext uri="{FF2B5EF4-FFF2-40B4-BE49-F238E27FC236}">
                  <a16:creationId xmlns:a16="http://schemas.microsoft.com/office/drawing/2014/main" id="{CF2F4703-7C68-44CD-B903-D30E73860280}"/>
                </a:ext>
              </a:extLst>
            </p:cNvPr>
            <p:cNvSpPr txBox="1"/>
            <p:nvPr/>
          </p:nvSpPr>
          <p:spPr>
            <a:xfrm>
              <a:off x="2537798" y="410314"/>
              <a:ext cx="903723" cy="2698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1000"/>
                </a:spcAft>
              </a:pPr>
              <a:r>
                <a:rPr lang="en-US" sz="20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sr-Latn-RS" sz="20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poslodavac</a:t>
              </a:r>
              <a:endPara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46">
              <a:extLst>
                <a:ext uri="{FF2B5EF4-FFF2-40B4-BE49-F238E27FC236}">
                  <a16:creationId xmlns:a16="http://schemas.microsoft.com/office/drawing/2014/main" id="{7235F0CB-8665-4560-B100-238695C56FB0}"/>
                </a:ext>
              </a:extLst>
            </p:cNvPr>
            <p:cNvSpPr txBox="1"/>
            <p:nvPr/>
          </p:nvSpPr>
          <p:spPr>
            <a:xfrm>
              <a:off x="62381" y="662608"/>
              <a:ext cx="317433" cy="2698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1000"/>
                </a:spcAft>
              </a:pPr>
              <a:r>
                <a:rPr lang="sr-Latn-RS" sz="200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*</a:t>
              </a:r>
              <a:endParaRPr lang="en-US" sz="20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46">
              <a:extLst>
                <a:ext uri="{FF2B5EF4-FFF2-40B4-BE49-F238E27FC236}">
                  <a16:creationId xmlns:a16="http://schemas.microsoft.com/office/drawing/2014/main" id="{6639B6F7-4669-41A7-98AC-F6907647877E}"/>
                </a:ext>
              </a:extLst>
            </p:cNvPr>
            <p:cNvSpPr txBox="1"/>
            <p:nvPr/>
          </p:nvSpPr>
          <p:spPr>
            <a:xfrm>
              <a:off x="2922624" y="692064"/>
              <a:ext cx="316865" cy="269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1000"/>
                </a:spcAft>
              </a:pPr>
              <a:r>
                <a:rPr lang="sr-Latn-RS" sz="20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46">
              <a:extLst>
                <a:ext uri="{FF2B5EF4-FFF2-40B4-BE49-F238E27FC236}">
                  <a16:creationId xmlns:a16="http://schemas.microsoft.com/office/drawing/2014/main" id="{96E3F884-92E4-41DA-BFC6-904B466FA105}"/>
                </a:ext>
              </a:extLst>
            </p:cNvPr>
            <p:cNvSpPr txBox="1"/>
            <p:nvPr/>
          </p:nvSpPr>
          <p:spPr>
            <a:xfrm>
              <a:off x="1298649" y="326304"/>
              <a:ext cx="826135" cy="2698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1000"/>
                </a:spcAft>
              </a:pPr>
              <a:r>
                <a:rPr lang="sr-Latn-RS" sz="20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Zaposlenje</a:t>
              </a:r>
              <a:endPara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46">
              <a:extLst>
                <a:ext uri="{FF2B5EF4-FFF2-40B4-BE49-F238E27FC236}">
                  <a16:creationId xmlns:a16="http://schemas.microsoft.com/office/drawing/2014/main" id="{719EEF0C-1A55-4EE5-86BF-0E75612D825A}"/>
                </a:ext>
              </a:extLst>
            </p:cNvPr>
            <p:cNvSpPr txBox="1"/>
            <p:nvPr/>
          </p:nvSpPr>
          <p:spPr>
            <a:xfrm>
              <a:off x="103864" y="103912"/>
              <a:ext cx="892454" cy="2698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1000"/>
                </a:spcAft>
              </a:pPr>
              <a:r>
                <a:rPr lang="sr-Latn-RS" sz="2000" dirty="0">
                  <a:solidFill>
                    <a:srgbClr val="4F81BD"/>
                  </a:solidFill>
                  <a:effectLst/>
                  <a:latin typeface="+mj-lt"/>
                  <a:ea typeface="Calibri" panose="020F0502020204030204" pitchFamily="34" charset="0"/>
                  <a:cs typeface="Calibri" panose="020F0502020204030204" pitchFamily="34" charset="0"/>
                </a:rPr>
                <a:t>naziv uloge</a:t>
              </a:r>
              <a:endPara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46">
              <a:extLst>
                <a:ext uri="{FF2B5EF4-FFF2-40B4-BE49-F238E27FC236}">
                  <a16:creationId xmlns:a16="http://schemas.microsoft.com/office/drawing/2014/main" id="{18BE101C-849D-4E43-A3DC-1B70091ADD13}"/>
                </a:ext>
              </a:extLst>
            </p:cNvPr>
            <p:cNvSpPr txBox="1"/>
            <p:nvPr/>
          </p:nvSpPr>
          <p:spPr>
            <a:xfrm>
              <a:off x="2569245" y="128501"/>
              <a:ext cx="1129997" cy="269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1000"/>
                </a:spcAft>
              </a:pPr>
              <a:r>
                <a:rPr lang="sr-Latn-RS" sz="2000" dirty="0">
                  <a:solidFill>
                    <a:srgbClr val="4F81BD"/>
                  </a:solidFill>
                  <a:effectLst/>
                  <a:latin typeface="+mj-lt"/>
                  <a:ea typeface="Calibri" panose="020F0502020204030204" pitchFamily="34" charset="0"/>
                  <a:cs typeface="Calibri" panose="020F0502020204030204" pitchFamily="34" charset="0"/>
                </a:rPr>
                <a:t>naziv uloge</a:t>
              </a:r>
              <a:endPara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46">
              <a:extLst>
                <a:ext uri="{FF2B5EF4-FFF2-40B4-BE49-F238E27FC236}">
                  <a16:creationId xmlns:a16="http://schemas.microsoft.com/office/drawing/2014/main" id="{60671A41-B00E-4ABD-8B8B-909AAB968F62}"/>
                </a:ext>
              </a:extLst>
            </p:cNvPr>
            <p:cNvSpPr txBox="1"/>
            <p:nvPr/>
          </p:nvSpPr>
          <p:spPr>
            <a:xfrm>
              <a:off x="1030174" y="0"/>
              <a:ext cx="1331366" cy="269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1000"/>
                </a:spcAft>
              </a:pPr>
              <a:r>
                <a:rPr lang="sr-Latn-RS" sz="2000">
                  <a:solidFill>
                    <a:srgbClr val="4F81BD"/>
                  </a:solidFill>
                  <a:effectLst/>
                  <a:latin typeface="+mj-lt"/>
                  <a:ea typeface="Calibri" panose="020F0502020204030204" pitchFamily="34" charset="0"/>
                  <a:cs typeface="Calibri" panose="020F0502020204030204" pitchFamily="34" charset="0"/>
                </a:rPr>
                <a:t>Naziv asocijacije</a:t>
              </a:r>
              <a:endParaRPr lang="en-US" sz="20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46">
              <a:extLst>
                <a:ext uri="{FF2B5EF4-FFF2-40B4-BE49-F238E27FC236}">
                  <a16:creationId xmlns:a16="http://schemas.microsoft.com/office/drawing/2014/main" id="{C6AFC2EC-7BFF-4C6E-9964-A1D04D584E9B}"/>
                </a:ext>
              </a:extLst>
            </p:cNvPr>
            <p:cNvSpPr txBox="1"/>
            <p:nvPr/>
          </p:nvSpPr>
          <p:spPr>
            <a:xfrm>
              <a:off x="238177" y="929848"/>
              <a:ext cx="946541" cy="269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1000"/>
                </a:spcAft>
              </a:pPr>
              <a:r>
                <a:rPr lang="sr-Latn-RS" sz="2000" dirty="0">
                  <a:solidFill>
                    <a:srgbClr val="4F81BD"/>
                  </a:solidFill>
                  <a:effectLst/>
                  <a:latin typeface="+mj-lt"/>
                  <a:ea typeface="Calibri" panose="020F0502020204030204" pitchFamily="34" charset="0"/>
                  <a:cs typeface="Calibri" panose="020F0502020204030204" pitchFamily="34" charset="0"/>
                </a:rPr>
                <a:t>kardinalitet</a:t>
              </a:r>
              <a:endPara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46">
              <a:extLst>
                <a:ext uri="{FF2B5EF4-FFF2-40B4-BE49-F238E27FC236}">
                  <a16:creationId xmlns:a16="http://schemas.microsoft.com/office/drawing/2014/main" id="{989C2C84-7ECE-40B3-8C33-84AEA98BFCB1}"/>
                </a:ext>
              </a:extLst>
            </p:cNvPr>
            <p:cNvSpPr txBox="1"/>
            <p:nvPr/>
          </p:nvSpPr>
          <p:spPr>
            <a:xfrm>
              <a:off x="2022855" y="845401"/>
              <a:ext cx="946150" cy="2686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1000"/>
                </a:spcAft>
              </a:pPr>
              <a:r>
                <a:rPr lang="sr-Latn-RS" sz="2000">
                  <a:solidFill>
                    <a:srgbClr val="4F81BD"/>
                  </a:solidFill>
                  <a:effectLst/>
                  <a:latin typeface="+mj-lt"/>
                  <a:ea typeface="Calibri" panose="020F0502020204030204" pitchFamily="34" charset="0"/>
                  <a:cs typeface="Calibri" panose="020F0502020204030204" pitchFamily="34" charset="0"/>
                </a:rPr>
                <a:t>kardinalitet</a:t>
              </a:r>
              <a:endParaRPr lang="en-US" sz="20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3CAD7F-97A8-4161-A66D-644262C70C4C}"/>
                </a:ext>
              </a:extLst>
            </p:cNvPr>
            <p:cNvCxnSpPr/>
            <p:nvPr/>
          </p:nvCxnSpPr>
          <p:spPr>
            <a:xfrm>
              <a:off x="1506354" y="204085"/>
              <a:ext cx="168249" cy="146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B735E90-4B86-4245-9CA7-2B4DB029ADC1}"/>
                </a:ext>
              </a:extLst>
            </p:cNvPr>
            <p:cNvCxnSpPr/>
            <p:nvPr/>
          </p:nvCxnSpPr>
          <p:spPr>
            <a:xfrm>
              <a:off x="2838804" y="314918"/>
              <a:ext cx="167640" cy="146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75CC672-1A89-4A7C-97F5-F84429A0002C}"/>
                </a:ext>
              </a:extLst>
            </p:cNvPr>
            <p:cNvCxnSpPr/>
            <p:nvPr/>
          </p:nvCxnSpPr>
          <p:spPr>
            <a:xfrm>
              <a:off x="216224" y="755380"/>
              <a:ext cx="241402" cy="178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26CDE30-9B21-4F75-95A0-CA9CE20062C5}"/>
                </a:ext>
              </a:extLst>
            </p:cNvPr>
            <p:cNvCxnSpPr/>
            <p:nvPr/>
          </p:nvCxnSpPr>
          <p:spPr>
            <a:xfrm flipH="1">
              <a:off x="2710975" y="835778"/>
              <a:ext cx="226771" cy="175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 Box 46">
              <a:extLst>
                <a:ext uri="{FF2B5EF4-FFF2-40B4-BE49-F238E27FC236}">
                  <a16:creationId xmlns:a16="http://schemas.microsoft.com/office/drawing/2014/main" id="{641113B7-30A5-4C07-B8EF-472BAC647CC7}"/>
                </a:ext>
              </a:extLst>
            </p:cNvPr>
            <p:cNvSpPr txBox="1"/>
            <p:nvPr/>
          </p:nvSpPr>
          <p:spPr>
            <a:xfrm>
              <a:off x="3271572" y="877570"/>
              <a:ext cx="946150" cy="2679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1000"/>
                </a:spcAft>
              </a:pPr>
              <a:r>
                <a:rPr lang="sr-Latn-RS" sz="2000" dirty="0">
                  <a:solidFill>
                    <a:srgbClr val="4F81BD"/>
                  </a:solidFill>
                  <a:effectLst/>
                  <a:latin typeface="+mj-lt"/>
                  <a:ea typeface="Calibri" panose="020F0502020204030204" pitchFamily="34" charset="0"/>
                  <a:cs typeface="Calibri" panose="020F0502020204030204" pitchFamily="34" charset="0"/>
                </a:rPr>
                <a:t>navigabilnost</a:t>
              </a:r>
              <a:endPara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6D9AE97-C503-4074-8CE6-96C7BC1F40EF}"/>
                </a:ext>
              </a:extLst>
            </p:cNvPr>
            <p:cNvCxnSpPr/>
            <p:nvPr/>
          </p:nvCxnSpPr>
          <p:spPr>
            <a:xfrm>
              <a:off x="3349785" y="680120"/>
              <a:ext cx="146880" cy="241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A325349-D376-455A-A4C5-6D4EEFF96BB6}"/>
                </a:ext>
              </a:extLst>
            </p:cNvPr>
            <p:cNvCxnSpPr/>
            <p:nvPr/>
          </p:nvCxnSpPr>
          <p:spPr>
            <a:xfrm flipH="1">
              <a:off x="255136" y="307826"/>
              <a:ext cx="150665" cy="1710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 Box 46">
              <a:extLst>
                <a:ext uri="{FF2B5EF4-FFF2-40B4-BE49-F238E27FC236}">
                  <a16:creationId xmlns:a16="http://schemas.microsoft.com/office/drawing/2014/main" id="{EE490031-4B74-402F-ABCC-0A16598CBFCA}"/>
                </a:ext>
              </a:extLst>
            </p:cNvPr>
            <p:cNvSpPr txBox="1"/>
            <p:nvPr/>
          </p:nvSpPr>
          <p:spPr>
            <a:xfrm>
              <a:off x="-515751" y="137238"/>
              <a:ext cx="892454" cy="2698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Bef>
                  <a:spcPts val="0"/>
                </a:spcBef>
                <a:spcAft>
                  <a:spcPts val="1000"/>
                </a:spcAft>
              </a:pPr>
              <a:r>
                <a:rPr lang="en-US" sz="2000" dirty="0" err="1">
                  <a:solidFill>
                    <a:srgbClr val="4F81BD"/>
                  </a:solidFill>
                  <a:ea typeface="Calibri" panose="020F0502020204030204" pitchFamily="34" charset="0"/>
                  <a:cs typeface="Calibri" panose="020F0502020204030204" pitchFamily="34" charset="0"/>
                </a:rPr>
                <a:t>vidljivost</a:t>
              </a:r>
              <a:endParaRPr lang="en-US" sz="20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just">
                <a:spcBef>
                  <a:spcPts val="0"/>
                </a:spcBef>
                <a:spcAft>
                  <a:spcPts val="1000"/>
                </a:spcAft>
              </a:pPr>
              <a:endPara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315F08B-A399-48BC-B07B-529D2242FAD4}"/>
              </a:ext>
            </a:extLst>
          </p:cNvPr>
          <p:cNvCxnSpPr>
            <a:cxnSpLocks/>
          </p:cNvCxnSpPr>
          <p:nvPr/>
        </p:nvCxnSpPr>
        <p:spPr>
          <a:xfrm>
            <a:off x="1841743" y="2570111"/>
            <a:ext cx="292883" cy="371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F33EB62-473F-46D2-BA9A-C71519E12AD8}"/>
              </a:ext>
            </a:extLst>
          </p:cNvPr>
          <p:cNvSpPr/>
          <p:nvPr/>
        </p:nvSpPr>
        <p:spPr>
          <a:xfrm>
            <a:off x="914400" y="4727178"/>
            <a:ext cx="9319979" cy="1217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sr-Latn-RS" sz="2400" dirty="0">
                <a:latin typeface="Arial Narrow" panose="020B0606020202030204" pitchFamily="34" charset="0"/>
              </a:rPr>
              <a:t>Sve osobine koje može da ima obeležje se mogu specificirati i pri modelovanju krajeva asocijacije</a:t>
            </a:r>
            <a:endParaRPr lang="sr-Latn-RS" altLang="sr-Latn-RS" sz="2400" dirty="0">
              <a:latin typeface="Arial Narrow" panose="020B0606020202030204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sr-Latn-RS" altLang="sr-Latn-RS" sz="2400" dirty="0">
                <a:latin typeface="Arial Narrow" panose="020B0606020202030204" pitchFamily="34" charset="0"/>
              </a:rPr>
              <a:t>Ako se ništa ne navede, primenjuju se konvencije</a:t>
            </a:r>
            <a:endParaRPr lang="en-US" altLang="sr-Latn-R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208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E335-B077-4F93-9139-ED86637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Asocijacije ili direktan unos obeležja čiji je tip klasa?    1/2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5F3D9-D307-4C86-A34F-AC873966A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8600"/>
            <a:ext cx="6573062" cy="4525963"/>
          </a:xfrm>
        </p:spPr>
        <p:txBody>
          <a:bodyPr/>
          <a:lstStyle/>
          <a:p>
            <a:r>
              <a:rPr lang="sr-Latn-RS" dirty="0"/>
              <a:t>Po UML sintaksi, obe verzije su korektne</a:t>
            </a:r>
          </a:p>
          <a:p>
            <a:r>
              <a:rPr lang="sr-Latn-RS" dirty="0"/>
              <a:t>Asocijacije bolje pokazuju strukturu sistema i saradnju klasa i treba ih koristiti!</a:t>
            </a:r>
          </a:p>
          <a:p>
            <a:r>
              <a:rPr lang="sr-Latn-RS" dirty="0"/>
              <a:t>Modeli bez asocijacija su teži za čitanje i razumevanje</a:t>
            </a:r>
          </a:p>
          <a:p>
            <a:endParaRPr lang="en-US" dirty="0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34F96F7B-E0CA-45C0-885F-1F15609B0180}"/>
              </a:ext>
            </a:extLst>
          </p:cNvPr>
          <p:cNvSpPr/>
          <p:nvPr/>
        </p:nvSpPr>
        <p:spPr>
          <a:xfrm>
            <a:off x="9513116" y="2653817"/>
            <a:ext cx="256036" cy="394345"/>
          </a:xfrm>
          <a:prstGeom prst="up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18EDEA-4DF2-47CA-89B5-C9FAE55AF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234" y="3086101"/>
            <a:ext cx="4495800" cy="1447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283F3A-B340-4CA7-84C7-A13853BBF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301" y="1178021"/>
            <a:ext cx="4495797" cy="144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95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2CB3-E787-45BF-89AA-172297AD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Asocijacije ili direktan unos obeležja čiji je tip klasa?    2/2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0918-DD8B-4249-87B8-54BFD11FF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Izuzetak: ma</a:t>
            </a:r>
            <a:r>
              <a:rPr lang="en-US" dirty="0"/>
              <a:t>l</a:t>
            </a:r>
            <a:r>
              <a:rPr lang="sr-Latn-RS" dirty="0"/>
              <a:t>e pomoćne klase koje se koriste na puno mesta</a:t>
            </a:r>
            <a:endParaRPr lang="en-US" dirty="0"/>
          </a:p>
          <a:p>
            <a:r>
              <a:rPr lang="en-US" dirty="0"/>
              <a:t>U </a:t>
            </a:r>
            <a:r>
              <a:rPr lang="en-US" dirty="0" err="1"/>
              <a:t>ov</a:t>
            </a:r>
            <a:r>
              <a:rPr lang="sr-Latn-RS" dirty="0"/>
              <a:t>akvim slučajevima, povlačenje asocijacija bi dovelo do nečitkog modela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E1499-C124-4BE4-95E8-5B19393ED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124200"/>
            <a:ext cx="6654263" cy="329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4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B150-85E2-4668-9E09-34D79F52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Ovo</a:t>
            </a:r>
            <a:r>
              <a:rPr lang="en-US" dirty="0"/>
              <a:t> </a:t>
            </a:r>
            <a:r>
              <a:rPr lang="en-US" dirty="0" err="1"/>
              <a:t>svakako</a:t>
            </a:r>
            <a:r>
              <a:rPr lang="en-US" dirty="0"/>
              <a:t> </a:t>
            </a:r>
            <a:r>
              <a:rPr lang="en-US" dirty="0" err="1"/>
              <a:t>nemojte</a:t>
            </a:r>
            <a:r>
              <a:rPr lang="en-US" dirty="0"/>
              <a:t> </a:t>
            </a:r>
            <a:r>
              <a:rPr lang="en-US" dirty="0" err="1"/>
              <a:t>praktikovati</a:t>
            </a:r>
            <a:r>
              <a:rPr lang="en-US" dirty="0"/>
              <a:t>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4A87F1-92D2-42C3-BEFC-3683F6458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949" y="2504252"/>
            <a:ext cx="6411852" cy="336314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E33961-1412-4737-8B00-010EF9932B50}"/>
              </a:ext>
            </a:extLst>
          </p:cNvPr>
          <p:cNvSpPr txBox="1">
            <a:spLocks/>
          </p:cNvSpPr>
          <p:nvPr/>
        </p:nvSpPr>
        <p:spPr bwMode="auto">
          <a:xfrm>
            <a:off x="608901" y="134143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02C3F7-26EE-4836-AA48-4242B8020FBC}"/>
              </a:ext>
            </a:extLst>
          </p:cNvPr>
          <p:cNvSpPr txBox="1">
            <a:spLocks/>
          </p:cNvSpPr>
          <p:nvPr/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dirty="0"/>
              <a:t>...i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sr-Latn-RS" dirty="0"/>
              <a:t>je ispravno po </a:t>
            </a:r>
            <a:r>
              <a:rPr lang="en-US" dirty="0"/>
              <a:t>UML </a:t>
            </a:r>
            <a:r>
              <a:rPr lang="en-US" dirty="0" err="1"/>
              <a:t>sintaks</a:t>
            </a:r>
            <a:r>
              <a:rPr lang="sr-Latn-RS" dirty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116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2BB2-7017-40FE-8136-3BAF5DFF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Pravila „lepog ponašanja“ pri modelovanju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0242-0B7C-4868-9CF7-34A0046EB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r-Latn-RS" dirty="0"/>
              <a:t>Obeležja koja su podrazumevanih ili nabrojanih tipova navode se direktno, u okviru klase</a:t>
            </a:r>
            <a:endParaRPr lang="en-US" dirty="0"/>
          </a:p>
          <a:p>
            <a:pPr lvl="0"/>
            <a:r>
              <a:rPr lang="sr-Latn-RS" dirty="0"/>
              <a:t>Obeležja čiji su tipovi klase se navode korišćenjem asocijacija, radi lakšeg uvida u strukturu</a:t>
            </a:r>
          </a:p>
          <a:p>
            <a:pPr lvl="1"/>
            <a:r>
              <a:rPr lang="sr-Latn-RS" dirty="0"/>
              <a:t>sem ako su u pitanju obeležja čiji je tip mala, pomoćna klasa koja se često koristi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4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F6D5B39-D74D-4DCA-AACE-97C2A3353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D34337D-F740-48A5-B37A-301C916D3DC9}" type="slidenum">
              <a:rPr lang="en-US" altLang="sr-Latn-RS">
                <a:solidFill>
                  <a:srgbClr val="898989"/>
                </a:solidFill>
              </a:rPr>
              <a:pPr eaLnBrk="1" hangingPunct="1"/>
              <a:t>4</a:t>
            </a:fld>
            <a:endParaRPr lang="en-US" altLang="sr-Latn-RS">
              <a:solidFill>
                <a:srgbClr val="898989"/>
              </a:solidFill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347A5B0-5874-492E-A426-DF61FA5ED0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11125200" cy="4572000"/>
          </a:xfrm>
        </p:spPr>
        <p:txBody>
          <a:bodyPr/>
          <a:lstStyle/>
          <a:p>
            <a:pPr marL="400050">
              <a:lnSpc>
                <a:spcPts val="3000"/>
              </a:lnSpc>
            </a:pPr>
            <a:r>
              <a:rPr lang="sr-Latn-CS" altLang="sr-Latn-RS" dirty="0"/>
              <a:t>Tokom analize zahteva</a:t>
            </a:r>
          </a:p>
          <a:p>
            <a:pPr marL="800100" lvl="1">
              <a:lnSpc>
                <a:spcPts val="3000"/>
              </a:lnSpc>
            </a:pPr>
            <a:r>
              <a:rPr lang="sr-Latn-CS" altLang="sr-Latn-RS" dirty="0"/>
              <a:t>za skiciranje strukture realnog sistema za koji se softver implementira</a:t>
            </a:r>
          </a:p>
          <a:p>
            <a:pPr marL="800100" lvl="1">
              <a:lnSpc>
                <a:spcPts val="3000"/>
              </a:lnSpc>
            </a:pPr>
            <a:r>
              <a:rPr lang="sr-Latn-CS" altLang="sr-Latn-RS" dirty="0"/>
              <a:t>za konceptualno (domensko) modelovanje</a:t>
            </a:r>
          </a:p>
          <a:p>
            <a:pPr marL="400050">
              <a:lnSpc>
                <a:spcPts val="3000"/>
              </a:lnSpc>
            </a:pPr>
            <a:r>
              <a:rPr lang="sr-Latn-CS" altLang="sr-Latn-RS" dirty="0"/>
              <a:t>Tokom narednih faza</a:t>
            </a:r>
          </a:p>
          <a:p>
            <a:pPr marL="800100" lvl="1">
              <a:lnSpc>
                <a:spcPts val="3000"/>
              </a:lnSpc>
            </a:pPr>
            <a:r>
              <a:rPr lang="en-US" dirty="0"/>
              <a:t>za </a:t>
            </a:r>
            <a:r>
              <a:rPr lang="en-US" dirty="0" err="1"/>
              <a:t>istraživanje</a:t>
            </a:r>
            <a:r>
              <a:rPr lang="en-US" dirty="0"/>
              <a:t> </a:t>
            </a:r>
            <a:r>
              <a:rPr lang="en-US" dirty="0" err="1"/>
              <a:t>različitih</a:t>
            </a:r>
            <a:r>
              <a:rPr lang="en-US" dirty="0"/>
              <a:t> </a:t>
            </a:r>
            <a:r>
              <a:rPr lang="en-US" dirty="0" err="1"/>
              <a:t>projektantskih</a:t>
            </a:r>
            <a:r>
              <a:rPr lang="en-US" dirty="0"/>
              <a:t> </a:t>
            </a:r>
            <a:r>
              <a:rPr lang="en-US" dirty="0" err="1"/>
              <a:t>odluka</a:t>
            </a:r>
            <a:endParaRPr lang="sr-Latn-RS" dirty="0"/>
          </a:p>
          <a:p>
            <a:pPr marL="800100" lvl="1">
              <a:lnSpc>
                <a:spcPts val="3000"/>
              </a:lnSpc>
            </a:pPr>
            <a:r>
              <a:rPr lang="en-US" dirty="0" err="1"/>
              <a:t>specifikaciju</a:t>
            </a:r>
            <a:r>
              <a:rPr lang="en-US" dirty="0"/>
              <a:t> </a:t>
            </a:r>
            <a:r>
              <a:rPr lang="en-US" dirty="0" err="1"/>
              <a:t>implementacije</a:t>
            </a:r>
            <a:endParaRPr lang="sr-Latn-RS" dirty="0"/>
          </a:p>
          <a:p>
            <a:pPr marL="800100" lvl="1">
              <a:lnSpc>
                <a:spcPts val="3000"/>
              </a:lnSpc>
            </a:pPr>
            <a:r>
              <a:rPr lang="en-US" dirty="0" err="1"/>
              <a:t>generisanje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en-US" dirty="0"/>
              <a:t> (</a:t>
            </a:r>
            <a:r>
              <a:rPr lang="en-US" dirty="0" err="1"/>
              <a:t>ako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neka</a:t>
            </a:r>
            <a:r>
              <a:rPr lang="en-US" dirty="0"/>
              <a:t> od MDSE – </a:t>
            </a:r>
            <a:r>
              <a:rPr lang="en-US" i="1" dirty="0"/>
              <a:t>Model Driven Software Engine</a:t>
            </a:r>
            <a:r>
              <a:rPr lang="en-US" dirty="0"/>
              <a:t>ering </a:t>
            </a:r>
            <a:r>
              <a:rPr lang="en-US" dirty="0" err="1"/>
              <a:t>tehnika</a:t>
            </a:r>
            <a:r>
              <a:rPr lang="en-US" dirty="0"/>
              <a:t>) </a:t>
            </a:r>
            <a:endParaRPr lang="sr-Latn-RS" dirty="0"/>
          </a:p>
          <a:p>
            <a:pPr marL="800100" lvl="1">
              <a:lnSpc>
                <a:spcPts val="3000"/>
              </a:lnSpc>
            </a:pPr>
            <a:r>
              <a:rPr lang="en-US" dirty="0" err="1"/>
              <a:t>dokumentovanje</a:t>
            </a:r>
            <a:r>
              <a:rPr lang="en-US" dirty="0"/>
              <a:t> </a:t>
            </a:r>
            <a:r>
              <a:rPr lang="en-US" dirty="0" err="1"/>
              <a:t>rešenja</a:t>
            </a:r>
            <a:r>
              <a:rPr lang="en-US" dirty="0"/>
              <a:t>.  </a:t>
            </a:r>
            <a:endParaRPr lang="sr-Latn-RS" dirty="0"/>
          </a:p>
          <a:p>
            <a:pPr marL="400050">
              <a:lnSpc>
                <a:spcPts val="3000"/>
              </a:lnSpc>
            </a:pPr>
            <a:r>
              <a:rPr lang="en-US" dirty="0"/>
              <a:t>U </a:t>
            </a:r>
            <a:r>
              <a:rPr lang="en-US" dirty="0" err="1"/>
              <a:t>zavisnosti</a:t>
            </a:r>
            <a:r>
              <a:rPr lang="en-US" dirty="0"/>
              <a:t> od </a:t>
            </a:r>
            <a:r>
              <a:rPr lang="sr-Latn-RS" dirty="0"/>
              <a:t>namene, </a:t>
            </a:r>
            <a:r>
              <a:rPr lang="en-US" dirty="0" err="1"/>
              <a:t>dijagram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sr-Latn-RS" dirty="0"/>
              <a:t>biti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manje</a:t>
            </a:r>
            <a:r>
              <a:rPr lang="en-US" dirty="0"/>
              <a:t> </a:t>
            </a:r>
            <a:r>
              <a:rPr lang="en-US" dirty="0" err="1"/>
              <a:t>precizan</a:t>
            </a:r>
            <a:r>
              <a:rPr lang="sr-Latn-RS" dirty="0"/>
              <a:t>, sa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manje</a:t>
            </a:r>
            <a:r>
              <a:rPr lang="en-US" dirty="0"/>
              <a:t> </a:t>
            </a:r>
            <a:r>
              <a:rPr lang="en-US" dirty="0" err="1"/>
              <a:t>detalja</a:t>
            </a:r>
            <a:r>
              <a:rPr lang="en-US" dirty="0"/>
              <a:t>. </a:t>
            </a:r>
          </a:p>
          <a:p>
            <a:pPr marL="800100" lvl="1">
              <a:lnSpc>
                <a:spcPts val="3000"/>
              </a:lnSpc>
            </a:pPr>
            <a:endParaRPr lang="sr-Latn-CS" altLang="sr-Latn-RS" dirty="0"/>
          </a:p>
          <a:p>
            <a:pPr marL="800100" lvl="1">
              <a:lnSpc>
                <a:spcPts val="3000"/>
              </a:lnSpc>
            </a:pPr>
            <a:endParaRPr lang="sr-Latn-CS" altLang="sr-Latn-RS" dirty="0"/>
          </a:p>
          <a:p>
            <a:pPr marL="800100" lvl="1">
              <a:lnSpc>
                <a:spcPts val="3000"/>
              </a:lnSpc>
            </a:pPr>
            <a:endParaRPr lang="sr-Latn-CS" altLang="sr-Latn-RS" dirty="0"/>
          </a:p>
          <a:p>
            <a:pPr marL="457200" lvl="1" indent="0">
              <a:lnSpc>
                <a:spcPts val="3000"/>
              </a:lnSpc>
              <a:buNone/>
            </a:pPr>
            <a:r>
              <a:rPr lang="sr-Latn-CS" altLang="sr-Latn-RS" sz="2000" dirty="0"/>
              <a:t>	</a:t>
            </a:r>
          </a:p>
        </p:txBody>
      </p:sp>
      <p:sp>
        <p:nvSpPr>
          <p:cNvPr id="5124" name="Title 1">
            <a:extLst>
              <a:ext uri="{FF2B5EF4-FFF2-40B4-BE49-F238E27FC236}">
                <a16:creationId xmlns:a16="http://schemas.microsoft.com/office/drawing/2014/main" id="{965E0C8B-8379-4036-AD35-507720927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/>
          <a:lstStyle/>
          <a:p>
            <a:r>
              <a:rPr lang="sr-Latn-RS" altLang="sr-Latn-RS" dirty="0"/>
              <a:t>Korišćenje dijagrama klasa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DB69-C6E1-4EDA-9128-039CF194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Kako otkriti asocijacije?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73B9-C4ED-4C4D-87FB-CD2213918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r-Latn-RS" dirty="0"/>
              <a:t>Posmatramo glagole u rečenicama</a:t>
            </a:r>
          </a:p>
          <a:p>
            <a:pPr lvl="1"/>
            <a:r>
              <a:rPr lang="sr-Latn-CS" dirty="0"/>
              <a:t>Fakultet </a:t>
            </a:r>
            <a:r>
              <a:rPr lang="sr-Latn-CS" b="1" dirty="0"/>
              <a:t>se sastoji</a:t>
            </a:r>
            <a:r>
              <a:rPr lang="sr-Latn-CS" dirty="0"/>
              <a:t> od departmana.</a:t>
            </a:r>
            <a:endParaRPr lang="en-US" dirty="0"/>
          </a:p>
          <a:p>
            <a:pPr lvl="1"/>
            <a:r>
              <a:rPr lang="sr-Latn-CS" dirty="0"/>
              <a:t>Student </a:t>
            </a:r>
            <a:r>
              <a:rPr lang="sr-Latn-CS" b="1" dirty="0"/>
              <a:t>bira</a:t>
            </a:r>
            <a:r>
              <a:rPr lang="sr-Latn-CS" dirty="0"/>
              <a:t> predmete.</a:t>
            </a:r>
            <a:endParaRPr lang="en-US" dirty="0"/>
          </a:p>
          <a:p>
            <a:pPr lvl="1"/>
            <a:r>
              <a:rPr lang="sr-Latn-CS" dirty="0"/>
              <a:t>Član biblioteke </a:t>
            </a:r>
            <a:r>
              <a:rPr lang="sr-Latn-CS" b="1" dirty="0"/>
              <a:t>iznajmljuje</a:t>
            </a:r>
            <a:r>
              <a:rPr lang="sr-Latn-CS" dirty="0"/>
              <a:t> primerke knjige. </a:t>
            </a:r>
          </a:p>
          <a:p>
            <a:pPr lvl="1"/>
            <a:r>
              <a:rPr lang="sr-Latn-CS" dirty="0"/>
              <a:t>Test </a:t>
            </a:r>
            <a:r>
              <a:rPr lang="sr-Latn-CS" b="1" dirty="0"/>
              <a:t>se sastoji</a:t>
            </a:r>
            <a:r>
              <a:rPr lang="sr-Latn-CS" dirty="0"/>
              <a:t> od pitanja.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sr-Latn-CS" dirty="0"/>
              <a:t>Imenice između kojih se nalazi glagol treba da budu klase, a ne klasa i njeno obeležje koje je predefinisanog tipa. Ovde nećemo povlačiti asocijacije:</a:t>
            </a:r>
          </a:p>
          <a:p>
            <a:pPr marL="914400" lvl="1" indent="-514350"/>
            <a:r>
              <a:rPr lang="sr-Latn-CS" dirty="0"/>
              <a:t>Osoba </a:t>
            </a:r>
            <a:r>
              <a:rPr lang="sr-Latn-CS" b="1" dirty="0"/>
              <a:t>ima</a:t>
            </a:r>
            <a:r>
              <a:rPr lang="sr-Latn-CS" dirty="0"/>
              <a:t> ime, prezime i datum rođenja.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Odrediti kardinalitet oba kraja asocijacije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165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C5A6-DECD-45F5-B84F-98537D67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Određivanje kardinaliteta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6DA43-E5FF-4F0C-9D7C-15A55B62D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/>
              <a:t>Bitno je razmotriti donju i gornju granicu oba kraja asocijacije</a:t>
            </a:r>
          </a:p>
          <a:p>
            <a:pPr lvl="1"/>
            <a:r>
              <a:rPr lang="sr-Latn-CS" dirty="0"/>
              <a:t>Koliko predmeta može da bira student? </a:t>
            </a:r>
          </a:p>
          <a:p>
            <a:pPr lvl="1"/>
            <a:r>
              <a:rPr lang="sr-Latn-CS" dirty="0"/>
              <a:t>Da li jedan predmet može da bude izabran od strane više studenata? </a:t>
            </a:r>
          </a:p>
          <a:p>
            <a:pPr lvl="1"/>
            <a:r>
              <a:rPr lang="sr-Latn-CS" dirty="0"/>
              <a:t>Koliko minimalno predmeta student mora da izabere? </a:t>
            </a:r>
          </a:p>
          <a:p>
            <a:pPr lvl="1"/>
            <a:r>
              <a:rPr lang="sr-Latn-CS" dirty="0"/>
              <a:t>Koliko minimalno studenata mora da sluša neki predmet?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512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7CF7-ADE8-4923-9557-C44CC6ED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Agregacija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E8DDB-B175-4417-B484-10E03D87A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086" y="1600200"/>
            <a:ext cx="10972800" cy="4525963"/>
          </a:xfrm>
        </p:spPr>
        <p:txBody>
          <a:bodyPr/>
          <a:lstStyle/>
          <a:p>
            <a:r>
              <a:rPr lang="sr-Latn-RS" dirty="0"/>
              <a:t>Agregacija je vrsta asocijacije kojom se modeluje odnos „celina-deo“ između dve klase</a:t>
            </a:r>
          </a:p>
          <a:p>
            <a:r>
              <a:rPr lang="sr-Latn-RS" dirty="0"/>
              <a:t>Romb se stavlja na kraj agregacije gde se nalazi klasa koja predstavlja celinu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4301E-3770-4104-BF82-804674C54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403134"/>
            <a:ext cx="5333581" cy="200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417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E722-25D6-448F-93EA-4B70F3C1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Kompozicija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9CFFD-156A-4F8C-B468-95EC24069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Kompozicija je vrsta agregacije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sr-Latn-RS" dirty="0"/>
              <a:t>klase nisu „ravnopravne“</a:t>
            </a:r>
            <a:endParaRPr lang="en-US" dirty="0"/>
          </a:p>
          <a:p>
            <a:pPr lvl="1"/>
            <a:r>
              <a:rPr lang="sr-Latn-RS" dirty="0"/>
              <a:t>delovi ne mogu da postoje bez celine, a njihov životni ciklus je čvrsto povezan </a:t>
            </a:r>
            <a:endParaRPr lang="en-US" dirty="0"/>
          </a:p>
          <a:p>
            <a:r>
              <a:rPr lang="sr-Latn-RS" dirty="0"/>
              <a:t>Klasa koja modeluje celinu kreira svoje delove i njihov je jedini vlasnik</a:t>
            </a:r>
            <a:endParaRPr lang="en-US" dirty="0"/>
          </a:p>
          <a:p>
            <a:r>
              <a:rPr lang="sr-Latn-RS" dirty="0"/>
              <a:t>Kada se celina briše, brišu se i svi njeni delovi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455B4-255E-4659-9B61-A3F6ECCAD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733800"/>
            <a:ext cx="6113318" cy="200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066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4C1D-A9A7-48C8-BEA8-8E2C0EF5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Agregacija i kompozicija – greške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16E2A-EC71-46EE-8881-1A2B19F06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Kada se agregacija ili kompozicija koriste u situacijama koje nisu „celina-deo“</a:t>
            </a:r>
          </a:p>
          <a:p>
            <a:r>
              <a:rPr lang="sr-Latn-RS" dirty="0"/>
              <a:t>Ovde bi bilo </a:t>
            </a:r>
            <a:r>
              <a:rPr lang="sr-Latn-RS" b="1" dirty="0"/>
              <a:t>pogrešno </a:t>
            </a:r>
            <a:r>
              <a:rPr lang="sr-Latn-RS" dirty="0"/>
              <a:t>koristiti agregaciju ili kompoziciju:</a:t>
            </a:r>
          </a:p>
          <a:p>
            <a:pPr lvl="1"/>
            <a:r>
              <a:rPr lang="sr-Latn-RS" dirty="0"/>
              <a:t>Departman ima studente. </a:t>
            </a:r>
            <a:endParaRPr lang="en-US" dirty="0"/>
          </a:p>
          <a:p>
            <a:pPr lvl="1"/>
            <a:r>
              <a:rPr lang="sr-Latn-RS" dirty="0"/>
              <a:t>Preduzeće ima zaposlene i robu. </a:t>
            </a:r>
            <a:endParaRPr lang="en-US" dirty="0"/>
          </a:p>
          <a:p>
            <a:r>
              <a:rPr lang="sr-Latn-RS" dirty="0"/>
              <a:t>Ovde se mogu koristiti agregacija ili kompozicija:</a:t>
            </a:r>
          </a:p>
          <a:p>
            <a:pPr lvl="1"/>
            <a:r>
              <a:rPr lang="sr-Latn-RS" dirty="0"/>
              <a:t>Departman se sastoji od katedri (ima katedre).</a:t>
            </a:r>
            <a:endParaRPr lang="en-US" dirty="0"/>
          </a:p>
          <a:p>
            <a:pPr lvl="1"/>
            <a:r>
              <a:rPr lang="sr-Latn-RS" dirty="0"/>
              <a:t>Preduzeće se sastoji od poslovnica (ima poslovnice).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3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8DF7-35D9-4252-9373-2DB96A1E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Preporuka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A4A53-2CCD-4F34-B8FF-691BA6CCE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026" y="1623218"/>
            <a:ext cx="8934974" cy="4525963"/>
          </a:xfrm>
        </p:spPr>
        <p:txBody>
          <a:bodyPr/>
          <a:lstStyle/>
          <a:p>
            <a:r>
              <a:rPr lang="sr-Latn-RS" dirty="0"/>
              <a:t>Agregacija je vrsta (specijalizacija) asocijacije </a:t>
            </a:r>
          </a:p>
          <a:p>
            <a:r>
              <a:rPr lang="sr-Latn-RS" dirty="0"/>
              <a:t>Kompozicija je vrsta (specijalizacija) agregacije</a:t>
            </a:r>
          </a:p>
          <a:p>
            <a:r>
              <a:rPr lang="sr-Latn-RS" dirty="0"/>
              <a:t>Ako niste sigurni koju vrstu asocijacije treba da upotrebite, bolje je koristiti osnovnu asocijaciju, nego pogrešno upotrebiti njene specijalizacije!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38CAD9-C8BB-48C0-AD7C-D023F7A1D8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1417638"/>
            <a:ext cx="1752600" cy="2468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402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3588-5178-4597-B159-46D4E079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Agregacija ili kompozicija?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5C320-09A1-43B3-AEEC-67834876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3200" dirty="0"/>
              <a:t>Ako smo sigurni da je u pitanju odnos „celina-deo“, tada: </a:t>
            </a:r>
            <a:endParaRPr lang="en-US" sz="3200" dirty="0"/>
          </a:p>
          <a:p>
            <a:pPr lvl="1"/>
            <a:r>
              <a:rPr lang="sr-Latn-RS" sz="2800" dirty="0"/>
              <a:t>Da li deo može postojati bez celine? </a:t>
            </a:r>
            <a:endParaRPr lang="en-US" sz="2800" dirty="0"/>
          </a:p>
          <a:p>
            <a:pPr marL="1200150" lvl="2" indent="-342900"/>
            <a:r>
              <a:rPr lang="sr-Latn-RS" sz="2400" dirty="0"/>
              <a:t>da – agregacija</a:t>
            </a:r>
            <a:endParaRPr lang="en-US" sz="2400" dirty="0"/>
          </a:p>
          <a:p>
            <a:pPr marL="1200150" lvl="2" indent="-342900"/>
            <a:r>
              <a:rPr lang="sr-Latn-RS" sz="2400" dirty="0"/>
              <a:t>ne - kompozicija</a:t>
            </a:r>
            <a:endParaRPr lang="en-US" sz="2400" dirty="0"/>
          </a:p>
          <a:p>
            <a:pPr lvl="1"/>
            <a:r>
              <a:rPr lang="sr-Latn-RS" sz="2800" dirty="0"/>
              <a:t>Šta se dešava sa delovima kada se briše celina?</a:t>
            </a:r>
            <a:endParaRPr lang="en-US" sz="2800" dirty="0"/>
          </a:p>
          <a:p>
            <a:pPr marL="1200150" lvl="2" indent="-342900"/>
            <a:r>
              <a:rPr lang="sr-Latn-RS" sz="2400" dirty="0"/>
              <a:t>brišu se i delovi – kompozicija</a:t>
            </a:r>
            <a:endParaRPr lang="en-US" sz="2400" dirty="0"/>
          </a:p>
          <a:p>
            <a:pPr marL="1200150" lvl="2" indent="-342900"/>
            <a:r>
              <a:rPr lang="sr-Latn-RS" sz="2400" dirty="0"/>
              <a:t>delovi nastavljaju da postoje – agregacija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761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05B0-F1DC-4333-8103-D1187D28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Asocijativne klase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58138-F85F-4300-9F9D-7B170CAA7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i="1" dirty="0"/>
              <a:t>Na fakultetu su zaposleni nastavnici. Jedan nastavnik može da radi na više fakulteta. Bitno je znati datum zaposlenja, za svakog nastavnika i svaki fakultet na kojem radi.</a:t>
            </a:r>
          </a:p>
          <a:p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70A28-10C9-47AA-BF7D-62E8FDFF2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329782"/>
            <a:ext cx="6007839" cy="19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7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D14D-5855-43D8-86CC-587455C5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1652"/>
            <a:ext cx="10972800" cy="1143000"/>
          </a:xfrm>
        </p:spPr>
        <p:txBody>
          <a:bodyPr/>
          <a:lstStyle/>
          <a:p>
            <a:r>
              <a:rPr lang="sr-Latn-RS" dirty="0"/>
              <a:t>Modelovanje bez asocijativnih klasa				1/2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12C4B-EC89-42D2-B850-17F7B30F2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564308"/>
            <a:ext cx="5237751" cy="178593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F849F2-D1BA-4C6B-ACA8-CC15384DC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400" y="1470819"/>
            <a:ext cx="5626943" cy="1805781"/>
          </a:xfrm>
          <a:prstGeom prst="rect">
            <a:avLst/>
          </a:prstGeom>
        </p:spPr>
      </p:pic>
      <p:sp>
        <p:nvSpPr>
          <p:cNvPr id="7" name="Arrow: Up-Down 6">
            <a:extLst>
              <a:ext uri="{FF2B5EF4-FFF2-40B4-BE49-F238E27FC236}">
                <a16:creationId xmlns:a16="http://schemas.microsoft.com/office/drawing/2014/main" id="{B7329112-5C25-4E4D-8516-7B981D68B923}"/>
              </a:ext>
            </a:extLst>
          </p:cNvPr>
          <p:cNvSpPr/>
          <p:nvPr/>
        </p:nvSpPr>
        <p:spPr>
          <a:xfrm>
            <a:off x="3124200" y="3573273"/>
            <a:ext cx="370334" cy="673041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45F5A9-E2E9-4CF8-93BD-ABB6432DF5EE}"/>
              </a:ext>
            </a:extLst>
          </p:cNvPr>
          <p:cNvSpPr/>
          <p:nvPr/>
        </p:nvSpPr>
        <p:spPr>
          <a:xfrm>
            <a:off x="6400800" y="1524000"/>
            <a:ext cx="5715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Fakultet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nazivFakulteta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Zaposlenje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zaposlenje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java.util.HashSet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Zaposlenje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Zaposlenje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datumZaposlenja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Nastavnik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nastavnik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Nastavnik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627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4079-0825-4A8B-ADA7-108F5FFC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10972800" cy="1143000"/>
          </a:xfrm>
        </p:spPr>
        <p:txBody>
          <a:bodyPr/>
          <a:lstStyle/>
          <a:p>
            <a:r>
              <a:rPr lang="sr-Latn-RS" dirty="0"/>
              <a:t>Modelovanje bez asocijativnih klasa				2/2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AE3EE-DBA9-4029-8DC9-B045EFCD1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565" y="4463877"/>
            <a:ext cx="5527902" cy="2293055"/>
          </a:xfrm>
          <a:prstGeom prst="rect">
            <a:avLst/>
          </a:prstGeom>
        </p:spPr>
      </p:pic>
      <p:sp>
        <p:nvSpPr>
          <p:cNvPr id="6" name="Arrow: Up-Down 5">
            <a:extLst>
              <a:ext uri="{FF2B5EF4-FFF2-40B4-BE49-F238E27FC236}">
                <a16:creationId xmlns:a16="http://schemas.microsoft.com/office/drawing/2014/main" id="{FF68D84F-44E0-4A8A-8F46-6EF6E5E22DB8}"/>
              </a:ext>
            </a:extLst>
          </p:cNvPr>
          <p:cNvSpPr/>
          <p:nvPr/>
        </p:nvSpPr>
        <p:spPr>
          <a:xfrm>
            <a:off x="3161887" y="3393888"/>
            <a:ext cx="370334" cy="673041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FA3325-4C8D-4BB2-83B7-E9729A505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65" y="870167"/>
            <a:ext cx="5936735" cy="2257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3E421-8056-49AC-B678-A8B23EDBF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892509"/>
            <a:ext cx="2133600" cy="15713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34D88DD-7EC6-4D15-9DE4-1521C4F71B7F}"/>
              </a:ext>
            </a:extLst>
          </p:cNvPr>
          <p:cNvSpPr/>
          <p:nvPr/>
        </p:nvSpPr>
        <p:spPr>
          <a:xfrm>
            <a:off x="6165335" y="1066800"/>
            <a:ext cx="590083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StatusNarudzbenice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   U_FAZI_FORMIRANJA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   PRIHVACENA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   ISPORUCENA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Narudzbenica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broj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datumNarucivanja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adresaIsporuke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StatusNarudzbenice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status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java.util.Set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NaruceniProizvod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naruceniProizvod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java.util.HashSet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NaruceniProizvod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NaruceniProizvod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kolicina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Proizvod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proizvod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Narudzbenica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narudzbenica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Proizvod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naziv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opis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slika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java.util.Set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NaruceniProizvod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naruceniProizvod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java.util.HashSet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NaruceniProizvod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494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E249-0989-4797-9F8D-DE0F6881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1: Konceptualni dijagram klasa na visokom nivou apstrakcije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B50C8-5D28-460F-8656-83D3CF4DC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81316"/>
            <a:ext cx="9435483" cy="1286510"/>
          </a:xfrm>
        </p:spPr>
        <p:txBody>
          <a:bodyPr/>
          <a:lstStyle/>
          <a:p>
            <a:pPr marL="0" indent="0">
              <a:buNone/>
            </a:pPr>
            <a:r>
              <a:rPr lang="sr-Latn-RS" sz="2000" b="1" dirty="0"/>
              <a:t>Izvod iz specifikacije zahteva sistema za elektronsko ocenjivanje studenata: </a:t>
            </a:r>
            <a:r>
              <a:rPr lang="sr-Latn-RS" sz="2000" i="1" dirty="0"/>
              <a:t>Nastavnici kreiraju testove za predmete koje predaju. Testovi se sastoje od pitanja, gde svako pitanje treba da ima više ponuđenih odgovora. Jedno pitanje mora imati minimalno jedan tačan odgovor.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6F1B60-1458-43BA-A1FB-9421A26B4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1" y="3635043"/>
            <a:ext cx="8332309" cy="2351103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B451C854-8276-4E6F-B3AB-067838DCF848}"/>
              </a:ext>
            </a:extLst>
          </p:cNvPr>
          <p:cNvSpPr/>
          <p:nvPr/>
        </p:nvSpPr>
        <p:spPr>
          <a:xfrm>
            <a:off x="5486400" y="4745672"/>
            <a:ext cx="990600" cy="359728"/>
          </a:xfrm>
          <a:prstGeom prst="borderCallout1">
            <a:avLst>
              <a:gd name="adj1" fmla="val 53059"/>
              <a:gd name="adj2" fmla="val 519"/>
              <a:gd name="adj3" fmla="val 106568"/>
              <a:gd name="adj4" fmla="val -105066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klasa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66BE74FD-C02E-4DE8-B384-335689235B6E}"/>
              </a:ext>
            </a:extLst>
          </p:cNvPr>
          <p:cNvSpPr/>
          <p:nvPr/>
        </p:nvSpPr>
        <p:spPr>
          <a:xfrm>
            <a:off x="5575854" y="3352800"/>
            <a:ext cx="1143000" cy="359728"/>
          </a:xfrm>
          <a:prstGeom prst="borderCallout1">
            <a:avLst>
              <a:gd name="adj1" fmla="val 101325"/>
              <a:gd name="adj2" fmla="val 66763"/>
              <a:gd name="adj3" fmla="val 216272"/>
              <a:gd name="adj4" fmla="val 83707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asocijacija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70CC1355-73D5-434D-B8D3-C1B28082BED2}"/>
              </a:ext>
            </a:extLst>
          </p:cNvPr>
          <p:cNvSpPr/>
          <p:nvPr/>
        </p:nvSpPr>
        <p:spPr>
          <a:xfrm>
            <a:off x="8103870" y="4760262"/>
            <a:ext cx="1421130" cy="359728"/>
          </a:xfrm>
          <a:prstGeom prst="borderCallout1">
            <a:avLst>
              <a:gd name="adj1" fmla="val -1576"/>
              <a:gd name="adj2" fmla="val 44815"/>
              <a:gd name="adj3" fmla="val -112944"/>
              <a:gd name="adj4" fmla="val 48416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Kardinalitet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DD4E33-A5D7-4770-869B-488D0B515A04}"/>
              </a:ext>
            </a:extLst>
          </p:cNvPr>
          <p:cNvCxnSpPr>
            <a:cxnSpLocks/>
          </p:cNvCxnSpPr>
          <p:nvPr/>
        </p:nvCxnSpPr>
        <p:spPr>
          <a:xfrm flipH="1" flipV="1">
            <a:off x="8153400" y="4408792"/>
            <a:ext cx="172720" cy="343853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46BC4029-8B72-4A15-B24A-CBD4A985F11F}"/>
              </a:ext>
            </a:extLst>
          </p:cNvPr>
          <p:cNvSpPr/>
          <p:nvPr/>
        </p:nvSpPr>
        <p:spPr>
          <a:xfrm>
            <a:off x="1656449" y="3455178"/>
            <a:ext cx="1421130" cy="359728"/>
          </a:xfrm>
          <a:prstGeom prst="borderCallout1">
            <a:avLst>
              <a:gd name="adj1" fmla="val 94672"/>
              <a:gd name="adj2" fmla="val 48563"/>
              <a:gd name="adj3" fmla="val 276982"/>
              <a:gd name="adj4" fmla="val 82774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Naziv uloge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AA0C15E-80A3-4590-BE75-15A8020FAAD8}"/>
              </a:ext>
            </a:extLst>
          </p:cNvPr>
          <p:cNvSpPr txBox="1">
            <a:spLocks/>
          </p:cNvSpPr>
          <p:nvPr/>
        </p:nvSpPr>
        <p:spPr bwMode="auto">
          <a:xfrm>
            <a:off x="2209800" y="6272759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000" dirty="0"/>
              <a:t>Ovaj dijagram prikazuje uočene koncepte sistema i veze između njih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935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5" grpId="0" animBg="1"/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9287-6F48-48AF-A3D3-E8F891BC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N-arna asocijacija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33715-EDE1-4BED-8E77-8F2FAAEE8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609599"/>
          </a:xfrm>
        </p:spPr>
        <p:txBody>
          <a:bodyPr/>
          <a:lstStyle/>
          <a:p>
            <a:r>
              <a:rPr lang="sr-Latn-RS" dirty="0"/>
              <a:t>Postoji od verzije UML 2.0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B46B7-F5A6-44D0-AC1B-13EB67A55A78}"/>
              </a:ext>
            </a:extLst>
          </p:cNvPr>
          <p:cNvSpPr/>
          <p:nvPr/>
        </p:nvSpPr>
        <p:spPr>
          <a:xfrm>
            <a:off x="6324600" y="2551837"/>
            <a:ext cx="56388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Klasa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koja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nastaje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kao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posledica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n-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arne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asocijacije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:</a:t>
            </a:r>
            <a:endParaRPr lang="en-US" sz="1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StudentSlusaPredmet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Predmet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predmet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SkolskaGodina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uSkolskojGodini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Nastavnik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kodNastavnika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C8992D-7E35-4022-B3D0-5EAC04100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392363"/>
            <a:ext cx="5232155" cy="275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8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AE1E-B91E-4B9D-9E5A-87A7A557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Primeri korišćenja asocijacija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1C1BD0-EE69-4E20-8345-147939935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40" y="2066924"/>
            <a:ext cx="5095178" cy="1895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B1C519-E2AB-4005-83AE-D9628FC5E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438" y="2133600"/>
            <a:ext cx="3655194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247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936C-E8AD-4B88-BAFA-BDAE6A31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Vežba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D6B7-0451-49B9-9891-5898B385A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58" y="1417638"/>
            <a:ext cx="10972800" cy="4525963"/>
          </a:xfrm>
        </p:spPr>
        <p:txBody>
          <a:bodyPr/>
          <a:lstStyle/>
          <a:p>
            <a:r>
              <a:rPr lang="sr-Latn-RS" dirty="0"/>
              <a:t>Gde staviti bodove koje </a:t>
            </a:r>
            <a:r>
              <a:rPr lang="en-US" dirty="0"/>
              <a:t>je </a:t>
            </a:r>
            <a:r>
              <a:rPr lang="sr-Latn-RS" dirty="0"/>
              <a:t>student osvoji</a:t>
            </a:r>
            <a:r>
              <a:rPr lang="en-US" dirty="0"/>
              <a:t>o</a:t>
            </a:r>
            <a:r>
              <a:rPr lang="sr-Latn-RS" dirty="0"/>
              <a:t> rešavanjem testa?</a:t>
            </a:r>
            <a:endParaRPr lang="en-US" dirty="0"/>
          </a:p>
          <a:p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znati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je </a:t>
            </a:r>
            <a:r>
              <a:rPr lang="en-US" dirty="0" err="1"/>
              <a:t>odgovore</a:t>
            </a:r>
            <a:r>
              <a:rPr lang="en-US" dirty="0"/>
              <a:t> </a:t>
            </a:r>
            <a:r>
              <a:rPr lang="en-US" dirty="0" err="1"/>
              <a:t>dao</a:t>
            </a:r>
            <a:r>
              <a:rPr lang="en-US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6B76D-B295-4F28-9C20-4A50DABFB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032" y="2560638"/>
            <a:ext cx="7774806" cy="402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280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4370-BBB8-4DA4-9546-A1D405E9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</a:t>
            </a:r>
            <a:r>
              <a:rPr lang="sr-Latn-RS" dirty="0"/>
              <a:t>šenje</a:t>
            </a:r>
            <a:r>
              <a:rPr lang="en-US" dirty="0"/>
              <a:t>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8975E4-ED00-4CE9-9232-376B2B4FF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295400"/>
            <a:ext cx="8753563" cy="452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206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E5A09-C59F-4B55-8D7B-40BAEECA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</a:t>
            </a:r>
            <a:r>
              <a:rPr lang="sr-Latn-RS" dirty="0"/>
              <a:t>š</a:t>
            </a:r>
            <a:r>
              <a:rPr lang="en-US" dirty="0" err="1"/>
              <a:t>enje</a:t>
            </a:r>
            <a:r>
              <a:rPr lang="en-US" dirty="0"/>
              <a:t>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429CD-E071-4CE1-9DF3-32D1AD456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24000"/>
            <a:ext cx="8664585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388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5DF792F-DE06-415C-95C0-0781A1D3D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/>
              <a:t>Literatura</a:t>
            </a:r>
            <a:endParaRPr lang="sr-Latn-CS" altLang="sr-Latn-R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7ADD5F6-97BE-460A-9D43-3AD5BF71F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628776"/>
            <a:ext cx="8229600" cy="4525963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altLang="sr-Latn-RS" sz="2400" dirty="0"/>
              <a:t>James Rumbaugh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Ivar Jacobson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Grady </a:t>
            </a:r>
            <a:r>
              <a:rPr lang="en-US" altLang="sr-Latn-RS" sz="2400" dirty="0" err="1"/>
              <a:t>Booch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The Unified Modeling Language </a:t>
            </a:r>
            <a:r>
              <a:rPr lang="sr-Latn-RS" altLang="sr-Latn-RS" sz="2400" dirty="0"/>
              <a:t> </a:t>
            </a:r>
            <a:r>
              <a:rPr lang="en-US" altLang="sr-Latn-RS" sz="2400" dirty="0"/>
              <a:t>Reference Manual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Second Edition</a:t>
            </a:r>
            <a:r>
              <a:rPr lang="sr-Latn-RS" altLang="sr-Latn-RS" sz="2400" dirty="0"/>
              <a:t>, Addison-Wesley, 2004 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sr-Latn-RS" altLang="sr-Latn-RS" sz="2400" dirty="0"/>
              <a:t>Scott W. Ambler, The Object Primer: </a:t>
            </a:r>
            <a:r>
              <a:rPr lang="en-US" altLang="sr-Latn-RS" sz="2400" dirty="0"/>
              <a:t>Agile Model-Driven Development with UML 2.0</a:t>
            </a:r>
            <a:r>
              <a:rPr lang="sr-Latn-RS" altLang="sr-Latn-RS" sz="2400" dirty="0"/>
              <a:t>, </a:t>
            </a:r>
            <a:r>
              <a:rPr lang="pt-BR" altLang="sr-Latn-RS" sz="2400" dirty="0"/>
              <a:t>Cambridge</a:t>
            </a:r>
            <a:r>
              <a:rPr lang="sr-Latn-RS" altLang="sr-Latn-RS" sz="2400" dirty="0"/>
              <a:t> </a:t>
            </a:r>
            <a:r>
              <a:rPr lang="pt-BR" altLang="sr-Latn-RS" sz="2400" dirty="0"/>
              <a:t>University</a:t>
            </a:r>
            <a:r>
              <a:rPr lang="sr-Latn-RS" altLang="sr-Latn-RS" sz="2400" dirty="0"/>
              <a:t> </a:t>
            </a:r>
            <a:r>
              <a:rPr lang="pt-BR" altLang="sr-Latn-RS" sz="2400" dirty="0"/>
              <a:t>Press</a:t>
            </a:r>
            <a:r>
              <a:rPr lang="sr-Latn-RS" altLang="sr-Latn-RS" sz="2400" dirty="0"/>
              <a:t>, 2004 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400" dirty="0"/>
              <a:t>M. Fowler, UML Distilled - A Brief Guide to the Standard Object Modeling Language, Third Edition, Addison Wesley, Boston, 2004.</a:t>
            </a:r>
          </a:p>
          <a:p>
            <a:pPr marL="533400" indent="-533400" eaLnBrk="1" hangingPunct="1">
              <a:buFontTx/>
              <a:buAutoNum type="arabicPeriod"/>
            </a:pPr>
            <a:endParaRPr lang="sr-Latn-RS" altLang="sr-Latn-RS" sz="2400" dirty="0"/>
          </a:p>
          <a:p>
            <a:pPr marL="533400" indent="-533400" eaLnBrk="1" hangingPunct="1">
              <a:buFontTx/>
              <a:buAutoNum type="arabicPeriod"/>
            </a:pPr>
            <a:endParaRPr lang="sr-Latn-RS" altLang="sr-Latn-RS" sz="2400" dirty="0"/>
          </a:p>
          <a:p>
            <a:pPr marL="533400" indent="-533400" eaLnBrk="1" hangingPunct="1">
              <a:buFontTx/>
              <a:buAutoNum type="arabicPeriod"/>
            </a:pPr>
            <a:endParaRPr lang="sr-Latn-CS" altLang="sr-Latn-RS" sz="2400" dirty="0"/>
          </a:p>
        </p:txBody>
      </p:sp>
    </p:spTree>
    <p:extLst>
      <p:ext uri="{BB962C8B-B14F-4D97-AF65-F5344CB8AC3E}">
        <p14:creationId xmlns:p14="http://schemas.microsoft.com/office/powerpoint/2010/main" val="246020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>
            <a:extLst>
              <a:ext uri="{FF2B5EF4-FFF2-40B4-BE49-F238E27FC236}">
                <a16:creationId xmlns:a16="http://schemas.microsoft.com/office/drawing/2014/main" id="{8009A11F-ECA6-47A2-8B65-0D6A94FD8D5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76401" y="4462463"/>
            <a:ext cx="8747125" cy="1909762"/>
            <a:chOff x="96" y="2811"/>
            <a:chExt cx="5510" cy="1203"/>
          </a:xfrm>
        </p:grpSpPr>
        <p:sp>
          <p:nvSpPr>
            <p:cNvPr id="10" name="AutoShape 3">
              <a:extLst>
                <a:ext uri="{FF2B5EF4-FFF2-40B4-BE49-F238E27FC236}">
                  <a16:creationId xmlns:a16="http://schemas.microsoft.com/office/drawing/2014/main" id="{1740935E-0474-4218-B714-C5693A6E29D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6" y="2811"/>
              <a:ext cx="5510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F1C8619-A985-4C23-A59C-319707F7A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811"/>
              <a:ext cx="5510" cy="1203"/>
            </a:xfrm>
            <a:prstGeom prst="rect">
              <a:avLst/>
            </a:prstGeom>
            <a:solidFill>
              <a:srgbClr val="FFFFFF"/>
            </a:solidFill>
            <a:ln w="15875" cap="sq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64DF3B04-BFDD-487D-9C92-6D5FC467F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" y="2964"/>
              <a:ext cx="1094" cy="734"/>
            </a:xfrm>
            <a:prstGeom prst="rect">
              <a:avLst/>
            </a:prstGeom>
            <a:solidFill>
              <a:srgbClr val="FFFFFF"/>
            </a:solidFill>
            <a:ln w="15875" cap="sq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9DD311F-22A7-4737-8236-50690AB5B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" y="2964"/>
              <a:ext cx="1094" cy="734"/>
            </a:xfrm>
            <a:prstGeom prst="rect">
              <a:avLst/>
            </a:pr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A1C71192-5EB2-4CD8-BAD1-50578BFDF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3147"/>
              <a:ext cx="1094" cy="0"/>
            </a:xfrm>
            <a:prstGeom prst="line">
              <a:avLst/>
            </a:pr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A918675C-BC2B-48FD-B2AC-E5667CA64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3303"/>
              <a:ext cx="69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ukupnoPoena</a:t>
              </a:r>
              <a:endParaRPr lang="en-US" altLang="en-US"/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BC416B06-D1E1-459A-B146-951F909A0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3181"/>
              <a:ext cx="53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nazivTesta</a:t>
              </a:r>
              <a:endParaRPr lang="en-US" altLang="en-US"/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D204F5DB-D3C8-4BE5-A7DE-4D21463F8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3484"/>
              <a:ext cx="1094" cy="0"/>
            </a:xfrm>
            <a:prstGeom prst="line">
              <a:avLst/>
            </a:pr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5D01D1E9-26F6-4E60-BD1B-49353E63A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3518"/>
              <a:ext cx="105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sumaUnetihBodova()</a:t>
              </a:r>
              <a:endParaRPr lang="en-US" altLang="en-US"/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2968CF12-E7CC-4F68-997A-D96ECA00E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7" y="2994"/>
              <a:ext cx="22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Test</a:t>
              </a:r>
              <a:endParaRPr lang="en-US" altLang="en-US"/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232E1E39-340F-44B9-90D7-B1564F8DF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3178"/>
              <a:ext cx="810" cy="398"/>
            </a:xfrm>
            <a:prstGeom prst="rect">
              <a:avLst/>
            </a:prstGeom>
            <a:solidFill>
              <a:srgbClr val="FFFFFF"/>
            </a:solidFill>
            <a:ln w="17463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53042DA8-19A0-41D7-B6E4-12E6391A5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3178"/>
              <a:ext cx="810" cy="398"/>
            </a:xfrm>
            <a:prstGeom prst="rect">
              <a:avLst/>
            </a:pr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8F873187-B742-4F5A-817A-60BFF01D0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3362"/>
              <a:ext cx="810" cy="0"/>
            </a:xfrm>
            <a:prstGeom prst="line">
              <a:avLst/>
            </a:pr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D6E1DA30-D2A4-4BF1-A779-7A87F21CF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5" y="3395"/>
              <a:ext cx="58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tekstPitanja</a:t>
              </a:r>
              <a:endParaRPr lang="en-US" altLang="en-US"/>
            </a:p>
          </p:txBody>
        </p:sp>
        <p:sp>
          <p:nvSpPr>
            <p:cNvPr id="24" name="Rectangle 18">
              <a:extLst>
                <a:ext uri="{FF2B5EF4-FFF2-40B4-BE49-F238E27FC236}">
                  <a16:creationId xmlns:a16="http://schemas.microsoft.com/office/drawing/2014/main" id="{B356A3D8-62AD-49EA-ADF7-8469BC9AE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3" y="3208"/>
              <a:ext cx="37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Pitanje</a:t>
              </a:r>
              <a:endParaRPr lang="en-US" altLang="en-US"/>
            </a:p>
          </p:txBody>
        </p:sp>
        <p:sp>
          <p:nvSpPr>
            <p:cNvPr id="25" name="Rectangle 19">
              <a:extLst>
                <a:ext uri="{FF2B5EF4-FFF2-40B4-BE49-F238E27FC236}">
                  <a16:creationId xmlns:a16="http://schemas.microsoft.com/office/drawing/2014/main" id="{4DCC0B18-C8DE-490B-B656-E0155BC32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" y="2964"/>
              <a:ext cx="810" cy="642"/>
            </a:xfrm>
            <a:prstGeom prst="rect">
              <a:avLst/>
            </a:prstGeom>
            <a:solidFill>
              <a:srgbClr val="FFFFFF"/>
            </a:solidFill>
            <a:ln w="17463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0">
              <a:extLst>
                <a:ext uri="{FF2B5EF4-FFF2-40B4-BE49-F238E27FC236}">
                  <a16:creationId xmlns:a16="http://schemas.microsoft.com/office/drawing/2014/main" id="{FD1301F3-BBDA-490B-BFFC-6A46C093A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" y="2964"/>
              <a:ext cx="810" cy="642"/>
            </a:xfrm>
            <a:prstGeom prst="rect">
              <a:avLst/>
            </a:pr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DA13C20C-FD8E-49D8-93D0-4C4F9016C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4" y="3147"/>
              <a:ext cx="810" cy="0"/>
            </a:xfrm>
            <a:prstGeom prst="line">
              <a:avLst/>
            </a:pr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2">
              <a:extLst>
                <a:ext uri="{FF2B5EF4-FFF2-40B4-BE49-F238E27FC236}">
                  <a16:creationId xmlns:a16="http://schemas.microsoft.com/office/drawing/2014/main" id="{3DDF4DEB-9D7A-4F96-9E61-0E38B06D2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3426"/>
              <a:ext cx="53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nosiPoena</a:t>
              </a:r>
              <a:endParaRPr lang="en-US" altLang="en-US"/>
            </a:p>
          </p:txBody>
        </p: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A78D366A-8040-4A29-832C-CE3BFF97E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3303"/>
              <a:ext cx="27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tacan</a:t>
              </a:r>
              <a:endParaRPr lang="en-US" altLang="en-US"/>
            </a:p>
          </p:txBody>
        </p:sp>
        <p:sp>
          <p:nvSpPr>
            <p:cNvPr id="30" name="Rectangle 24">
              <a:extLst>
                <a:ext uri="{FF2B5EF4-FFF2-40B4-BE49-F238E27FC236}">
                  <a16:creationId xmlns:a16="http://schemas.microsoft.com/office/drawing/2014/main" id="{389AAD40-EFE0-47FE-866B-EEA77D182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3181"/>
              <a:ext cx="73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tekstOdgovora</a:t>
              </a:r>
              <a:endParaRPr lang="en-US" altLang="en-US"/>
            </a:p>
          </p:txBody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DDF45766-A918-441C-8A12-D8FB248A9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6" y="2994"/>
              <a:ext cx="47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Odgovor</a:t>
              </a:r>
              <a:endParaRPr lang="en-US" altLang="en-US"/>
            </a:p>
          </p:txBody>
        </p:sp>
        <p:sp>
          <p:nvSpPr>
            <p:cNvPr id="32" name="Rectangle 26">
              <a:extLst>
                <a:ext uri="{FF2B5EF4-FFF2-40B4-BE49-F238E27FC236}">
                  <a16:creationId xmlns:a16="http://schemas.microsoft.com/office/drawing/2014/main" id="{D5F9C307-31E2-44D4-AAC5-343D442F5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" y="3464"/>
              <a:ext cx="557" cy="244"/>
            </a:xfrm>
            <a:prstGeom prst="rect">
              <a:avLst/>
            </a:prstGeom>
            <a:solidFill>
              <a:srgbClr val="FFFFFF"/>
            </a:solidFill>
            <a:ln w="17463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449CC302-B131-4047-9EEF-E0F1E3DA5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" y="3464"/>
              <a:ext cx="557" cy="244"/>
            </a:xfrm>
            <a:prstGeom prst="rect">
              <a:avLst/>
            </a:pr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CCA4B46E-E3A8-4624-AE9C-C35742A51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493"/>
              <a:ext cx="45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Predmet</a:t>
              </a:r>
              <a:endParaRPr lang="en-US" altLang="en-US"/>
            </a:p>
          </p:txBody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72F4D2CB-6E8A-43B4-AC49-9E29C397A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" y="3742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36" name="Rectangle 30">
              <a:extLst>
                <a:ext uri="{FF2B5EF4-FFF2-40B4-BE49-F238E27FC236}">
                  <a16:creationId xmlns:a16="http://schemas.microsoft.com/office/drawing/2014/main" id="{B4108A01-8B50-423D-A91E-528408648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" y="331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37" name="Line 31">
              <a:extLst>
                <a:ext uri="{FF2B5EF4-FFF2-40B4-BE49-F238E27FC236}">
                  <a16:creationId xmlns:a16="http://schemas.microsoft.com/office/drawing/2014/main" id="{7CD5F8EA-A40D-472B-8A11-6B7CF8EA3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5" y="3433"/>
              <a:ext cx="750" cy="0"/>
            </a:xfrm>
            <a:prstGeom prst="line">
              <a:avLst/>
            </a:pr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2">
              <a:extLst>
                <a:ext uri="{FF2B5EF4-FFF2-40B4-BE49-F238E27FC236}">
                  <a16:creationId xmlns:a16="http://schemas.microsoft.com/office/drawing/2014/main" id="{BC6543BC-C8DA-4957-AB42-76C4D7FEB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2" y="3467"/>
              <a:ext cx="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*</a:t>
              </a:r>
              <a:endParaRPr lang="en-US" altLang="en-US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AA1926B9-C180-41C7-9D86-ECE62A87A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3467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40" name="Line 34">
              <a:extLst>
                <a:ext uri="{FF2B5EF4-FFF2-40B4-BE49-F238E27FC236}">
                  <a16:creationId xmlns:a16="http://schemas.microsoft.com/office/drawing/2014/main" id="{0CFCBE4A-F17D-4832-B4FA-D1C94F70DB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5" y="3362"/>
              <a:ext cx="679" cy="0"/>
            </a:xfrm>
            <a:prstGeom prst="line">
              <a:avLst/>
            </a:pr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5">
              <a:extLst>
                <a:ext uri="{FF2B5EF4-FFF2-40B4-BE49-F238E27FC236}">
                  <a16:creationId xmlns:a16="http://schemas.microsoft.com/office/drawing/2014/main" id="{EAC96FFA-C093-4E90-A347-F98188060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" y="3395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42" name="Rectangle 36">
              <a:extLst>
                <a:ext uri="{FF2B5EF4-FFF2-40B4-BE49-F238E27FC236}">
                  <a16:creationId xmlns:a16="http://schemas.microsoft.com/office/drawing/2014/main" id="{6480754D-5D9B-485F-97A6-8B422518D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" y="3395"/>
              <a:ext cx="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*</a:t>
              </a:r>
              <a:endParaRPr lang="en-US" altLang="en-US"/>
            </a:p>
          </p:txBody>
        </p:sp>
        <p:sp>
          <p:nvSpPr>
            <p:cNvPr id="43" name="Line 37">
              <a:extLst>
                <a:ext uri="{FF2B5EF4-FFF2-40B4-BE49-F238E27FC236}">
                  <a16:creationId xmlns:a16="http://schemas.microsoft.com/office/drawing/2014/main" id="{D556F9C8-F66D-499A-AC47-9843771DB7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5" y="3576"/>
              <a:ext cx="506" cy="0"/>
            </a:xfrm>
            <a:prstGeom prst="line">
              <a:avLst/>
            </a:pr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38">
              <a:extLst>
                <a:ext uri="{FF2B5EF4-FFF2-40B4-BE49-F238E27FC236}">
                  <a16:creationId xmlns:a16="http://schemas.microsoft.com/office/drawing/2014/main" id="{A60F61FB-D5AF-4BB5-BD99-22CCC5661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3609"/>
              <a:ext cx="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*</a:t>
              </a:r>
              <a:endParaRPr lang="en-US" altLang="en-US"/>
            </a:p>
          </p:txBody>
        </p:sp>
        <p:sp>
          <p:nvSpPr>
            <p:cNvPr id="45" name="Rectangle 39">
              <a:extLst>
                <a:ext uri="{FF2B5EF4-FFF2-40B4-BE49-F238E27FC236}">
                  <a16:creationId xmlns:a16="http://schemas.microsoft.com/office/drawing/2014/main" id="{36D924FE-2AD4-470F-B557-805FE6D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" y="3609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7D697E-E5A2-401D-8466-F3D165CA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0" y="274638"/>
            <a:ext cx="7924800" cy="1630362"/>
          </a:xfrm>
        </p:spPr>
        <p:txBody>
          <a:bodyPr/>
          <a:lstStyle/>
          <a:p>
            <a:r>
              <a:rPr lang="sr-Latn-RS" dirty="0"/>
              <a:t>Primer 2: Konceptualni dijagrama klasa, sa malo više detalja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F36FD-A0B9-477B-811D-63C7BFEE68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214" y="145803"/>
            <a:ext cx="3429000" cy="4191000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53C5C386-CF26-4B2A-9324-9950B89C97BA}"/>
              </a:ext>
            </a:extLst>
          </p:cNvPr>
          <p:cNvSpPr/>
          <p:nvPr/>
        </p:nvSpPr>
        <p:spPr>
          <a:xfrm>
            <a:off x="6050160" y="4461940"/>
            <a:ext cx="1646040" cy="414861"/>
          </a:xfrm>
          <a:prstGeom prst="borderCallout1">
            <a:avLst>
              <a:gd name="adj1" fmla="val 56908"/>
              <a:gd name="adj2" fmla="val -409"/>
              <a:gd name="adj3" fmla="val 182705"/>
              <a:gd name="adj4" fmla="val -54506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Obeležja klase 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B8A0EF18-7E49-4945-97D4-869620CF2999}"/>
              </a:ext>
            </a:extLst>
          </p:cNvPr>
          <p:cNvSpPr/>
          <p:nvPr/>
        </p:nvSpPr>
        <p:spPr>
          <a:xfrm>
            <a:off x="5690234" y="6129267"/>
            <a:ext cx="1646040" cy="368618"/>
          </a:xfrm>
          <a:prstGeom prst="borderCallout1">
            <a:avLst>
              <a:gd name="adj1" fmla="val 66921"/>
              <a:gd name="adj2" fmla="val 123"/>
              <a:gd name="adj3" fmla="val -91804"/>
              <a:gd name="adj4" fmla="val -70302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Metoda klase</a:t>
            </a:r>
            <a:r>
              <a:rPr lang="sr-Latn-RS" sz="9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023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3BDC-7AD3-4A24-929C-962418CE7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250"/>
            <a:ext cx="11734800" cy="1143000"/>
          </a:xfrm>
        </p:spPr>
        <p:txBody>
          <a:bodyPr/>
          <a:lstStyle/>
          <a:p>
            <a:r>
              <a:rPr lang="sr-Latn-RS" sz="3600" dirty="0"/>
              <a:t>Primer 2b: Konceptualni model koji opisuje učesnike u sistemu elektronskog ocenjivanja 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1F7FD-37B3-4846-A74E-3FDD0A5D16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71800" y="1981200"/>
            <a:ext cx="6781800" cy="4114800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8DA57763-A90D-4093-9D6E-3DF251532382}"/>
              </a:ext>
            </a:extLst>
          </p:cNvPr>
          <p:cNvSpPr/>
          <p:nvPr/>
        </p:nvSpPr>
        <p:spPr>
          <a:xfrm>
            <a:off x="5105400" y="5638800"/>
            <a:ext cx="1676400" cy="381000"/>
          </a:xfrm>
          <a:prstGeom prst="borderCallout1">
            <a:avLst>
              <a:gd name="adj1" fmla="val 55573"/>
              <a:gd name="adj2" fmla="val -2701"/>
              <a:gd name="adj3" fmla="val -7522"/>
              <a:gd name="adj4" fmla="val -31652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ts val="0"/>
              </a:spcBef>
              <a:spcAft>
                <a:spcPts val="1000"/>
              </a:spcAft>
            </a:pPr>
            <a:r>
              <a:rPr lang="sr-Latn-R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Enumeracija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1B3CA3BD-6570-44E7-A4C8-9AEB30DCF662}"/>
              </a:ext>
            </a:extLst>
          </p:cNvPr>
          <p:cNvSpPr/>
          <p:nvPr/>
        </p:nvSpPr>
        <p:spPr>
          <a:xfrm>
            <a:off x="6802515" y="1676400"/>
            <a:ext cx="1524000" cy="391160"/>
          </a:xfrm>
          <a:prstGeom prst="borderCallout1">
            <a:avLst>
              <a:gd name="adj1" fmla="val 100489"/>
              <a:gd name="adj2" fmla="val 42093"/>
              <a:gd name="adj3" fmla="val 290816"/>
              <a:gd name="adj4" fmla="val 27535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generalizacija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4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214AA-71C5-42A3-B986-F4BE8226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3: Detaljan konceptualni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7FC86-41BC-4E07-96A1-4A208C3A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Obično se ne navode </a:t>
            </a:r>
            <a:r>
              <a:rPr lang="sr-Latn-RS" i="1" dirty="0"/>
              <a:t>get</a:t>
            </a:r>
            <a:r>
              <a:rPr lang="sr-Latn-RS" dirty="0"/>
              <a:t> i </a:t>
            </a:r>
            <a:r>
              <a:rPr lang="sr-Latn-RS" i="1" dirty="0"/>
              <a:t>set</a:t>
            </a:r>
            <a:r>
              <a:rPr lang="sr-Latn-RS" dirty="0"/>
              <a:t> metode i konstruktori</a:t>
            </a:r>
          </a:p>
          <a:p>
            <a:r>
              <a:rPr lang="sr-Latn-RS" dirty="0"/>
              <a:t>Cilj</a:t>
            </a:r>
          </a:p>
          <a:p>
            <a:pPr lvl="1"/>
            <a:r>
              <a:rPr lang="sr-Latn-RS" dirty="0"/>
              <a:t>brže modelovanje</a:t>
            </a:r>
          </a:p>
          <a:p>
            <a:pPr lvl="1"/>
            <a:r>
              <a:rPr lang="sr-Latn-RS" dirty="0"/>
              <a:t>čitljiviji modeli</a:t>
            </a:r>
          </a:p>
          <a:p>
            <a:pPr lvl="1"/>
            <a:endParaRPr lang="sr-Latn-R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5250C3-D16D-4AB3-970A-29EBB406C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1" y="1676400"/>
            <a:ext cx="10796354" cy="201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36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F333-9532-4B26-8B4F-676C4A87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0820400" cy="921976"/>
          </a:xfrm>
        </p:spPr>
        <p:txBody>
          <a:bodyPr/>
          <a:lstStyle/>
          <a:p>
            <a:r>
              <a:rPr lang="sr-Latn-RS" dirty="0"/>
              <a:t>Primer 4: Veoma detaljan implementacioni dijagram klasa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A8BA7B-3FAC-4FE0-A855-77E40AD79EBD}"/>
              </a:ext>
            </a:extLst>
          </p:cNvPr>
          <p:cNvSpPr txBox="1">
            <a:spLocks/>
          </p:cNvSpPr>
          <p:nvPr/>
        </p:nvSpPr>
        <p:spPr bwMode="auto">
          <a:xfrm>
            <a:off x="457200" y="5440362"/>
            <a:ext cx="975729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000" dirty="0"/>
              <a:t>Moguća namena: </a:t>
            </a:r>
          </a:p>
          <a:p>
            <a:pPr marL="685800" lvl="1"/>
            <a:r>
              <a:rPr lang="sr-Latn-RS" sz="1800" dirty="0"/>
              <a:t>Specifikacija implementacije od strane softverskog arhitekte za programere-početnike</a:t>
            </a:r>
          </a:p>
          <a:p>
            <a:pPr marL="685800" lvl="1"/>
            <a:r>
              <a:rPr lang="sr-Latn-RS" sz="1800" dirty="0"/>
              <a:t>Generisanje koda</a:t>
            </a:r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90B641-B559-4E5F-8B26-1A886E24D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95" y="1692494"/>
            <a:ext cx="11703205" cy="257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523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22.6|13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78|3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25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25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9.6|8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|27.2|30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8553</TotalTime>
  <Words>2565</Words>
  <Application>Microsoft Office PowerPoint</Application>
  <PresentationFormat>Widescreen</PresentationFormat>
  <Paragraphs>478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Arial Narrow</vt:lpstr>
      <vt:lpstr>Calibri</vt:lpstr>
      <vt:lpstr>Consolas</vt:lpstr>
      <vt:lpstr>Office Theme</vt:lpstr>
      <vt:lpstr>Specifikacija softverskih sistema Predavanje br. 4 – Dijagram klasa, 1. deo Osnovni pojmovi, asocijacije</vt:lpstr>
      <vt:lpstr>PowerPoint Presentation</vt:lpstr>
      <vt:lpstr>Osnovni elementi dijagrama klasa</vt:lpstr>
      <vt:lpstr>Korišćenje dijagrama klasa</vt:lpstr>
      <vt:lpstr>Primer 1: Konceptualni dijagram klasa na visokom nivou apstrakcije</vt:lpstr>
      <vt:lpstr>Primer 2: Konceptualni dijagrama klasa, sa malo više detalja</vt:lpstr>
      <vt:lpstr>Primer 2b: Konceptualni model koji opisuje učesnike u sistemu elektronskog ocenjivanja </vt:lpstr>
      <vt:lpstr>Primer 3: Detaljan konceptualni model</vt:lpstr>
      <vt:lpstr>Primer 4: Veoma detaljan implementacioni dijagram klasa</vt:lpstr>
      <vt:lpstr>Primer 5: Implementacija interfejsa</vt:lpstr>
      <vt:lpstr>Klase - imenovanje</vt:lpstr>
      <vt:lpstr>Obeležja klase</vt:lpstr>
      <vt:lpstr>Vidljivost obeležja</vt:lpstr>
      <vt:lpstr>Vidljivost obeležja - primeri</vt:lpstr>
      <vt:lpstr>Tipovi podataka obeležja</vt:lpstr>
      <vt:lpstr>Kardinalitet</vt:lpstr>
      <vt:lpstr>Inicijalna – podrazumevana vrednost </vt:lpstr>
      <vt:lpstr>Inicijalna – podrazumevana vrednost </vt:lpstr>
      <vt:lpstr>Statička obeležja</vt:lpstr>
      <vt:lpstr>Dodatne opcije obeležja</vt:lpstr>
      <vt:lpstr>Primer izvedenih obeležja</vt:lpstr>
      <vt:lpstr>Get i set metode</vt:lpstr>
      <vt:lpstr>Metode za pristup obeležjima čiji je kardinalitet *</vt:lpstr>
      <vt:lpstr>Metode klase za pristup obeležjima čiji je kardinalitet *</vt:lpstr>
      <vt:lpstr>Klase i obeležja – kako ih otkriti?</vt:lpstr>
      <vt:lpstr>Metode klasa</vt:lpstr>
      <vt:lpstr>Format za specifikaciju metoda i parametara</vt:lpstr>
      <vt:lpstr>Pravila dobre prakse</vt:lpstr>
      <vt:lpstr>Rezime</vt:lpstr>
      <vt:lpstr>Veze u dijagramima klasa</vt:lpstr>
      <vt:lpstr>Asocijacija</vt:lpstr>
      <vt:lpstr>Primer implementacije na programskom jeziku java </vt:lpstr>
      <vt:lpstr>Navigabilna asocijacija u jednom smeru</vt:lpstr>
      <vt:lpstr>Primer implementacije na programskom jeziku java </vt:lpstr>
      <vt:lpstr>Osobine asocijacije</vt:lpstr>
      <vt:lpstr>Asocijacije ili direktan unos obeležja čiji je tip klasa?    1/2</vt:lpstr>
      <vt:lpstr>Asocijacije ili direktan unos obeležja čiji je tip klasa?    2/2</vt:lpstr>
      <vt:lpstr>Ovo svakako nemojte praktikovati!</vt:lpstr>
      <vt:lpstr>Pravila „lepog ponašanja“ pri modelovanju </vt:lpstr>
      <vt:lpstr>Kako otkriti asocijacije?</vt:lpstr>
      <vt:lpstr>Određivanje kardinaliteta</vt:lpstr>
      <vt:lpstr>Agregacija</vt:lpstr>
      <vt:lpstr>Kompozicija</vt:lpstr>
      <vt:lpstr>Agregacija i kompozicija – greške</vt:lpstr>
      <vt:lpstr>Preporuka</vt:lpstr>
      <vt:lpstr>Agregacija ili kompozicija?</vt:lpstr>
      <vt:lpstr>Asocijativne klase</vt:lpstr>
      <vt:lpstr>Modelovanje bez asocijativnih klasa    1/2</vt:lpstr>
      <vt:lpstr>Modelovanje bez asocijativnih klasa    2/2</vt:lpstr>
      <vt:lpstr>N-arna asocijacija</vt:lpstr>
      <vt:lpstr>Primeri korišćenja asocijacija</vt:lpstr>
      <vt:lpstr>Vežba</vt:lpstr>
      <vt:lpstr>Rešenje 1</vt:lpstr>
      <vt:lpstr>Rešenje 2</vt:lpstr>
      <vt:lpstr>Literatura</vt:lpstr>
    </vt:vector>
  </TitlesOfParts>
  <Company>FTN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Gordana Milosavljevic</dc:creator>
  <cp:lastModifiedBy>Gordana Milosavljević</cp:lastModifiedBy>
  <cp:revision>376</cp:revision>
  <dcterms:created xsi:type="dcterms:W3CDTF">2015-03-01T19:57:14Z</dcterms:created>
  <dcterms:modified xsi:type="dcterms:W3CDTF">2022-11-03T07:41:56Z</dcterms:modified>
</cp:coreProperties>
</file>