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418" r:id="rId3"/>
    <p:sldId id="429" r:id="rId4"/>
    <p:sldId id="426" r:id="rId5"/>
    <p:sldId id="435" r:id="rId6"/>
    <p:sldId id="430" r:id="rId7"/>
    <p:sldId id="434" r:id="rId8"/>
    <p:sldId id="437" r:id="rId9"/>
    <p:sldId id="438" r:id="rId10"/>
    <p:sldId id="428" r:id="rId11"/>
    <p:sldId id="436" r:id="rId12"/>
    <p:sldId id="440" r:id="rId13"/>
    <p:sldId id="441" r:id="rId14"/>
    <p:sldId id="432" r:id="rId15"/>
    <p:sldId id="427" r:id="rId16"/>
    <p:sldId id="442" r:id="rId17"/>
    <p:sldId id="443" r:id="rId18"/>
    <p:sldId id="444" r:id="rId19"/>
    <p:sldId id="445" r:id="rId20"/>
    <p:sldId id="446" r:id="rId21"/>
    <p:sldId id="447" r:id="rId22"/>
    <p:sldId id="295" r:id="rId23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22.11.2022.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</a:t>
            </a:r>
            <a:r>
              <a:rPr lang="sr-Latn-RS" altLang="sr-Latn-RS" sz="3200" dirty="0"/>
              <a:t>skih sistema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8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sekvence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/>
              <a:t>2022.</a:t>
            </a:r>
            <a:endParaRPr lang="sr-Latn-CS" altLang="sr-Latn-R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720-286D-400E-A70B-DB514B8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63"/>
            <a:ext cx="3124200" cy="1143000"/>
          </a:xfrm>
        </p:spPr>
        <p:txBody>
          <a:bodyPr/>
          <a:lstStyle/>
          <a:p>
            <a:r>
              <a:rPr lang="en-US" sz="3200" dirty="0" err="1"/>
              <a:t>Crtanje</a:t>
            </a:r>
            <a:r>
              <a:rPr lang="en-US" sz="3200" dirty="0"/>
              <a:t> </a:t>
            </a:r>
            <a:r>
              <a:rPr lang="en-US" sz="3200" dirty="0" err="1"/>
              <a:t>korisnika</a:t>
            </a:r>
            <a:r>
              <a:rPr lang="sr-Latn-RS" sz="3200" dirty="0"/>
              <a:t>:</a:t>
            </a:r>
            <a:r>
              <a:rPr lang="en-US" sz="3200" dirty="0"/>
              <a:t> </a:t>
            </a:r>
            <a:br>
              <a:rPr lang="sr-Latn-RS" sz="3200" dirty="0"/>
            </a:br>
            <a:r>
              <a:rPr lang="en-US" sz="3200" dirty="0" err="1"/>
              <a:t>razli</a:t>
            </a:r>
            <a:r>
              <a:rPr lang="sr-Latn-RS" sz="3200" dirty="0"/>
              <a:t>č</a:t>
            </a:r>
            <a:r>
              <a:rPr lang="en-US" sz="3200" dirty="0" err="1"/>
              <a:t>ite</a:t>
            </a:r>
            <a:r>
              <a:rPr lang="en-US" sz="3200" dirty="0"/>
              <a:t> </a:t>
            </a:r>
            <a:r>
              <a:rPr lang="en-US" sz="3200" dirty="0" err="1"/>
              <a:t>notacije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8DEB5-9559-4C68-8882-440A2100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9" y="1420932"/>
            <a:ext cx="838200" cy="479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B7D0C-2395-40A7-86CF-135295B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767" y="1359412"/>
            <a:ext cx="1771650" cy="49079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2CF4D0-62DA-41B6-8269-96A16163004A}"/>
              </a:ext>
            </a:extLst>
          </p:cNvPr>
          <p:cNvSpPr txBox="1">
            <a:spLocks/>
          </p:cNvSpPr>
          <p:nvPr/>
        </p:nvSpPr>
        <p:spPr bwMode="auto">
          <a:xfrm>
            <a:off x="4800600" y="2946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3200" dirty="0" err="1"/>
              <a:t>Crtanje</a:t>
            </a:r>
            <a:r>
              <a:rPr lang="en-US" sz="3200" dirty="0"/>
              <a:t> </a:t>
            </a:r>
            <a:r>
              <a:rPr lang="sr-Latn-RS" sz="3200" dirty="0"/>
              <a:t>objekata ili delova sistema</a:t>
            </a:r>
            <a:r>
              <a:rPr lang="en-US" sz="3200" dirty="0"/>
              <a:t> </a:t>
            </a:r>
            <a:br>
              <a:rPr lang="sr-Latn-RS" sz="3200" dirty="0"/>
            </a:b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C7203-7019-4929-97A6-CB6BB5277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379686"/>
            <a:ext cx="4657725" cy="3947225"/>
          </a:xfrm>
          <a:prstGeom prst="rect">
            <a:avLst/>
          </a:prstGeom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85D7649-ECBE-46A7-B76A-199864E3BB11}"/>
              </a:ext>
            </a:extLst>
          </p:cNvPr>
          <p:cNvSpPr/>
          <p:nvPr/>
        </p:nvSpPr>
        <p:spPr>
          <a:xfrm>
            <a:off x="3790950" y="2514600"/>
            <a:ext cx="1931740" cy="1981200"/>
          </a:xfrm>
          <a:prstGeom prst="borderCallout1">
            <a:avLst>
              <a:gd name="adj1" fmla="val 2574"/>
              <a:gd name="adj2" fmla="val 41315"/>
              <a:gd name="adj3" fmla="val -33727"/>
              <a:gd name="adj4" fmla="val 11261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ime, ne zna se tip. U pitanju je deo sistema ili instanca klase, u dijagramu koji se crta tokom analize zahteva (kada dijagram klasa još ne postoji)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8857B068-C46F-47DB-946F-C738475726EB}"/>
              </a:ext>
            </a:extLst>
          </p:cNvPr>
          <p:cNvSpPr/>
          <p:nvPr/>
        </p:nvSpPr>
        <p:spPr>
          <a:xfrm>
            <a:off x="6324600" y="2514600"/>
            <a:ext cx="1371600" cy="1219200"/>
          </a:xfrm>
          <a:prstGeom prst="borderCallout1">
            <a:avLst>
              <a:gd name="adj1" fmla="val 2574"/>
              <a:gd name="adj2" fmla="val 41315"/>
              <a:gd name="adj3" fmla="val -55243"/>
              <a:gd name="adj4" fmla="val 7532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Navedeno ime i tip (u pitanju je imenovani objekat klase)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47E8AED5-29E3-44B4-8D1C-C3A610ED11D8}"/>
              </a:ext>
            </a:extLst>
          </p:cNvPr>
          <p:cNvSpPr/>
          <p:nvPr/>
        </p:nvSpPr>
        <p:spPr>
          <a:xfrm>
            <a:off x="10112928" y="2594187"/>
            <a:ext cx="1371600" cy="1219200"/>
          </a:xfrm>
          <a:prstGeom prst="borderCallout1">
            <a:avLst>
              <a:gd name="adj1" fmla="val 2574"/>
              <a:gd name="adj2" fmla="val 41315"/>
              <a:gd name="adj3" fmla="val -61436"/>
              <a:gd name="adj4" fmla="val -2253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Naveden je samo tip (u pitanju je neimenovani objekat klase)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5129DFD8-4142-4C43-970C-2860B13228B4}"/>
              </a:ext>
            </a:extLst>
          </p:cNvPr>
          <p:cNvSpPr/>
          <p:nvPr/>
        </p:nvSpPr>
        <p:spPr>
          <a:xfrm>
            <a:off x="990600" y="2697805"/>
            <a:ext cx="1981200" cy="1462389"/>
          </a:xfrm>
          <a:prstGeom prst="borderCallout1">
            <a:avLst>
              <a:gd name="adj1" fmla="val 2574"/>
              <a:gd name="adj2" fmla="val 41315"/>
              <a:gd name="adj3" fmla="val -61662"/>
              <a:gd name="adj4" fmla="val 6911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 i tip korisnika. Ime se ne mora navoditi. Tip je neki od actor-a iz dijagrama slučajeva korišćenja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FDF0E9F9-F3F6-4534-984D-4B4E6FDD6EA6}"/>
              </a:ext>
            </a:extLst>
          </p:cNvPr>
          <p:cNvSpPr/>
          <p:nvPr/>
        </p:nvSpPr>
        <p:spPr>
          <a:xfrm>
            <a:off x="990600" y="4772887"/>
            <a:ext cx="1353861" cy="551928"/>
          </a:xfrm>
          <a:prstGeom prst="borderCallout1">
            <a:avLst>
              <a:gd name="adj1" fmla="val 2574"/>
              <a:gd name="adj2" fmla="val 41315"/>
              <a:gd name="adj3" fmla="val -30111"/>
              <a:gd name="adj4" fmla="val -1980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Starija vrsta notacije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A936-B046-4352-B955-FD6A6F1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interakcije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spoljne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poruke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FDA3-3A8A-4F70-9AA0-FF6C342F12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8077200" cy="502919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647BEEC7-72A9-422A-9641-9588D3665FE2}"/>
              </a:ext>
            </a:extLst>
          </p:cNvPr>
          <p:cNvSpPr/>
          <p:nvPr/>
        </p:nvSpPr>
        <p:spPr>
          <a:xfrm>
            <a:off x="10439400" y="3429000"/>
            <a:ext cx="1219200" cy="648335"/>
          </a:xfrm>
          <a:prstGeom prst="borderCallout1">
            <a:avLst>
              <a:gd name="adj1" fmla="val -531"/>
              <a:gd name="adj2" fmla="val 45664"/>
              <a:gd name="adj3" fmla="val -105904"/>
              <a:gd name="adj4" fmla="val -2227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Granica interakcije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3A4762CE-3BB6-4554-86A8-DEB0A6219962}"/>
              </a:ext>
            </a:extLst>
          </p:cNvPr>
          <p:cNvSpPr/>
          <p:nvPr/>
        </p:nvSpPr>
        <p:spPr>
          <a:xfrm>
            <a:off x="2438400" y="3657600"/>
            <a:ext cx="886460" cy="609600"/>
          </a:xfrm>
          <a:prstGeom prst="borderCallout1">
            <a:avLst>
              <a:gd name="adj1" fmla="val -531"/>
              <a:gd name="adj2" fmla="val 45664"/>
              <a:gd name="adj3" fmla="val -114607"/>
              <a:gd name="adj4" fmla="val 37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Poruka spolja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4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D612-1941-4A1A-BF89-C8B64166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„Izgubljene“ i „nađene“ poruke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99937-437E-4D09-A90A-10F2DA6B5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1676400"/>
            <a:ext cx="6465570" cy="4475162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69F5E31-2D84-4C94-A438-A086BDC6ABB5}"/>
              </a:ext>
            </a:extLst>
          </p:cNvPr>
          <p:cNvSpPr/>
          <p:nvPr/>
        </p:nvSpPr>
        <p:spPr>
          <a:xfrm>
            <a:off x="2895600" y="3048000"/>
            <a:ext cx="899160" cy="533400"/>
          </a:xfrm>
          <a:prstGeom prst="borderCallout1">
            <a:avLst>
              <a:gd name="adj1" fmla="val -806"/>
              <a:gd name="adj2" fmla="val 67730"/>
              <a:gd name="adj3" fmla="val -116771"/>
              <a:gd name="adj4" fmla="val 6432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„nađena“ poruka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5FD-C5AE-4E87-9D99-34BA383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Fragmenti interakcije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3E51-94F1-453E-A2C3-50018B64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C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Fragmenti interakcije u okviru dijagrama sekvence imaju ulogu iskaza za kon­tro­lu toka u programskim jezicima: 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loop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petlja,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opt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opcioni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break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fragment za prekid,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alt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alternativni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sr-Latn-C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ref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referenciraju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Latn-C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fragment, 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700"/>
              </a:spcAft>
            </a:pPr>
            <a:r>
              <a:rPr lang="sr-Latn-R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</a:t>
            </a:r>
            <a:r>
              <a:rPr lang="sr-Latn-R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–  fragment za paralelno izvršavanje.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9EACA1-5A3A-4A54-8F54-9AF3A7E6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63348"/>
            <a:ext cx="5724525" cy="51045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691D49-1537-4454-B0E7-D7F6AEA8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3</a:t>
            </a:r>
            <a:r>
              <a:rPr lang="en-US" sz="2800" dirty="0"/>
              <a:t> – </a:t>
            </a:r>
            <a:r>
              <a:rPr lang="en-US" sz="2800" dirty="0" err="1"/>
              <a:t>zahtev</a:t>
            </a:r>
            <a:r>
              <a:rPr lang="en-US" sz="2800" dirty="0"/>
              <a:t> za </a:t>
            </a:r>
            <a:r>
              <a:rPr lang="en-US" sz="2800" dirty="0" err="1"/>
              <a:t>isplatu</a:t>
            </a:r>
            <a:r>
              <a:rPr lang="en-US" sz="2800" dirty="0"/>
              <a:t> </a:t>
            </a:r>
            <a:r>
              <a:rPr lang="en-US" sz="2800" dirty="0" err="1"/>
              <a:t>novca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B4BD034-A68D-44A0-9272-3F14376F1AE4}"/>
              </a:ext>
            </a:extLst>
          </p:cNvPr>
          <p:cNvSpPr/>
          <p:nvPr/>
        </p:nvSpPr>
        <p:spPr>
          <a:xfrm>
            <a:off x="7848600" y="5958388"/>
            <a:ext cx="2819400" cy="728498"/>
          </a:xfrm>
          <a:prstGeom prst="borderCallout1">
            <a:avLst>
              <a:gd name="adj1" fmla="val 2574"/>
              <a:gd name="adj2" fmla="val 41315"/>
              <a:gd name="adj3" fmla="val -195066"/>
              <a:gd name="adj4" fmla="val -7709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Asinhrona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ne čekamo da se štampa završi da bismo nastavili sa daljim izvršavanjem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ACEEE21-4EA6-4F64-95E8-D3E73134AA3D}"/>
              </a:ext>
            </a:extLst>
          </p:cNvPr>
          <p:cNvSpPr/>
          <p:nvPr/>
        </p:nvSpPr>
        <p:spPr>
          <a:xfrm>
            <a:off x="8447015" y="2362200"/>
            <a:ext cx="2743200" cy="435727"/>
          </a:xfrm>
          <a:prstGeom prst="borderCallout1">
            <a:avLst>
              <a:gd name="adj1" fmla="val 98838"/>
              <a:gd name="adj2" fmla="val 41815"/>
              <a:gd name="adj3" fmla="val 213133"/>
              <a:gd name="adj4" fmla="val -5240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Dijagonalna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želimo da naglasimo da odziv neće biti brz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B6293D9F-6B24-481E-9F58-E2E50A61F2A2}"/>
              </a:ext>
            </a:extLst>
          </p:cNvPr>
          <p:cNvSpPr/>
          <p:nvPr/>
        </p:nvSpPr>
        <p:spPr>
          <a:xfrm>
            <a:off x="228600" y="5636216"/>
            <a:ext cx="2438400" cy="1042520"/>
          </a:xfrm>
          <a:prstGeom prst="borderCallout1">
            <a:avLst>
              <a:gd name="adj1" fmla="val 2574"/>
              <a:gd name="adj2" fmla="val 41315"/>
              <a:gd name="adj3" fmla="val -129557"/>
              <a:gd name="adj4" fmla="val 11078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Alternativni blok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Modeluje if....else  situacije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Može imati više sekcija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4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A2FF-279A-493C-8438-CC7D95F9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9251"/>
            <a:ext cx="6508261" cy="6190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F7BE8-CD5E-493A-B881-D2AA22412BAF}"/>
              </a:ext>
            </a:extLst>
          </p:cNvPr>
          <p:cNvSpPr/>
          <p:nvPr/>
        </p:nvSpPr>
        <p:spPr>
          <a:xfrm>
            <a:off x="3352800" y="215810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89A6EE5-B214-4009-9E49-5A6E92F95899}"/>
              </a:ext>
            </a:extLst>
          </p:cNvPr>
          <p:cNvSpPr/>
          <p:nvPr/>
        </p:nvSpPr>
        <p:spPr>
          <a:xfrm>
            <a:off x="9677400" y="3516780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Petlja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16BAD140-3295-41B9-AD65-71DE4EF93650}"/>
              </a:ext>
            </a:extLst>
          </p:cNvPr>
          <p:cNvSpPr/>
          <p:nvPr/>
        </p:nvSpPr>
        <p:spPr>
          <a:xfrm>
            <a:off x="9753600" y="4800600"/>
            <a:ext cx="2057400" cy="435727"/>
          </a:xfrm>
          <a:prstGeom prst="borderCallout1">
            <a:avLst>
              <a:gd name="adj1" fmla="val 2574"/>
              <a:gd name="adj2" fmla="val 41315"/>
              <a:gd name="adj3" fmla="val -160372"/>
              <a:gd name="adj4" fmla="val -6717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Opciono izvršavanje 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42EF768-FC9B-4D6F-83BE-05AFDCA2756F}"/>
              </a:ext>
            </a:extLst>
          </p:cNvPr>
          <p:cNvSpPr/>
          <p:nvPr/>
        </p:nvSpPr>
        <p:spPr>
          <a:xfrm>
            <a:off x="9753600" y="6082323"/>
            <a:ext cx="2057400" cy="609600"/>
          </a:xfrm>
          <a:prstGeom prst="borderCallout1">
            <a:avLst>
              <a:gd name="adj1" fmla="val 2574"/>
              <a:gd name="adj2" fmla="val 41315"/>
              <a:gd name="adj3" fmla="val -102574"/>
              <a:gd name="adj4" fmla="val -6881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Izlazak iz petlje ili bloka koji okružuje break fragment</a:t>
            </a:r>
            <a:endParaRPr lang="en-US" sz="1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62B3C3-B96D-4876-81EB-F07F6EAF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972800" cy="715451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Unos kartice i provera PIN-a, sa više detalja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405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034-84A0-4319-B9F8-DF036D1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3856-89E5-4399-9AFC-9467BCCB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/>
              <a:t>Opcioni fragment: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C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  <a:endParaRPr lang="sr-Latn-R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RS" dirty="0">
                <a:effectLst/>
                <a:ea typeface="MS Gothic" panose="020B0609070205080204" pitchFamily="49" charset="-128"/>
                <a:cs typeface="Times New Roman" panose="02020603050405020304" pitchFamily="18" charset="0"/>
              </a:rPr>
              <a:t>Alternativni fragment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if (uslov1)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//…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if </a:t>
            </a:r>
            <a:r>
              <a:rPr lang="sr-Latn-C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(uslov2) 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 else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sr-Latn-R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//…</a:t>
            </a:r>
          </a:p>
          <a:p>
            <a:pPr marL="0" marR="0" indent="0">
              <a:spcBef>
                <a:spcPts val="0"/>
              </a:spcBef>
              <a:spcAft>
                <a:spcPts val="700"/>
              </a:spcAft>
              <a:buNone/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r>
              <a:rPr lang="en-US" sz="1800" b="1" dirty="0">
                <a:effectLst/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sr-Latn-RS" sz="1800" b="1" dirty="0"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00"/>
              </a:spcAft>
              <a:tabLst>
                <a:tab pos="180340" algn="l"/>
                <a:tab pos="365760" algn="l"/>
                <a:tab pos="548640" algn="l"/>
                <a:tab pos="731520" algn="l"/>
                <a:tab pos="914400" algn="l"/>
              </a:tabLst>
            </a:pPr>
            <a:endParaRPr lang="en-US" sz="1800" b="1" dirty="0">
              <a:effectLst/>
              <a:latin typeface="Consolas" panose="020B0609020204030204" pitchFamily="49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7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2534-DED9-406F-8D28-0D5F338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Petlje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4918-B028-4881-867A-D077222982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0" y="2141537"/>
            <a:ext cx="5791200" cy="29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6BD-5277-4A84-861F-801A10F5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Referenciraju</a:t>
            </a:r>
            <a:r>
              <a:rPr lang="sr-Latn-RS" dirty="0"/>
              <a:t>ći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23B16-9986-4E95-8A78-EA936F3E8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67640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4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0824-0DE3-4839-A80D-50654E11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Paralelni fragment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2631C-7FA5-464F-A501-835CF940B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7239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5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sekvence je jedan od dijagrama koji prikazuje interakciju (razmenu poruka) između uloga (</a:t>
            </a:r>
            <a:r>
              <a:rPr lang="sr-Latn-RS" i="1" dirty="0"/>
              <a:t>role</a:t>
            </a:r>
            <a:r>
              <a:rPr lang="sr-Latn-RS" dirty="0"/>
              <a:t>) sistema u vremenu</a:t>
            </a:r>
          </a:p>
          <a:p>
            <a:r>
              <a:rPr lang="sr-Latn-RS" dirty="0"/>
              <a:t>Uloga – zajednički naziv za učesnike</a:t>
            </a:r>
            <a:r>
              <a:rPr lang="en-US" dirty="0"/>
              <a:t> </a:t>
            </a:r>
            <a:r>
              <a:rPr lang="sr-Latn-RS" dirty="0"/>
              <a:t>sistema i elemente sistema</a:t>
            </a:r>
          </a:p>
          <a:p>
            <a:r>
              <a:rPr lang="sr-Latn-RS" dirty="0"/>
              <a:t>Učesnici - izolovani u okviru dijagrama slučajeva korišćenja (</a:t>
            </a:r>
            <a:r>
              <a:rPr lang="sr-Latn-RS" i="1" dirty="0"/>
              <a:t>actor</a:t>
            </a:r>
            <a:r>
              <a:rPr lang="sr-Latn-RS" dirty="0"/>
              <a:t>)</a:t>
            </a:r>
          </a:p>
          <a:p>
            <a:r>
              <a:rPr lang="sr-Latn-RS" dirty="0"/>
              <a:t>Element sistema: deo sistema ili pojedinačni objekat</a:t>
            </a:r>
            <a:r>
              <a:rPr lang="en-US" dirty="0"/>
              <a:t> (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)</a:t>
            </a:r>
            <a:endParaRPr lang="sr-Latn-RS" dirty="0"/>
          </a:p>
          <a:p>
            <a:r>
              <a:rPr lang="sr-Latn-RS" dirty="0"/>
              <a:t>U okviru UML-a 1.0 postojali su samo učesnici i objekti kao instance klasa</a:t>
            </a:r>
          </a:p>
          <a:p>
            <a:pPr lvl="1"/>
            <a:r>
              <a:rPr lang="sr-Latn-RS" dirty="0"/>
              <a:t>Neki alati i dalje tako modeluju dijagrame sekvenci</a:t>
            </a:r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2645-09E0-490F-A4CD-1C56803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		1/2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46D8E-9911-4F22-A5D6-DD48C7E1AE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6101397" cy="268922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86C01E09-4C48-4BD6-A70E-125E823CB635}"/>
              </a:ext>
            </a:extLst>
          </p:cNvPr>
          <p:cNvSpPr/>
          <p:nvPr/>
        </p:nvSpPr>
        <p:spPr>
          <a:xfrm>
            <a:off x="7467600" y="3810000"/>
            <a:ext cx="1624647" cy="609600"/>
          </a:xfrm>
          <a:prstGeom prst="borderCallout1">
            <a:avLst>
              <a:gd name="adj1" fmla="val 2574"/>
              <a:gd name="adj2" fmla="val 41315"/>
              <a:gd name="adj3" fmla="val -79878"/>
              <a:gd name="adj4" fmla="val 82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en-US" sz="1400" kern="12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Vreme aktiviranja poruke</a:t>
            </a:r>
            <a:endParaRPr lang="en-US" sz="2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9B8A-C9F2-4DD5-B7A9-D7AABEDC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Vremenske odrednice  					2/2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D7C0-D6DB-494B-9033-635FC68A1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667000"/>
            <a:ext cx="5201920" cy="293497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91C9DF6A-2123-42F4-BDFD-5CCDFEF5BAC1}"/>
              </a:ext>
            </a:extLst>
          </p:cNvPr>
          <p:cNvSpPr/>
          <p:nvPr/>
        </p:nvSpPr>
        <p:spPr>
          <a:xfrm>
            <a:off x="7183120" y="4166751"/>
            <a:ext cx="1752600" cy="1143000"/>
          </a:xfrm>
          <a:prstGeom prst="borderCallout1">
            <a:avLst>
              <a:gd name="adj1" fmla="val -349"/>
              <a:gd name="adj2" fmla="val 39462"/>
              <a:gd name="adj3" fmla="val -24171"/>
              <a:gd name="adj4" fmla="val -599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en-US" sz="1400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Ograni</a:t>
            </a:r>
            <a:r>
              <a:rPr lang="sr-Latn-RS" sz="14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čenje na vreme koje može proteći između dve poruke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0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dijagrama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Modelovanje i dokumentovanje interakcije delova sistema i učesnika tokom analize zahteva i specifik</a:t>
            </a:r>
            <a:r>
              <a:rPr lang="en-US" dirty="0"/>
              <a:t>a</a:t>
            </a:r>
            <a:r>
              <a:rPr lang="sr-Latn-RS" dirty="0"/>
              <a:t>cije dizajna</a:t>
            </a:r>
            <a:endParaRPr lang="en-US" dirty="0"/>
          </a:p>
          <a:p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, </a:t>
            </a:r>
            <a:r>
              <a:rPr lang="sr-Latn-RS" dirty="0"/>
              <a:t>može pomoći u </a:t>
            </a:r>
            <a:r>
              <a:rPr lang="en-US" dirty="0" err="1"/>
              <a:t>otkrivanj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/>
          <a:lstStyle/>
          <a:p>
            <a:r>
              <a:rPr lang="en-US" sz="2800" dirty="0"/>
              <a:t>Primer 1 – </a:t>
            </a:r>
            <a:r>
              <a:rPr lang="en-US" sz="2800" dirty="0" err="1"/>
              <a:t>Unos</a:t>
            </a:r>
            <a:r>
              <a:rPr lang="en-US" sz="2800" dirty="0"/>
              <a:t> </a:t>
            </a:r>
            <a:r>
              <a:rPr lang="en-US" sz="2800" dirty="0" err="1"/>
              <a:t>kartice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provera</a:t>
            </a:r>
            <a:r>
              <a:rPr lang="en-US" sz="2800" dirty="0"/>
              <a:t> PIN-a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bankomata</a:t>
            </a:r>
            <a:br>
              <a:rPr lang="en-US" sz="2800" dirty="0"/>
            </a:br>
            <a:r>
              <a:rPr lang="en-US" sz="2800" dirty="0"/>
              <a:t>za </a:t>
            </a:r>
            <a:r>
              <a:rPr lang="en-US" sz="2800" dirty="0" err="1"/>
              <a:t>potrebe</a:t>
            </a:r>
            <a:r>
              <a:rPr lang="en-US" sz="2800" dirty="0"/>
              <a:t> </a:t>
            </a:r>
            <a:r>
              <a:rPr lang="en-US" sz="2800" dirty="0" err="1"/>
              <a:t>specifikacije</a:t>
            </a:r>
            <a:r>
              <a:rPr lang="sr-Latn-RS" sz="2800" dirty="0"/>
              <a:t> zahteva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7F61D-B4CD-4C47-826F-2A39D75B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981200"/>
            <a:ext cx="5471123" cy="418623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D7AD2059-C9D7-47B5-AD31-792BAB54869B}"/>
              </a:ext>
            </a:extLst>
          </p:cNvPr>
          <p:cNvSpPr/>
          <p:nvPr/>
        </p:nvSpPr>
        <p:spPr>
          <a:xfrm>
            <a:off x="990600" y="2895600"/>
            <a:ext cx="2231016" cy="435727"/>
          </a:xfrm>
          <a:prstGeom prst="borderCallout1">
            <a:avLst>
              <a:gd name="adj1" fmla="val 2574"/>
              <a:gd name="adj2" fmla="val 41315"/>
              <a:gd name="adj3" fmla="val -94912"/>
              <a:gd name="adj4" fmla="val 9740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česnik koji je tipa Korisnik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4F05537-1CF8-45E1-9CA8-AA20380818BF}"/>
              </a:ext>
            </a:extLst>
          </p:cNvPr>
          <p:cNvSpPr/>
          <p:nvPr/>
        </p:nvSpPr>
        <p:spPr>
          <a:xfrm>
            <a:off x="3810000" y="4343400"/>
            <a:ext cx="15452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Sinhrona poruka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5E4E7B5-FB0D-4869-B669-8BC7A9475656}"/>
              </a:ext>
            </a:extLst>
          </p:cNvPr>
          <p:cNvSpPr/>
          <p:nvPr/>
        </p:nvSpPr>
        <p:spPr>
          <a:xfrm>
            <a:off x="6172200" y="5105400"/>
            <a:ext cx="1316616" cy="435727"/>
          </a:xfrm>
          <a:prstGeom prst="borderCallout1">
            <a:avLst>
              <a:gd name="adj1" fmla="val 2574"/>
              <a:gd name="adj2" fmla="val 41315"/>
              <a:gd name="adj3" fmla="val -110314"/>
              <a:gd name="adj4" fmla="val 8328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Povratna vrednost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F4D3D5C-B560-49BB-BBD8-CEEA2E133938}"/>
              </a:ext>
            </a:extLst>
          </p:cNvPr>
          <p:cNvSpPr/>
          <p:nvPr/>
        </p:nvSpPr>
        <p:spPr>
          <a:xfrm>
            <a:off x="8144471" y="2677736"/>
            <a:ext cx="1651829" cy="435727"/>
          </a:xfrm>
          <a:prstGeom prst="borderCallout1">
            <a:avLst>
              <a:gd name="adj1" fmla="val 2574"/>
              <a:gd name="adj2" fmla="val 41315"/>
              <a:gd name="adj3" fmla="val -75659"/>
              <a:gd name="adj4" fmla="val -596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Element sistema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BEBD936-5A90-40D7-A051-780ACBDBFB21}"/>
              </a:ext>
            </a:extLst>
          </p:cNvPr>
          <p:cNvSpPr/>
          <p:nvPr/>
        </p:nvSpPr>
        <p:spPr>
          <a:xfrm>
            <a:off x="8147966" y="4017435"/>
            <a:ext cx="1414300" cy="435727"/>
          </a:xfrm>
          <a:prstGeom prst="borderCallout1">
            <a:avLst>
              <a:gd name="adj1" fmla="val 2574"/>
              <a:gd name="adj2" fmla="val 41315"/>
              <a:gd name="adj3" fmla="val -116090"/>
              <a:gd name="adj4" fmla="val -30873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Linija života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A9D17E1-DEF0-4093-B484-5084AC43A383}"/>
              </a:ext>
            </a:extLst>
          </p:cNvPr>
          <p:cNvSpPr/>
          <p:nvPr/>
        </p:nvSpPr>
        <p:spPr>
          <a:xfrm>
            <a:off x="1547657" y="4819776"/>
            <a:ext cx="1545216" cy="721352"/>
          </a:xfrm>
          <a:prstGeom prst="borderCallout1">
            <a:avLst>
              <a:gd name="adj1" fmla="val 2574"/>
              <a:gd name="adj2" fmla="val 41315"/>
              <a:gd name="adj3" fmla="val -90544"/>
              <a:gd name="adj4" fmla="val 13377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Aktivacija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(vreme izvršenja)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4CEABD76-3BC3-4C91-9FAA-715653957AFC}"/>
              </a:ext>
            </a:extLst>
          </p:cNvPr>
          <p:cNvSpPr/>
          <p:nvPr/>
        </p:nvSpPr>
        <p:spPr>
          <a:xfrm>
            <a:off x="8001001" y="5257800"/>
            <a:ext cx="4114800" cy="762000"/>
          </a:xfrm>
          <a:prstGeom prst="borderCallout1">
            <a:avLst>
              <a:gd name="adj1" fmla="val 2574"/>
              <a:gd name="adj2" fmla="val 41315"/>
              <a:gd name="adj3" fmla="val -80568"/>
              <a:gd name="adj4" fmla="val -1763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Umesto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povratne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dnosti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smestiti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jednu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poruku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pinKorektan 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provera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pina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(pin)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BD5F-0554-498E-AF5B-5C58543D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0"/>
            <a:ext cx="10972800" cy="731839"/>
          </a:xfrm>
        </p:spPr>
        <p:txBody>
          <a:bodyPr/>
          <a:lstStyle/>
          <a:p>
            <a:r>
              <a:rPr lang="en-US" sz="2800" dirty="0"/>
              <a:t>Primer 2 – </a:t>
            </a:r>
            <a:r>
              <a:rPr lang="en-US" sz="2800" dirty="0" err="1"/>
              <a:t>interakcija</a:t>
            </a:r>
            <a:r>
              <a:rPr lang="en-US" sz="2800" dirty="0"/>
              <a:t> </a:t>
            </a:r>
            <a:r>
              <a:rPr lang="en-US" sz="2800" dirty="0" err="1"/>
              <a:t>klasa</a:t>
            </a:r>
            <a:r>
              <a:rPr lang="en-US" sz="2800" dirty="0"/>
              <a:t>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meteorolo</a:t>
            </a:r>
            <a:r>
              <a:rPr lang="sr-Latn-RS" sz="2800" dirty="0"/>
              <a:t>ške stanice kada korisnik pritisne dugme za unos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75AB2-AA8B-4915-8CF3-BF3C0EA1DB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609600"/>
            <a:ext cx="7772400" cy="62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8" y="82519"/>
            <a:ext cx="10972800" cy="761870"/>
          </a:xfrm>
        </p:spPr>
        <p:txBody>
          <a:bodyPr/>
          <a:lstStyle/>
          <a:p>
            <a:r>
              <a:rPr lang="sr-Latn-RS" dirty="0"/>
              <a:t>Poruka</a:t>
            </a:r>
            <a:r>
              <a:rPr lang="en-US" dirty="0"/>
              <a:t>  					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5518"/>
            <a:ext cx="10972800" cy="4906964"/>
          </a:xfrm>
        </p:spPr>
        <p:txBody>
          <a:bodyPr/>
          <a:lstStyle/>
          <a:p>
            <a:r>
              <a:rPr lang="sr-Latn-RS" dirty="0"/>
              <a:t>Format poruke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pomenljiva</a:t>
            </a:r>
            <a:r>
              <a:rPr lang="en-US" dirty="0"/>
              <a:t> = ]  </a:t>
            </a:r>
            <a:r>
              <a:rPr lang="en-US" dirty="0" err="1"/>
              <a:t>naziv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[(</a:t>
            </a:r>
            <a:r>
              <a:rPr lang="sr-Latn-RS" dirty="0"/>
              <a:t>argumenti</a:t>
            </a:r>
            <a:r>
              <a:rPr lang="en-US" dirty="0"/>
              <a:t>)] [: tip </a:t>
            </a:r>
            <a:r>
              <a:rPr lang="en-US" dirty="0" err="1"/>
              <a:t>rezultata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Primer:  </a:t>
            </a:r>
            <a:r>
              <a:rPr lang="en-US" dirty="0" err="1"/>
              <a:t>vrednost</a:t>
            </a:r>
            <a:r>
              <a:rPr lang="en-US" dirty="0"/>
              <a:t> = Suma(x, y): float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Promenljiva</a:t>
            </a:r>
            <a:r>
              <a:rPr lang="en-US" dirty="0">
                <a:solidFill>
                  <a:schemeClr val="accent1"/>
                </a:solidFill>
              </a:rPr>
              <a:t> u </a:t>
            </a:r>
            <a:r>
              <a:rPr lang="en-US" dirty="0" err="1">
                <a:solidFill>
                  <a:schemeClr val="accent1"/>
                </a:solidFill>
              </a:rPr>
              <a:t>koju</a:t>
            </a:r>
            <a:r>
              <a:rPr lang="en-US" dirty="0">
                <a:solidFill>
                  <a:schemeClr val="accent1"/>
                </a:solidFill>
              </a:rPr>
              <a:t> se </a:t>
            </a:r>
            <a:r>
              <a:rPr lang="en-US" dirty="0" err="1">
                <a:solidFill>
                  <a:schemeClr val="accent1"/>
                </a:solidFill>
              </a:rPr>
              <a:t>sme</a:t>
            </a:r>
            <a:r>
              <a:rPr lang="sr-Latn-RS" dirty="0">
                <a:solidFill>
                  <a:schemeClr val="accent1"/>
                </a:solidFill>
              </a:rPr>
              <a:t>š</a:t>
            </a:r>
            <a:r>
              <a:rPr lang="en-US" dirty="0">
                <a:solidFill>
                  <a:schemeClr val="accent1"/>
                </a:solidFill>
              </a:rPr>
              <a:t>ta re</a:t>
            </a:r>
            <a:r>
              <a:rPr lang="sr-Latn-RS" dirty="0">
                <a:solidFill>
                  <a:schemeClr val="accent1"/>
                </a:solidFill>
              </a:rPr>
              <a:t>z</a:t>
            </a:r>
            <a:r>
              <a:rPr lang="en-US" dirty="0" err="1">
                <a:solidFill>
                  <a:schemeClr val="accent1"/>
                </a:solidFill>
              </a:rPr>
              <a:t>ultat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argumenti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sr-Latn-RS" dirty="0">
                <a:solidFill>
                  <a:schemeClr val="accent1"/>
                </a:solidFill>
              </a:rPr>
              <a:t>i tip rezultata su opcioni!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Sinhrone</a:t>
            </a:r>
            <a:endParaRPr lang="en-US" dirty="0"/>
          </a:p>
          <a:p>
            <a:pPr lvl="1"/>
            <a:r>
              <a:rPr lang="sr-Latn-RS" dirty="0"/>
              <a:t>Pošiljalac čeka da primalac obradi poruku da bi nastavio sa izvršavanjem</a:t>
            </a:r>
          </a:p>
          <a:p>
            <a:pPr marL="457200" lvl="1" indent="0">
              <a:buNone/>
            </a:pPr>
            <a:r>
              <a:rPr lang="sr-Latn-RS" dirty="0"/>
              <a:t>                                     strelica je popunjeni trougao</a:t>
            </a:r>
          </a:p>
          <a:p>
            <a:r>
              <a:rPr lang="sr-Latn-RS" dirty="0"/>
              <a:t>Asinhrone</a:t>
            </a:r>
          </a:p>
          <a:p>
            <a:pPr lvl="1"/>
            <a:r>
              <a:rPr lang="sr-Latn-RS" dirty="0"/>
              <a:t>Pošiljalac nastavlja sa izvršavanjem odmah posle slanja poruke</a:t>
            </a:r>
            <a:endParaRPr lang="en-US" dirty="0"/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strelica je otvorena (UML 2.0 notacija)</a:t>
            </a:r>
          </a:p>
          <a:p>
            <a:pPr marL="0" indent="0">
              <a:buNone/>
            </a:pPr>
            <a:r>
              <a:rPr lang="sr-Latn-RS" dirty="0"/>
              <a:t>                                     </a:t>
            </a:r>
            <a:r>
              <a:rPr lang="sr-Latn-RS" sz="2400" dirty="0"/>
              <a:t>crta se pola strelice (UML 1.0 notacija)</a:t>
            </a:r>
            <a:endParaRPr lang="en-US" sz="2400" dirty="0"/>
          </a:p>
          <a:p>
            <a:r>
              <a:rPr lang="sr-Latn-RS" dirty="0"/>
              <a:t>Povratna vrednost 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FE5A4-9C90-4FDD-B322-5AC1B745FFC3}"/>
              </a:ext>
            </a:extLst>
          </p:cNvPr>
          <p:cNvCxnSpPr>
            <a:cxnSpLocks/>
          </p:cNvCxnSpPr>
          <p:nvPr/>
        </p:nvCxnSpPr>
        <p:spPr>
          <a:xfrm>
            <a:off x="1475763" y="4038600"/>
            <a:ext cx="198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F61F0-D12C-48F0-AF28-97ACDD1604BC}"/>
              </a:ext>
            </a:extLst>
          </p:cNvPr>
          <p:cNvCxnSpPr>
            <a:cxnSpLocks/>
          </p:cNvCxnSpPr>
          <p:nvPr/>
        </p:nvCxnSpPr>
        <p:spPr>
          <a:xfrm>
            <a:off x="1475763" y="5486400"/>
            <a:ext cx="19812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61E422-8526-489F-8AB9-2D52037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63" y="5882482"/>
            <a:ext cx="2090827" cy="1826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A354C-9ED3-41AA-B9A5-AB5DFA0D0AC9}"/>
              </a:ext>
            </a:extLst>
          </p:cNvPr>
          <p:cNvCxnSpPr>
            <a:cxnSpLocks/>
          </p:cNvCxnSpPr>
          <p:nvPr/>
        </p:nvCxnSpPr>
        <p:spPr>
          <a:xfrm>
            <a:off x="3733800" y="6477000"/>
            <a:ext cx="1981200" cy="0"/>
          </a:xfrm>
          <a:prstGeom prst="straightConnector1">
            <a:avLst/>
          </a:prstGeom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DF8-FAD4-4151-9B89-0A715B8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Poruka</a:t>
            </a:r>
            <a:r>
              <a:rPr lang="en-US" dirty="0"/>
              <a:t>										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BBDF-A7B0-4A79-94DA-BCFDA20F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sz="3200" dirty="0">
                <a:effectLst/>
                <a:ea typeface="Calibri" panose="020F0502020204030204" pitchFamily="34" charset="0"/>
              </a:rPr>
              <a:t>Poruka za kreiranje objekta</a:t>
            </a:r>
            <a:r>
              <a:rPr lang="en-US" sz="3200" dirty="0">
                <a:effectLst/>
                <a:ea typeface="Calibri" panose="020F0502020204030204" pitchFamily="34" charset="0"/>
              </a:rPr>
              <a:t>  </a:t>
            </a:r>
          </a:p>
          <a:p>
            <a:endParaRPr lang="en-US" sz="3200" dirty="0">
              <a:effectLst/>
              <a:ea typeface="Calibri" panose="020F0502020204030204" pitchFamily="34" charset="0"/>
            </a:endParaRPr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Poruka za oslobađanje objekta</a:t>
            </a:r>
            <a:endParaRPr lang="en-US" sz="3200" dirty="0">
              <a:effectLst/>
              <a:ea typeface="Calibri" panose="020F0502020204030204" pitchFamily="34" charset="0"/>
            </a:endParaRPr>
          </a:p>
          <a:p>
            <a:endParaRPr lang="en-US" sz="3200" dirty="0">
              <a:ea typeface="Calibri" panose="020F0502020204030204" pitchFamily="34" charset="0"/>
            </a:endParaRPr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„Nađena“ poruka</a:t>
            </a:r>
          </a:p>
          <a:p>
            <a:endParaRPr lang="sr-Latn-CS" sz="3200" dirty="0"/>
          </a:p>
          <a:p>
            <a:r>
              <a:rPr lang="sr-Latn-CS" sz="3200" dirty="0">
                <a:effectLst/>
                <a:ea typeface="Calibri" panose="020F0502020204030204" pitchFamily="34" charset="0"/>
              </a:rPr>
              <a:t>„Izgubljena“ poruka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FE34F-FEA5-4759-A206-9FCC261B3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67400" y="1981200"/>
            <a:ext cx="36576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73B82-DB9B-4FE1-8755-EF4F6C124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0" y="3352800"/>
            <a:ext cx="3124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F34D7-D593-49DD-8AD3-A73AF8B100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5130" y="4800600"/>
            <a:ext cx="348107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FAFF9-DAFC-481E-B85E-B7167DFD58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 flipV="1">
            <a:off x="4290694" y="5958280"/>
            <a:ext cx="348106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4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D195-0A7E-4788-9A97-482A6A48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Poruke za kreiranje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DB6C6-FBA5-40A1-9163-DDD47D9DEB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9372599" cy="4267199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3F24C43-3C95-4273-825A-982D9588A6DA}"/>
              </a:ext>
            </a:extLst>
          </p:cNvPr>
          <p:cNvSpPr/>
          <p:nvPr/>
        </p:nvSpPr>
        <p:spPr>
          <a:xfrm>
            <a:off x="6553200" y="2209800"/>
            <a:ext cx="2362200" cy="435727"/>
          </a:xfrm>
          <a:prstGeom prst="borderCallout1">
            <a:avLst>
              <a:gd name="adj1" fmla="val 52631"/>
              <a:gd name="adj2" fmla="val 475"/>
              <a:gd name="adj3" fmla="val 128421"/>
              <a:gd name="adj4" fmla="val -58300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Kreirani objekat je u ravni sa porukom koja ga je kreirala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F712AD-0DB8-4B84-96FF-21C0C0A5F714}"/>
              </a:ext>
            </a:extLst>
          </p:cNvPr>
          <p:cNvSpPr/>
          <p:nvPr/>
        </p:nvSpPr>
        <p:spPr>
          <a:xfrm>
            <a:off x="3200400" y="1429248"/>
            <a:ext cx="2362200" cy="435727"/>
          </a:xfrm>
          <a:prstGeom prst="borderCallout1">
            <a:avLst>
              <a:gd name="adj1" fmla="val 102689"/>
              <a:gd name="adj2" fmla="val 31726"/>
              <a:gd name="adj3" fmla="val 245863"/>
              <a:gd name="adj4" fmla="val -1035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Poruka za kreiranje objekta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3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44FA-1232-4CBF-8FBE-E6D6C1F8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Poruke za brisanje objekata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BEA9-8175-492F-8B49-6D4DBB5C3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8305799" cy="33528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B0FB0487-5A6D-4809-9FC7-CB3731F9270E}"/>
              </a:ext>
            </a:extLst>
          </p:cNvPr>
          <p:cNvSpPr/>
          <p:nvPr/>
        </p:nvSpPr>
        <p:spPr>
          <a:xfrm>
            <a:off x="9296399" y="4038600"/>
            <a:ext cx="1371600" cy="435727"/>
          </a:xfrm>
          <a:prstGeom prst="borderCallout1">
            <a:avLst>
              <a:gd name="adj1" fmla="val 2574"/>
              <a:gd name="adj2" fmla="val 41315"/>
              <a:gd name="adj3" fmla="val -158447"/>
              <a:gd name="adj4" fmla="val -23142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Kraj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en-US" sz="1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ivota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B88EF35-2C22-4555-B4E6-21C3FB2FF4DD}"/>
              </a:ext>
            </a:extLst>
          </p:cNvPr>
          <p:cNvSpPr/>
          <p:nvPr/>
        </p:nvSpPr>
        <p:spPr>
          <a:xfrm>
            <a:off x="6705600" y="4343400"/>
            <a:ext cx="2362200" cy="1128519"/>
          </a:xfrm>
          <a:prstGeom prst="borderCallout1">
            <a:avLst>
              <a:gd name="adj1" fmla="val 649"/>
              <a:gd name="adj2" fmla="val 58361"/>
              <a:gd name="adj3" fmla="val -88817"/>
              <a:gd name="adj4" fmla="val 31549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Poruka za brisanje objekta koji više nije potreban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sr-Latn-R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Posle ove tačke ovom objektu više nije moguće slati poruke!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1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19939</TotalTime>
  <Words>776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Consolas</vt:lpstr>
      <vt:lpstr>Office Theme</vt:lpstr>
      <vt:lpstr>Specifikacija softverskih sistema Predavanje br. 8 – Dijagram sekvence</vt:lpstr>
      <vt:lpstr>Dijagram sekvenci</vt:lpstr>
      <vt:lpstr>Namena dijagrama sekvenci</vt:lpstr>
      <vt:lpstr>Primer 1 – Unos kartice i provera PIN-a u okviru bankomata za potrebe specifikacije zahteva</vt:lpstr>
      <vt:lpstr>Primer 2 – interakcija klasa u okviru meteorološke stanice kada korisnik pritisne dugme za unos</vt:lpstr>
      <vt:lpstr>Poruka            1/2</vt:lpstr>
      <vt:lpstr>Poruka          2/2</vt:lpstr>
      <vt:lpstr>Poruke za kreiranje objekata</vt:lpstr>
      <vt:lpstr>Poruke za brisanje objekata</vt:lpstr>
      <vt:lpstr>Crtanje korisnika:  različite notacije</vt:lpstr>
      <vt:lpstr>Granica interakcije i spoljne poruke</vt:lpstr>
      <vt:lpstr>„Izgubljene“ i „nađene“ poruke</vt:lpstr>
      <vt:lpstr>Fragmenti interakcije</vt:lpstr>
      <vt:lpstr>Primer 3 – zahtev za isplatu novca u okviru bankomata za potrebe specifikacije zahteva</vt:lpstr>
      <vt:lpstr>Primer 4 – Unos kartice i provera PIN-a, sa više detalja </vt:lpstr>
      <vt:lpstr>PowerPoint Presentation</vt:lpstr>
      <vt:lpstr>Petlje</vt:lpstr>
      <vt:lpstr>Referencirajući fragment</vt:lpstr>
      <vt:lpstr>Paralelni fragment</vt:lpstr>
      <vt:lpstr>Vremenske odrednice        1/2</vt:lpstr>
      <vt:lpstr>Vremenske odrednice       2/2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462</cp:revision>
  <dcterms:created xsi:type="dcterms:W3CDTF">2015-03-01T19:57:14Z</dcterms:created>
  <dcterms:modified xsi:type="dcterms:W3CDTF">2022-11-22T14:09:10Z</dcterms:modified>
</cp:coreProperties>
</file>