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418" r:id="rId3"/>
    <p:sldId id="429" r:id="rId4"/>
    <p:sldId id="426" r:id="rId5"/>
    <p:sldId id="436" r:id="rId6"/>
    <p:sldId id="437" r:id="rId7"/>
    <p:sldId id="438" r:id="rId8"/>
    <p:sldId id="430" r:id="rId9"/>
    <p:sldId id="442" r:id="rId10"/>
    <p:sldId id="440" r:id="rId11"/>
    <p:sldId id="439" r:id="rId12"/>
    <p:sldId id="441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295" r:id="rId22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13.12.2022.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</a:t>
            </a:r>
            <a:r>
              <a:rPr lang="sr-Latn-RS" altLang="sr-Latn-RS" sz="3200" dirty="0"/>
              <a:t>skih sistema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8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sr-Latn-RS" altLang="sr-Latn-RS" sz="1600" dirty="0"/>
              <a:t>prelaza stanja (konačnih automata)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2022.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FB5F-DC2C-47E4-8DB5-FE23E0D5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5C04-ADBD-44B9-82FF-733AE27C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Naziv stanja</a:t>
            </a:r>
          </a:p>
          <a:p>
            <a:r>
              <a:rPr lang="sr-Latn-RS" dirty="0"/>
              <a:t>Akcije: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trenutku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ulaska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(entry),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trenutku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izlaska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(exit),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tokom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boravka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(do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sr-Latn-RS" dirty="0">
                <a:ea typeface="Calibri" panose="020F0502020204030204" pitchFamily="34" charset="0"/>
                <a:cs typeface="Arial" panose="020B0604020202020204" pitchFamily="34" charset="0"/>
              </a:rPr>
              <a:t>u okviru internih tranzicija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6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EC08-1AEB-43ED-A549-B5167942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069"/>
            <a:ext cx="11734800" cy="549731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dijagram prelaza stanja za kontroler sa dodatim akcijama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12AE9-8E9F-4B78-9830-6ABF2C6BEF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905000"/>
            <a:ext cx="7467600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DA035-6824-4044-80A7-ACC9AA42E3E3}"/>
              </a:ext>
            </a:extLst>
          </p:cNvPr>
          <p:cNvSpPr txBox="1"/>
          <p:nvPr/>
        </p:nvSpPr>
        <p:spPr>
          <a:xfrm>
            <a:off x="457200" y="914400"/>
            <a:ext cx="6157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Tranzicija: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događaj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[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uslov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] /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akcija</a:t>
            </a:r>
            <a:endParaRPr lang="sr-Latn-RS" sz="2400" dirty="0"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5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505-0DAC-4D21-BB5F-0ADEC707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5 – rad jednostavnog štampača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FB1F-EEA2-49D4-993F-63DE2CB9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uključi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nalazi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stanju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čekanja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datoteku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koju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U tom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trenutku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prikaže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status koji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označava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je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spreman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datoteka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stigne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počinje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štampom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a status se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menja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„zauzet“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Po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završetku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vraća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čekanja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novi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doku­ment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ponovo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sr-Cyrl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„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spreman</a:t>
            </a:r>
            <a:r>
              <a:rPr lang="sr-Cyrl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prilikom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zaglavi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papir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prikaže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odgovarajući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greške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eka da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neko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ukloni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papir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Po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uklanjanju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papira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nastavlja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štampom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a status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menja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„zauzet“.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prilikom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nestane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papira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greške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čeka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dopunu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papira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dopuna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obavi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nastavlja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štampom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„zauzet“.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Radi jednostavnosti, pretpostavimo da štampač može da prima nove datoteke samo dok je u stanju čekanja na datoteku.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56AD-21B8-4EDA-87EB-44DCBBB8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1357"/>
            <a:ext cx="10972800" cy="685800"/>
          </a:xfrm>
        </p:spPr>
        <p:txBody>
          <a:bodyPr/>
          <a:lstStyle/>
          <a:p>
            <a:r>
              <a:rPr lang="sr-Latn-RS" sz="3200" dirty="0"/>
              <a:t>Dijagram prelaza stanja za štampač – jedno od mogućih rešenja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24D41-857B-4BE4-B649-A8AA5C06A7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726944"/>
            <a:ext cx="7686992" cy="48006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F067E10-5C35-4BF9-BE39-5A24C8186640}"/>
              </a:ext>
            </a:extLst>
          </p:cNvPr>
          <p:cNvSpPr/>
          <p:nvPr/>
        </p:nvSpPr>
        <p:spPr>
          <a:xfrm>
            <a:off x="1377950" y="2590800"/>
            <a:ext cx="1517650" cy="685800"/>
          </a:xfrm>
          <a:prstGeom prst="borderCallout1">
            <a:avLst>
              <a:gd name="adj1" fmla="val 13704"/>
              <a:gd name="adj2" fmla="val 166708"/>
              <a:gd name="adj3" fmla="val 40867"/>
              <a:gd name="adj4" fmla="val 10175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Tranzicija bez događaja</a:t>
            </a:r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93258-765D-434F-B9E9-ED3C751827EE}"/>
              </a:ext>
            </a:extLst>
          </p:cNvPr>
          <p:cNvSpPr txBox="1"/>
          <p:nvPr/>
        </p:nvSpPr>
        <p:spPr>
          <a:xfrm>
            <a:off x="381000" y="5638800"/>
            <a:ext cx="11658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700"/>
              </a:spcAft>
            </a:pP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Tranzicija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ne mora da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ima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događaj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koji je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aktivira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jedino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ako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izlazi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iz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stanja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koje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ima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do</a:t>
            </a:r>
            <a:r>
              <a:rPr lang="en-US" sz="32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akciju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što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znači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da se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stanj</a:t>
            </a:r>
            <a:r>
              <a:rPr lang="sr-Cyrl-R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е 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napu</a:t>
            </a:r>
            <a:r>
              <a:rPr lang="sr-Latn-R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šta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u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trenutku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kada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je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posao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koji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obavlja</a:t>
            </a: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završen</a:t>
            </a:r>
            <a:r>
              <a:rPr lang="sr-Latn-RS" sz="2400" dirty="0">
                <a:latin typeface="Arial Narrow" panose="020B0606020202030204" pitchFamily="34" charset="0"/>
                <a:ea typeface="Calibri" panose="020F0502020204030204" pitchFamily="34" charset="0"/>
              </a:rPr>
              <a:t>!</a:t>
            </a:r>
            <a:endParaRPr lang="en-US" sz="2400" dirty="0">
              <a:effectLst/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8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DFC0-0092-45E2-8A9C-B89CAAF6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Interne tranzicije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EC337D-76AA-4446-949F-B5A2B8C36C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3387110"/>
            <a:ext cx="2819400" cy="2404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6CCB3-DE18-486C-981A-24A4456CB315}"/>
              </a:ext>
            </a:extLst>
          </p:cNvPr>
          <p:cNvSpPr txBox="1"/>
          <p:nvPr/>
        </p:nvSpPr>
        <p:spPr>
          <a:xfrm>
            <a:off x="624980" y="1489689"/>
            <a:ext cx="10134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Kada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nam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je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potrebna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tranzicija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koja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izvršava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akciju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kao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odgovor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na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neki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događaj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i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zatim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se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vraća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u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isto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stanje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, a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pri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tome ne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želimo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da se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aktiviraju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entry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sz="28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exit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i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do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akcije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datog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stanja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možemo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koristiti</a:t>
            </a:r>
            <a:r>
              <a:rPr lang="en-US" sz="2800" dirty="0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 interne </a:t>
            </a:r>
            <a:r>
              <a:rPr lang="en-US" sz="2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</a:rPr>
              <a:t>tranzicije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3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D7CB-8284-4976-BA1C-B5EF5A58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457200"/>
          </a:xfrm>
        </p:spPr>
        <p:txBody>
          <a:bodyPr/>
          <a:lstStyle/>
          <a:p>
            <a:r>
              <a:rPr lang="sr-Latn-RS" sz="3200" dirty="0"/>
              <a:t>Paralelno izvršavanje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43C75-21B0-47AA-AF73-D8167636A9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457200"/>
            <a:ext cx="8153400" cy="63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0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285-1A19-47D1-97C4-BF472104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sr-Latn-RS" dirty="0"/>
              <a:t>Preslikavanje na programski kod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187D-9E09-4686-A631-4CE4657770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4451032" cy="4393882"/>
          </a:xfrm>
          <a:prstGeom prst="rect">
            <a:avLst/>
          </a:prstGeom>
        </p:spPr>
      </p:pic>
      <p:sp>
        <p:nvSpPr>
          <p:cNvPr id="5" name="Text Box 230">
            <a:extLst>
              <a:ext uri="{FF2B5EF4-FFF2-40B4-BE49-F238E27FC236}">
                <a16:creationId xmlns:a16="http://schemas.microsoft.com/office/drawing/2014/main" id="{D798D700-A05D-4DA0-ADA6-1487AB73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5" y="1651321"/>
            <a:ext cx="2971800" cy="5073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2400" b="1" kern="12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 preporučuje se!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FFA10-4C2A-44C9-A5D1-AC96D01D4E98}"/>
              </a:ext>
            </a:extLst>
          </p:cNvPr>
          <p:cNvSpPr txBox="1"/>
          <p:nvPr/>
        </p:nvSpPr>
        <p:spPr>
          <a:xfrm>
            <a:off x="5943600" y="2514600"/>
            <a:ext cx="5486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public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 Boolean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izasaoAutomobil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switch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stanje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case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IMA_MESTA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800" b="1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 </a:t>
            </a:r>
            <a:r>
              <a:rPr lang="en-US" sz="2400" b="1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...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break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case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SVE_POPUNJENO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800" b="1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 </a:t>
            </a:r>
            <a:r>
              <a:rPr lang="en-US" sz="24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...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break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24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...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40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FA9C-A3A5-49C9-9319-3D00F9B9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State šablon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AD5B9-CADA-4866-AA9F-1C14CF0310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868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6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5B4E-7532-4701-BBB9-000FA7DB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090E-9F96-4034-AE76-873C0239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Pogledati ostavljeni projekat UpravljanjeParkingom i proći debugger-om kroz metode koje implementiraju događaje za ulazak i izlazak automobila u okviru klase </a:t>
            </a:r>
            <a:r>
              <a:rPr lang="sr-Latn-RS" sz="2400" dirty="0">
                <a:latin typeface="Consolas" panose="020B0609020204030204" pitchFamily="49" charset="0"/>
              </a:rPr>
              <a:t>KontrolerParkinga</a:t>
            </a:r>
            <a:r>
              <a:rPr lang="sr-Latn-RS" dirty="0"/>
              <a:t> sa ulaskom u metode koje se pozivaju.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19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7CE1-F154-4213-B933-0E2794FE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972800" cy="411162"/>
          </a:xfrm>
        </p:spPr>
        <p:txBody>
          <a:bodyPr/>
          <a:lstStyle/>
          <a:p>
            <a:r>
              <a:rPr lang="sr-Latn-RS" sz="2400" dirty="0"/>
              <a:t>Tranzicija u stanje „SvePopunjeno“ kada se zauzme poslednje slobodno mesto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CBAC2-BBF7-4774-AD27-0F79568998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10058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1E-D41B-44CA-9A7C-83B68247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prelaza stanja (konačnih automata)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663-C5FF-4A01-AB32-FD00B098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za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projektovanje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softverskih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ili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hardverskih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sistema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za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ponašanje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karakte­ristično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nalaziti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konačnom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skupu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je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prelazak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jednog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uzrokovan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događajima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6353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D5B183-180B-4E7B-B230-1DE81977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972800" cy="411162"/>
          </a:xfrm>
        </p:spPr>
        <p:txBody>
          <a:bodyPr/>
          <a:lstStyle/>
          <a:p>
            <a:r>
              <a:rPr lang="sr-Latn-RS" sz="2400" dirty="0"/>
              <a:t>Tranzicija u stanje „ImaMesta“ kada prvi automobil izađe sa popunjenog parkinga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F37A6-E0FA-48FE-85B2-4B8E981EF7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487362"/>
            <a:ext cx="8001000" cy="63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2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89D-8774-457D-9D97-13075D4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1-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sr-Latn-RS" dirty="0"/>
              <a:t>za upravljanje parkingom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4932-A21E-42AD-9876-89FD3D62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kontrolera</a:t>
            </a:r>
            <a:r>
              <a:rPr lang="en-US" dirty="0"/>
              <a:t> je:</a:t>
            </a:r>
          </a:p>
          <a:p>
            <a:r>
              <a:rPr lang="en-US" dirty="0"/>
              <a:t>da prima </a:t>
            </a:r>
            <a:r>
              <a:rPr lang="en-US" dirty="0" err="1"/>
              <a:t>signale</a:t>
            </a:r>
            <a:r>
              <a:rPr lang="en-US" dirty="0"/>
              <a:t> za </a:t>
            </a:r>
            <a:r>
              <a:rPr lang="en-US" dirty="0" err="1"/>
              <a:t>ulazak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izlazak</a:t>
            </a:r>
            <a:r>
              <a:rPr lang="en-US" dirty="0"/>
              <a:t> </a:t>
            </a:r>
            <a:r>
              <a:rPr lang="en-US" dirty="0" err="1"/>
              <a:t>automobila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ažurira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slobodnih</a:t>
            </a:r>
            <a:r>
              <a:rPr lang="en-US" dirty="0"/>
              <a:t> </a:t>
            </a:r>
            <a:r>
              <a:rPr lang="en-US" dirty="0" err="1"/>
              <a:t>mesta</a:t>
            </a:r>
            <a:r>
              <a:rPr lang="en-US" dirty="0"/>
              <a:t> koji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ekranu</a:t>
            </a:r>
            <a:r>
              <a:rPr lang="en-US" dirty="0"/>
              <a:t> </a:t>
            </a:r>
            <a:r>
              <a:rPr lang="en-US" dirty="0" err="1"/>
              <a:t>postavljenim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ulaza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parking,</a:t>
            </a:r>
          </a:p>
          <a:p>
            <a:r>
              <a:rPr lang="en-US" dirty="0"/>
              <a:t>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semaforu</a:t>
            </a:r>
            <a:r>
              <a:rPr lang="en-US" dirty="0"/>
              <a:t> koji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ispred</a:t>
            </a:r>
            <a:r>
              <a:rPr lang="en-US" dirty="0"/>
              <a:t> </a:t>
            </a:r>
            <a:r>
              <a:rPr lang="en-US" dirty="0" err="1"/>
              <a:t>ulaza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parking </a:t>
            </a:r>
            <a:r>
              <a:rPr lang="en-US" dirty="0" err="1"/>
              <a:t>drži</a:t>
            </a:r>
            <a:r>
              <a:rPr lang="en-US" dirty="0"/>
              <a:t> </a:t>
            </a:r>
            <a:r>
              <a:rPr lang="en-US" dirty="0" err="1"/>
              <a:t>upaljeno</a:t>
            </a:r>
            <a:r>
              <a:rPr lang="en-US" dirty="0"/>
              <a:t> </a:t>
            </a:r>
            <a:r>
              <a:rPr lang="en-US" dirty="0" err="1"/>
              <a:t>zeleno</a:t>
            </a:r>
            <a:r>
              <a:rPr lang="en-US" dirty="0"/>
              <a:t> </a:t>
            </a:r>
            <a:r>
              <a:rPr lang="en-US" dirty="0" err="1"/>
              <a:t>svetlo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slobodnih</a:t>
            </a:r>
            <a:r>
              <a:rPr lang="en-US" dirty="0"/>
              <a:t> </a:t>
            </a:r>
            <a:r>
              <a:rPr lang="en-US" dirty="0" err="1"/>
              <a:t>mesta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da </a:t>
            </a:r>
            <a:r>
              <a:rPr lang="en-US" dirty="0" err="1"/>
              <a:t>uključi</a:t>
            </a:r>
            <a:r>
              <a:rPr lang="en-US" dirty="0"/>
              <a:t> </a:t>
            </a:r>
            <a:r>
              <a:rPr lang="en-US" dirty="0" err="1"/>
              <a:t>crveno</a:t>
            </a:r>
            <a:r>
              <a:rPr lang="en-US" dirty="0"/>
              <a:t> </a:t>
            </a:r>
            <a:r>
              <a:rPr lang="en-US" dirty="0" err="1"/>
              <a:t>svetlo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zauzme</a:t>
            </a:r>
            <a:r>
              <a:rPr lang="en-US" dirty="0"/>
              <a:t> </a:t>
            </a:r>
            <a:r>
              <a:rPr lang="en-US" dirty="0" err="1"/>
              <a:t>poslednje</a:t>
            </a:r>
            <a:r>
              <a:rPr lang="en-US" dirty="0"/>
              <a:t> </a:t>
            </a:r>
            <a:r>
              <a:rPr lang="en-US" dirty="0" err="1"/>
              <a:t>slobodno</a:t>
            </a:r>
            <a:r>
              <a:rPr lang="en-US" dirty="0"/>
              <a:t> mesto.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4913-E7DC-4FF3-A6F1-55C645FE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069"/>
            <a:ext cx="10972800" cy="592889"/>
          </a:xfrm>
        </p:spPr>
        <p:txBody>
          <a:bodyPr/>
          <a:lstStyle/>
          <a:p>
            <a:r>
              <a:rPr lang="en-US" sz="2800" dirty="0"/>
              <a:t>Primer 1 – </a:t>
            </a:r>
            <a:r>
              <a:rPr lang="sr-Latn-RS" sz="2800" dirty="0"/>
              <a:t>početni dijagram prelaza stanja za kontroler parkinga</a:t>
            </a:r>
            <a:endParaRPr lang="en-US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2860C8-E32D-4272-AF15-526621D52C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815265"/>
            <a:ext cx="6553200" cy="2895600"/>
          </a:xfrm>
          <a:prstGeom prst="rect">
            <a:avLst/>
          </a:prstGeom>
        </p:spPr>
      </p:pic>
      <p:sp>
        <p:nvSpPr>
          <p:cNvPr id="22" name="Callout: Line 21">
            <a:extLst>
              <a:ext uri="{FF2B5EF4-FFF2-40B4-BE49-F238E27FC236}">
                <a16:creationId xmlns:a16="http://schemas.microsoft.com/office/drawing/2014/main" id="{18DBCC9D-11B8-4BB7-AB5C-4FBA4872F472}"/>
              </a:ext>
            </a:extLst>
          </p:cNvPr>
          <p:cNvSpPr/>
          <p:nvPr/>
        </p:nvSpPr>
        <p:spPr>
          <a:xfrm>
            <a:off x="8763000" y="3482341"/>
            <a:ext cx="1066800" cy="377824"/>
          </a:xfrm>
          <a:prstGeom prst="borderCallout1">
            <a:avLst>
              <a:gd name="adj1" fmla="val -44533"/>
              <a:gd name="adj2" fmla="val -13678"/>
              <a:gd name="adj3" fmla="val -1402"/>
              <a:gd name="adj4" fmla="val 1305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Stanje</a:t>
            </a:r>
            <a:endParaRPr lang="en-US" sz="24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4E944784-35D7-47F5-BC45-D999B6A067C5}"/>
              </a:ext>
            </a:extLst>
          </p:cNvPr>
          <p:cNvSpPr/>
          <p:nvPr/>
        </p:nvSpPr>
        <p:spPr>
          <a:xfrm>
            <a:off x="1026795" y="3293429"/>
            <a:ext cx="1487805" cy="566736"/>
          </a:xfrm>
          <a:prstGeom prst="borderCallout1">
            <a:avLst>
              <a:gd name="adj1" fmla="val -64337"/>
              <a:gd name="adj2" fmla="val 109821"/>
              <a:gd name="adj3" fmla="val 113"/>
              <a:gd name="adj4" fmla="val 8410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Početak izvršavanja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C41099F-188F-44C3-816A-D72AC00CE4FB}"/>
              </a:ext>
            </a:extLst>
          </p:cNvPr>
          <p:cNvSpPr/>
          <p:nvPr/>
        </p:nvSpPr>
        <p:spPr>
          <a:xfrm>
            <a:off x="4495800" y="4575176"/>
            <a:ext cx="1219200" cy="377824"/>
          </a:xfrm>
          <a:prstGeom prst="borderCallout1">
            <a:avLst>
              <a:gd name="adj1" fmla="val -155624"/>
              <a:gd name="adj2" fmla="val 120835"/>
              <a:gd name="adj3" fmla="val 40867"/>
              <a:gd name="adj4" fmla="val 10175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Tranzicija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5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B1A3C-397B-442F-93DE-1D39A9FF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7" y="304800"/>
            <a:ext cx="10972800" cy="592889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2</a:t>
            </a:r>
            <a:r>
              <a:rPr lang="en-US" sz="2800" dirty="0"/>
              <a:t> – </a:t>
            </a:r>
            <a:r>
              <a:rPr lang="sr-Latn-RS" sz="2800" dirty="0"/>
              <a:t>Dijagram prelaza stanja za test iz sistema elektronskog ocenjivanja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FE3C4-719D-40CC-BD45-0534E26E93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9448800" cy="16002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B31C7304-093A-4594-BEB1-3B2641652F3E}"/>
              </a:ext>
            </a:extLst>
          </p:cNvPr>
          <p:cNvSpPr/>
          <p:nvPr/>
        </p:nvSpPr>
        <p:spPr>
          <a:xfrm>
            <a:off x="8991600" y="2514600"/>
            <a:ext cx="1351447" cy="652895"/>
          </a:xfrm>
          <a:prstGeom prst="borderCallout1">
            <a:avLst>
              <a:gd name="adj1" fmla="val 165771"/>
              <a:gd name="adj2" fmla="val 95809"/>
              <a:gd name="adj3" fmla="val 95836"/>
              <a:gd name="adj4" fmla="val 8023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Kraj izvršavanja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8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9B21-77BE-4CF6-8556-42F69D4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Pseudo-stanja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7835-47A1-4EDE-B782-995782B3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dijagramima</a:t>
            </a:r>
            <a:r>
              <a:rPr lang="en-US" dirty="0"/>
              <a:t> </a:t>
            </a:r>
            <a:r>
              <a:rPr lang="en-US" dirty="0" err="1"/>
              <a:t>prelaza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simboli</a:t>
            </a:r>
            <a:r>
              <a:rPr lang="en-US" dirty="0"/>
              <a:t> za </a:t>
            </a:r>
            <a:r>
              <a:rPr lang="en-US" dirty="0" err="1"/>
              <a:t>početak</a:t>
            </a:r>
            <a:r>
              <a:rPr lang="en-US" dirty="0"/>
              <a:t>, </a:t>
            </a:r>
            <a:r>
              <a:rPr lang="en-US" dirty="0" err="1"/>
              <a:t>kraj</a:t>
            </a:r>
            <a:r>
              <a:rPr lang="en-US" dirty="0"/>
              <a:t>, </a:t>
            </a:r>
            <a:r>
              <a:rPr lang="en-US" dirty="0" err="1"/>
              <a:t>uslovno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, </a:t>
            </a:r>
            <a:r>
              <a:rPr lang="en-US" dirty="0" err="1"/>
              <a:t>razdelnik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spoj</a:t>
            </a:r>
            <a:r>
              <a:rPr lang="sr-Latn-RS" dirty="0"/>
              <a:t> iz </a:t>
            </a:r>
            <a:r>
              <a:rPr lang="en-US" dirty="0" err="1"/>
              <a:t>dijagram</a:t>
            </a:r>
            <a:r>
              <a:rPr lang="sr-Latn-RS" dirty="0"/>
              <a:t>a </a:t>
            </a:r>
            <a:r>
              <a:rPr lang="en-US" dirty="0" err="1"/>
              <a:t>aktivnosti</a:t>
            </a:r>
            <a:r>
              <a:rPr lang="en-US" dirty="0"/>
              <a:t>. </a:t>
            </a:r>
            <a:endParaRPr lang="sr-Latn-RS" dirty="0"/>
          </a:p>
          <a:p>
            <a:r>
              <a:rPr lang="sr-Latn-RS" dirty="0"/>
              <a:t>O</a:t>
            </a:r>
            <a:r>
              <a:rPr lang="en-US" dirty="0" err="1"/>
              <a:t>ni</a:t>
            </a:r>
            <a:r>
              <a:rPr lang="en-US" dirty="0"/>
              <a:t> se </a:t>
            </a:r>
            <a:r>
              <a:rPr lang="en-US" dirty="0" err="1"/>
              <a:t>tretiraju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pseudo-</a:t>
            </a:r>
            <a:r>
              <a:rPr lang="en-US" dirty="0" err="1"/>
              <a:t>stanja</a:t>
            </a:r>
            <a:r>
              <a:rPr lang="en-US" dirty="0"/>
              <a:t> –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povezivati</a:t>
            </a:r>
            <a:r>
              <a:rPr lang="en-US" dirty="0"/>
              <a:t> </a:t>
            </a:r>
            <a:r>
              <a:rPr lang="en-US" dirty="0" err="1"/>
              <a:t>tranzicijama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stanjima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09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0227B-61D3-4C37-ABB0-34F6474A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069"/>
            <a:ext cx="11734800" cy="549731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3</a:t>
            </a:r>
            <a:r>
              <a:rPr lang="en-US" sz="2800" dirty="0"/>
              <a:t> – </a:t>
            </a:r>
            <a:r>
              <a:rPr lang="sr-Latn-RS" sz="2800" dirty="0"/>
              <a:t>početni dijagram prelaza stanja za kontroler parkinga preglednije nacrtan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FC4F-42F5-424C-8168-FEF6BA5EF2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3733800"/>
            <a:ext cx="8001000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6FA56-9982-4AE4-803A-B17D342E80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649448"/>
            <a:ext cx="6172200" cy="232235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C144A35-281E-4DF6-9244-4873EC6A3A88}"/>
              </a:ext>
            </a:extLst>
          </p:cNvPr>
          <p:cNvSpPr/>
          <p:nvPr/>
        </p:nvSpPr>
        <p:spPr>
          <a:xfrm>
            <a:off x="5810250" y="3048000"/>
            <a:ext cx="4953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8FE1-D9A3-4924-9B15-A560ED4C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28" y="82519"/>
            <a:ext cx="10972800" cy="761870"/>
          </a:xfrm>
        </p:spPr>
        <p:txBody>
          <a:bodyPr/>
          <a:lstStyle/>
          <a:p>
            <a:r>
              <a:rPr lang="sr-Latn-RS" dirty="0"/>
              <a:t>Tranzicija</a:t>
            </a:r>
            <a:r>
              <a:rPr lang="en-US" dirty="0"/>
              <a:t>									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0053-95D2-4F33-B32A-525F91C2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5518"/>
            <a:ext cx="10972800" cy="4906964"/>
          </a:xfrm>
        </p:spPr>
        <p:txBody>
          <a:bodyPr/>
          <a:lstStyle/>
          <a:p>
            <a:r>
              <a:rPr lang="sr-Latn-RS" dirty="0"/>
              <a:t>M</a:t>
            </a:r>
            <a:r>
              <a:rPr lang="en-US" dirty="0" err="1"/>
              <a:t>odeluje</a:t>
            </a:r>
            <a:r>
              <a:rPr lang="en-US" dirty="0"/>
              <a:t> </a:t>
            </a:r>
            <a:r>
              <a:rPr lang="en-US" dirty="0" err="1"/>
              <a:t>reakciju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događaj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izazvati</a:t>
            </a:r>
            <a:r>
              <a:rPr lang="en-US" dirty="0"/>
              <a:t> </a:t>
            </a:r>
            <a:r>
              <a:rPr lang="en-US" dirty="0" err="1"/>
              <a:t>prelazak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u </a:t>
            </a:r>
            <a:r>
              <a:rPr lang="en-US" dirty="0" err="1"/>
              <a:t>drugo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povratak</a:t>
            </a:r>
            <a:r>
              <a:rPr lang="en-US" dirty="0"/>
              <a:t> u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,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izvršenje</a:t>
            </a:r>
            <a:r>
              <a:rPr lang="en-US" dirty="0"/>
              <a:t> </a:t>
            </a:r>
            <a:r>
              <a:rPr lang="en-US" dirty="0" err="1"/>
              <a:t>pridruženih</a:t>
            </a:r>
            <a:r>
              <a:rPr lang="en-US" dirty="0"/>
              <a:t> </a:t>
            </a:r>
            <a:r>
              <a:rPr lang="en-US" dirty="0" err="1"/>
              <a:t>akcija</a:t>
            </a:r>
            <a:r>
              <a:rPr lang="en-US" dirty="0"/>
              <a:t>. </a:t>
            </a:r>
            <a:endParaRPr lang="sr-Latn-RS" dirty="0"/>
          </a:p>
          <a:p>
            <a:r>
              <a:rPr lang="sr-Latn-RS" dirty="0"/>
              <a:t>Format:</a:t>
            </a:r>
          </a:p>
          <a:p>
            <a:pPr marL="457200" lvl="1" indent="0">
              <a:buNone/>
            </a:pP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događaj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uslov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] /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akcija</a:t>
            </a:r>
            <a:endParaRPr lang="sr-Latn-RS" sz="2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Uslovom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specificira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do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tranzicije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dolazi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uvek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već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samo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uslov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zadovoljen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6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F394B-5CD0-4066-81AC-D91336598C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435427"/>
            <a:ext cx="7315200" cy="64309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5578C7-E765-4867-A0D3-5FA76D0B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54"/>
            <a:ext cx="11734800" cy="400473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početni dijagram koji opisuje ponašanje bankomata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66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28331</TotalTime>
  <Words>790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Calibri</vt:lpstr>
      <vt:lpstr>Consolas</vt:lpstr>
      <vt:lpstr>Office Theme</vt:lpstr>
      <vt:lpstr>Specifikacija softverskih sistema Predavanje br. 8 – Dijagram prelaza stanja (konačnih automata)</vt:lpstr>
      <vt:lpstr>Dijagram prelaza stanja (konačnih automata)</vt:lpstr>
      <vt:lpstr>Primer 1- kontroler za upravljanje parkingom </vt:lpstr>
      <vt:lpstr>Primer 1 – početni dijagram prelaza stanja za kontroler parkinga</vt:lpstr>
      <vt:lpstr>Primer 2 – Dijagram prelaza stanja za test iz sistema elektronskog ocenjivanja </vt:lpstr>
      <vt:lpstr>Pseudo-stanja</vt:lpstr>
      <vt:lpstr>Primer 3 – početni dijagram prelaza stanja za kontroler parkinga preglednije nacrtan</vt:lpstr>
      <vt:lpstr>Tranzicija         1/2</vt:lpstr>
      <vt:lpstr>Primer 4 – početni dijagram koji opisuje ponašanje bankomata</vt:lpstr>
      <vt:lpstr>Stanje</vt:lpstr>
      <vt:lpstr>Primer 4 – dijagram prelaza stanja za kontroler sa dodatim akcijama</vt:lpstr>
      <vt:lpstr>Primer 5 – rad jednostavnog štampača</vt:lpstr>
      <vt:lpstr>Dijagram prelaza stanja za štampač – jedno od mogućih rešenja</vt:lpstr>
      <vt:lpstr>Interne tranzicije</vt:lpstr>
      <vt:lpstr>Paralelno izvršavanje</vt:lpstr>
      <vt:lpstr>Preslikavanje na programski kod</vt:lpstr>
      <vt:lpstr>State šablon</vt:lpstr>
      <vt:lpstr>Zadatak</vt:lpstr>
      <vt:lpstr>Tranzicija u stanje „SvePopunjeno“ kada se zauzme poslednje slobodno mesto</vt:lpstr>
      <vt:lpstr>Tranzicija u stanje „ImaMesta“ kada prvi automobil izađe sa popunjenog parkinga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473</cp:revision>
  <dcterms:created xsi:type="dcterms:W3CDTF">2015-03-01T19:57:14Z</dcterms:created>
  <dcterms:modified xsi:type="dcterms:W3CDTF">2022-12-13T15:15:20Z</dcterms:modified>
</cp:coreProperties>
</file>