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2"/>
  </p:notesMasterIdLst>
  <p:sldIdLst>
    <p:sldId id="256" r:id="rId2"/>
    <p:sldId id="257" r:id="rId3"/>
    <p:sldId id="258" r:id="rId4"/>
    <p:sldId id="259" r:id="rId5"/>
    <p:sldId id="264" r:id="rId6"/>
    <p:sldId id="265" r:id="rId7"/>
    <p:sldId id="263"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33084" autoAdjust="0"/>
  </p:normalViewPr>
  <p:slideViewPr>
    <p:cSldViewPr snapToGrid="0">
      <p:cViewPr varScale="1">
        <p:scale>
          <a:sx n="23" d="100"/>
          <a:sy n="23" d="100"/>
        </p:scale>
        <p:origin x="25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2AB263-5D7E-4D12-BEDA-20C430EF8309}" type="datetimeFigureOut">
              <a:rPr lang="en-GB" smtClean="0"/>
              <a:t>03/11/2024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CFB68-C8B6-4C9A-9428-096ED798C5FD}" type="slidenum">
              <a:rPr lang="en-GB" smtClean="0"/>
              <a:t>‹#›</a:t>
            </a:fld>
            <a:endParaRPr lang="en-GB"/>
          </a:p>
        </p:txBody>
      </p:sp>
    </p:spTree>
    <p:extLst>
      <p:ext uri="{BB962C8B-B14F-4D97-AF65-F5344CB8AC3E}">
        <p14:creationId xmlns:p14="http://schemas.microsoft.com/office/powerpoint/2010/main" val="2682557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latinLnBrk="0"/>
            <a:r>
              <a:rPr lang="sr-Cyrl-RS" sz="1800" b="0" i="0" dirty="0">
                <a:solidFill>
                  <a:srgbClr val="000000"/>
                </a:solidFill>
                <a:effectLst/>
                <a:latin typeface="Arial" panose="020B0604020202020204" pitchFamily="34" charset="0"/>
                <a:cs typeface="Arial" panose="020B0604020202020204" pitchFamily="34" charset="0"/>
              </a:rPr>
              <a:t>Д</a:t>
            </a:r>
            <a:r>
              <a:rPr lang="ru-RU" sz="1800" b="0" i="0" dirty="0">
                <a:solidFill>
                  <a:srgbClr val="000000"/>
                </a:solidFill>
                <a:effectLst/>
                <a:latin typeface="Arial" panose="020B0604020202020204" pitchFamily="34" charset="0"/>
                <a:cs typeface="Arial" panose="020B0604020202020204" pitchFamily="34" charset="0"/>
              </a:rPr>
              <a:t>обродошли на одбрану мог дипломског рада!</a:t>
            </a:r>
            <a:endParaRPr lang="en-US" sz="1800" b="0" i="0" dirty="0">
              <a:solidFill>
                <a:srgbClr val="000000"/>
              </a:solidFill>
              <a:effectLst/>
              <a:latin typeface="Arial" panose="020B0604020202020204" pitchFamily="34" charset="0"/>
              <a:cs typeface="Arial" panose="020B0604020202020204" pitchFamily="34" charset="0"/>
            </a:endParaRPr>
          </a:p>
          <a:p>
            <a:pPr marL="0" algn="l" rtl="0" latinLnBrk="0"/>
            <a:endParaRPr lang="ru-RU" b="0" i="0" dirty="0">
              <a:solidFill>
                <a:srgbClr val="52525B"/>
              </a:solidFill>
              <a:effectLst/>
              <a:latin typeface="Arial" panose="020B0604020202020204" pitchFamily="34" charset="0"/>
              <a:cs typeface="Arial" panose="020B0604020202020204" pitchFamily="34" charset="0"/>
            </a:endParaRPr>
          </a:p>
          <a:p>
            <a:pPr marL="0" algn="l" rtl="0" latinLnBrk="0"/>
            <a:r>
              <a:rPr lang="ru-RU" sz="1800" b="0" i="0" dirty="0">
                <a:solidFill>
                  <a:srgbClr val="000000"/>
                </a:solidFill>
                <a:effectLst/>
                <a:latin typeface="Arial" panose="020B0604020202020204" pitchFamily="34" charset="0"/>
                <a:cs typeface="Arial" panose="020B0604020202020204" pitchFamily="34" charset="0"/>
              </a:rPr>
              <a:t>Тема мог рада је "Развој Андроид апликације за друштвено умрежавање засноване на </a:t>
            </a:r>
            <a:r>
              <a:rPr lang="en-GB" sz="1800" b="0" i="0" dirty="0">
                <a:solidFill>
                  <a:srgbClr val="000000"/>
                </a:solidFill>
                <a:effectLst/>
                <a:latin typeface="Arial" panose="020B0604020202020204" pitchFamily="34" charset="0"/>
                <a:cs typeface="Arial" panose="020B0604020202020204" pitchFamily="34" charset="0"/>
              </a:rPr>
              <a:t>RESTful</a:t>
            </a:r>
            <a:r>
              <a:rPr lang="ru-RU" sz="1800" b="0" i="0" dirty="0">
                <a:solidFill>
                  <a:srgbClr val="000000"/>
                </a:solidFill>
                <a:effectLst/>
                <a:latin typeface="Arial" panose="020B0604020202020204" pitchFamily="34" charset="0"/>
                <a:cs typeface="Arial" panose="020B0604020202020204" pitchFamily="34" charset="0"/>
              </a:rPr>
              <a:t> архитектури".</a:t>
            </a:r>
            <a:endParaRPr lang="ru-RU" b="0" i="0" dirty="0">
              <a:solidFill>
                <a:srgbClr val="52525B"/>
              </a:solidFill>
              <a:effectLst/>
              <a:latin typeface="Arial" panose="020B0604020202020204" pitchFamily="34" charset="0"/>
              <a:cs typeface="Arial" panose="020B0604020202020204" pitchFamily="34" charset="0"/>
            </a:endParaRPr>
          </a:p>
          <a:p>
            <a:endParaRPr lang="en-GB" b="0" dirty="0"/>
          </a:p>
        </p:txBody>
      </p:sp>
      <p:sp>
        <p:nvSpPr>
          <p:cNvPr id="4" name="Slide Number Placeholder 3"/>
          <p:cNvSpPr>
            <a:spLocks noGrp="1"/>
          </p:cNvSpPr>
          <p:nvPr>
            <p:ph type="sldNum" sz="quarter" idx="5"/>
          </p:nvPr>
        </p:nvSpPr>
        <p:spPr/>
        <p:txBody>
          <a:bodyPr/>
          <a:lstStyle/>
          <a:p>
            <a:fld id="{E5BCFB68-C8B6-4C9A-9428-096ED798C5FD}" type="slidenum">
              <a:rPr lang="en-GB" smtClean="0"/>
              <a:t>1</a:t>
            </a:fld>
            <a:endParaRPr lang="en-GB"/>
          </a:p>
        </p:txBody>
      </p:sp>
    </p:spTree>
    <p:extLst>
      <p:ext uri="{BB962C8B-B14F-4D97-AF65-F5344CB8AC3E}">
        <p14:creationId xmlns:p14="http://schemas.microsoft.com/office/powerpoint/2010/main" val="331828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ru-RU" b="0" i="0" dirty="0">
                <a:solidFill>
                  <a:srgbClr val="52525B"/>
                </a:solidFill>
                <a:effectLst/>
                <a:latin typeface="Arial" panose="020B0604020202020204" pitchFamily="34" charset="0"/>
                <a:cs typeface="Arial" panose="020B0604020202020204" pitchFamily="34" charset="0"/>
              </a:rPr>
              <a:t>Развој савремених технологија и интернета омогућио је људима широм света да комуницирају и деле информације на начине који су некад били незамисливи.</a:t>
            </a:r>
            <a:endParaRPr lang="en-US" b="0" i="0" dirty="0">
              <a:solidFill>
                <a:srgbClr val="52525B"/>
              </a:solidFill>
              <a:effectLst/>
              <a:latin typeface="Arial" panose="020B0604020202020204" pitchFamily="34" charset="0"/>
              <a:cs typeface="Arial" panose="020B0604020202020204" pitchFamily="34" charset="0"/>
            </a:endParaRPr>
          </a:p>
          <a:p>
            <a:pPr algn="l"/>
            <a:endParaRPr lang="en-US" b="0" i="0" dirty="0">
              <a:solidFill>
                <a:srgbClr val="52525B"/>
              </a:solidFill>
              <a:effectLst/>
              <a:latin typeface="Arial" panose="020B0604020202020204" pitchFamily="34" charset="0"/>
              <a:cs typeface="Arial" panose="020B0604020202020204" pitchFamily="34" charset="0"/>
            </a:endParaRPr>
          </a:p>
          <a:p>
            <a:pPr algn="l"/>
            <a:r>
              <a:rPr lang="ru-RU" b="0" i="0" dirty="0">
                <a:solidFill>
                  <a:srgbClr val="52525B"/>
                </a:solidFill>
                <a:effectLst/>
                <a:latin typeface="Arial" panose="020B0604020202020204" pitchFamily="34" charset="0"/>
                <a:cs typeface="Arial" panose="020B0604020202020204" pitchFamily="34" charset="0"/>
              </a:rPr>
              <a:t>Друштвене мреже су постале кључни облик свакодневне приватне и пословне комуникације, омогућавајући људима да остану у контакту са породицом и пријатељима, упознају нове људе, изражавају своју креативност, уче нове ствари и промовишу своје производе и пословање.</a:t>
            </a:r>
            <a:br>
              <a:rPr lang="en-US" b="0" i="0" dirty="0">
                <a:solidFill>
                  <a:srgbClr val="52525B"/>
                </a:solidFill>
                <a:effectLst/>
                <a:latin typeface="Arial" panose="020B0604020202020204" pitchFamily="34" charset="0"/>
                <a:cs typeface="Arial" panose="020B0604020202020204" pitchFamily="34" charset="0"/>
              </a:rPr>
            </a:br>
            <a:endParaRPr lang="sr-Cyrl-RS" b="0" i="0" dirty="0">
              <a:solidFill>
                <a:srgbClr val="52525B"/>
              </a:solidFill>
              <a:effectLst/>
              <a:latin typeface="Arial" panose="020B0604020202020204" pitchFamily="34" charset="0"/>
              <a:cs typeface="Arial" panose="020B0604020202020204" pitchFamily="34" charset="0"/>
            </a:endParaRPr>
          </a:p>
          <a:p>
            <a:pPr algn="l"/>
            <a:r>
              <a:rPr lang="sr-Cyrl-RS" b="0" i="0" dirty="0">
                <a:solidFill>
                  <a:srgbClr val="52525B"/>
                </a:solidFill>
                <a:effectLst/>
                <a:latin typeface="Arial" panose="020B0604020202020204" pitchFamily="34" charset="0"/>
                <a:cs typeface="Arial" panose="020B0604020202020204" pitchFamily="34" charset="0"/>
              </a:rPr>
              <a:t>Мотивација за развој мобилних апликација је,</a:t>
            </a:r>
            <a:r>
              <a:rPr lang="en-US" b="0" i="0" dirty="0">
                <a:solidFill>
                  <a:srgbClr val="52525B"/>
                </a:solidFill>
                <a:effectLst/>
                <a:latin typeface="Arial" panose="020B0604020202020204" pitchFamily="34" charset="0"/>
                <a:cs typeface="Arial" panose="020B0604020202020204" pitchFamily="34" charset="0"/>
              </a:rPr>
              <a:t> </a:t>
            </a:r>
            <a:r>
              <a:rPr lang="sr-Cyrl-RS" b="0" i="0" dirty="0">
                <a:solidFill>
                  <a:srgbClr val="52525B"/>
                </a:solidFill>
                <a:effectLst/>
                <a:latin typeface="Arial" panose="020B0604020202020204" pitchFamily="34" charset="0"/>
                <a:cs typeface="Arial" panose="020B0604020202020204" pitchFamily="34" charset="0"/>
              </a:rPr>
              <a:t>пре свега, обезбеђивање приступачности друштвених мрежа корисницима на било којој локацији, повећавајући практичност и сталну доступност услуга које пружају друштвене мреже.</a:t>
            </a:r>
          </a:p>
          <a:p>
            <a:endParaRPr lang="en-GB"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5BCFB68-C8B6-4C9A-9428-096ED798C5FD}" type="slidenum">
              <a:rPr lang="en-GB" smtClean="0"/>
              <a:t>2</a:t>
            </a:fld>
            <a:endParaRPr lang="en-GB"/>
          </a:p>
        </p:txBody>
      </p:sp>
    </p:spTree>
    <p:extLst>
      <p:ext uri="{BB962C8B-B14F-4D97-AF65-F5344CB8AC3E}">
        <p14:creationId xmlns:p14="http://schemas.microsoft.com/office/powerpoint/2010/main" val="78931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b="0" i="0" dirty="0">
                <a:solidFill>
                  <a:srgbClr val="52525B"/>
                </a:solidFill>
                <a:effectLst/>
                <a:latin typeface="Arial" panose="020B0604020202020204" pitchFamily="34" charset="0"/>
                <a:cs typeface="Arial" panose="020B0604020202020204" pitchFamily="34" charset="0"/>
              </a:rPr>
              <a:t>Нека од п</a:t>
            </a:r>
            <a:r>
              <a:rPr lang="ru-RU" b="0" i="0" dirty="0">
                <a:solidFill>
                  <a:srgbClr val="52525B"/>
                </a:solidFill>
                <a:effectLst/>
                <a:latin typeface="Arial" panose="020B0604020202020204" pitchFamily="34" charset="0"/>
                <a:cs typeface="Arial" panose="020B0604020202020204" pitchFamily="34" charset="0"/>
              </a:rPr>
              <a:t>остојећих софтверских решења за друштвено умрежавање укључују познате платформе као што су</a:t>
            </a:r>
            <a:br>
              <a:rPr lang="ru-RU" b="0" i="0" dirty="0">
                <a:solidFill>
                  <a:srgbClr val="52525B"/>
                </a:solidFill>
                <a:effectLst/>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Facebook, Instagram, Twitter, LinkedIn </a:t>
            </a:r>
            <a:r>
              <a:rPr lang="sr-Cyrl-RS" dirty="0">
                <a:latin typeface="Arial" panose="020B0604020202020204" pitchFamily="34" charset="0"/>
                <a:cs typeface="Arial" panose="020B0604020202020204" pitchFamily="34" charset="0"/>
              </a:rPr>
              <a:t>и</a:t>
            </a:r>
            <a:r>
              <a:rPr lang="en-GB" dirty="0">
                <a:latin typeface="Arial" panose="020B0604020202020204" pitchFamily="34" charset="0"/>
                <a:cs typeface="Arial" panose="020B0604020202020204" pitchFamily="34" charset="0"/>
              </a:rPr>
              <a:t> TikTok.</a:t>
            </a:r>
            <a:br>
              <a:rPr lang="sr-Cyrl-RS" dirty="0">
                <a:latin typeface="Arial" panose="020B0604020202020204" pitchFamily="34" charset="0"/>
                <a:cs typeface="Arial" panose="020B0604020202020204" pitchFamily="34" charset="0"/>
              </a:rPr>
            </a:br>
            <a:br>
              <a:rPr lang="sr-Cyrl-RS" dirty="0">
                <a:latin typeface="Arial" panose="020B0604020202020204" pitchFamily="34" charset="0"/>
                <a:cs typeface="Arial" panose="020B0604020202020204" pitchFamily="34" charset="0"/>
              </a:rPr>
            </a:br>
            <a:r>
              <a:rPr lang="sr-Cyrl-RS" b="1" dirty="0">
                <a:solidFill>
                  <a:schemeClr val="tx1"/>
                </a:solidFill>
                <a:latin typeface="Arial" panose="020B0604020202020204" pitchFamily="34" charset="0"/>
                <a:cs typeface="Arial" panose="020B0604020202020204" pitchFamily="34" charset="0"/>
              </a:rPr>
              <a:t>(Само набројати, без описа?)</a:t>
            </a:r>
          </a:p>
          <a:p>
            <a:br>
              <a:rPr lang="sr-Cyrl-RS" dirty="0">
                <a:latin typeface="Arial" panose="020B0604020202020204" pitchFamily="34" charset="0"/>
                <a:cs typeface="Arial" panose="020B0604020202020204" pitchFamily="34" charset="0"/>
              </a:rPr>
            </a:br>
            <a:r>
              <a:rPr lang="ru-RU" dirty="0">
                <a:latin typeface="Arial" panose="020B0604020202020204" pitchFamily="34" charset="0"/>
                <a:cs typeface="Arial" panose="020B0604020202020204" pitchFamily="34" charset="0"/>
              </a:rPr>
              <a:t>Facebook је глобална друштвена која омогућава корисницима да комуницирају, деле садржаје и користе разне апликације и услуге.</a:t>
            </a:r>
          </a:p>
          <a:p>
            <a:endParaRPr lang="ru-RU"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Instagram је популарна друштвена мрежа која омогућава корисницима да деле фотографије и видео записе, прате друге људе и </a:t>
            </a:r>
            <a:r>
              <a:rPr lang="sr-Cyrl-RS" dirty="0">
                <a:latin typeface="Arial" panose="020B0604020202020204" pitchFamily="34" charset="0"/>
                <a:cs typeface="Arial" panose="020B0604020202020204" pitchFamily="34" charset="0"/>
              </a:rPr>
              <a:t>постао је озбиљан извор посла за многе људе.</a:t>
            </a:r>
          </a:p>
          <a:p>
            <a:endParaRPr lang="sr-Cyrl-RS"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Twitter је платформа за микроблогинг, која омогућава корисницима да објављују кратке поруке познате као „твитови" .</a:t>
            </a:r>
          </a:p>
          <a:p>
            <a:endParaRPr lang="ru-RU"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LinkedIn представља друштвену мрежу намењену професионалцима и пословној заједници. </a:t>
            </a:r>
          </a:p>
          <a:p>
            <a:endParaRPr lang="ru-RU"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TikTok је друштвена мрежа која омогућава корисницима да креирају и објављују кратке видео записе уређене у апликацији.</a:t>
            </a:r>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5BCFB68-C8B6-4C9A-9428-096ED798C5FD}" type="slidenum">
              <a:rPr lang="en-GB" smtClean="0"/>
              <a:t>3</a:t>
            </a:fld>
            <a:endParaRPr lang="en-GB"/>
          </a:p>
        </p:txBody>
      </p:sp>
    </p:spTree>
    <p:extLst>
      <p:ext uri="{BB962C8B-B14F-4D97-AF65-F5344CB8AC3E}">
        <p14:creationId xmlns:p14="http://schemas.microsoft.com/office/powerpoint/2010/main" val="470901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ru-RU" sz="1800" b="0" i="0" u="none" strike="noStrike" dirty="0">
                <a:solidFill>
                  <a:srgbClr val="000000"/>
                </a:solidFill>
                <a:effectLst/>
                <a:latin typeface="Arial" panose="020B0604020202020204" pitchFamily="34" charset="0"/>
                <a:cs typeface="Arial" panose="020B0604020202020204" pitchFamily="34" charset="0"/>
              </a:rPr>
            </a:br>
            <a:r>
              <a:rPr lang="ru-RU" sz="1800" b="0" i="0" u="none" strike="noStrike" dirty="0">
                <a:solidFill>
                  <a:srgbClr val="000000"/>
                </a:solidFill>
                <a:effectLst/>
                <a:latin typeface="Arial" panose="020B0604020202020204" pitchFamily="34" charset="0"/>
                <a:cs typeface="Arial" panose="020B0604020202020204" pitchFamily="34" charset="0"/>
              </a:rPr>
              <a:t>Технологије које омогућавају израду друштвене мреже каква је приказана у мом раду су за клијентску апликацију </a:t>
            </a:r>
            <a:r>
              <a:rPr lang="en-GB" sz="1800" b="0" i="0" u="none" strike="noStrike" dirty="0">
                <a:solidFill>
                  <a:srgbClr val="000000"/>
                </a:solidFill>
                <a:effectLst/>
                <a:latin typeface="Arial" panose="020B0604020202020204" pitchFamily="34" charset="0"/>
                <a:cs typeface="Arial" panose="020B0604020202020204" pitchFamily="34" charset="0"/>
              </a:rPr>
              <a:t>Android </a:t>
            </a:r>
            <a:r>
              <a:rPr lang="ru-RU" sz="1800" b="0" i="0" u="none" strike="noStrike" dirty="0">
                <a:solidFill>
                  <a:srgbClr val="000000"/>
                </a:solidFill>
                <a:effectLst/>
                <a:latin typeface="Arial" panose="020B0604020202020204" pitchFamily="34" charset="0"/>
                <a:cs typeface="Arial" panose="020B0604020202020204" pitchFamily="34" charset="0"/>
              </a:rPr>
              <a:t>и </a:t>
            </a:r>
            <a:r>
              <a:rPr lang="en-GB" sz="1800" b="0" i="0" u="none" strike="noStrike" dirty="0">
                <a:solidFill>
                  <a:srgbClr val="000000"/>
                </a:solidFill>
                <a:effectLst/>
                <a:latin typeface="Arial" panose="020B0604020202020204" pitchFamily="34" charset="0"/>
                <a:cs typeface="Arial" panose="020B0604020202020204" pitchFamily="34" charset="0"/>
              </a:rPr>
              <a:t>Retrofit, </a:t>
            </a:r>
            <a:r>
              <a:rPr lang="ru-RU" sz="1800" b="0" i="0" u="none" strike="noStrike" dirty="0">
                <a:solidFill>
                  <a:srgbClr val="000000"/>
                </a:solidFill>
                <a:effectLst/>
                <a:latin typeface="Arial" panose="020B0604020202020204" pitchFamily="34" charset="0"/>
                <a:cs typeface="Arial" panose="020B0604020202020204" pitchFamily="34" charset="0"/>
              </a:rPr>
              <a:t>за серверску апликацију </a:t>
            </a:r>
            <a:r>
              <a:rPr lang="en-GB" sz="1800" b="0" i="0" u="none" strike="noStrike" dirty="0">
                <a:solidFill>
                  <a:srgbClr val="000000"/>
                </a:solidFill>
                <a:effectLst/>
                <a:latin typeface="Arial" panose="020B0604020202020204" pitchFamily="34" charset="0"/>
                <a:cs typeface="Arial" panose="020B0604020202020204" pitchFamily="34" charset="0"/>
              </a:rPr>
              <a:t>REST API</a:t>
            </a:r>
            <a:r>
              <a:rPr lang="sr-Cyrl-RS" sz="1800" b="0" i="0" u="none" strike="noStrike" dirty="0">
                <a:solidFill>
                  <a:srgbClr val="000000"/>
                </a:solidFill>
                <a:effectLst/>
                <a:latin typeface="Arial" panose="020B0604020202020204" pitchFamily="34" charset="0"/>
                <a:cs typeface="Arial" panose="020B0604020202020204" pitchFamily="34" charset="0"/>
              </a:rPr>
              <a:t>,</a:t>
            </a:r>
            <a:r>
              <a:rPr lang="ru-RU" sz="1800" b="0" i="0" u="none" strike="noStrike" dirty="0">
                <a:solidFill>
                  <a:srgbClr val="000000"/>
                </a:solidFill>
                <a:effectLst/>
                <a:latin typeface="Arial" panose="020B0604020202020204" pitchFamily="34" charset="0"/>
                <a:cs typeface="Arial" panose="020B0604020202020204" pitchFamily="34" charset="0"/>
              </a:rPr>
              <a:t> </a:t>
            </a:r>
            <a:r>
              <a:rPr lang="en-GB" sz="1800" b="0" i="0" u="none" strike="noStrike" dirty="0">
                <a:solidFill>
                  <a:srgbClr val="000000"/>
                </a:solidFill>
                <a:effectLst/>
                <a:latin typeface="Arial" panose="020B0604020202020204" pitchFamily="34" charset="0"/>
                <a:cs typeface="Arial" panose="020B0604020202020204" pitchFamily="34" charset="0"/>
              </a:rPr>
              <a:t>Spring Boot, Spring Framework, Maven</a:t>
            </a:r>
            <a:r>
              <a:rPr lang="sr-Cyrl-RS" sz="1800" b="0" i="0" u="none" strike="noStrike" dirty="0">
                <a:solidFill>
                  <a:srgbClr val="000000"/>
                </a:solidFill>
                <a:effectLst/>
                <a:latin typeface="Arial" panose="020B0604020202020204" pitchFamily="34" charset="0"/>
                <a:cs typeface="Arial" panose="020B0604020202020204" pitchFamily="34" charset="0"/>
              </a:rPr>
              <a:t>, </a:t>
            </a:r>
            <a:r>
              <a:rPr lang="en-GB" sz="1800" b="0" i="0" u="none" strike="noStrike" dirty="0">
                <a:solidFill>
                  <a:srgbClr val="000000"/>
                </a:solidFill>
                <a:effectLst/>
                <a:latin typeface="Arial" panose="020B0604020202020204" pitchFamily="34" charset="0"/>
                <a:cs typeface="Arial" panose="020B0604020202020204" pitchFamily="34" charset="0"/>
              </a:rPr>
              <a:t>Spring Security, Hibernate</a:t>
            </a:r>
            <a:r>
              <a:rPr lang="sr-Cyrl-RS" sz="1800" b="0" i="0" u="none" strike="noStrike" dirty="0">
                <a:solidFill>
                  <a:srgbClr val="000000"/>
                </a:solidFill>
                <a:effectLst/>
                <a:latin typeface="Arial" panose="020B0604020202020204" pitchFamily="34" charset="0"/>
                <a:cs typeface="Arial" panose="020B0604020202020204" pitchFamily="34" charset="0"/>
              </a:rPr>
              <a:t>, </a:t>
            </a:r>
            <a:r>
              <a:rPr lang="en-GB" sz="1800" b="0" i="0" u="none" strike="noStrike" dirty="0">
                <a:solidFill>
                  <a:srgbClr val="000000"/>
                </a:solidFill>
                <a:effectLst/>
                <a:latin typeface="Arial" panose="020B0604020202020204" pitchFamily="34" charset="0"/>
                <a:cs typeface="Arial" panose="020B0604020202020204" pitchFamily="34" charset="0"/>
              </a:rPr>
              <a:t>JSON Web Token, </a:t>
            </a:r>
            <a:r>
              <a:rPr lang="ru-RU" sz="1800" b="0" i="0" u="none" strike="noStrike" dirty="0">
                <a:solidFill>
                  <a:srgbClr val="000000"/>
                </a:solidFill>
                <a:effectLst/>
                <a:latin typeface="Arial" panose="020B0604020202020204" pitchFamily="34" charset="0"/>
                <a:cs typeface="Arial" panose="020B0604020202020204" pitchFamily="34" charset="0"/>
              </a:rPr>
              <a:t>и</a:t>
            </a:r>
            <a:r>
              <a:rPr lang="en-GB" sz="1800" b="0" i="0" u="none" strike="noStrike" dirty="0">
                <a:solidFill>
                  <a:srgbClr val="000000"/>
                </a:solidFill>
                <a:effectLst/>
                <a:latin typeface="Arial" panose="020B0604020202020204" pitchFamily="34" charset="0"/>
                <a:cs typeface="Arial" panose="020B0604020202020204" pitchFamily="34" charset="0"/>
              </a:rPr>
              <a:t>, </a:t>
            </a:r>
            <a:r>
              <a:rPr lang="ru-RU" sz="1800" b="0" i="0" u="none" strike="noStrike" dirty="0">
                <a:solidFill>
                  <a:srgbClr val="000000"/>
                </a:solidFill>
                <a:effectLst/>
                <a:latin typeface="Arial" panose="020B0604020202020204" pitchFamily="34" charset="0"/>
                <a:cs typeface="Arial" panose="020B0604020202020204" pitchFamily="34" charset="0"/>
              </a:rPr>
              <a:t>а за базе података и складиштење </a:t>
            </a:r>
            <a:r>
              <a:rPr lang="en-GB" sz="1800" b="0" i="0" u="none" strike="noStrike" dirty="0">
                <a:solidFill>
                  <a:srgbClr val="000000"/>
                </a:solidFill>
                <a:effectLst/>
                <a:latin typeface="Arial" panose="020B0604020202020204" pitchFamily="34" charset="0"/>
                <a:cs typeface="Arial" panose="020B0604020202020204" pitchFamily="34" charset="0"/>
              </a:rPr>
              <a:t>MySQL </a:t>
            </a:r>
            <a:r>
              <a:rPr lang="ru-RU" sz="1800" b="0" i="0" u="none" strike="noStrike" dirty="0">
                <a:solidFill>
                  <a:srgbClr val="000000"/>
                </a:solidFill>
                <a:effectLst/>
                <a:latin typeface="Arial" panose="020B0604020202020204" pitchFamily="34" charset="0"/>
                <a:cs typeface="Arial" panose="020B0604020202020204" pitchFamily="34" charset="0"/>
              </a:rPr>
              <a:t>и </a:t>
            </a:r>
            <a:r>
              <a:rPr lang="en-GB" sz="1800" b="0" i="0" u="none" strike="noStrike" dirty="0">
                <a:solidFill>
                  <a:srgbClr val="000000"/>
                </a:solidFill>
                <a:effectLst/>
                <a:latin typeface="Arial" panose="020B0604020202020204" pitchFamily="34" charset="0"/>
                <a:cs typeface="Arial" panose="020B0604020202020204" pitchFamily="34" charset="0"/>
              </a:rPr>
              <a:t>Firebase.</a:t>
            </a:r>
            <a:endParaRPr lang="ru-RU" sz="1800" b="0" i="0" u="none" strike="noStrike" dirty="0">
              <a:solidFill>
                <a:srgbClr val="000000"/>
              </a:solidFill>
              <a:effectLst/>
              <a:latin typeface="Arial" panose="020B0604020202020204" pitchFamily="34" charset="0"/>
              <a:cs typeface="Arial" panose="020B0604020202020204" pitchFamily="34" charset="0"/>
            </a:endParaRPr>
          </a:p>
          <a:p>
            <a:endParaRPr lang="ru-RU" sz="1800" b="1" i="0" u="none" strike="noStrike" dirty="0">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b="1" dirty="0">
                <a:latin typeface="Arial" panose="020B0604020202020204" pitchFamily="34" charset="0"/>
                <a:cs typeface="Arial" panose="020B0604020202020204" pitchFamily="34" charset="0"/>
              </a:rPr>
              <a:t>(Само набројати, без описа?)</a:t>
            </a:r>
          </a:p>
          <a:p>
            <a:endParaRPr lang="ru-RU" sz="1800" b="0" i="0" u="none" strike="noStrike" dirty="0">
              <a:solidFill>
                <a:srgbClr val="000000"/>
              </a:solidFill>
              <a:effectLst/>
              <a:latin typeface="Arial" panose="020B0604020202020204" pitchFamily="34" charset="0"/>
              <a:cs typeface="Arial" panose="020B0604020202020204" pitchFamily="34" charset="0"/>
            </a:endParaRPr>
          </a:p>
          <a:p>
            <a:r>
              <a:rPr lang="ru-RU" sz="1800" b="0" i="0" u="none" strike="noStrike" dirty="0">
                <a:solidFill>
                  <a:srgbClr val="000000"/>
                </a:solidFill>
                <a:effectLst/>
                <a:latin typeface="Arial" panose="020B0604020202020204" pitchFamily="34" charset="0"/>
                <a:cs typeface="Arial" panose="020B0604020202020204" pitchFamily="34" charset="0"/>
              </a:rPr>
              <a:t>Android је софтверска платформа за мобилне уређаје која обухвата многе аспекте управљања овим уређајима, од хардверских компоненти до корисничког интерфејса. </a:t>
            </a:r>
          </a:p>
          <a:p>
            <a:endParaRPr lang="ru-RU" sz="1800" b="0" i="0" u="none" strike="noStrike" dirty="0">
              <a:solidFill>
                <a:srgbClr val="000000"/>
              </a:solidFill>
              <a:effectLst/>
              <a:latin typeface="Arial" panose="020B0604020202020204" pitchFamily="34" charset="0"/>
              <a:cs typeface="Arial" panose="020B0604020202020204" pitchFamily="34" charset="0"/>
            </a:endParaRPr>
          </a:p>
          <a:p>
            <a:r>
              <a:rPr lang="en-GB" sz="1800" b="0" i="0" u="none" strike="noStrike" dirty="0">
                <a:solidFill>
                  <a:srgbClr val="000000"/>
                </a:solidFill>
                <a:effectLst/>
                <a:latin typeface="Arial" panose="020B0604020202020204" pitchFamily="34" charset="0"/>
                <a:cs typeface="Arial" panose="020B0604020202020204" pitchFamily="34" charset="0"/>
              </a:rPr>
              <a:t>Retrofit </a:t>
            </a:r>
            <a:r>
              <a:rPr lang="sr-Cyrl-RS" sz="1800" b="0" i="0" u="none" strike="noStrike" dirty="0">
                <a:solidFill>
                  <a:srgbClr val="000000"/>
                </a:solidFill>
                <a:effectLst/>
                <a:latin typeface="Arial" panose="020B0604020202020204" pitchFamily="34" charset="0"/>
                <a:cs typeface="Arial" panose="020B0604020202020204" pitchFamily="34" charset="0"/>
              </a:rPr>
              <a:t>је софтверска библиотека која олакшава имплементацију </a:t>
            </a:r>
            <a:r>
              <a:rPr lang="en-GB" sz="1800" b="0" i="0" u="none" strike="noStrike" dirty="0">
                <a:solidFill>
                  <a:srgbClr val="000000"/>
                </a:solidFill>
                <a:effectLst/>
                <a:latin typeface="Arial" panose="020B0604020202020204" pitchFamily="34" charset="0"/>
                <a:cs typeface="Arial" panose="020B0604020202020204" pitchFamily="34" charset="0"/>
              </a:rPr>
              <a:t>HTTP </a:t>
            </a:r>
            <a:r>
              <a:rPr lang="sr-Cyrl-RS" sz="1800" b="0" i="0" u="none" strike="noStrike" dirty="0">
                <a:solidFill>
                  <a:srgbClr val="000000"/>
                </a:solidFill>
                <a:effectLst/>
                <a:latin typeface="Arial" panose="020B0604020202020204" pitchFamily="34" charset="0"/>
                <a:cs typeface="Arial" panose="020B0604020202020204" pitchFamily="34" charset="0"/>
              </a:rPr>
              <a:t>клијената за </a:t>
            </a:r>
            <a:r>
              <a:rPr lang="en-GB" sz="1800" b="0" i="0" u="none" strike="noStrike" dirty="0">
                <a:solidFill>
                  <a:srgbClr val="000000"/>
                </a:solidFill>
                <a:effectLst/>
                <a:latin typeface="Arial" panose="020B0604020202020204" pitchFamily="34" charset="0"/>
                <a:cs typeface="Arial" panose="020B0604020202020204" pitchFamily="34" charset="0"/>
              </a:rPr>
              <a:t>Android </a:t>
            </a:r>
            <a:r>
              <a:rPr lang="sr-Cyrl-RS" sz="1800" b="0" i="0" u="none" strike="noStrike" dirty="0">
                <a:solidFill>
                  <a:srgbClr val="000000"/>
                </a:solidFill>
                <a:effectLst/>
                <a:latin typeface="Arial" panose="020B0604020202020204" pitchFamily="34" charset="0"/>
                <a:cs typeface="Arial" panose="020B0604020202020204" pitchFamily="34" charset="0"/>
              </a:rPr>
              <a:t>у </a:t>
            </a:r>
            <a:r>
              <a:rPr lang="en-GB" sz="1800" b="0" i="0" u="none" strike="noStrike" dirty="0">
                <a:solidFill>
                  <a:srgbClr val="000000"/>
                </a:solidFill>
                <a:effectLst/>
                <a:latin typeface="Arial" panose="020B0604020202020204" pitchFamily="34" charset="0"/>
                <a:cs typeface="Arial" panose="020B0604020202020204" pitchFamily="34" charset="0"/>
              </a:rPr>
              <a:t>Java </a:t>
            </a:r>
            <a:r>
              <a:rPr lang="sr-Cyrl-RS" sz="1800" b="0" i="0" u="none" strike="noStrike" dirty="0">
                <a:solidFill>
                  <a:srgbClr val="000000"/>
                </a:solidFill>
                <a:effectLst/>
                <a:latin typeface="Arial" panose="020B0604020202020204" pitchFamily="34" charset="0"/>
                <a:cs typeface="Arial" panose="020B0604020202020204" pitchFamily="34" charset="0"/>
              </a:rPr>
              <a:t>програмском језику, како би се омогућила комуникација са </a:t>
            </a:r>
            <a:r>
              <a:rPr lang="en-GB" sz="1800" b="0" i="0" u="none" strike="noStrike" dirty="0">
                <a:solidFill>
                  <a:srgbClr val="000000"/>
                </a:solidFill>
                <a:effectLst/>
                <a:latin typeface="Arial" panose="020B0604020202020204" pitchFamily="34" charset="0"/>
                <a:cs typeface="Arial" panose="020B0604020202020204" pitchFamily="34" charset="0"/>
              </a:rPr>
              <a:t>HTTP </a:t>
            </a:r>
            <a:r>
              <a:rPr lang="sr-Cyrl-RS" sz="1800" b="0" i="0" u="none" strike="noStrike" dirty="0">
                <a:solidFill>
                  <a:srgbClr val="000000"/>
                </a:solidFill>
                <a:effectLst/>
                <a:latin typeface="Arial" panose="020B0604020202020204" pitchFamily="34" charset="0"/>
                <a:cs typeface="Arial" panose="020B0604020202020204" pitchFamily="34" charset="0"/>
              </a:rPr>
              <a:t>А</a:t>
            </a:r>
            <a:r>
              <a:rPr lang="en-GB" sz="1800" b="0" i="0" u="none" strike="noStrike" dirty="0">
                <a:solidFill>
                  <a:srgbClr val="000000"/>
                </a:solidFill>
                <a:effectLst/>
                <a:latin typeface="Arial" panose="020B0604020202020204" pitchFamily="34" charset="0"/>
                <a:cs typeface="Arial" panose="020B0604020202020204" pitchFamily="34" charset="0"/>
              </a:rPr>
              <a:t>PI-</a:t>
            </a:r>
            <a:r>
              <a:rPr lang="sr-Cyrl-RS" sz="1800" b="0" i="0" u="none" strike="noStrike" dirty="0" err="1">
                <a:solidFill>
                  <a:srgbClr val="000000"/>
                </a:solidFill>
                <a:effectLst/>
                <a:latin typeface="Arial" panose="020B0604020202020204" pitchFamily="34" charset="0"/>
                <a:cs typeface="Arial" panose="020B0604020202020204" pitchFamily="34" charset="0"/>
              </a:rPr>
              <a:t>јима</a:t>
            </a:r>
            <a:r>
              <a:rPr lang="sr-Cyrl-RS" sz="1800" b="0" i="0" u="none" strike="noStrike" dirty="0">
                <a:solidFill>
                  <a:srgbClr val="000000"/>
                </a:solidFill>
                <a:effectLst/>
                <a:latin typeface="Arial" panose="020B0604020202020204" pitchFamily="34" charset="0"/>
                <a:cs typeface="Arial" panose="020B0604020202020204" pitchFamily="34" charset="0"/>
              </a:rPr>
              <a:t>. </a:t>
            </a:r>
          </a:p>
          <a:p>
            <a:endParaRPr lang="sr-Cyrl-RS" sz="1800" b="0" i="0" u="none" strike="noStrike" dirty="0">
              <a:solidFill>
                <a:srgbClr val="000000"/>
              </a:solidFill>
              <a:effectLst/>
              <a:latin typeface="Arial" panose="020B0604020202020204" pitchFamily="34" charset="0"/>
              <a:cs typeface="Arial" panose="020B0604020202020204" pitchFamily="34" charset="0"/>
            </a:endParaRPr>
          </a:p>
          <a:p>
            <a:r>
              <a:rPr lang="ru-RU" sz="1800" b="0" i="0" u="none" strike="noStrike" dirty="0">
                <a:solidFill>
                  <a:srgbClr val="000000"/>
                </a:solidFill>
                <a:effectLst/>
                <a:latin typeface="Arial" panose="020B0604020202020204" pitchFamily="34" charset="0"/>
                <a:cs typeface="Arial" panose="020B0604020202020204" pitchFamily="34" charset="0"/>
              </a:rPr>
              <a:t>REST API представља интерфејс за програмирање апликација који се ослања на принципима архитектуралног стила REST, што означава репрезентативни пренос стања.</a:t>
            </a:r>
            <a:endParaRPr lang="en-US" sz="1800" b="0" i="0" u="none" strike="noStrike" dirty="0">
              <a:solidFill>
                <a:srgbClr val="000000"/>
              </a:solidFill>
              <a:effectLst/>
              <a:latin typeface="Arial" panose="020B0604020202020204" pitchFamily="34" charset="0"/>
              <a:cs typeface="Arial" panose="020B0604020202020204" pitchFamily="34" charset="0"/>
            </a:endParaRPr>
          </a:p>
          <a:p>
            <a:endParaRPr lang="en-US" sz="1800" b="0" i="0" u="none" strike="noStrike" dirty="0">
              <a:solidFill>
                <a:srgbClr val="000000"/>
              </a:solidFill>
              <a:effectLst/>
              <a:latin typeface="Arial" panose="020B0604020202020204" pitchFamily="34" charset="0"/>
              <a:cs typeface="Arial" panose="020B0604020202020204" pitchFamily="34" charset="0"/>
            </a:endParaRPr>
          </a:p>
          <a:p>
            <a:r>
              <a:rPr lang="en-GB" sz="1800" b="0" i="0" u="none" strike="noStrike" dirty="0">
                <a:solidFill>
                  <a:srgbClr val="000000"/>
                </a:solidFill>
                <a:effectLst/>
                <a:latin typeface="Arial" panose="020B0604020202020204" pitchFamily="34" charset="0"/>
                <a:cs typeface="Arial" panose="020B0604020202020204" pitchFamily="34" charset="0"/>
              </a:rPr>
              <a:t>Spring Boot </a:t>
            </a:r>
            <a:r>
              <a:rPr lang="sr-Cyrl-RS" sz="1800" b="0" i="0" u="none" strike="noStrike" dirty="0">
                <a:solidFill>
                  <a:srgbClr val="000000"/>
                </a:solidFill>
                <a:effectLst/>
                <a:latin typeface="Arial" panose="020B0604020202020204" pitchFamily="34" charset="0"/>
                <a:cs typeface="Arial" panose="020B0604020202020204" pitchFamily="34" charset="0"/>
              </a:rPr>
              <a:t>је софтверски пакет који олакшава креирање апликација базираних на </a:t>
            </a:r>
            <a:r>
              <a:rPr lang="en-GB" sz="1800" b="0" i="0" u="none" strike="noStrike" dirty="0">
                <a:solidFill>
                  <a:srgbClr val="000000"/>
                </a:solidFill>
                <a:effectLst/>
                <a:latin typeface="Arial" panose="020B0604020202020204" pitchFamily="34" charset="0"/>
                <a:cs typeface="Arial" panose="020B0604020202020204" pitchFamily="34" charset="0"/>
              </a:rPr>
              <a:t>Spring </a:t>
            </a:r>
            <a:r>
              <a:rPr lang="sr-Cyrl-RS" sz="1800" b="0" i="0" u="none" strike="noStrike" dirty="0">
                <a:solidFill>
                  <a:srgbClr val="000000"/>
                </a:solidFill>
                <a:effectLst/>
                <a:latin typeface="Arial" panose="020B0604020202020204" pitchFamily="34" charset="0"/>
                <a:cs typeface="Arial" panose="020B0604020202020204" pitchFamily="34" charset="0"/>
              </a:rPr>
              <a:t>радном оквиру.</a:t>
            </a:r>
            <a:endParaRPr lang="en-US" sz="1800" b="0" i="0" u="none" strike="noStrike" dirty="0">
              <a:solidFill>
                <a:srgbClr val="000000"/>
              </a:solidFill>
              <a:effectLst/>
              <a:latin typeface="Arial" panose="020B0604020202020204" pitchFamily="34" charset="0"/>
              <a:cs typeface="Arial" panose="020B0604020202020204" pitchFamily="34" charset="0"/>
            </a:endParaRPr>
          </a:p>
          <a:p>
            <a:endParaRPr lang="en-US" sz="1800" b="0" i="0" u="none" strike="noStrike" dirty="0">
              <a:solidFill>
                <a:srgbClr val="000000"/>
              </a:solidFill>
              <a:effectLst/>
              <a:latin typeface="Arial" panose="020B0604020202020204" pitchFamily="34" charset="0"/>
              <a:cs typeface="Arial" panose="020B0604020202020204" pitchFamily="34" charset="0"/>
            </a:endParaRPr>
          </a:p>
          <a:p>
            <a:r>
              <a:rPr lang="ru-RU" sz="1800" b="0" i="0" u="none" strike="noStrike" dirty="0">
                <a:solidFill>
                  <a:srgbClr val="000000"/>
                </a:solidFill>
                <a:effectLst/>
                <a:latin typeface="Arial" panose="020B0604020202020204" pitchFamily="34" charset="0"/>
                <a:cs typeface="Arial" panose="020B0604020202020204" pitchFamily="34" charset="0"/>
              </a:rPr>
              <a:t>Spring Framework је радни оквир за развој апликација у Java програмском језику који омогућава програмерима да лакше креирају сложене, скалабилне и поуздане апликације.</a:t>
            </a:r>
            <a:endParaRPr lang="en-US" sz="1800" b="0" i="0" u="none" strike="noStrike" dirty="0">
              <a:solidFill>
                <a:srgbClr val="000000"/>
              </a:solidFill>
              <a:effectLst/>
              <a:latin typeface="Arial" panose="020B0604020202020204" pitchFamily="34" charset="0"/>
              <a:cs typeface="Arial" panose="020B0604020202020204" pitchFamily="34" charset="0"/>
            </a:endParaRPr>
          </a:p>
          <a:p>
            <a:endParaRPr lang="en-US" sz="1800" b="0" i="0" u="none" strike="noStrike" dirty="0">
              <a:solidFill>
                <a:srgbClr val="000000"/>
              </a:solidFill>
              <a:effectLst/>
              <a:latin typeface="Arial" panose="020B0604020202020204" pitchFamily="34" charset="0"/>
              <a:cs typeface="Arial" panose="020B0604020202020204" pitchFamily="34" charset="0"/>
            </a:endParaRPr>
          </a:p>
          <a:p>
            <a:r>
              <a:rPr lang="en-GB" sz="1800" b="0" i="0" u="none" strike="noStrike" dirty="0">
                <a:solidFill>
                  <a:srgbClr val="000000"/>
                </a:solidFill>
                <a:effectLst/>
                <a:latin typeface="Arial" panose="020B0604020202020204" pitchFamily="34" charset="0"/>
                <a:cs typeface="Arial" panose="020B0604020202020204" pitchFamily="34" charset="0"/>
              </a:rPr>
              <a:t>Maven </a:t>
            </a:r>
            <a:r>
              <a:rPr lang="sr-Cyrl-RS" sz="1800" b="0" i="0" u="none" strike="noStrike" dirty="0">
                <a:solidFill>
                  <a:srgbClr val="000000"/>
                </a:solidFill>
                <a:effectLst/>
                <a:latin typeface="Arial" panose="020B0604020202020204" pitchFamily="34" charset="0"/>
                <a:cs typeface="Arial" panose="020B0604020202020204" pitchFamily="34" charset="0"/>
              </a:rPr>
              <a:t>је алат који поједностављује процесе израде и управљања </a:t>
            </a:r>
            <a:r>
              <a:rPr lang="en-GB" sz="1800" b="0" i="0" u="none" strike="noStrike" dirty="0">
                <a:solidFill>
                  <a:srgbClr val="000000"/>
                </a:solidFill>
                <a:effectLst/>
                <a:latin typeface="Arial" panose="020B0604020202020204" pitchFamily="34" charset="0"/>
                <a:cs typeface="Arial" panose="020B0604020202020204" pitchFamily="34" charset="0"/>
              </a:rPr>
              <a:t>Java </a:t>
            </a:r>
            <a:r>
              <a:rPr lang="sr-Cyrl-RS" sz="1800" b="0" i="0" u="none" strike="noStrike" dirty="0">
                <a:solidFill>
                  <a:srgbClr val="000000"/>
                </a:solidFill>
                <a:effectLst/>
                <a:latin typeface="Arial" panose="020B0604020202020204" pitchFamily="34" charset="0"/>
                <a:cs typeface="Arial" panose="020B0604020202020204" pitchFamily="34" charset="0"/>
              </a:rPr>
              <a:t>пројектима</a:t>
            </a:r>
            <a:r>
              <a:rPr lang="en-US" sz="1800" b="0" i="0" u="none" strike="noStrike" dirty="0">
                <a:solidFill>
                  <a:srgbClr val="000000"/>
                </a:solidFill>
                <a:effectLst/>
                <a:latin typeface="Arial" panose="020B0604020202020204" pitchFamily="34" charset="0"/>
                <a:cs typeface="Arial" panose="020B0604020202020204" pitchFamily="34" charset="0"/>
              </a:rPr>
              <a:t>.</a:t>
            </a:r>
          </a:p>
          <a:p>
            <a:endParaRPr lang="en-US" sz="1800" b="0" i="0" u="none" strike="noStrike" dirty="0">
              <a:solidFill>
                <a:srgbClr val="000000"/>
              </a:solidFill>
              <a:effectLst/>
              <a:latin typeface="Arial" panose="020B0604020202020204" pitchFamily="34" charset="0"/>
              <a:cs typeface="Arial" panose="020B0604020202020204" pitchFamily="34" charset="0"/>
            </a:endParaRPr>
          </a:p>
          <a:p>
            <a:r>
              <a:rPr lang="en-GB" sz="1800" b="0" i="0" u="none" strike="noStrike" dirty="0">
                <a:solidFill>
                  <a:srgbClr val="000000"/>
                </a:solidFill>
                <a:effectLst/>
                <a:latin typeface="Arial" panose="020B0604020202020204" pitchFamily="34" charset="0"/>
                <a:cs typeface="Arial" panose="020B0604020202020204" pitchFamily="34" charset="0"/>
              </a:rPr>
              <a:t>Spring Security </a:t>
            </a:r>
            <a:r>
              <a:rPr lang="sr-Cyrl-RS" sz="1800" b="0" i="0" u="none" strike="noStrike" dirty="0">
                <a:solidFill>
                  <a:srgbClr val="000000"/>
                </a:solidFill>
                <a:effectLst/>
                <a:latin typeface="Arial" panose="020B0604020202020204" pitchFamily="34" charset="0"/>
                <a:cs typeface="Arial" panose="020B0604020202020204" pitchFamily="34" charset="0"/>
              </a:rPr>
              <a:t>је оквир за заштиту апликација заснованих на </a:t>
            </a:r>
            <a:r>
              <a:rPr lang="en-GB" sz="1800" b="0" i="0" u="none" strike="noStrike" dirty="0">
                <a:solidFill>
                  <a:srgbClr val="000000"/>
                </a:solidFill>
                <a:effectLst/>
                <a:latin typeface="Arial" panose="020B0604020202020204" pitchFamily="34" charset="0"/>
                <a:cs typeface="Arial" panose="020B0604020202020204" pitchFamily="34" charset="0"/>
              </a:rPr>
              <a:t>Spring-</a:t>
            </a:r>
            <a:r>
              <a:rPr lang="sr-Cyrl-RS" sz="1800" b="0" i="0" u="none" strike="noStrike" dirty="0">
                <a:solidFill>
                  <a:srgbClr val="000000"/>
                </a:solidFill>
                <a:effectLst/>
                <a:latin typeface="Arial" panose="020B0604020202020204" pitchFamily="34" charset="0"/>
                <a:cs typeface="Arial" panose="020B0604020202020204" pitchFamily="34" charset="0"/>
              </a:rPr>
              <a:t>у и који пружа подршку за </a:t>
            </a:r>
            <a:r>
              <a:rPr lang="sr-Cyrl-RS" sz="1800" b="0" i="0" u="none" strike="noStrike" dirty="0" err="1">
                <a:solidFill>
                  <a:srgbClr val="000000"/>
                </a:solidFill>
                <a:effectLst/>
                <a:latin typeface="Arial" panose="020B0604020202020204" pitchFamily="34" charset="0"/>
                <a:cs typeface="Arial" panose="020B0604020202020204" pitchFamily="34" charset="0"/>
              </a:rPr>
              <a:t>аутентификацију</a:t>
            </a:r>
            <a:r>
              <a:rPr lang="sr-Cyrl-RS" sz="1800" b="0" i="0" u="none" strike="noStrike" dirty="0">
                <a:solidFill>
                  <a:srgbClr val="000000"/>
                </a:solidFill>
                <a:effectLst/>
                <a:latin typeface="Arial" panose="020B0604020202020204" pitchFamily="34" charset="0"/>
                <a:cs typeface="Arial" panose="020B0604020202020204" pitchFamily="34" charset="0"/>
              </a:rPr>
              <a:t> и ауторизацију апликација. </a:t>
            </a:r>
            <a:endParaRPr lang="en-US" sz="1800" b="0" i="0" u="none" strike="noStrike" dirty="0">
              <a:solidFill>
                <a:srgbClr val="000000"/>
              </a:solidFill>
              <a:effectLst/>
              <a:latin typeface="Arial" panose="020B0604020202020204" pitchFamily="34" charset="0"/>
              <a:cs typeface="Arial" panose="020B0604020202020204" pitchFamily="34" charset="0"/>
            </a:endParaRPr>
          </a:p>
          <a:p>
            <a:endParaRPr lang="en-US" sz="1800" b="0" i="0" u="none" strike="noStrike" dirty="0">
              <a:solidFill>
                <a:srgbClr val="000000"/>
              </a:solidFill>
              <a:effectLst/>
              <a:latin typeface="Arial" panose="020B0604020202020204" pitchFamily="34" charset="0"/>
              <a:cs typeface="Arial" panose="020B0604020202020204" pitchFamily="34" charset="0"/>
            </a:endParaRPr>
          </a:p>
          <a:p>
            <a:r>
              <a:rPr lang="ru-RU" sz="1800" b="0" i="0" u="none" strike="noStrike" dirty="0">
                <a:solidFill>
                  <a:srgbClr val="000000"/>
                </a:solidFill>
                <a:effectLst/>
                <a:latin typeface="Arial" panose="020B0604020202020204" pitchFamily="34" charset="0"/>
                <a:cs typeface="Arial" panose="020B0604020202020204" pitchFamily="34" charset="0"/>
              </a:rPr>
              <a:t>Hibernate је оквир за мапирање објеката у релационе базе података, што олакшава развој апликација у којима подаци остају сачувани и после завршетка рада апликације. </a:t>
            </a:r>
            <a:endParaRPr lang="en-US" sz="1800" b="0" i="0" u="none" strike="noStrike" dirty="0">
              <a:solidFill>
                <a:srgbClr val="000000"/>
              </a:solidFill>
              <a:effectLst/>
              <a:latin typeface="Arial" panose="020B0604020202020204" pitchFamily="34" charset="0"/>
              <a:cs typeface="Arial" panose="020B0604020202020204" pitchFamily="34" charset="0"/>
            </a:endParaRPr>
          </a:p>
          <a:p>
            <a:endParaRPr lang="en-US" sz="1800" b="0" i="0" u="none" strike="noStrike" dirty="0">
              <a:solidFill>
                <a:srgbClr val="000000"/>
              </a:solidFill>
              <a:effectLst/>
              <a:latin typeface="Arial" panose="020B0604020202020204" pitchFamily="34" charset="0"/>
              <a:cs typeface="Arial" panose="020B0604020202020204" pitchFamily="34" charset="0"/>
            </a:endParaRPr>
          </a:p>
          <a:p>
            <a:r>
              <a:rPr lang="en-GB" sz="1800" b="0" i="0" u="none" strike="noStrike" dirty="0">
                <a:solidFill>
                  <a:srgbClr val="000000"/>
                </a:solidFill>
                <a:effectLst/>
                <a:latin typeface="Arial" panose="020B0604020202020204" pitchFamily="34" charset="0"/>
                <a:cs typeface="Arial" panose="020B0604020202020204" pitchFamily="34" charset="0"/>
              </a:rPr>
              <a:t>JSON Web Token (JWT) </a:t>
            </a:r>
            <a:r>
              <a:rPr lang="sr-Cyrl-RS" sz="1800" b="0" i="0" u="none" strike="noStrike" dirty="0">
                <a:solidFill>
                  <a:srgbClr val="000000"/>
                </a:solidFill>
                <a:effectLst/>
                <a:latin typeface="Arial" panose="020B0604020202020204" pitchFamily="34" charset="0"/>
                <a:cs typeface="Arial" panose="020B0604020202020204" pitchFamily="34" charset="0"/>
              </a:rPr>
              <a:t>је стандард који дефинише начин за сигурно преношење информација међу учесницима у облику </a:t>
            </a:r>
            <a:r>
              <a:rPr lang="en-GB" sz="1800" b="0" i="0" u="none" strike="noStrike" dirty="0">
                <a:solidFill>
                  <a:srgbClr val="000000"/>
                </a:solidFill>
                <a:effectLst/>
                <a:latin typeface="Arial" panose="020B0604020202020204" pitchFamily="34" charset="0"/>
                <a:cs typeface="Arial" panose="020B0604020202020204" pitchFamily="34" charset="0"/>
              </a:rPr>
              <a:t>JSON </a:t>
            </a:r>
            <a:r>
              <a:rPr lang="sr-Cyrl-RS" sz="1800" b="0" i="0" u="none" strike="noStrike" dirty="0">
                <a:solidFill>
                  <a:srgbClr val="000000"/>
                </a:solidFill>
                <a:effectLst/>
                <a:latin typeface="Arial" panose="020B0604020202020204" pitchFamily="34" charset="0"/>
                <a:cs typeface="Arial" panose="020B0604020202020204" pitchFamily="34" charset="0"/>
              </a:rPr>
              <a:t>објекта. </a:t>
            </a:r>
            <a:r>
              <a:rPr lang="en-US" sz="1800" b="0" i="0" u="none" strike="noStrike" dirty="0">
                <a:solidFill>
                  <a:srgbClr val="000000"/>
                </a:solidFill>
                <a:effectLst/>
                <a:latin typeface="Arial" panose="020B0604020202020204" pitchFamily="34" charset="0"/>
                <a:cs typeface="Arial" panose="020B0604020202020204" pitchFamily="34" charset="0"/>
              </a:rPr>
              <a:t>S</a:t>
            </a:r>
            <a:r>
              <a:rPr lang="sr-Cyrl-RS" sz="1800" b="0" i="0" u="none" strike="noStrike" dirty="0" err="1">
                <a:solidFill>
                  <a:srgbClr val="000000"/>
                </a:solidFill>
                <a:effectLst/>
                <a:latin typeface="Arial" panose="020B0604020202020204" pitchFamily="34" charset="0"/>
                <a:cs typeface="Arial" panose="020B0604020202020204" pitchFamily="34" charset="0"/>
              </a:rPr>
              <a:t>астоји</a:t>
            </a:r>
            <a:r>
              <a:rPr lang="sr-Cyrl-RS" sz="1800" b="0" i="0" u="none" strike="noStrike" dirty="0">
                <a:solidFill>
                  <a:srgbClr val="000000"/>
                </a:solidFill>
                <a:effectLst/>
                <a:latin typeface="Arial" panose="020B0604020202020204" pitchFamily="34" charset="0"/>
                <a:cs typeface="Arial" panose="020B0604020202020204" pitchFamily="34" charset="0"/>
              </a:rPr>
              <a:t> од три дела</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sr-Cyrl-RS" sz="1800" b="0" i="0" u="none" strike="noStrike" dirty="0">
                <a:solidFill>
                  <a:srgbClr val="000000"/>
                </a:solidFill>
                <a:effectLst/>
                <a:latin typeface="Arial" panose="020B0604020202020204" pitchFamily="34" charset="0"/>
                <a:cs typeface="Arial" panose="020B0604020202020204" pitchFamily="34" charset="0"/>
              </a:rPr>
              <a:t>: заглавља (</a:t>
            </a:r>
            <a:r>
              <a:rPr lang="sr-Cyrl-RS" sz="1800" b="0" i="0" u="none" strike="noStrike" dirty="0" err="1">
                <a:solidFill>
                  <a:srgbClr val="000000"/>
                </a:solidFill>
                <a:effectLst/>
                <a:latin typeface="Arial" panose="020B0604020202020204" pitchFamily="34" charset="0"/>
                <a:cs typeface="Arial" panose="020B0604020202020204" pitchFamily="34" charset="0"/>
              </a:rPr>
              <a:t>енг</a:t>
            </a:r>
            <a:r>
              <a:rPr lang="sr-Cyrl-RS" sz="1800" b="0" i="0" u="none" strike="noStrike" dirty="0">
                <a:solidFill>
                  <a:srgbClr val="000000"/>
                </a:solidFill>
                <a:effectLst/>
                <a:latin typeface="Arial" panose="020B0604020202020204" pitchFamily="34" charset="0"/>
                <a:cs typeface="Arial" panose="020B0604020202020204" pitchFamily="34" charset="0"/>
              </a:rPr>
              <a:t>. </a:t>
            </a:r>
            <a:r>
              <a:rPr lang="en-GB" sz="1800" b="0" i="0" u="none" strike="noStrike" dirty="0">
                <a:solidFill>
                  <a:srgbClr val="000000"/>
                </a:solidFill>
                <a:effectLst/>
                <a:latin typeface="Arial" panose="020B0604020202020204" pitchFamily="34" charset="0"/>
                <a:cs typeface="Arial" panose="020B0604020202020204" pitchFamily="34" charset="0"/>
              </a:rPr>
              <a:t>Header), </a:t>
            </a:r>
            <a:r>
              <a:rPr lang="sr-Cyrl-RS" sz="1800" b="0" i="0" u="none" strike="noStrike" dirty="0">
                <a:solidFill>
                  <a:srgbClr val="000000"/>
                </a:solidFill>
                <a:effectLst/>
                <a:latin typeface="Arial" panose="020B0604020202020204" pitchFamily="34" charset="0"/>
                <a:cs typeface="Arial" panose="020B0604020202020204" pitchFamily="34" charset="0"/>
              </a:rPr>
              <a:t>садржаја (</a:t>
            </a:r>
            <a:r>
              <a:rPr lang="sr-Cyrl-RS" sz="1800" b="0" i="0" u="none" strike="noStrike" dirty="0" err="1">
                <a:solidFill>
                  <a:srgbClr val="000000"/>
                </a:solidFill>
                <a:effectLst/>
                <a:latin typeface="Arial" panose="020B0604020202020204" pitchFamily="34" charset="0"/>
                <a:cs typeface="Arial" panose="020B0604020202020204" pitchFamily="34" charset="0"/>
              </a:rPr>
              <a:t>енг</a:t>
            </a:r>
            <a:r>
              <a:rPr lang="sr-Cyrl-RS" sz="1800" b="0" i="0" u="none" strike="noStrike" dirty="0">
                <a:solidFill>
                  <a:srgbClr val="000000"/>
                </a:solidFill>
                <a:effectLst/>
                <a:latin typeface="Arial" panose="020B0604020202020204" pitchFamily="34" charset="0"/>
                <a:cs typeface="Arial" panose="020B0604020202020204" pitchFamily="34" charset="0"/>
              </a:rPr>
              <a:t>. </a:t>
            </a:r>
            <a:r>
              <a:rPr lang="en-GB" sz="1800" b="0" i="0" u="none" strike="noStrike" dirty="0">
                <a:solidFill>
                  <a:srgbClr val="000000"/>
                </a:solidFill>
                <a:effectLst/>
                <a:latin typeface="Arial" panose="020B0604020202020204" pitchFamily="34" charset="0"/>
                <a:cs typeface="Arial" panose="020B0604020202020204" pitchFamily="34" charset="0"/>
              </a:rPr>
              <a:t>Payload) </a:t>
            </a:r>
            <a:r>
              <a:rPr lang="sr-Cyrl-RS" sz="1800" b="0" i="0" u="none" strike="noStrike" dirty="0">
                <a:solidFill>
                  <a:srgbClr val="000000"/>
                </a:solidFill>
                <a:effectLst/>
                <a:latin typeface="Arial" panose="020B0604020202020204" pitchFamily="34" charset="0"/>
                <a:cs typeface="Arial" panose="020B0604020202020204" pitchFamily="34" charset="0"/>
              </a:rPr>
              <a:t>и потписа (</a:t>
            </a:r>
            <a:r>
              <a:rPr lang="sr-Cyrl-RS" sz="1800" b="0" i="0" u="none" strike="noStrike" dirty="0" err="1">
                <a:solidFill>
                  <a:srgbClr val="000000"/>
                </a:solidFill>
                <a:effectLst/>
                <a:latin typeface="Arial" panose="020B0604020202020204" pitchFamily="34" charset="0"/>
                <a:cs typeface="Arial" panose="020B0604020202020204" pitchFamily="34" charset="0"/>
              </a:rPr>
              <a:t>енг</a:t>
            </a:r>
            <a:r>
              <a:rPr lang="sr-Cyrl-RS" sz="1800" b="0" i="0" u="none" strike="noStrike" dirty="0">
                <a:solidFill>
                  <a:srgbClr val="000000"/>
                </a:solidFill>
                <a:effectLst/>
                <a:latin typeface="Arial" panose="020B0604020202020204" pitchFamily="34" charset="0"/>
                <a:cs typeface="Arial" panose="020B0604020202020204" pitchFamily="34" charset="0"/>
              </a:rPr>
              <a:t>. </a:t>
            </a:r>
            <a:r>
              <a:rPr lang="en-GB" sz="1800" b="0" i="0" u="none" strike="noStrike" dirty="0">
                <a:solidFill>
                  <a:srgbClr val="000000"/>
                </a:solidFill>
                <a:effectLst/>
                <a:latin typeface="Arial" panose="020B0604020202020204" pitchFamily="34" charset="0"/>
                <a:cs typeface="Arial" panose="020B0604020202020204" pitchFamily="34" charset="0"/>
              </a:rPr>
              <a:t>Signature). </a:t>
            </a:r>
          </a:p>
          <a:p>
            <a:endParaRPr lang="en-GB" sz="1800" b="0" i="0" u="none" strike="noStrike" dirty="0">
              <a:solidFill>
                <a:srgbClr val="000000"/>
              </a:solidFill>
              <a:effectLst/>
              <a:latin typeface="Arial" panose="020B0604020202020204" pitchFamily="34" charset="0"/>
              <a:cs typeface="Arial" panose="020B0604020202020204" pitchFamily="34" charset="0"/>
            </a:endParaRPr>
          </a:p>
          <a:p>
            <a:r>
              <a:rPr lang="ru-RU" sz="1800" b="0" i="0" u="none" strike="noStrike" dirty="0">
                <a:solidFill>
                  <a:srgbClr val="000000"/>
                </a:solidFill>
                <a:effectLst/>
                <a:latin typeface="Arial" panose="020B0604020202020204" pitchFamily="34" charset="0"/>
                <a:cs typeface="Arial" panose="020B0604020202020204" pitchFamily="34" charset="0"/>
              </a:rPr>
              <a:t>MySQL је систем за управљање релационим базама података, намењен складиштењу и управљању подацима.</a:t>
            </a:r>
            <a:endParaRPr lang="en-US" sz="1800" b="0" i="0" u="none" strike="noStrike" dirty="0">
              <a:solidFill>
                <a:srgbClr val="000000"/>
              </a:solidFill>
              <a:effectLst/>
              <a:latin typeface="Arial" panose="020B0604020202020204" pitchFamily="34" charset="0"/>
              <a:cs typeface="Arial" panose="020B0604020202020204" pitchFamily="34" charset="0"/>
            </a:endParaRPr>
          </a:p>
          <a:p>
            <a:endParaRPr lang="en-US" sz="1800" b="0" i="0" u="none" strike="noStrike" dirty="0">
              <a:solidFill>
                <a:srgbClr val="000000"/>
              </a:solidFill>
              <a:effectLst/>
              <a:latin typeface="Arial" panose="020B0604020202020204" pitchFamily="34" charset="0"/>
              <a:cs typeface="Arial" panose="020B0604020202020204" pitchFamily="34" charset="0"/>
            </a:endParaRPr>
          </a:p>
          <a:p>
            <a:pPr algn="just" rtl="0"/>
            <a:r>
              <a:rPr lang="en-GB" sz="1800" b="0" i="0" u="none" strike="noStrike" dirty="0">
                <a:solidFill>
                  <a:srgbClr val="000000"/>
                </a:solidFill>
                <a:effectLst/>
                <a:latin typeface="Arial" panose="020B0604020202020204" pitchFamily="34" charset="0"/>
                <a:cs typeface="Arial" panose="020B0604020202020204" pitchFamily="34" charset="0"/>
              </a:rPr>
              <a:t>Firebase </a:t>
            </a:r>
            <a:r>
              <a:rPr lang="sr-Cyrl-RS" sz="1800" b="0" i="0" u="none" strike="noStrike" dirty="0">
                <a:solidFill>
                  <a:srgbClr val="000000"/>
                </a:solidFill>
                <a:effectLst/>
                <a:latin typeface="Arial" panose="020B0604020202020204" pitchFamily="34" charset="0"/>
                <a:cs typeface="Arial" panose="020B0604020202020204" pitchFamily="34" charset="0"/>
              </a:rPr>
              <a:t>је платформа за развој мобилних апликација која пружа услуге као што су аналитика, </a:t>
            </a:r>
            <a:r>
              <a:rPr lang="sr-Cyrl-RS" sz="1800" b="0" i="0" u="none" strike="noStrike" dirty="0" err="1">
                <a:solidFill>
                  <a:srgbClr val="000000"/>
                </a:solidFill>
                <a:effectLst/>
                <a:latin typeface="Arial" panose="020B0604020202020204" pitchFamily="34" charset="0"/>
                <a:cs typeface="Arial" panose="020B0604020202020204" pitchFamily="34" charset="0"/>
              </a:rPr>
              <a:t>аутентикација</a:t>
            </a:r>
            <a:r>
              <a:rPr lang="sr-Cyrl-RS" sz="1800" b="0" i="0" u="none" strike="noStrike" dirty="0">
                <a:solidFill>
                  <a:srgbClr val="000000"/>
                </a:solidFill>
                <a:effectLst/>
                <a:latin typeface="Arial" panose="020B0604020202020204" pitchFamily="34" charset="0"/>
                <a:cs typeface="Arial" panose="020B0604020202020204" pitchFamily="34" charset="0"/>
              </a:rPr>
              <a:t>, базе података, складиштење датотека, слање обавештења и друге.</a:t>
            </a:r>
            <a:endParaRPr lang="sr-Cyrl-RS" b="0" dirty="0">
              <a:effectLst/>
              <a:latin typeface="Arial" panose="020B0604020202020204" pitchFamily="34" charset="0"/>
              <a:cs typeface="Arial" panose="020B0604020202020204" pitchFamily="34" charset="0"/>
            </a:endParaRPr>
          </a:p>
          <a:p>
            <a:br>
              <a:rPr lang="sr-Cyrl-RS"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5BCFB68-C8B6-4C9A-9428-096ED798C5FD}" type="slidenum">
              <a:rPr lang="en-GB" smtClean="0"/>
              <a:t>4</a:t>
            </a:fld>
            <a:endParaRPr lang="en-GB"/>
          </a:p>
        </p:txBody>
      </p:sp>
    </p:spTree>
    <p:extLst>
      <p:ext uri="{BB962C8B-B14F-4D97-AF65-F5344CB8AC3E}">
        <p14:creationId xmlns:p14="http://schemas.microsoft.com/office/powerpoint/2010/main" val="2029467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800" b="0" i="0" u="none" strike="noStrike" dirty="0">
                <a:solidFill>
                  <a:srgbClr val="000000"/>
                </a:solidFill>
                <a:effectLst/>
                <a:latin typeface="Arial" panose="020B0604020202020204" pitchFamily="34" charset="0"/>
                <a:cs typeface="Arial" panose="020B0604020202020204" pitchFamily="34" charset="0"/>
              </a:rPr>
              <a:t>Функционални захтеви овог софтверског решења су представљени UML дијаграмом случајева коришћења, као што је приказано на слици. У систему имамо три улоге - корисник, администратор групе и администратор система:</a:t>
            </a:r>
          </a:p>
          <a:p>
            <a:endParaRPr lang="ru-RU" sz="1800" b="0" i="0" u="none" strike="noStrike" dirty="0">
              <a:solidFill>
                <a:srgbClr val="000000"/>
              </a:solidFill>
              <a:effectLst/>
              <a:latin typeface="Arial" panose="020B0604020202020204" pitchFamily="34" charset="0"/>
              <a:cs typeface="Arial" panose="020B0604020202020204" pitchFamily="34" charset="0"/>
            </a:endParaRPr>
          </a:p>
          <a:p>
            <a:r>
              <a:rPr lang="ru-RU" sz="1800" b="0" i="0" u="none" strike="noStrike" dirty="0">
                <a:solidFill>
                  <a:srgbClr val="000000"/>
                </a:solidFill>
                <a:effectLst/>
                <a:latin typeface="Arial" panose="020B0604020202020204" pitchFamily="34" charset="0"/>
                <a:cs typeface="Arial" panose="020B0604020202020204" pitchFamily="34" charset="0"/>
              </a:rPr>
              <a:t>- </a:t>
            </a:r>
            <a:r>
              <a:rPr lang="en-GB" sz="1800" b="0" i="0" u="none" strike="noStrike" dirty="0">
                <a:solidFill>
                  <a:srgbClr val="000000"/>
                </a:solidFill>
                <a:effectLst/>
                <a:latin typeface="Arial" panose="020B0604020202020204" pitchFamily="34" charset="0"/>
                <a:cs typeface="Arial" panose="020B0604020202020204" pitchFamily="34" charset="0"/>
              </a:rPr>
              <a:t> </a:t>
            </a:r>
            <a:r>
              <a:rPr lang="ru-RU" sz="1800" b="1" i="0" u="none" strike="noStrike" dirty="0">
                <a:solidFill>
                  <a:srgbClr val="000000"/>
                </a:solidFill>
                <a:effectLst/>
                <a:latin typeface="Arial" panose="020B0604020202020204" pitchFamily="34" charset="0"/>
                <a:cs typeface="Arial" panose="020B0604020202020204" pitchFamily="34" charset="0"/>
              </a:rPr>
              <a:t>Корисник:</a:t>
            </a:r>
          </a:p>
          <a:p>
            <a:r>
              <a:rPr lang="ru-RU" sz="1800" b="0" i="0" u="none" strike="noStrike" dirty="0">
                <a:solidFill>
                  <a:srgbClr val="000000"/>
                </a:solidFill>
                <a:effectLst/>
                <a:latin typeface="Arial" panose="020B0604020202020204" pitchFamily="34" charset="0"/>
                <a:cs typeface="Arial" panose="020B0604020202020204" pitchFamily="34" charset="0"/>
              </a:rPr>
              <a:t>  - Регистрација на систем</a:t>
            </a:r>
          </a:p>
          <a:p>
            <a:r>
              <a:rPr lang="ru-RU" sz="1800" b="0" i="0" u="none" strike="noStrike" dirty="0">
                <a:solidFill>
                  <a:srgbClr val="000000"/>
                </a:solidFill>
                <a:effectLst/>
                <a:latin typeface="Arial" panose="020B0604020202020204" pitchFamily="34" charset="0"/>
                <a:cs typeface="Arial" panose="020B0604020202020204" pitchFamily="34" charset="0"/>
              </a:rPr>
              <a:t>  - Пријава на систем</a:t>
            </a:r>
          </a:p>
          <a:p>
            <a:r>
              <a:rPr lang="ru-RU" sz="1800" b="0" i="0" u="none" strike="noStrike" dirty="0">
                <a:solidFill>
                  <a:srgbClr val="000000"/>
                </a:solidFill>
                <a:effectLst/>
                <a:latin typeface="Arial" panose="020B0604020202020204" pitchFamily="34" charset="0"/>
                <a:cs typeface="Arial" panose="020B0604020202020204" pitchFamily="34" charset="0"/>
              </a:rPr>
              <a:t>  - Одјава са система</a:t>
            </a:r>
          </a:p>
          <a:p>
            <a:r>
              <a:rPr lang="ru-RU" sz="1800" b="0" i="0" u="none" strike="noStrike" dirty="0">
                <a:solidFill>
                  <a:srgbClr val="000000"/>
                </a:solidFill>
                <a:effectLst/>
                <a:latin typeface="Arial" panose="020B0604020202020204" pitchFamily="34" charset="0"/>
                <a:cs typeface="Arial" panose="020B0604020202020204" pitchFamily="34" charset="0"/>
              </a:rPr>
              <a:t>  - Руковање објавама (креирање, измена и брисање)</a:t>
            </a:r>
          </a:p>
          <a:p>
            <a:r>
              <a:rPr lang="ru-RU" sz="1800" b="0" i="0" u="none" strike="noStrike" dirty="0">
                <a:solidFill>
                  <a:srgbClr val="000000"/>
                </a:solidFill>
                <a:effectLst/>
                <a:latin typeface="Arial" panose="020B0604020202020204" pitchFamily="34" charset="0"/>
                <a:cs typeface="Arial" panose="020B0604020202020204" pitchFamily="34" charset="0"/>
              </a:rPr>
              <a:t>  - Руковање коментарима</a:t>
            </a:r>
          </a:p>
          <a:p>
            <a:r>
              <a:rPr lang="ru-RU" sz="1800" b="0" i="0" u="none" strike="noStrike" dirty="0">
                <a:solidFill>
                  <a:srgbClr val="000000"/>
                </a:solidFill>
                <a:effectLst/>
                <a:latin typeface="Arial" panose="020B0604020202020204" pitchFamily="34" charset="0"/>
                <a:cs typeface="Arial" panose="020B0604020202020204" pitchFamily="34" charset="0"/>
              </a:rPr>
              <a:t>  - Реаговање на објаве и коментаре</a:t>
            </a:r>
          </a:p>
          <a:p>
            <a:r>
              <a:rPr lang="ru-RU" sz="1800" b="0" i="0" u="none" strike="noStrike" dirty="0">
                <a:solidFill>
                  <a:srgbClr val="000000"/>
                </a:solidFill>
                <a:effectLst/>
                <a:latin typeface="Arial" panose="020B0604020202020204" pitchFamily="34" charset="0"/>
                <a:cs typeface="Arial" panose="020B0604020202020204" pitchFamily="34" charset="0"/>
              </a:rPr>
              <a:t>  - Пријављивање неприкладног коментара, објаве или корисника</a:t>
            </a:r>
          </a:p>
          <a:p>
            <a:r>
              <a:rPr lang="ru-RU" sz="1800" b="0" i="0" u="none" strike="noStrike" dirty="0">
                <a:solidFill>
                  <a:srgbClr val="000000"/>
                </a:solidFill>
                <a:effectLst/>
                <a:latin typeface="Arial" panose="020B0604020202020204" pitchFamily="34" charset="0"/>
                <a:cs typeface="Arial" panose="020B0604020202020204" pitchFamily="34" charset="0"/>
              </a:rPr>
              <a:t>  - Сортирање коментара по датуму објављивања, броју лајкова, дислајкова и срца</a:t>
            </a:r>
          </a:p>
          <a:p>
            <a:r>
              <a:rPr lang="ru-RU" sz="1800" b="0" i="0" u="none" strike="noStrike" dirty="0">
                <a:solidFill>
                  <a:srgbClr val="000000"/>
                </a:solidFill>
                <a:effectLst/>
                <a:latin typeface="Arial" panose="020B0604020202020204" pitchFamily="34" charset="0"/>
                <a:cs typeface="Arial" panose="020B0604020202020204" pitchFamily="34" charset="0"/>
              </a:rPr>
              <a:t>  - Сортирање објава по датуму објављивања (опадајуће и растуће)</a:t>
            </a:r>
          </a:p>
          <a:p>
            <a:r>
              <a:rPr lang="ru-RU" sz="1800" b="0" i="0" u="none" strike="noStrike" dirty="0">
                <a:solidFill>
                  <a:srgbClr val="000000"/>
                </a:solidFill>
                <a:effectLst/>
                <a:latin typeface="Arial" panose="020B0604020202020204" pitchFamily="34" charset="0"/>
                <a:cs typeface="Arial" panose="020B0604020202020204" pitchFamily="34" charset="0"/>
              </a:rPr>
              <a:t>  - Руковање групама</a:t>
            </a:r>
          </a:p>
          <a:p>
            <a:r>
              <a:rPr lang="ru-RU" sz="1800" b="0" i="0" u="none" strike="noStrike" dirty="0">
                <a:solidFill>
                  <a:srgbClr val="000000"/>
                </a:solidFill>
                <a:effectLst/>
                <a:latin typeface="Arial" panose="020B0604020202020204" pitchFamily="34" charset="0"/>
                <a:cs typeface="Arial" panose="020B0604020202020204" pitchFamily="34" charset="0"/>
              </a:rPr>
              <a:t>  - Промена лозинке</a:t>
            </a:r>
          </a:p>
          <a:p>
            <a:r>
              <a:rPr lang="ru-RU" sz="1800" b="0" i="0" u="none" strike="noStrike" dirty="0">
                <a:solidFill>
                  <a:srgbClr val="000000"/>
                </a:solidFill>
                <a:effectLst/>
                <a:latin typeface="Arial" panose="020B0604020202020204" pitchFamily="34" charset="0"/>
                <a:cs typeface="Arial" panose="020B0604020202020204" pitchFamily="34" charset="0"/>
              </a:rPr>
              <a:t>  - Промена додатних података на профилу</a:t>
            </a:r>
          </a:p>
          <a:p>
            <a:r>
              <a:rPr lang="ru-RU" sz="1800" b="0" i="0" u="none" strike="noStrike" dirty="0">
                <a:solidFill>
                  <a:srgbClr val="000000"/>
                </a:solidFill>
                <a:effectLst/>
                <a:latin typeface="Arial" panose="020B0604020202020204" pitchFamily="34" charset="0"/>
                <a:cs typeface="Arial" panose="020B0604020202020204" pitchFamily="34" charset="0"/>
              </a:rPr>
              <a:t>  - Претрага корисника на систему</a:t>
            </a:r>
          </a:p>
          <a:p>
            <a:r>
              <a:rPr lang="ru-RU" sz="1800" b="0" i="0" u="none" strike="noStrike" dirty="0">
                <a:solidFill>
                  <a:srgbClr val="000000"/>
                </a:solidFill>
                <a:effectLst/>
                <a:latin typeface="Arial" panose="020B0604020202020204" pitchFamily="34" charset="0"/>
                <a:cs typeface="Arial" panose="020B0604020202020204" pitchFamily="34" charset="0"/>
              </a:rPr>
              <a:t>  - Руковање захтевима за пријатељство</a:t>
            </a:r>
          </a:p>
          <a:p>
            <a:endParaRPr lang="ru-RU" sz="1800" b="0" i="0" u="none" strike="noStrike" dirty="0">
              <a:solidFill>
                <a:srgbClr val="000000"/>
              </a:solidFill>
              <a:effectLst/>
              <a:latin typeface="Arial" panose="020B0604020202020204" pitchFamily="34" charset="0"/>
              <a:cs typeface="Arial" panose="020B0604020202020204" pitchFamily="34" charset="0"/>
            </a:endParaRPr>
          </a:p>
          <a:p>
            <a:r>
              <a:rPr lang="ru-RU" sz="1800" b="1" i="0" u="none" strike="noStrike" dirty="0">
                <a:solidFill>
                  <a:srgbClr val="000000"/>
                </a:solidFill>
                <a:effectLst/>
                <a:latin typeface="Arial" panose="020B0604020202020204" pitchFamily="34" charset="0"/>
                <a:cs typeface="Arial" panose="020B0604020202020204" pitchFamily="34" charset="0"/>
              </a:rPr>
              <a:t>- </a:t>
            </a:r>
            <a:r>
              <a:rPr lang="en-GB" sz="1800" b="1" i="0" u="none" strike="noStrike" dirty="0">
                <a:solidFill>
                  <a:srgbClr val="000000"/>
                </a:solidFill>
                <a:effectLst/>
                <a:latin typeface="Arial" panose="020B0604020202020204" pitchFamily="34" charset="0"/>
                <a:cs typeface="Arial" panose="020B0604020202020204" pitchFamily="34" charset="0"/>
              </a:rPr>
              <a:t> </a:t>
            </a:r>
            <a:r>
              <a:rPr lang="ru-RU" sz="1800" b="1" i="0" u="none" strike="noStrike" dirty="0">
                <a:solidFill>
                  <a:srgbClr val="000000"/>
                </a:solidFill>
                <a:effectLst/>
                <a:latin typeface="Arial" panose="020B0604020202020204" pitchFamily="34" charset="0"/>
                <a:cs typeface="Arial" panose="020B0604020202020204" pitchFamily="34" charset="0"/>
              </a:rPr>
              <a:t>Администратор групе:</a:t>
            </a:r>
          </a:p>
          <a:p>
            <a:r>
              <a:rPr lang="ru-RU" sz="1800" b="0" i="0" u="none" strike="noStrike" dirty="0">
                <a:solidFill>
                  <a:srgbClr val="000000"/>
                </a:solidFill>
                <a:effectLst/>
                <a:latin typeface="Arial" panose="020B0604020202020204" pitchFamily="34" charset="0"/>
                <a:cs typeface="Arial" panose="020B0604020202020204" pitchFamily="34" charset="0"/>
              </a:rPr>
              <a:t>  - Наслеђује све функције корисника</a:t>
            </a:r>
          </a:p>
          <a:p>
            <a:r>
              <a:rPr lang="ru-RU" sz="1800" b="0" i="0" u="none" strike="noStrike" dirty="0">
                <a:solidFill>
                  <a:srgbClr val="000000"/>
                </a:solidFill>
                <a:effectLst/>
                <a:latin typeface="Arial" panose="020B0604020202020204" pitchFamily="34" charset="0"/>
                <a:cs typeface="Arial" panose="020B0604020202020204" pitchFamily="34" charset="0"/>
              </a:rPr>
              <a:t>  - Руковање захтевима за придружење групи</a:t>
            </a:r>
          </a:p>
          <a:p>
            <a:r>
              <a:rPr lang="ru-RU" sz="1800" b="0" i="0" u="none" strike="noStrike" dirty="0">
                <a:solidFill>
                  <a:srgbClr val="000000"/>
                </a:solidFill>
                <a:effectLst/>
                <a:latin typeface="Arial" panose="020B0604020202020204" pitchFamily="34" charset="0"/>
                <a:cs typeface="Arial" panose="020B0604020202020204" pitchFamily="34" charset="0"/>
              </a:rPr>
              <a:t>  - Блокирање и одблокирање корисника групе</a:t>
            </a:r>
          </a:p>
          <a:p>
            <a:r>
              <a:rPr lang="ru-RU" sz="1800" b="0" i="0" u="none" strike="noStrike" dirty="0">
                <a:solidFill>
                  <a:srgbClr val="000000"/>
                </a:solidFill>
                <a:effectLst/>
                <a:latin typeface="Arial" panose="020B0604020202020204" pitchFamily="34" charset="0"/>
                <a:cs typeface="Arial" panose="020B0604020202020204" pitchFamily="34" charset="0"/>
              </a:rPr>
              <a:t>  - Руковање пријавама садржаја</a:t>
            </a:r>
          </a:p>
          <a:p>
            <a:endParaRPr lang="ru-RU" sz="1800" b="0" i="0" u="none" strike="noStrike" dirty="0">
              <a:solidFill>
                <a:srgbClr val="000000"/>
              </a:solidFill>
              <a:effectLst/>
              <a:latin typeface="Arial" panose="020B0604020202020204" pitchFamily="34" charset="0"/>
              <a:cs typeface="Arial" panose="020B0604020202020204" pitchFamily="34" charset="0"/>
            </a:endParaRPr>
          </a:p>
          <a:p>
            <a:r>
              <a:rPr lang="ru-RU" sz="1800" b="0" i="0" u="none" strike="noStrike" dirty="0">
                <a:solidFill>
                  <a:srgbClr val="000000"/>
                </a:solidFill>
                <a:effectLst/>
                <a:latin typeface="Arial" panose="020B0604020202020204" pitchFamily="34" charset="0"/>
                <a:cs typeface="Arial" panose="020B0604020202020204" pitchFamily="34" charset="0"/>
              </a:rPr>
              <a:t>- </a:t>
            </a:r>
            <a:r>
              <a:rPr lang="en-GB" sz="1800" b="0" i="0" u="none" strike="noStrike" dirty="0">
                <a:solidFill>
                  <a:srgbClr val="000000"/>
                </a:solidFill>
                <a:effectLst/>
                <a:latin typeface="Arial" panose="020B0604020202020204" pitchFamily="34" charset="0"/>
                <a:cs typeface="Arial" panose="020B0604020202020204" pitchFamily="34" charset="0"/>
              </a:rPr>
              <a:t>  </a:t>
            </a:r>
            <a:r>
              <a:rPr lang="ru-RU" sz="1800" b="1" i="0" u="none" strike="noStrike" dirty="0">
                <a:solidFill>
                  <a:srgbClr val="000000"/>
                </a:solidFill>
                <a:effectLst/>
                <a:latin typeface="Arial" panose="020B0604020202020204" pitchFamily="34" charset="0"/>
                <a:cs typeface="Arial" panose="020B0604020202020204" pitchFamily="34" charset="0"/>
              </a:rPr>
              <a:t>Администратор система:</a:t>
            </a:r>
          </a:p>
          <a:p>
            <a:r>
              <a:rPr lang="ru-RU" sz="1800" b="0" i="0" u="none" strike="noStrike" dirty="0">
                <a:solidFill>
                  <a:srgbClr val="000000"/>
                </a:solidFill>
                <a:effectLst/>
                <a:latin typeface="Arial" panose="020B0604020202020204" pitchFamily="34" charset="0"/>
                <a:cs typeface="Arial" panose="020B0604020202020204" pitchFamily="34" charset="0"/>
              </a:rPr>
              <a:t>  - Наслеђује све функције администратора групе и корисника</a:t>
            </a:r>
          </a:p>
          <a:p>
            <a:r>
              <a:rPr lang="ru-RU" sz="1800" b="0" i="0" u="none" strike="noStrike" dirty="0">
                <a:solidFill>
                  <a:srgbClr val="000000"/>
                </a:solidFill>
                <a:effectLst/>
                <a:latin typeface="Arial" panose="020B0604020202020204" pitchFamily="34" charset="0"/>
                <a:cs typeface="Arial" panose="020B0604020202020204" pitchFamily="34" charset="0"/>
              </a:rPr>
              <a:t>  - Уклањање администратора групе</a:t>
            </a:r>
          </a:p>
          <a:p>
            <a:r>
              <a:rPr lang="ru-RU" sz="1800" b="0" i="0" u="none" strike="noStrike" dirty="0">
                <a:solidFill>
                  <a:srgbClr val="000000"/>
                </a:solidFill>
                <a:effectLst/>
                <a:latin typeface="Arial" panose="020B0604020202020204" pitchFamily="34" charset="0"/>
                <a:cs typeface="Arial" panose="020B0604020202020204" pitchFamily="34" charset="0"/>
              </a:rPr>
              <a:t>  - Суспендовање групе</a:t>
            </a:r>
          </a:p>
        </p:txBody>
      </p:sp>
      <p:sp>
        <p:nvSpPr>
          <p:cNvPr id="4" name="Slide Number Placeholder 3"/>
          <p:cNvSpPr>
            <a:spLocks noGrp="1"/>
          </p:cNvSpPr>
          <p:nvPr>
            <p:ph type="sldNum" sz="quarter" idx="5"/>
          </p:nvPr>
        </p:nvSpPr>
        <p:spPr/>
        <p:txBody>
          <a:bodyPr/>
          <a:lstStyle/>
          <a:p>
            <a:fld id="{E5BCFB68-C8B6-4C9A-9428-096ED798C5FD}" type="slidenum">
              <a:rPr lang="en-GB" smtClean="0"/>
              <a:t>5</a:t>
            </a:fld>
            <a:endParaRPr lang="en-GB"/>
          </a:p>
        </p:txBody>
      </p:sp>
    </p:spTree>
    <p:extLst>
      <p:ext uri="{BB962C8B-B14F-4D97-AF65-F5344CB8AC3E}">
        <p14:creationId xmlns:p14="http://schemas.microsoft.com/office/powerpoint/2010/main" val="109254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sr-Cyrl-RS" dirty="0">
                <a:latin typeface="Arial" panose="020B0604020202020204" pitchFamily="34" charset="0"/>
                <a:cs typeface="Arial" panose="020B0604020202020204" pitchFamily="34" charset="0"/>
              </a:rPr>
              <a:t>Н</a:t>
            </a:r>
            <a:r>
              <a:rPr lang="ru-RU" dirty="0">
                <a:latin typeface="Arial" panose="020B0604020202020204" pitchFamily="34" charset="0"/>
                <a:cs typeface="Arial" panose="020B0604020202020204" pitchFamily="34" charset="0"/>
              </a:rPr>
              <a:t>ефункционални захтеви, којима су дефинисана својства софтверског решења, али не представљају његове функционалности су:</a:t>
            </a:r>
          </a:p>
          <a:p>
            <a:pPr algn="l"/>
            <a:endParaRPr lang="ru-RU" dirty="0">
              <a:latin typeface="Arial" panose="020B0604020202020204" pitchFamily="34" charset="0"/>
              <a:cs typeface="Arial" panose="020B0604020202020204" pitchFamily="34" charset="0"/>
            </a:endParaRPr>
          </a:p>
          <a:p>
            <a:pPr algn="l" rtl="0">
              <a:spcBef>
                <a:spcPts val="1200"/>
              </a:spcBef>
              <a:spcAft>
                <a:spcPts val="1200"/>
              </a:spcAft>
            </a:pPr>
            <a:r>
              <a:rPr lang="ru-RU" b="1" dirty="0">
                <a:latin typeface="Arial" panose="020B0604020202020204" pitchFamily="34" charset="0"/>
                <a:cs typeface="Arial" panose="020B0604020202020204" pitchFamily="34" charset="0"/>
              </a:rPr>
              <a:t>Аутентификација корисника </a:t>
            </a:r>
            <a:r>
              <a:rPr lang="ru-RU" sz="1800" b="0" i="0" u="none" strike="noStrike" dirty="0">
                <a:solidFill>
                  <a:srgbClr val="000000"/>
                </a:solidFill>
                <a:effectLst/>
                <a:latin typeface="Arial" panose="020B0604020202020204" pitchFamily="34" charset="0"/>
                <a:cs typeface="Arial" panose="020B0604020202020204" pitchFamily="34" charset="0"/>
              </a:rPr>
              <a:t>коришћењем јединственог корисничког имена и лозинке. А ауторизација се врши употребом механизма токена, што омогућава додатни ниво сигурности приликом приступа систему.</a:t>
            </a:r>
            <a:endParaRPr lang="ru-RU" b="0" dirty="0">
              <a:effectLst/>
              <a:latin typeface="Arial" panose="020B0604020202020204" pitchFamily="34" charset="0"/>
              <a:cs typeface="Arial" panose="020B0604020202020204" pitchFamily="34" charset="0"/>
            </a:endParaRPr>
          </a:p>
          <a:p>
            <a:pPr algn="l" rtl="0">
              <a:spcBef>
                <a:spcPts val="1200"/>
              </a:spcBef>
              <a:spcAft>
                <a:spcPts val="1200"/>
              </a:spcAft>
            </a:pPr>
            <a:br>
              <a:rPr lang="ru-RU" dirty="0">
                <a:latin typeface="Arial" panose="020B0604020202020204" pitchFamily="34" charset="0"/>
                <a:cs typeface="Arial" panose="020B0604020202020204" pitchFamily="34" charset="0"/>
              </a:rPr>
            </a:br>
            <a:r>
              <a:rPr lang="ru-RU" sz="1800" b="1" i="0" u="none" strike="noStrike" dirty="0">
                <a:solidFill>
                  <a:srgbClr val="000000"/>
                </a:solidFill>
                <a:effectLst/>
                <a:latin typeface="Arial" panose="020B0604020202020204" pitchFamily="34" charset="0"/>
                <a:cs typeface="Arial" panose="020B0604020202020204" pitchFamily="34" charset="0"/>
              </a:rPr>
              <a:t>Систем за бележење порука о важним догађајима </a:t>
            </a:r>
            <a:r>
              <a:rPr lang="ru-RU" sz="1800" b="0" i="0" u="none" strike="noStrike" dirty="0">
                <a:solidFill>
                  <a:srgbClr val="000000"/>
                </a:solidFill>
                <a:effectLst/>
                <a:latin typeface="Arial" panose="020B0604020202020204" pitchFamily="34" charset="0"/>
                <a:cs typeface="Arial" panose="020B0604020202020204" pitchFamily="34" charset="0"/>
              </a:rPr>
              <a:t>који се дешавају током извршавања апликације. Ове информације помажу у праћењу рада система, дијагностици проблема и унапређењу корисничког искуства.</a:t>
            </a:r>
            <a:endParaRPr lang="ru-RU" b="0" dirty="0">
              <a:effectLst/>
              <a:latin typeface="Arial" panose="020B0604020202020204" pitchFamily="34" charset="0"/>
              <a:cs typeface="Arial" panose="020B0604020202020204" pitchFamily="34" charset="0"/>
            </a:endParaRPr>
          </a:p>
          <a:p>
            <a:pPr algn="l"/>
            <a:br>
              <a:rPr lang="ru-RU" dirty="0">
                <a:latin typeface="Arial" panose="020B0604020202020204" pitchFamily="34" charset="0"/>
                <a:cs typeface="Arial" panose="020B0604020202020204" pitchFamily="34" charset="0"/>
              </a:rPr>
            </a:br>
            <a:endParaRPr lang="ru-RU" dirty="0">
              <a:latin typeface="Arial" panose="020B0604020202020204" pitchFamily="34" charset="0"/>
              <a:cs typeface="Arial" panose="020B0604020202020204" pitchFamily="34" charset="0"/>
            </a:endParaRPr>
          </a:p>
          <a:p>
            <a:pPr algn="l"/>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5BCFB68-C8B6-4C9A-9428-096ED798C5FD}" type="slidenum">
              <a:rPr lang="en-GB" smtClean="0"/>
              <a:t>6</a:t>
            </a:fld>
            <a:endParaRPr lang="en-GB"/>
          </a:p>
        </p:txBody>
      </p:sp>
    </p:spTree>
    <p:extLst>
      <p:ext uri="{BB962C8B-B14F-4D97-AF65-F5344CB8AC3E}">
        <p14:creationId xmlns:p14="http://schemas.microsoft.com/office/powerpoint/2010/main" val="2800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sr-Latn-RS" sz="1800" dirty="0">
                <a:latin typeface="Arial" panose="020B0604020202020204" pitchFamily="34" charset="0"/>
                <a:cs typeface="Arial" panose="020B0604020202020204" pitchFamily="34" charset="0"/>
              </a:rPr>
              <a:t> </a:t>
            </a:r>
            <a:r>
              <a:rPr lang="sr-Cyrl-RS" sz="1800" dirty="0">
                <a:latin typeface="Arial" panose="020B0604020202020204" pitchFamily="34" charset="0"/>
                <a:cs typeface="Arial" panose="020B0604020202020204" pitchFamily="34" charset="0"/>
              </a:rPr>
              <a:t>Д</a:t>
            </a:r>
            <a:r>
              <a:rPr lang="ru-RU" sz="1800" dirty="0">
                <a:latin typeface="Arial" panose="020B0604020202020204" pitchFamily="34" charset="0"/>
                <a:cs typeface="Arial" panose="020B0604020202020204" pitchFamily="34" charset="0"/>
              </a:rPr>
              <a:t>изајн софтверског решења ћу објаснити са примером </a:t>
            </a:r>
            <a:r>
              <a:rPr lang="ru-RU" sz="1800" b="1" dirty="0">
                <a:latin typeface="Arial" panose="020B0604020202020204" pitchFamily="34" charset="0"/>
                <a:cs typeface="Arial" panose="020B0604020202020204" pitchFamily="34" charset="0"/>
              </a:rPr>
              <a:t>Архитектуре система</a:t>
            </a:r>
            <a:r>
              <a:rPr lang="ru-RU" sz="1800" dirty="0">
                <a:latin typeface="Arial" panose="020B0604020202020204" pitchFamily="34" charset="0"/>
                <a:cs typeface="Arial" panose="020B0604020202020204" pitchFamily="34" charset="0"/>
              </a:rPr>
              <a:t> .</a:t>
            </a:r>
            <a:endParaRPr lang="sr-Cyrl-RS" sz="1800" b="0" i="0" u="none" strike="noStrike" dirty="0">
              <a:solidFill>
                <a:srgbClr val="000000"/>
              </a:solidFill>
              <a:effectLst/>
              <a:latin typeface="Arial" panose="020B0604020202020204" pitchFamily="34" charset="0"/>
              <a:cs typeface="Arial" panose="020B0604020202020204" pitchFamily="34" charset="0"/>
            </a:endParaRPr>
          </a:p>
          <a:p>
            <a:pPr algn="l" rtl="0"/>
            <a:endParaRPr lang="sr-Cyrl-RS" sz="1800" b="0" i="0" u="none" strike="noStrike" dirty="0">
              <a:solidFill>
                <a:srgbClr val="000000"/>
              </a:solidFill>
              <a:effectLst/>
              <a:latin typeface="Arial" panose="020B0604020202020204" pitchFamily="34" charset="0"/>
              <a:cs typeface="Arial" panose="020B0604020202020204" pitchFamily="34" charset="0"/>
            </a:endParaRPr>
          </a:p>
          <a:p>
            <a:pPr algn="l" rtl="0"/>
            <a:r>
              <a:rPr lang="sr-Cyrl-RS" sz="1800" b="0" i="0" u="none" strike="noStrike" dirty="0">
                <a:solidFill>
                  <a:srgbClr val="000000"/>
                </a:solidFill>
                <a:effectLst/>
                <a:latin typeface="Arial" panose="020B0604020202020204" pitchFamily="34" charset="0"/>
                <a:cs typeface="Arial" panose="020B0604020202020204" pitchFamily="34" charset="0"/>
              </a:rPr>
              <a:t>Као што је приказано на дијаграму распореда на слици - </a:t>
            </a:r>
            <a:r>
              <a:rPr lang="sr-Cyrl-RS" sz="1800" b="0" i="0" u="none" strike="noStrike" dirty="0" err="1">
                <a:solidFill>
                  <a:srgbClr val="000000"/>
                </a:solidFill>
                <a:effectLst/>
                <a:latin typeface="Arial" panose="020B0604020202020204" pitchFamily="34" charset="0"/>
                <a:cs typeface="Arial" panose="020B0604020202020204" pitchFamily="34" charset="0"/>
              </a:rPr>
              <a:t>нодове</a:t>
            </a:r>
            <a:r>
              <a:rPr lang="sr-Cyrl-RS" sz="1800" b="0" i="0" u="none" strike="noStrike" dirty="0">
                <a:solidFill>
                  <a:srgbClr val="000000"/>
                </a:solidFill>
                <a:effectLst/>
                <a:latin typeface="Arial" panose="020B0604020202020204" pitchFamily="34" charset="0"/>
                <a:cs typeface="Arial" panose="020B0604020202020204" pitchFamily="34" charset="0"/>
              </a:rPr>
              <a:t> система чине </a:t>
            </a:r>
          </a:p>
          <a:p>
            <a:pPr algn="l" rtl="0"/>
            <a:r>
              <a:rPr lang="en-GB" sz="1800" b="0" i="0" u="none" strike="noStrike" dirty="0">
                <a:solidFill>
                  <a:srgbClr val="000000"/>
                </a:solidFill>
                <a:effectLst/>
                <a:latin typeface="Arial" panose="020B0604020202020204" pitchFamily="34" charset="0"/>
                <a:cs typeface="Arial" panose="020B0604020202020204" pitchFamily="34" charset="0"/>
              </a:rPr>
              <a:t>Android </a:t>
            </a:r>
            <a:r>
              <a:rPr lang="sr-Cyrl-RS" sz="1800" b="0" i="0" u="none" strike="noStrike" dirty="0">
                <a:solidFill>
                  <a:srgbClr val="000000"/>
                </a:solidFill>
                <a:effectLst/>
                <a:latin typeface="Arial" panose="020B0604020202020204" pitchFamily="34" charset="0"/>
                <a:cs typeface="Arial" panose="020B0604020202020204" pitchFamily="34" charset="0"/>
              </a:rPr>
              <a:t>апликација намењена мобилним уређајима, </a:t>
            </a:r>
          </a:p>
          <a:p>
            <a:pPr algn="l" rtl="0"/>
            <a:r>
              <a:rPr lang="en-GB" sz="1800" b="0" i="0" u="none" strike="noStrike" dirty="0">
                <a:solidFill>
                  <a:srgbClr val="000000"/>
                </a:solidFill>
                <a:effectLst/>
                <a:latin typeface="Arial" panose="020B0604020202020204" pitchFamily="34" charset="0"/>
                <a:cs typeface="Arial" panose="020B0604020202020204" pitchFamily="34" charset="0"/>
              </a:rPr>
              <a:t>front-end </a:t>
            </a:r>
            <a:r>
              <a:rPr lang="sr-Cyrl-RS" sz="1800" b="0" i="0" u="none" strike="noStrike" dirty="0">
                <a:solidFill>
                  <a:srgbClr val="000000"/>
                </a:solidFill>
                <a:effectLst/>
                <a:latin typeface="Arial" panose="020B0604020202020204" pitchFamily="34" charset="0"/>
                <a:cs typeface="Arial" panose="020B0604020202020204" pitchFamily="34" charset="0"/>
              </a:rPr>
              <a:t>апликација за приступ систему из веб прегледача, </a:t>
            </a:r>
          </a:p>
          <a:p>
            <a:pPr algn="l" rtl="0"/>
            <a:r>
              <a:rPr lang="en-GB" sz="1800" b="0" i="0" u="none" strike="noStrike" dirty="0">
                <a:solidFill>
                  <a:srgbClr val="000000"/>
                </a:solidFill>
                <a:effectLst/>
                <a:latin typeface="Arial" panose="020B0604020202020204" pitchFamily="34" charset="0"/>
                <a:cs typeface="Arial" panose="020B0604020202020204" pitchFamily="34" charset="0"/>
              </a:rPr>
              <a:t>Spring </a:t>
            </a:r>
            <a:r>
              <a:rPr lang="sr-Cyrl-RS" sz="1800" b="0" i="0" u="none" strike="noStrike" dirty="0">
                <a:solidFill>
                  <a:srgbClr val="000000"/>
                </a:solidFill>
                <a:effectLst/>
                <a:latin typeface="Arial" panose="020B0604020202020204" pitchFamily="34" charset="0"/>
                <a:cs typeface="Arial" panose="020B0604020202020204" pitchFamily="34" charset="0"/>
              </a:rPr>
              <a:t>контејнер, </a:t>
            </a:r>
          </a:p>
          <a:p>
            <a:pPr algn="l" rtl="0"/>
            <a:r>
              <a:rPr lang="sr-Cyrl-RS" sz="1800" b="0" i="0" u="none" strike="noStrike" dirty="0">
                <a:solidFill>
                  <a:srgbClr val="000000"/>
                </a:solidFill>
                <a:effectLst/>
                <a:latin typeface="Arial" panose="020B0604020202020204" pitchFamily="34" charset="0"/>
                <a:cs typeface="Arial" panose="020B0604020202020204" pitchFamily="34" charset="0"/>
              </a:rPr>
              <a:t>систем за управљање базом података (</a:t>
            </a:r>
            <a:r>
              <a:rPr lang="en-GB" sz="1800" b="0" i="0" u="none" strike="noStrike" dirty="0">
                <a:solidFill>
                  <a:srgbClr val="000000"/>
                </a:solidFill>
                <a:effectLst/>
                <a:latin typeface="Arial" panose="020B0604020202020204" pitchFamily="34" charset="0"/>
                <a:cs typeface="Arial" panose="020B0604020202020204" pitchFamily="34" charset="0"/>
              </a:rPr>
              <a:t>SUBP) </a:t>
            </a:r>
            <a:r>
              <a:rPr lang="sr-Cyrl-RS" sz="1800" b="0" i="0" u="none" strike="noStrike" dirty="0">
                <a:solidFill>
                  <a:srgbClr val="000000"/>
                </a:solidFill>
                <a:effectLst/>
                <a:latin typeface="Arial" panose="020B0604020202020204" pitchFamily="34" charset="0"/>
                <a:cs typeface="Arial" panose="020B0604020202020204" pitchFamily="34" charset="0"/>
              </a:rPr>
              <a:t>и </a:t>
            </a:r>
            <a:r>
              <a:rPr lang="en-GB" sz="1800" b="0" i="0" u="none" strike="noStrike" dirty="0">
                <a:solidFill>
                  <a:srgbClr val="000000"/>
                </a:solidFill>
                <a:effectLst/>
                <a:latin typeface="Arial" panose="020B0604020202020204" pitchFamily="34" charset="0"/>
                <a:cs typeface="Arial" panose="020B0604020202020204" pitchFamily="34" charset="0"/>
              </a:rPr>
              <a:t>Firebase</a:t>
            </a:r>
            <a:r>
              <a:rPr lang="sr-Cyrl-RS" sz="1800" b="0" i="0" u="none" strike="noStrike" dirty="0">
                <a:solidFill>
                  <a:srgbClr val="000000"/>
                </a:solidFill>
                <a:effectLst/>
                <a:latin typeface="Arial" panose="020B0604020202020204" pitchFamily="34" charset="0"/>
                <a:cs typeface="Arial" panose="020B0604020202020204" pitchFamily="34" charset="0"/>
              </a:rPr>
              <a:t>, </a:t>
            </a:r>
            <a:endParaRPr lang="sr-Cyrl-RS" b="0" dirty="0">
              <a:effectLst/>
              <a:latin typeface="Arial" panose="020B0604020202020204" pitchFamily="34" charset="0"/>
              <a:cs typeface="Arial" panose="020B0604020202020204" pitchFamily="34" charset="0"/>
            </a:endParaRPr>
          </a:p>
          <a:p>
            <a:pPr algn="l"/>
            <a:endParaRPr lang="sr-Cyrl-RS" dirty="0">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Android апликација имплементирана у овом пројекту користи REST веб сервис за комуникацију са серверским делом система и на тај начин омогућава корисницима да интерагују са апликацијом путем мобилних уређаја. Комуницира са серверским делом тако што шаље захтеве и прима одговоре у JSON формату.</a:t>
            </a:r>
            <a:endParaRPr lang="ru-RU" b="0" dirty="0">
              <a:effectLst/>
              <a:latin typeface="Arial" panose="020B0604020202020204" pitchFamily="34" charset="0"/>
              <a:cs typeface="Arial" panose="020B0604020202020204" pitchFamily="34" charset="0"/>
            </a:endParaRPr>
          </a:p>
          <a:p>
            <a:pPr algn="l" rtl="0"/>
            <a:endParaRPr lang="ru-RU" b="0" dirty="0">
              <a:effectLst/>
              <a:latin typeface="Arial" panose="020B0604020202020204" pitchFamily="34" charset="0"/>
              <a:cs typeface="Arial" panose="020B0604020202020204" pitchFamily="34" charset="0"/>
            </a:endParaRPr>
          </a:p>
          <a:p>
            <a:pPr algn="l" rtl="0">
              <a:spcBef>
                <a:spcPts val="1200"/>
              </a:spcBef>
              <a:spcAft>
                <a:spcPts val="1200"/>
              </a:spcAft>
            </a:pPr>
            <a:br>
              <a:rPr lang="ru-RU" dirty="0">
                <a:latin typeface="Arial" panose="020B0604020202020204" pitchFamily="34" charset="0"/>
                <a:cs typeface="Arial" panose="020B0604020202020204" pitchFamily="34" charset="0"/>
              </a:rPr>
            </a:br>
            <a:r>
              <a:rPr lang="ru-RU" sz="1800" b="0" i="0" u="none" strike="noStrike" dirty="0">
                <a:solidFill>
                  <a:srgbClr val="000000"/>
                </a:solidFill>
                <a:effectLst/>
                <a:latin typeface="Arial" panose="020B0604020202020204" pitchFamily="34" charset="0"/>
                <a:cs typeface="Arial" panose="020B0604020202020204" pitchFamily="34" charset="0"/>
              </a:rPr>
              <a:t>Firebase платформа се користи за комуникацију Android апликације са складиштем података, што је у овом случају Firebase Storage, који омогућава чување слика.</a:t>
            </a:r>
            <a:br>
              <a:rPr lang="ru-RU" dirty="0">
                <a:latin typeface="Arial" panose="020B0604020202020204" pitchFamily="34" charset="0"/>
                <a:cs typeface="Arial" panose="020B0604020202020204" pitchFamily="34" charset="0"/>
              </a:rPr>
            </a:br>
            <a:endParaRPr lang="ru-RU" dirty="0">
              <a:latin typeface="Arial" panose="020B0604020202020204" pitchFamily="34" charset="0"/>
              <a:cs typeface="Arial" panose="020B0604020202020204" pitchFamily="34" charset="0"/>
            </a:endParaRPr>
          </a:p>
          <a:p>
            <a:pPr algn="l" rtl="0"/>
            <a:r>
              <a:rPr lang="sr-Cyrl-RS" sz="1800" b="0" i="0" u="none" strike="noStrike" dirty="0">
                <a:solidFill>
                  <a:srgbClr val="000000"/>
                </a:solidFill>
                <a:effectLst/>
                <a:latin typeface="Arial" panose="020B0604020202020204" pitchFamily="34" charset="0"/>
                <a:cs typeface="Arial" panose="020B0604020202020204" pitchFamily="34" charset="0"/>
              </a:rPr>
              <a:t>Серверски део апликације обезбеђује </a:t>
            </a:r>
            <a:r>
              <a:rPr lang="en-GB" sz="1800" b="0" i="0" u="none" strike="noStrike" dirty="0">
                <a:solidFill>
                  <a:srgbClr val="000000"/>
                </a:solidFill>
                <a:effectLst/>
                <a:latin typeface="Arial" panose="020B0604020202020204" pitchFamily="34" charset="0"/>
                <a:cs typeface="Arial" panose="020B0604020202020204" pitchFamily="34" charset="0"/>
              </a:rPr>
              <a:t>REST </a:t>
            </a:r>
            <a:r>
              <a:rPr lang="sr-Cyrl-RS" sz="1800" b="0" i="0" u="none" strike="noStrike" dirty="0">
                <a:solidFill>
                  <a:srgbClr val="000000"/>
                </a:solidFill>
                <a:effectLst/>
                <a:latin typeface="Arial" panose="020B0604020202020204" pitchFamily="34" charset="0"/>
                <a:cs typeface="Arial" panose="020B0604020202020204" pitchFamily="34" charset="0"/>
              </a:rPr>
              <a:t>сервисе помоћу којих се клијентској апликацији омогућава извршавање неопходних функционалности. Овај део апликације је развијен уз помоћ </a:t>
            </a:r>
            <a:r>
              <a:rPr lang="en-GB" sz="1800" b="0" i="0" u="none" strike="noStrike" dirty="0">
                <a:solidFill>
                  <a:srgbClr val="000000"/>
                </a:solidFill>
                <a:effectLst/>
                <a:latin typeface="Arial" panose="020B0604020202020204" pitchFamily="34" charset="0"/>
                <a:cs typeface="Arial" panose="020B0604020202020204" pitchFamily="34" charset="0"/>
              </a:rPr>
              <a:t>Spring </a:t>
            </a:r>
            <a:r>
              <a:rPr lang="sr-Cyrl-RS" sz="1800" b="0" i="0" u="none" strike="noStrike" dirty="0">
                <a:solidFill>
                  <a:srgbClr val="000000"/>
                </a:solidFill>
                <a:effectLst/>
                <a:latin typeface="Arial" panose="020B0604020202020204" pitchFamily="34" charset="0"/>
                <a:cs typeface="Arial" panose="020B0604020202020204" pitchFamily="34" charset="0"/>
              </a:rPr>
              <a:t>радног оквира односно пакета </a:t>
            </a:r>
            <a:r>
              <a:rPr lang="en-GB" sz="1800" b="0" i="0" u="none" strike="noStrike" dirty="0">
                <a:solidFill>
                  <a:srgbClr val="000000"/>
                </a:solidFill>
                <a:effectLst/>
                <a:latin typeface="Arial" panose="020B0604020202020204" pitchFamily="34" charset="0"/>
                <a:cs typeface="Arial" panose="020B0604020202020204" pitchFamily="34" charset="0"/>
              </a:rPr>
              <a:t>Spring Boot.</a:t>
            </a:r>
            <a:endParaRPr lang="en-GB" b="0" dirty="0">
              <a:effectLst/>
              <a:latin typeface="Arial" panose="020B0604020202020204" pitchFamily="34" charset="0"/>
              <a:cs typeface="Arial" panose="020B0604020202020204" pitchFamily="34" charset="0"/>
            </a:endParaRPr>
          </a:p>
          <a:p>
            <a:pPr algn="l" rtl="0"/>
            <a:endParaRPr lang="en-GB" b="0" dirty="0">
              <a:effectLst/>
              <a:latin typeface="Arial" panose="020B0604020202020204" pitchFamily="34" charset="0"/>
              <a:cs typeface="Arial" panose="020B0604020202020204" pitchFamily="34" charset="0"/>
            </a:endParaRPr>
          </a:p>
          <a:p>
            <a:pPr algn="l" rtl="0"/>
            <a:r>
              <a:rPr lang="en-GB" sz="1200" b="0" i="0" u="none" strike="noStrike" dirty="0">
                <a:solidFill>
                  <a:srgbClr val="000000"/>
                </a:solidFill>
                <a:effectLst/>
                <a:latin typeface="Arial" panose="020B0604020202020204" pitchFamily="34" charset="0"/>
                <a:cs typeface="Arial" panose="020B0604020202020204" pitchFamily="34" charset="0"/>
              </a:rPr>
              <a:t>Spring Boot </a:t>
            </a:r>
            <a:r>
              <a:rPr lang="sr-Cyrl-RS" sz="1200" b="0" i="0" u="none" strike="noStrike" dirty="0">
                <a:solidFill>
                  <a:srgbClr val="000000"/>
                </a:solidFill>
                <a:effectLst/>
                <a:latin typeface="Arial" panose="020B0604020202020204" pitchFamily="34" charset="0"/>
                <a:cs typeface="Arial" panose="020B0604020202020204" pitchFamily="34" charset="0"/>
              </a:rPr>
              <a:t>апликација поседује </a:t>
            </a:r>
            <a:r>
              <a:rPr lang="en-GB" sz="1200" b="0" i="0" u="none" strike="noStrike" dirty="0">
                <a:solidFill>
                  <a:srgbClr val="000000"/>
                </a:solidFill>
                <a:effectLst/>
                <a:latin typeface="Arial" panose="020B0604020202020204" pitchFamily="34" charset="0"/>
                <a:cs typeface="Arial" panose="020B0604020202020204" pitchFamily="34" charset="0"/>
              </a:rPr>
              <a:t>REST </a:t>
            </a:r>
            <a:r>
              <a:rPr lang="sr-Cyrl-RS" sz="1200" b="0" i="0" u="none" strike="noStrike" dirty="0">
                <a:solidFill>
                  <a:srgbClr val="000000"/>
                </a:solidFill>
                <a:effectLst/>
                <a:latin typeface="Arial" panose="020B0604020202020204" pitchFamily="34" charset="0"/>
                <a:cs typeface="Arial" panose="020B0604020202020204" pitchFamily="34" charset="0"/>
              </a:rPr>
              <a:t>контролере, </a:t>
            </a:r>
            <a:r>
              <a:rPr lang="en-GB" sz="1200" b="0" i="0" u="none" strike="noStrike" dirty="0">
                <a:solidFill>
                  <a:srgbClr val="000000"/>
                </a:solidFill>
                <a:effectLst/>
                <a:latin typeface="Arial" panose="020B0604020202020204" pitchFamily="34" charset="0"/>
                <a:cs typeface="Arial" panose="020B0604020202020204" pitchFamily="34" charset="0"/>
              </a:rPr>
              <a:t>Spring </a:t>
            </a:r>
            <a:r>
              <a:rPr lang="sr-Cyrl-RS" sz="1200" b="0" i="0" u="none" strike="noStrike" dirty="0">
                <a:solidFill>
                  <a:srgbClr val="000000"/>
                </a:solidFill>
                <a:effectLst/>
                <a:latin typeface="Arial" panose="020B0604020202020204" pitchFamily="34" charset="0"/>
                <a:cs typeface="Arial" panose="020B0604020202020204" pitchFamily="34" charset="0"/>
              </a:rPr>
              <a:t>сервисе, </a:t>
            </a:r>
            <a:r>
              <a:rPr lang="en-GB" sz="1200" b="0" i="0" u="none" strike="noStrike" dirty="0">
                <a:solidFill>
                  <a:srgbClr val="000000"/>
                </a:solidFill>
                <a:effectLst/>
                <a:latin typeface="Arial" panose="020B0604020202020204" pitchFamily="34" charset="0"/>
                <a:cs typeface="Arial" panose="020B0604020202020204" pitchFamily="34" charset="0"/>
              </a:rPr>
              <a:t>Spring </a:t>
            </a:r>
            <a:r>
              <a:rPr lang="sr-Cyrl-RS" sz="1200" b="0" i="0" u="none" strike="noStrike" dirty="0">
                <a:solidFill>
                  <a:srgbClr val="000000"/>
                </a:solidFill>
                <a:effectLst/>
                <a:latin typeface="Arial" panose="020B0604020202020204" pitchFamily="34" charset="0"/>
                <a:cs typeface="Arial" panose="020B0604020202020204" pitchFamily="34" charset="0"/>
              </a:rPr>
              <a:t>репозиторијуме и </a:t>
            </a:r>
            <a:r>
              <a:rPr lang="en-GB" sz="1200" b="0" i="0" u="none" strike="noStrike" dirty="0">
                <a:solidFill>
                  <a:srgbClr val="000000"/>
                </a:solidFill>
                <a:effectLst/>
                <a:latin typeface="Arial" panose="020B0604020202020204" pitchFamily="34" charset="0"/>
                <a:cs typeface="Arial" panose="020B0604020202020204" pitchFamily="34" charset="0"/>
              </a:rPr>
              <a:t>Java Persistence API (JPA)</a:t>
            </a:r>
            <a:r>
              <a:rPr lang="sr-Cyrl-RS" sz="1200" b="0" i="0" u="none" strike="noStrike" dirty="0">
                <a:solidFill>
                  <a:srgbClr val="000000"/>
                </a:solidFill>
                <a:effectLst/>
                <a:latin typeface="Arial" panose="020B0604020202020204" pitchFamily="34" charset="0"/>
                <a:cs typeface="Arial" panose="020B0604020202020204" pitchFamily="34" charset="0"/>
              </a:rPr>
              <a:t>.</a:t>
            </a:r>
            <a:br>
              <a:rPr lang="sr-Cyrl-RS" b="0" dirty="0">
                <a:effectLst/>
                <a:latin typeface="Arial" panose="020B0604020202020204" pitchFamily="34" charset="0"/>
                <a:cs typeface="Arial" panose="020B0604020202020204" pitchFamily="34" charset="0"/>
              </a:rPr>
            </a:br>
            <a:endParaRPr lang="sr-Cyrl-RS" b="0" dirty="0">
              <a:effectLst/>
              <a:latin typeface="Arial" panose="020B0604020202020204" pitchFamily="34" charset="0"/>
              <a:cs typeface="Arial" panose="020B0604020202020204" pitchFamily="34" charset="0"/>
            </a:endParaRPr>
          </a:p>
          <a:p>
            <a:pPr algn="l" rtl="0">
              <a:spcAft>
                <a:spcPts val="1200"/>
              </a:spcAft>
            </a:pPr>
            <a:r>
              <a:rPr lang="en-GB" sz="1200" b="0" i="0" u="none" strike="noStrike" dirty="0">
                <a:solidFill>
                  <a:srgbClr val="000000"/>
                </a:solidFill>
                <a:effectLst/>
                <a:latin typeface="Arial" panose="020B0604020202020204" pitchFamily="34" charset="0"/>
                <a:cs typeface="Arial" panose="020B0604020202020204" pitchFamily="34" charset="0"/>
              </a:rPr>
              <a:t>Java Database Connectivity</a:t>
            </a:r>
            <a:r>
              <a:rPr lang="sr-Cyrl-RS" sz="1200" b="0" i="0" u="none" strike="noStrike" dirty="0">
                <a:solidFill>
                  <a:srgbClr val="000000"/>
                </a:solidFill>
                <a:effectLst/>
                <a:latin typeface="Arial" panose="020B0604020202020204" pitchFamily="34" charset="0"/>
                <a:cs typeface="Arial" panose="020B0604020202020204" pitchFamily="34" charset="0"/>
              </a:rPr>
              <a:t> се користи за директну комуникацију између </a:t>
            </a:r>
            <a:r>
              <a:rPr lang="en-GB" sz="1200" b="0" i="0" u="none" strike="noStrike" dirty="0">
                <a:solidFill>
                  <a:srgbClr val="000000"/>
                </a:solidFill>
                <a:effectLst/>
                <a:latin typeface="Arial" panose="020B0604020202020204" pitchFamily="34" charset="0"/>
                <a:cs typeface="Arial" panose="020B0604020202020204" pitchFamily="34" charset="0"/>
              </a:rPr>
              <a:t>Java </a:t>
            </a:r>
            <a:r>
              <a:rPr lang="sr-Cyrl-RS" sz="1200" b="0" i="0" u="none" strike="noStrike" dirty="0">
                <a:solidFill>
                  <a:srgbClr val="000000"/>
                </a:solidFill>
                <a:effectLst/>
                <a:latin typeface="Arial" panose="020B0604020202020204" pitchFamily="34" charset="0"/>
                <a:cs typeface="Arial" panose="020B0604020202020204" pitchFamily="34" charset="0"/>
              </a:rPr>
              <a:t>апликације</a:t>
            </a:r>
            <a:r>
              <a:rPr lang="en-GB" sz="1200" b="0" i="0" u="none" strike="noStrike" dirty="0">
                <a:solidFill>
                  <a:srgbClr val="000000"/>
                </a:solidFill>
                <a:effectLst/>
                <a:latin typeface="Arial" panose="020B0604020202020204" pitchFamily="34" charset="0"/>
                <a:cs typeface="Arial" panose="020B0604020202020204" pitchFamily="34" charset="0"/>
              </a:rPr>
              <a:t> </a:t>
            </a:r>
            <a:r>
              <a:rPr lang="sr-Cyrl-RS" sz="1200" b="0" i="0" u="none" strike="noStrike" dirty="0">
                <a:solidFill>
                  <a:srgbClr val="000000"/>
                </a:solidFill>
                <a:effectLst/>
                <a:latin typeface="Arial" panose="020B0604020202020204" pitchFamily="34" charset="0"/>
                <a:cs typeface="Arial" panose="020B0604020202020204" pitchFamily="34" charset="0"/>
              </a:rPr>
              <a:t>и базе података, што је у овом случају </a:t>
            </a:r>
            <a:r>
              <a:rPr lang="en-GB" sz="1200" b="0" i="0" u="none" strike="noStrike" dirty="0" err="1">
                <a:solidFill>
                  <a:srgbClr val="000000"/>
                </a:solidFill>
                <a:effectLst/>
                <a:latin typeface="Arial" panose="020B0604020202020204" pitchFamily="34" charset="0"/>
                <a:cs typeface="Arial" panose="020B0604020202020204" pitchFamily="34" charset="0"/>
              </a:rPr>
              <a:t>MySql</a:t>
            </a:r>
            <a:r>
              <a:rPr lang="en-GB" sz="1200" b="0" i="0" u="none" strike="noStrike" dirty="0">
                <a:solidFill>
                  <a:srgbClr val="000000"/>
                </a:solidFill>
                <a:effectLst/>
                <a:latin typeface="Arial" panose="020B0604020202020204" pitchFamily="34" charset="0"/>
                <a:cs typeface="Arial" panose="020B0604020202020204" pitchFamily="34" charset="0"/>
              </a:rPr>
              <a:t> </a:t>
            </a:r>
            <a:r>
              <a:rPr lang="sr-Cyrl-RS" sz="1200" b="0" i="0" u="none" strike="noStrike" dirty="0">
                <a:solidFill>
                  <a:srgbClr val="000000"/>
                </a:solidFill>
                <a:effectLst/>
                <a:latin typeface="Arial" panose="020B0604020202020204" pitchFamily="34" charset="0"/>
                <a:cs typeface="Arial" panose="020B0604020202020204" pitchFamily="34" charset="0"/>
              </a:rPr>
              <a:t>сервер. Овај слој омогућава извршавање </a:t>
            </a:r>
            <a:r>
              <a:rPr lang="en-GB" sz="1200" b="0" i="0" u="none" strike="noStrike" dirty="0">
                <a:solidFill>
                  <a:srgbClr val="000000"/>
                </a:solidFill>
                <a:effectLst/>
                <a:latin typeface="Arial" panose="020B0604020202020204" pitchFamily="34" charset="0"/>
                <a:cs typeface="Arial" panose="020B0604020202020204" pitchFamily="34" charset="0"/>
              </a:rPr>
              <a:t>SQL </a:t>
            </a:r>
            <a:r>
              <a:rPr lang="sr-Cyrl-RS" sz="1200" b="0" i="0" u="none" strike="noStrike" dirty="0">
                <a:solidFill>
                  <a:srgbClr val="000000"/>
                </a:solidFill>
                <a:effectLst/>
                <a:latin typeface="Arial" panose="020B0604020202020204" pitchFamily="34" charset="0"/>
                <a:cs typeface="Arial" panose="020B0604020202020204" pitchFamily="34" charset="0"/>
              </a:rPr>
              <a:t>упита и враћање резултата апликацији.</a:t>
            </a:r>
            <a:br>
              <a:rPr lang="sr-Cyrl-RS" dirty="0">
                <a:latin typeface="Arial" panose="020B0604020202020204" pitchFamily="34" charset="0"/>
                <a:cs typeface="Arial" panose="020B0604020202020204" pitchFamily="34" charset="0"/>
              </a:rPr>
            </a:br>
            <a:endParaRPr lang="en-GB" sz="1200" b="0" i="0" u="none" strike="noStrike" dirty="0">
              <a:solidFill>
                <a:srgbClr val="000000"/>
              </a:solidFill>
              <a:effectLst/>
              <a:latin typeface="Arial" panose="020B0604020202020204" pitchFamily="34" charset="0"/>
              <a:cs typeface="Arial" panose="020B0604020202020204" pitchFamily="34" charset="0"/>
            </a:endParaRPr>
          </a:p>
          <a:p>
            <a:pPr algn="l" rtl="0"/>
            <a:endParaRPr lang="en-GB" sz="1200" b="1" i="0" u="none" strike="noStrike" dirty="0">
              <a:solidFill>
                <a:srgbClr val="000000"/>
              </a:solidFill>
              <a:effectLst/>
              <a:latin typeface="Arial" panose="020B0604020202020204" pitchFamily="34" charset="0"/>
              <a:cs typeface="Arial" panose="020B0604020202020204" pitchFamily="34" charset="0"/>
            </a:endParaRPr>
          </a:p>
          <a:p>
            <a:pPr algn="l" rtl="0"/>
            <a:r>
              <a:rPr lang="en-GB" sz="1200" b="1" i="0" u="none" strike="noStrike" dirty="0">
                <a:solidFill>
                  <a:srgbClr val="000000"/>
                </a:solidFill>
                <a:effectLst/>
                <a:latin typeface="Arial" panose="020B0604020202020204" pitchFamily="34" charset="0"/>
                <a:cs typeface="Arial" panose="020B0604020202020204" pitchFamily="34" charset="0"/>
              </a:rPr>
              <a:t>(</a:t>
            </a:r>
            <a:r>
              <a:rPr lang="sr-Cyrl-RS" sz="1200" b="1" i="0" u="none" strike="noStrike" dirty="0">
                <a:solidFill>
                  <a:srgbClr val="000000"/>
                </a:solidFill>
                <a:effectLst/>
                <a:latin typeface="Arial" panose="020B0604020202020204" pitchFamily="34" charset="0"/>
                <a:cs typeface="Arial" panose="020B0604020202020204" pitchFamily="34" charset="0"/>
              </a:rPr>
              <a:t>Избаци! </a:t>
            </a:r>
            <a:r>
              <a:rPr lang="en-GB" sz="1200" b="1" i="0" u="none" strike="noStrike" dirty="0">
                <a:solidFill>
                  <a:srgbClr val="000000"/>
                </a:solidFill>
                <a:effectLst/>
                <a:latin typeface="Arial" panose="020B0604020202020204" pitchFamily="34" charset="0"/>
                <a:cs typeface="Arial" panose="020B0604020202020204" pitchFamily="34" charset="0"/>
              </a:rPr>
              <a:t>)</a:t>
            </a:r>
            <a:endParaRPr lang="sr-Cyrl-RS" sz="1200" b="1" i="0" u="none" strike="noStrike" dirty="0">
              <a:solidFill>
                <a:srgbClr val="000000"/>
              </a:solidFill>
              <a:effectLst/>
              <a:latin typeface="Arial" panose="020B0604020202020204" pitchFamily="34" charset="0"/>
              <a:cs typeface="Arial" panose="020B0604020202020204" pitchFamily="34" charset="0"/>
            </a:endParaRPr>
          </a:p>
          <a:p>
            <a:pPr algn="l" rtl="0"/>
            <a:endParaRPr lang="sr-Cyrl-RS" sz="1200" b="1" i="0" u="none" strike="noStrike" dirty="0">
              <a:solidFill>
                <a:srgbClr val="000000"/>
              </a:solidFill>
              <a:effectLst/>
              <a:latin typeface="Arial" panose="020B0604020202020204" pitchFamily="34" charset="0"/>
              <a:cs typeface="Arial" panose="020B0604020202020204" pitchFamily="34" charset="0"/>
            </a:endParaRPr>
          </a:p>
          <a:p>
            <a:pPr algn="l" rtl="0"/>
            <a:r>
              <a:rPr lang="ru-RU" sz="1200" b="0" i="0" u="none" strike="noStrike" dirty="0">
                <a:solidFill>
                  <a:srgbClr val="000000"/>
                </a:solidFill>
                <a:effectLst/>
                <a:latin typeface="Arial" panose="020B0604020202020204" pitchFamily="34" charset="0"/>
                <a:cs typeface="Arial" panose="020B0604020202020204" pitchFamily="34" charset="0"/>
              </a:rPr>
              <a:t>Front-end апликацију за веб окружење </a:t>
            </a:r>
            <a:r>
              <a:rPr lang="sr-Cyrl-RS" sz="1200" b="0" i="0" u="none" strike="noStrike" dirty="0">
                <a:solidFill>
                  <a:srgbClr val="000000"/>
                </a:solidFill>
                <a:effectLst/>
                <a:latin typeface="Arial" panose="020B0604020202020204" pitchFamily="34" charset="0"/>
                <a:cs typeface="Arial" panose="020B0604020202020204" pitchFamily="34" charset="0"/>
              </a:rPr>
              <a:t>нећу</a:t>
            </a:r>
            <a:r>
              <a:rPr lang="ru-RU" sz="1200" b="0" i="0" u="none" strike="noStrike" dirty="0">
                <a:solidFill>
                  <a:srgbClr val="000000"/>
                </a:solidFill>
                <a:effectLst/>
                <a:latin typeface="Arial" panose="020B0604020202020204" pitchFamily="34" charset="0"/>
                <a:cs typeface="Arial" panose="020B0604020202020204" pitchFamily="34" charset="0"/>
              </a:rPr>
              <a:t> посебно анализирати, с обзиром на то да није у фокусу теме коју рад обрађује.</a:t>
            </a:r>
            <a:endParaRPr lang="sr-Cyrl-RS" sz="1200" b="1" i="0" u="none" strike="noStrike" dirty="0">
              <a:solidFill>
                <a:srgbClr val="000000"/>
              </a:solidFill>
              <a:effectLst/>
              <a:latin typeface="Arial" panose="020B0604020202020204" pitchFamily="34" charset="0"/>
              <a:cs typeface="Arial" panose="020B0604020202020204" pitchFamily="34" charset="0"/>
            </a:endParaRPr>
          </a:p>
          <a:p>
            <a:pPr algn="l" rtl="0"/>
            <a:br>
              <a:rPr lang="en-GB" b="0" dirty="0">
                <a:effectLst/>
                <a:latin typeface="Arial" panose="020B0604020202020204" pitchFamily="34" charset="0"/>
                <a:cs typeface="Arial" panose="020B0604020202020204" pitchFamily="34" charset="0"/>
              </a:rPr>
            </a:br>
            <a:r>
              <a:rPr lang="en-GB" sz="1800" b="0" i="0" u="none" strike="noStrike" dirty="0">
                <a:solidFill>
                  <a:srgbClr val="000000"/>
                </a:solidFill>
                <a:effectLst/>
                <a:latin typeface="Arial" panose="020B0604020202020204" pitchFamily="34" charset="0"/>
                <a:cs typeface="Arial" panose="020B0604020202020204" pitchFamily="34" charset="0"/>
              </a:rPr>
              <a:t>Spring Boot </a:t>
            </a:r>
            <a:r>
              <a:rPr lang="sr-Cyrl-RS" sz="1800" b="0" i="0" u="none" strike="noStrike" dirty="0">
                <a:solidFill>
                  <a:srgbClr val="000000"/>
                </a:solidFill>
                <a:effectLst/>
                <a:latin typeface="Arial" panose="020B0604020202020204" pitchFamily="34" charset="0"/>
                <a:cs typeface="Arial" panose="020B0604020202020204" pitchFamily="34" charset="0"/>
              </a:rPr>
              <a:t>апликација поседује </a:t>
            </a:r>
            <a:r>
              <a:rPr lang="en-GB" sz="1800" b="0" i="0" u="none" strike="noStrike" dirty="0">
                <a:solidFill>
                  <a:srgbClr val="000000"/>
                </a:solidFill>
                <a:effectLst/>
                <a:latin typeface="Arial" panose="020B0604020202020204" pitchFamily="34" charset="0"/>
                <a:cs typeface="Arial" panose="020B0604020202020204" pitchFamily="34" charset="0"/>
              </a:rPr>
              <a:t>REST </a:t>
            </a:r>
            <a:r>
              <a:rPr lang="sr-Cyrl-RS" sz="1800" b="0" i="0" u="none" strike="noStrike" dirty="0">
                <a:solidFill>
                  <a:srgbClr val="000000"/>
                </a:solidFill>
                <a:effectLst/>
                <a:latin typeface="Arial" panose="020B0604020202020204" pitchFamily="34" charset="0"/>
                <a:cs typeface="Arial" panose="020B0604020202020204" pitchFamily="34" charset="0"/>
              </a:rPr>
              <a:t>контролере који омогућавају комуникацију са клијентом, обрађују долазне </a:t>
            </a:r>
            <a:r>
              <a:rPr lang="en-GB" sz="1800" b="0" i="0" u="none" strike="noStrike" dirty="0">
                <a:solidFill>
                  <a:srgbClr val="000000"/>
                </a:solidFill>
                <a:effectLst/>
                <a:latin typeface="Arial" panose="020B0604020202020204" pitchFamily="34" charset="0"/>
                <a:cs typeface="Arial" panose="020B0604020202020204" pitchFamily="34" charset="0"/>
              </a:rPr>
              <a:t>HTTP </a:t>
            </a:r>
            <a:r>
              <a:rPr lang="sr-Cyrl-RS" sz="1800" b="0" i="0" u="none" strike="noStrike" dirty="0">
                <a:solidFill>
                  <a:srgbClr val="000000"/>
                </a:solidFill>
                <a:effectLst/>
                <a:latin typeface="Arial" panose="020B0604020202020204" pitchFamily="34" charset="0"/>
                <a:cs typeface="Arial" panose="020B0604020202020204" pitchFamily="34" charset="0"/>
              </a:rPr>
              <a:t>захтеве и враћају клијенту у одговору резултате. </a:t>
            </a:r>
            <a:br>
              <a:rPr lang="sr-Cyrl-RS" b="0" dirty="0">
                <a:effectLst/>
                <a:latin typeface="Arial" panose="020B0604020202020204" pitchFamily="34" charset="0"/>
                <a:cs typeface="Arial" panose="020B0604020202020204" pitchFamily="34" charset="0"/>
              </a:rPr>
            </a:br>
            <a:endParaRPr lang="sr-Cyrl-RS" b="0" dirty="0">
              <a:effectLst/>
              <a:latin typeface="Arial" panose="020B0604020202020204" pitchFamily="34" charset="0"/>
              <a:cs typeface="Arial" panose="020B0604020202020204" pitchFamily="34" charset="0"/>
            </a:endParaRPr>
          </a:p>
          <a:p>
            <a:pPr algn="l" rtl="0"/>
            <a:r>
              <a:rPr lang="en-GB" sz="1800" b="0" i="0" u="none" strike="noStrike" dirty="0">
                <a:solidFill>
                  <a:srgbClr val="000000"/>
                </a:solidFill>
                <a:effectLst/>
                <a:latin typeface="Arial" panose="020B0604020202020204" pitchFamily="34" charset="0"/>
                <a:cs typeface="Arial" panose="020B0604020202020204" pitchFamily="34" charset="0"/>
              </a:rPr>
              <a:t>Spring </a:t>
            </a:r>
            <a:r>
              <a:rPr lang="sr-Cyrl-RS" sz="1800" b="0" i="0" u="none" strike="noStrike" dirty="0">
                <a:solidFill>
                  <a:srgbClr val="000000"/>
                </a:solidFill>
                <a:effectLst/>
                <a:latin typeface="Arial" panose="020B0604020202020204" pitchFamily="34" charset="0"/>
                <a:cs typeface="Arial" panose="020B0604020202020204" pitchFamily="34" charset="0"/>
              </a:rPr>
              <a:t>сервиси садрже пословну логику апликације, обрађују податке и врше </a:t>
            </a:r>
            <a:r>
              <a:rPr lang="sr-Cyrl-RS" sz="1800" b="0" i="0" u="none" strike="noStrike" dirty="0" err="1">
                <a:solidFill>
                  <a:srgbClr val="000000"/>
                </a:solidFill>
                <a:effectLst/>
                <a:latin typeface="Arial" panose="020B0604020202020204" pitchFamily="34" charset="0"/>
                <a:cs typeface="Arial" panose="020B0604020202020204" pitchFamily="34" charset="0"/>
              </a:rPr>
              <a:t>валидације</a:t>
            </a:r>
            <a:r>
              <a:rPr lang="sr-Cyrl-RS" sz="1800" b="0" i="0" u="none" strike="noStrike" dirty="0">
                <a:solidFill>
                  <a:srgbClr val="000000"/>
                </a:solidFill>
                <a:effectLst/>
                <a:latin typeface="Arial" panose="020B0604020202020204" pitchFamily="34" charset="0"/>
                <a:cs typeface="Arial" panose="020B0604020202020204" pitchFamily="34" charset="0"/>
              </a:rPr>
              <a:t>.</a:t>
            </a:r>
          </a:p>
          <a:p>
            <a:pPr algn="l" rtl="0"/>
            <a:endParaRPr lang="sr-Cyrl-RS" sz="1800" b="0" i="0" u="none" strike="noStrike" dirty="0">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Arial" panose="020B0604020202020204" pitchFamily="34" charset="0"/>
                <a:cs typeface="Arial" panose="020B0604020202020204" pitchFamily="34" charset="0"/>
              </a:rPr>
              <a:t>Spring </a:t>
            </a:r>
            <a:r>
              <a:rPr lang="sr-Cyrl-RS" sz="1800" b="0" i="0" u="none" strike="noStrike" dirty="0">
                <a:solidFill>
                  <a:srgbClr val="000000"/>
                </a:solidFill>
                <a:effectLst/>
                <a:latin typeface="Arial" panose="020B0604020202020204" pitchFamily="34" charset="0"/>
                <a:cs typeface="Arial" panose="020B0604020202020204" pitchFamily="34" charset="0"/>
              </a:rPr>
              <a:t>репозиторијум је слој који омогућава интеракцију са базом података. </a:t>
            </a:r>
            <a:r>
              <a:rPr lang="en-GB" sz="1800" b="0" i="0" u="none" strike="noStrike" dirty="0">
                <a:solidFill>
                  <a:srgbClr val="000000"/>
                </a:solidFill>
                <a:effectLst/>
                <a:latin typeface="Arial" panose="020B0604020202020204" pitchFamily="34" charset="0"/>
                <a:cs typeface="Arial" panose="020B0604020202020204" pitchFamily="34" charset="0"/>
              </a:rPr>
              <a:t>Spring Data </a:t>
            </a:r>
            <a:r>
              <a:rPr lang="sr-Cyrl-RS" sz="1800" b="0" i="0" u="none" strike="noStrike" dirty="0">
                <a:solidFill>
                  <a:srgbClr val="000000"/>
                </a:solidFill>
                <a:effectLst/>
                <a:latin typeface="Arial" panose="020B0604020202020204" pitchFamily="34" charset="0"/>
                <a:cs typeface="Arial" panose="020B0604020202020204" pitchFamily="34" charset="0"/>
              </a:rPr>
              <a:t>аутоматски генерише основне </a:t>
            </a:r>
            <a:r>
              <a:rPr lang="en-GB" sz="1800" b="0" i="0" u="none" strike="noStrike" dirty="0">
                <a:solidFill>
                  <a:srgbClr val="000000"/>
                </a:solidFill>
                <a:effectLst/>
                <a:latin typeface="Arial" panose="020B0604020202020204" pitchFamily="34" charset="0"/>
                <a:cs typeface="Arial" panose="020B0604020202020204" pitchFamily="34" charset="0"/>
              </a:rPr>
              <a:t>CRUD </a:t>
            </a:r>
            <a:r>
              <a:rPr lang="sr-Cyrl-RS" sz="1800" b="0" i="0" u="none" strike="noStrike" dirty="0">
                <a:solidFill>
                  <a:srgbClr val="000000"/>
                </a:solidFill>
                <a:effectLst/>
                <a:latin typeface="Arial" panose="020B0604020202020204" pitchFamily="34" charset="0"/>
                <a:cs typeface="Arial" panose="020B0604020202020204" pitchFamily="34" charset="0"/>
              </a:rPr>
              <a:t>операције и омогућава сложеније упите.</a:t>
            </a:r>
          </a:p>
          <a:p>
            <a:pPr algn="l" rtl="0"/>
            <a:br>
              <a:rPr lang="sr-Cyrl-RS" dirty="0">
                <a:latin typeface="Arial" panose="020B0604020202020204" pitchFamily="34" charset="0"/>
                <a:cs typeface="Arial" panose="020B0604020202020204" pitchFamily="34" charset="0"/>
              </a:rPr>
            </a:br>
            <a:r>
              <a:rPr lang="en-GB" sz="1800" b="0" i="0" u="none" strike="noStrike" dirty="0">
                <a:solidFill>
                  <a:srgbClr val="000000"/>
                </a:solidFill>
                <a:effectLst/>
                <a:latin typeface="Arial" panose="020B0604020202020204" pitchFamily="34" charset="0"/>
                <a:cs typeface="Arial" panose="020B0604020202020204" pitchFamily="34" charset="0"/>
              </a:rPr>
              <a:t>Java Persistence API (JPA) </a:t>
            </a:r>
            <a:r>
              <a:rPr lang="sr-Cyrl-RS" sz="1800" b="0" i="0" u="none" strike="noStrike" dirty="0">
                <a:solidFill>
                  <a:srgbClr val="000000"/>
                </a:solidFill>
                <a:effectLst/>
                <a:latin typeface="Arial" panose="020B0604020202020204" pitchFamily="34" charset="0"/>
                <a:cs typeface="Arial" panose="020B0604020202020204" pitchFamily="34" charset="0"/>
              </a:rPr>
              <a:t>се користи за мапирање објеката у апликацији на табеле у бази података. Ентитети представљају структуру података која се чува у бази и те класе представљају модел података апликације.</a:t>
            </a:r>
            <a:endParaRPr lang="sr-Cyrl-RS" b="0" dirty="0">
              <a:effectLst/>
              <a:latin typeface="Arial" panose="020B0604020202020204" pitchFamily="34" charset="0"/>
              <a:cs typeface="Arial" panose="020B0604020202020204" pitchFamily="34" charset="0"/>
            </a:endParaRPr>
          </a:p>
          <a:p>
            <a:pPr algn="l" rtl="0"/>
            <a:br>
              <a:rPr lang="sr-Cyrl-RS"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5BCFB68-C8B6-4C9A-9428-096ED798C5FD}" type="slidenum">
              <a:rPr lang="en-GB" smtClean="0"/>
              <a:t>7</a:t>
            </a:fld>
            <a:endParaRPr lang="en-GB"/>
          </a:p>
        </p:txBody>
      </p:sp>
    </p:spTree>
    <p:extLst>
      <p:ext uri="{BB962C8B-B14F-4D97-AF65-F5344CB8AC3E}">
        <p14:creationId xmlns:p14="http://schemas.microsoft.com/office/powerpoint/2010/main" val="1537193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ru-RU" sz="1800" b="0" i="0" u="none" strike="noStrike" dirty="0">
                <a:solidFill>
                  <a:srgbClr val="000000"/>
                </a:solidFill>
                <a:effectLst/>
                <a:latin typeface="Arial" panose="020B0604020202020204" pitchFamily="34" charset="0"/>
                <a:cs typeface="Arial" panose="020B0604020202020204" pitchFamily="34" charset="0"/>
              </a:rPr>
              <a:t>Ово поглавље приказује начин коришћења система путем мобилне апликације.</a:t>
            </a:r>
            <a:br>
              <a:rPr lang="ru-RU" sz="1800" b="0" i="0" u="none" strike="noStrike" dirty="0">
                <a:solidFill>
                  <a:srgbClr val="000000"/>
                </a:solidFill>
                <a:effectLst/>
                <a:latin typeface="Arial" panose="020B0604020202020204" pitchFamily="34" charset="0"/>
                <a:cs typeface="Arial" panose="020B0604020202020204" pitchFamily="34" charset="0"/>
              </a:rPr>
            </a:br>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1" i="0" u="none" strike="noStrike" dirty="0">
                <a:solidFill>
                  <a:srgbClr val="000000"/>
                </a:solidFill>
                <a:effectLst/>
                <a:latin typeface="Arial" panose="020B0604020202020204" pitchFamily="34" charset="0"/>
                <a:cs typeface="Arial" panose="020B0604020202020204" pitchFamily="34" charset="0"/>
              </a:rPr>
              <a:t>Слика 1 </a:t>
            </a:r>
          </a:p>
          <a:p>
            <a:pPr algn="l" rtl="0"/>
            <a:br>
              <a:rPr lang="ru-RU" sz="1800" b="0" i="0" u="none" strike="noStrike" dirty="0">
                <a:solidFill>
                  <a:srgbClr val="000000"/>
                </a:solidFill>
                <a:effectLst/>
                <a:latin typeface="Arial" panose="020B0604020202020204" pitchFamily="34" charset="0"/>
                <a:cs typeface="Arial" panose="020B0604020202020204" pitchFamily="34" charset="0"/>
              </a:rPr>
            </a:br>
            <a:r>
              <a:rPr lang="ru-RU" sz="1800" b="0" i="0" u="none" strike="noStrike" dirty="0">
                <a:solidFill>
                  <a:srgbClr val="000000"/>
                </a:solidFill>
                <a:effectLst/>
                <a:latin typeface="Arial" panose="020B0604020202020204" pitchFamily="34" charset="0"/>
                <a:cs typeface="Arial" panose="020B0604020202020204" pitchFamily="34" charset="0"/>
              </a:rPr>
              <a:t>Након успешне пријаве, кориснику се приказује почетни екран апликације, као што је илустровано на првој слици. На почетном екрану, корисници виде објаве које су јавне (сопствене објаве и објаве својих пријатеља) или објаве из група којима припадају.</a:t>
            </a:r>
            <a:endParaRPr lang="ru-RU" b="0" dirty="0">
              <a:effectLst/>
              <a:latin typeface="Arial" panose="020B0604020202020204" pitchFamily="34" charset="0"/>
              <a:cs typeface="Arial" panose="020B0604020202020204" pitchFamily="34" charset="0"/>
            </a:endParaRPr>
          </a:p>
          <a:p>
            <a:pPr algn="l" rtl="0"/>
            <a:br>
              <a:rPr lang="ru-RU" b="0" dirty="0">
                <a:effectLst/>
                <a:latin typeface="Arial" panose="020B0604020202020204" pitchFamily="34" charset="0"/>
                <a:cs typeface="Arial" panose="020B0604020202020204" pitchFamily="34" charset="0"/>
              </a:rPr>
            </a:br>
            <a:r>
              <a:rPr lang="ru-RU" sz="1800" b="0" i="0" u="none" strike="noStrike" dirty="0">
                <a:solidFill>
                  <a:srgbClr val="000000"/>
                </a:solidFill>
                <a:effectLst/>
                <a:latin typeface="Arial" panose="020B0604020202020204" pitchFamily="34" charset="0"/>
                <a:cs typeface="Arial" panose="020B0604020202020204" pitchFamily="34" charset="0"/>
              </a:rPr>
              <a:t>На дну екрана налази се навигациони мени који омогућава корисницима да изаберу неку од опција, као што су почетни екран, претрага група, захтева и профила. </a:t>
            </a:r>
          </a:p>
          <a:p>
            <a:pPr algn="l" rtl="0"/>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Такође, корисници могу реаговати на објаве помоћу дугмади за лајковање, дислајковање и "срце", као и прегледати коментаре на те објаве. </a:t>
            </a:r>
          </a:p>
          <a:p>
            <a:pPr algn="l" rtl="0"/>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У горњем десном углу екрана налази се дугме за сортирање објава по датуму објављивања.</a:t>
            </a:r>
          </a:p>
          <a:p>
            <a:pPr algn="l" rtl="0"/>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1" i="0" u="none" strike="noStrike" dirty="0">
                <a:solidFill>
                  <a:srgbClr val="000000"/>
                </a:solidFill>
                <a:effectLst/>
                <a:latin typeface="Arial" panose="020B0604020202020204" pitchFamily="34" charset="0"/>
                <a:cs typeface="Arial" panose="020B0604020202020204" pitchFamily="34" charset="0"/>
              </a:rPr>
              <a:t>Слика 2</a:t>
            </a:r>
          </a:p>
          <a:p>
            <a:pPr algn="l" rtl="0"/>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Када корисник кликне на дугме за коментар на објави, приказаће му се сви постојећи коментари за ту објаву.</a:t>
            </a:r>
          </a:p>
          <a:p>
            <a:pPr algn="l" rtl="0"/>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На врху екрана са коментарима налазе се четири дугмета за сортирање коментара: према броју лајкова, према броју дислајкова, према броју “срца” и према датуму објављивања.</a:t>
            </a:r>
          </a:p>
          <a:p>
            <a:pPr algn="l" rtl="0"/>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Испод ових дугмади приказују се сви коментари, а на дну екрана налази се форма за креирање нових коментара, где корисник може унети текст коментара и кликнути на дугме "POST" за додавање тог коментара.</a:t>
            </a:r>
          </a:p>
          <a:p>
            <a:pPr algn="l" rtl="0"/>
            <a:endParaRPr lang="ru-RU" b="0" dirty="0">
              <a:effectLst/>
              <a:latin typeface="Arial" panose="020B0604020202020204" pitchFamily="34" charset="0"/>
              <a:cs typeface="Arial" panose="020B0604020202020204" pitchFamily="34" charset="0"/>
            </a:endParaRPr>
          </a:p>
          <a:p>
            <a:pPr algn="l" rtl="0">
              <a:spcAft>
                <a:spcPts val="1200"/>
              </a:spcAft>
            </a:pPr>
            <a:r>
              <a:rPr lang="ru-RU" sz="1800" b="0" i="0" u="none" strike="noStrike" dirty="0">
                <a:solidFill>
                  <a:srgbClr val="000000"/>
                </a:solidFill>
                <a:effectLst/>
                <a:latin typeface="Arial" panose="020B0604020202020204" pitchFamily="34" charset="0"/>
                <a:cs typeface="Arial" panose="020B0604020202020204" pitchFamily="34" charset="0"/>
              </a:rPr>
              <a:t>Кликом на три тачке поред коментара, кориснику се пружа могућност да одговори на коментар. Могућ је произвољан број одговора на коментар, што омогућава стварање низа одговора. Такође, корисници могу реаговати на коментаре помоћу дугмади за лајковање, дислајковање и "срце".</a:t>
            </a:r>
          </a:p>
          <a:p>
            <a:pPr algn="l" rtl="0">
              <a:spcAft>
                <a:spcPts val="1200"/>
              </a:spcAft>
            </a:pPr>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spcAft>
                <a:spcPts val="1200"/>
              </a:spcAft>
            </a:pPr>
            <a:r>
              <a:rPr lang="ru-RU" sz="1800" b="1" i="0" u="none" strike="noStrike" dirty="0">
                <a:solidFill>
                  <a:srgbClr val="000000"/>
                </a:solidFill>
                <a:effectLst/>
                <a:latin typeface="Arial" panose="020B0604020202020204" pitchFamily="34" charset="0"/>
                <a:cs typeface="Arial" panose="020B0604020202020204" pitchFamily="34" charset="0"/>
              </a:rPr>
              <a:t>Слика 3</a:t>
            </a:r>
          </a:p>
          <a:p>
            <a:pPr algn="l" rtl="0">
              <a:spcAft>
                <a:spcPts val="1200"/>
              </a:spcAft>
            </a:pPr>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spcBef>
                <a:spcPts val="1200"/>
              </a:spcBef>
            </a:pPr>
            <a:r>
              <a:rPr lang="ru-RU" sz="1800" b="0" i="0" u="none" strike="noStrike" dirty="0">
                <a:solidFill>
                  <a:srgbClr val="000000"/>
                </a:solidFill>
                <a:effectLst/>
                <a:latin typeface="Arial" panose="020B0604020202020204" pitchFamily="34" charset="0"/>
                <a:cs typeface="Arial" panose="020B0604020202020204" pitchFamily="34" charset="0"/>
              </a:rPr>
              <a:t>Преглед свих група је приказан на слици 3. На овом екрану су прикане све групе са њиховим називом, описом, датумом креирања и администратором групе, дугме "JOIN GROUP" помоћу којег се шаље захтев за учлањење у групу</a:t>
            </a:r>
            <a:r>
              <a:rPr lang="en-GB" sz="1800" b="0" i="0" u="none" strike="noStrike" dirty="0">
                <a:solidFill>
                  <a:srgbClr val="000000"/>
                </a:solidFill>
                <a:effectLst/>
                <a:latin typeface="Arial" panose="020B0604020202020204" pitchFamily="34" charset="0"/>
                <a:cs typeface="Arial" panose="020B0604020202020204" pitchFamily="34" charset="0"/>
              </a:rPr>
              <a:t>, </a:t>
            </a:r>
            <a:r>
              <a:rPr lang="sr-Cyrl-RS" sz="1800" b="0" i="0" u="none" strike="noStrike" dirty="0">
                <a:solidFill>
                  <a:srgbClr val="000000"/>
                </a:solidFill>
                <a:effectLst/>
                <a:latin typeface="Arial" panose="020B0604020202020204" pitchFamily="34" charset="0"/>
                <a:cs typeface="Arial" panose="020B0604020202020204" pitchFamily="34" charset="0"/>
              </a:rPr>
              <a:t>као и дугме за креирање нове групе.</a:t>
            </a:r>
            <a:endParaRPr lang="ru-RU" b="0" dirty="0">
              <a:effectLst/>
              <a:latin typeface="Arial" panose="020B0604020202020204" pitchFamily="34" charset="0"/>
              <a:cs typeface="Arial" panose="020B0604020202020204" pitchFamily="34" charset="0"/>
            </a:endParaRPr>
          </a:p>
          <a:p>
            <a:pPr algn="l" rtl="0">
              <a:spcAft>
                <a:spcPts val="1200"/>
              </a:spcAft>
            </a:pPr>
            <a:r>
              <a:rPr lang="ru-RU" sz="1800" b="0" i="0" u="none" strike="noStrike" dirty="0">
                <a:solidFill>
                  <a:srgbClr val="000000"/>
                </a:solidFill>
                <a:effectLst/>
                <a:latin typeface="Arial" panose="020B0604020202020204" pitchFamily="34" charset="0"/>
                <a:cs typeface="Arial" panose="020B0604020202020204" pitchFamily="34" charset="0"/>
              </a:rPr>
              <a:t>Кликом на неку од група приказаће се почетна страница групе.</a:t>
            </a:r>
          </a:p>
          <a:p>
            <a:pPr algn="l" rtl="0">
              <a:spcAft>
                <a:spcPts val="1200"/>
              </a:spcAft>
            </a:pPr>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spcAft>
                <a:spcPts val="1200"/>
              </a:spcAft>
            </a:pPr>
            <a:r>
              <a:rPr lang="ru-RU" sz="1800" b="1" i="0" u="none" strike="noStrike" dirty="0">
                <a:solidFill>
                  <a:srgbClr val="000000"/>
                </a:solidFill>
                <a:effectLst/>
                <a:latin typeface="Arial" panose="020B0604020202020204" pitchFamily="34" charset="0"/>
                <a:cs typeface="Arial" panose="020B0604020202020204" pitchFamily="34" charset="0"/>
              </a:rPr>
              <a:t>Слика 4</a:t>
            </a:r>
          </a:p>
          <a:p>
            <a:pPr algn="l" rtl="0">
              <a:spcAft>
                <a:spcPts val="1200"/>
              </a:spcAft>
            </a:pPr>
            <a:br>
              <a:rPr lang="ru-RU" dirty="0">
                <a:latin typeface="Arial" panose="020B0604020202020204" pitchFamily="34" charset="0"/>
                <a:cs typeface="Arial" panose="020B0604020202020204" pitchFamily="34" charset="0"/>
              </a:rPr>
            </a:br>
            <a:r>
              <a:rPr lang="ru-RU" sz="1800" b="0" i="0" u="none" strike="noStrike" dirty="0">
                <a:solidFill>
                  <a:srgbClr val="000000"/>
                </a:solidFill>
                <a:effectLst/>
                <a:latin typeface="Arial" panose="020B0604020202020204" pitchFamily="34" charset="0"/>
                <a:cs typeface="Arial" panose="020B0604020202020204" pitchFamily="34" charset="0"/>
              </a:rPr>
              <a:t>Прегледу пријављеног садржаја је приказан на 4 слици, где се приказује екран са пријављеним објавама, коментарима, корисницима, као и блокираним корисницима. Пријављени садржај се прегледа од стране администратора групе ако садржај припада групи, или од администратора система уколико је садржај јаван. </a:t>
            </a:r>
          </a:p>
          <a:p>
            <a:pPr algn="l" rtl="0">
              <a:spcAft>
                <a:spcPts val="1200"/>
              </a:spcAft>
            </a:pPr>
            <a:endParaRPr lang="ru-RU" sz="1800" b="1" i="0" u="none" strike="noStrike" dirty="0">
              <a:solidFill>
                <a:srgbClr val="000000"/>
              </a:solidFill>
              <a:effectLst/>
              <a:latin typeface="Arial" panose="020B0604020202020204" pitchFamily="34" charset="0"/>
              <a:cs typeface="Arial" panose="020B0604020202020204" pitchFamily="34" charset="0"/>
            </a:endParaRPr>
          </a:p>
          <a:p>
            <a:pPr algn="l" rtl="0">
              <a:spcAft>
                <a:spcPts val="1200"/>
              </a:spcAft>
            </a:pPr>
            <a:r>
              <a:rPr lang="ru-RU" sz="1800" b="1" i="0" u="none" strike="noStrike" dirty="0">
                <a:solidFill>
                  <a:srgbClr val="000000"/>
                </a:solidFill>
                <a:effectLst/>
                <a:latin typeface="Arial" panose="020B0604020202020204" pitchFamily="34" charset="0"/>
                <a:cs typeface="Arial" panose="020B0604020202020204" pitchFamily="34" charset="0"/>
              </a:rPr>
              <a:t>Слика 5 </a:t>
            </a:r>
          </a:p>
          <a:p>
            <a:pPr algn="l" rtl="0">
              <a:spcAft>
                <a:spcPts val="1200"/>
              </a:spcAft>
            </a:pPr>
            <a:br>
              <a:rPr lang="ru-RU" dirty="0">
                <a:latin typeface="Arial" panose="020B0604020202020204" pitchFamily="34" charset="0"/>
                <a:cs typeface="Arial" panose="020B0604020202020204" pitchFamily="34" charset="0"/>
              </a:rPr>
            </a:br>
            <a:r>
              <a:rPr lang="ru-RU" sz="1800" b="0" i="0" u="none" strike="noStrike" dirty="0">
                <a:solidFill>
                  <a:srgbClr val="000000"/>
                </a:solidFill>
                <a:effectLst/>
                <a:latin typeface="Arial" panose="020B0604020202020204" pitchFamily="34" charset="0"/>
                <a:cs typeface="Arial" panose="020B0604020202020204" pitchFamily="34" charset="0"/>
              </a:rPr>
              <a:t>На екрану са профилом корисника, корисници могу прегледати своје податке. Такође, имају могућност да те податке измене. </a:t>
            </a:r>
          </a:p>
          <a:p>
            <a:pPr algn="l" rtl="0">
              <a:spcAft>
                <a:spcPts val="1200"/>
              </a:spcAft>
            </a:pPr>
            <a:endParaRPr lang="ru-RU" b="0" dirty="0">
              <a:effectLst/>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Промене додатних података обухватају могућност подешавања имена које ће се приказивати уместо корисничког имена, као и додавање описа профила и профилне слике. </a:t>
            </a:r>
          </a:p>
          <a:p>
            <a:pPr algn="l" rtl="0"/>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У наставку екрана са профилом корисника, такође је доступна форма за промену лозинке, списак свих група којима корисник припада, као и листа његових пријатеља. </a:t>
            </a:r>
          </a:p>
          <a:p>
            <a:pPr algn="l" rtl="0"/>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На крају, корисници имају и опцију за од‌јаву из система.</a:t>
            </a:r>
            <a:endParaRPr lang="ru-RU" b="0" dirty="0">
              <a:effectLst/>
              <a:latin typeface="Arial" panose="020B0604020202020204" pitchFamily="34" charset="0"/>
              <a:cs typeface="Arial" panose="020B0604020202020204" pitchFamily="34" charset="0"/>
            </a:endParaRPr>
          </a:p>
          <a:p>
            <a:pPr algn="l"/>
            <a:br>
              <a:rPr lang="ru-RU" dirty="0">
                <a:latin typeface="Arial" panose="020B0604020202020204" pitchFamily="34" charset="0"/>
                <a:cs typeface="Arial" panose="020B0604020202020204" pitchFamily="34" charset="0"/>
              </a:rPr>
            </a:br>
            <a:endParaRPr lang="ru-RU" b="0" dirty="0">
              <a:effectLst/>
              <a:latin typeface="Arial" panose="020B0604020202020204" pitchFamily="34" charset="0"/>
              <a:cs typeface="Arial" panose="020B0604020202020204" pitchFamily="34" charset="0"/>
            </a:endParaRPr>
          </a:p>
          <a:p>
            <a:pPr algn="l"/>
            <a:br>
              <a:rPr lang="ru-RU"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5BCFB68-C8B6-4C9A-9428-096ED798C5FD}" type="slidenum">
              <a:rPr lang="en-GB" smtClean="0"/>
              <a:t>8</a:t>
            </a:fld>
            <a:endParaRPr lang="en-GB"/>
          </a:p>
        </p:txBody>
      </p:sp>
    </p:spTree>
    <p:extLst>
      <p:ext uri="{BB962C8B-B14F-4D97-AF65-F5344CB8AC3E}">
        <p14:creationId xmlns:p14="http://schemas.microsoft.com/office/powerpoint/2010/main" val="1762661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ru-RU" sz="1800" b="0" i="0" u="none" strike="noStrike" dirty="0">
                <a:solidFill>
                  <a:srgbClr val="000000"/>
                </a:solidFill>
                <a:effectLst/>
                <a:latin typeface="Arial" panose="020B0604020202020204" pitchFamily="34" charset="0"/>
                <a:cs typeface="Arial" panose="020B0604020202020204" pitchFamily="34" charset="0"/>
              </a:rPr>
              <a:t>У овом раду је представљена апликација друштвене мреже која је развијена за Android платформу користећи RESTful архитектуру и Retrofit библиотеку. Ова апликација омогућава корисницима да креирају своје профиле, повезују се са пријатељима, деле објаве и коментаришу садржај. </a:t>
            </a:r>
            <a:endParaRPr lang="ru-RU" b="0" dirty="0">
              <a:effectLst/>
              <a:latin typeface="Arial" panose="020B0604020202020204" pitchFamily="34" charset="0"/>
              <a:cs typeface="Arial" panose="020B0604020202020204" pitchFamily="34" charset="0"/>
            </a:endParaRPr>
          </a:p>
          <a:p>
            <a:pPr algn="l" rtl="0"/>
            <a:br>
              <a:rPr lang="ru-RU" b="0" dirty="0">
                <a:effectLst/>
                <a:latin typeface="Arial" panose="020B0604020202020204" pitchFamily="34" charset="0"/>
                <a:cs typeface="Arial" panose="020B0604020202020204" pitchFamily="34" charset="0"/>
              </a:rPr>
            </a:br>
            <a:r>
              <a:rPr lang="ru-RU" sz="1800" b="0" i="0" u="none" strike="noStrike" dirty="0">
                <a:solidFill>
                  <a:srgbClr val="000000"/>
                </a:solidFill>
                <a:effectLst/>
                <a:latin typeface="Arial" panose="020B0604020202020204" pitchFamily="34" charset="0"/>
                <a:cs typeface="Arial" panose="020B0604020202020204" pitchFamily="34" charset="0"/>
              </a:rPr>
              <a:t>Иако је апликација у потпуности одговорила на постављене захтеве, постоје могућности за њено побољшање. </a:t>
            </a:r>
          </a:p>
          <a:p>
            <a:pPr algn="l" rtl="0"/>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У будућим верзијама, било би корисно размотрити имплементацију функционалности која омогућава коришћење апликације у одсуству интернет конекције на тај начин што би информације о операцијама над подацима привремено чувале у меморији уређаја, а по опоравку интернет конекције би се коначно реализовале и на серверском делу система. </a:t>
            </a:r>
          </a:p>
          <a:p>
            <a:pPr algn="l" rtl="0"/>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Осим тога, подршка размени приватних порука између корисника би значајно унапредила могућности система. </a:t>
            </a:r>
          </a:p>
          <a:p>
            <a:pPr algn="l" rtl="0"/>
            <a:endParaRPr lang="ru-RU" sz="1800" b="0" i="0" u="none" strike="noStrike" dirty="0">
              <a:solidFill>
                <a:srgbClr val="000000"/>
              </a:solidFill>
              <a:effectLst/>
              <a:latin typeface="Arial" panose="020B0604020202020204" pitchFamily="34" charset="0"/>
              <a:cs typeface="Arial" panose="020B0604020202020204" pitchFamily="34" charset="0"/>
            </a:endParaRPr>
          </a:p>
          <a:p>
            <a:pPr algn="l" rtl="0"/>
            <a:r>
              <a:rPr lang="ru-RU" sz="1800" b="0" i="0" u="none" strike="noStrike" dirty="0">
                <a:solidFill>
                  <a:srgbClr val="000000"/>
                </a:solidFill>
                <a:effectLst/>
                <a:latin typeface="Arial" panose="020B0604020202020204" pitchFamily="34" charset="0"/>
                <a:cs typeface="Arial" panose="020B0604020202020204" pitchFamily="34" charset="0"/>
              </a:rPr>
              <a:t>Такође, било би корисно уколико би се даљим развојем система обухватила изградња апликације и за друге мобилне платформе, што се може остварити коришћењем радних оквира као што су Flutter или React Native.</a:t>
            </a:r>
            <a:endParaRPr lang="ru-RU" b="0" dirty="0">
              <a:effectLst/>
              <a:latin typeface="Arial" panose="020B0604020202020204" pitchFamily="34" charset="0"/>
              <a:cs typeface="Arial" panose="020B0604020202020204" pitchFamily="34" charset="0"/>
            </a:endParaRPr>
          </a:p>
          <a:p>
            <a:pPr algn="l"/>
            <a:br>
              <a:rPr lang="ru-RU"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5BCFB68-C8B6-4C9A-9428-096ED798C5FD}" type="slidenum">
              <a:rPr lang="en-GB" smtClean="0"/>
              <a:t>9</a:t>
            </a:fld>
            <a:endParaRPr lang="en-GB"/>
          </a:p>
        </p:txBody>
      </p:sp>
    </p:spTree>
    <p:extLst>
      <p:ext uri="{BB962C8B-B14F-4D97-AF65-F5344CB8AC3E}">
        <p14:creationId xmlns:p14="http://schemas.microsoft.com/office/powerpoint/2010/main" val="27872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035DA9-753B-47B0-A18F-3D46082919C9}" type="datetimeFigureOut">
              <a:rPr lang="en-GB" smtClean="0"/>
              <a:t>03/11/2024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250163-8405-428B-89C4-C09175D49EF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05038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35DA9-753B-47B0-A18F-3D46082919C9}" type="datetimeFigureOut">
              <a:rPr lang="en-GB" smtClean="0"/>
              <a:t>03/11/2024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250163-8405-428B-89C4-C09175D49EF3}" type="slidenum">
              <a:rPr lang="en-GB" smtClean="0"/>
              <a:t>‹#›</a:t>
            </a:fld>
            <a:endParaRPr lang="en-GB"/>
          </a:p>
        </p:txBody>
      </p:sp>
    </p:spTree>
    <p:extLst>
      <p:ext uri="{BB962C8B-B14F-4D97-AF65-F5344CB8AC3E}">
        <p14:creationId xmlns:p14="http://schemas.microsoft.com/office/powerpoint/2010/main" val="9877600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35DA9-753B-47B0-A18F-3D46082919C9}" type="datetimeFigureOut">
              <a:rPr lang="en-GB" smtClean="0"/>
              <a:t>03/11/2024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250163-8405-428B-89C4-C09175D49EF3}" type="slidenum">
              <a:rPr lang="en-GB" smtClean="0"/>
              <a:t>‹#›</a:t>
            </a:fld>
            <a:endParaRPr lang="en-GB"/>
          </a:p>
        </p:txBody>
      </p:sp>
    </p:spTree>
    <p:extLst>
      <p:ext uri="{BB962C8B-B14F-4D97-AF65-F5344CB8AC3E}">
        <p14:creationId xmlns:p14="http://schemas.microsoft.com/office/powerpoint/2010/main" val="360799514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35DA9-753B-47B0-A18F-3D46082919C9}" type="datetimeFigureOut">
              <a:rPr lang="en-GB" smtClean="0"/>
              <a:t>03/11/2024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250163-8405-428B-89C4-C09175D49EF3}" type="slidenum">
              <a:rPr lang="en-GB" smtClean="0"/>
              <a:t>‹#›</a:t>
            </a:fld>
            <a:endParaRPr lang="en-GB"/>
          </a:p>
        </p:txBody>
      </p:sp>
    </p:spTree>
    <p:extLst>
      <p:ext uri="{BB962C8B-B14F-4D97-AF65-F5344CB8AC3E}">
        <p14:creationId xmlns:p14="http://schemas.microsoft.com/office/powerpoint/2010/main" val="88782747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035DA9-753B-47B0-A18F-3D46082919C9}" type="datetimeFigureOut">
              <a:rPr lang="en-GB" smtClean="0"/>
              <a:t>03/11/2024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250163-8405-428B-89C4-C09175D49EF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15165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035DA9-753B-47B0-A18F-3D46082919C9}" type="datetimeFigureOut">
              <a:rPr lang="en-GB" smtClean="0"/>
              <a:t>03/11/2024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250163-8405-428B-89C4-C09175D49EF3}" type="slidenum">
              <a:rPr lang="en-GB" smtClean="0"/>
              <a:t>‹#›</a:t>
            </a:fld>
            <a:endParaRPr lang="en-GB"/>
          </a:p>
        </p:txBody>
      </p:sp>
    </p:spTree>
    <p:extLst>
      <p:ext uri="{BB962C8B-B14F-4D97-AF65-F5344CB8AC3E}">
        <p14:creationId xmlns:p14="http://schemas.microsoft.com/office/powerpoint/2010/main" val="289265675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035DA9-753B-47B0-A18F-3D46082919C9}" type="datetimeFigureOut">
              <a:rPr lang="en-GB" smtClean="0"/>
              <a:t>03/11/2024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250163-8405-428B-89C4-C09175D49EF3}" type="slidenum">
              <a:rPr lang="en-GB" smtClean="0"/>
              <a:t>‹#›</a:t>
            </a:fld>
            <a:endParaRPr lang="en-GB"/>
          </a:p>
        </p:txBody>
      </p:sp>
    </p:spTree>
    <p:extLst>
      <p:ext uri="{BB962C8B-B14F-4D97-AF65-F5344CB8AC3E}">
        <p14:creationId xmlns:p14="http://schemas.microsoft.com/office/powerpoint/2010/main" val="203976094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035DA9-753B-47B0-A18F-3D46082919C9}" type="datetimeFigureOut">
              <a:rPr lang="en-GB" smtClean="0"/>
              <a:t>03/11/2024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250163-8405-428B-89C4-C09175D49EF3}" type="slidenum">
              <a:rPr lang="en-GB" smtClean="0"/>
              <a:t>‹#›</a:t>
            </a:fld>
            <a:endParaRPr lang="en-GB"/>
          </a:p>
        </p:txBody>
      </p:sp>
    </p:spTree>
    <p:extLst>
      <p:ext uri="{BB962C8B-B14F-4D97-AF65-F5344CB8AC3E}">
        <p14:creationId xmlns:p14="http://schemas.microsoft.com/office/powerpoint/2010/main" val="334076310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035DA9-753B-47B0-A18F-3D46082919C9}" type="datetimeFigureOut">
              <a:rPr lang="en-GB" smtClean="0"/>
              <a:t>03/11/2024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78250163-8405-428B-89C4-C09175D49EF3}" type="slidenum">
              <a:rPr lang="en-GB" smtClean="0"/>
              <a:t>‹#›</a:t>
            </a:fld>
            <a:endParaRPr lang="en-GB"/>
          </a:p>
        </p:txBody>
      </p:sp>
    </p:spTree>
    <p:extLst>
      <p:ext uri="{BB962C8B-B14F-4D97-AF65-F5344CB8AC3E}">
        <p14:creationId xmlns:p14="http://schemas.microsoft.com/office/powerpoint/2010/main" val="335074898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035DA9-753B-47B0-A18F-3D46082919C9}" type="datetimeFigureOut">
              <a:rPr lang="en-GB" smtClean="0"/>
              <a:t>03/11/2024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250163-8405-428B-89C4-C09175D49EF3}" type="slidenum">
              <a:rPr lang="en-GB" smtClean="0"/>
              <a:t>‹#›</a:t>
            </a:fld>
            <a:endParaRPr lang="en-GB"/>
          </a:p>
        </p:txBody>
      </p:sp>
    </p:spTree>
    <p:extLst>
      <p:ext uri="{BB962C8B-B14F-4D97-AF65-F5344CB8AC3E}">
        <p14:creationId xmlns:p14="http://schemas.microsoft.com/office/powerpoint/2010/main" val="95799862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07035DA9-753B-47B0-A18F-3D46082919C9}" type="datetimeFigureOut">
              <a:rPr lang="en-GB" smtClean="0"/>
              <a:t>03/11/2024</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250163-8405-428B-89C4-C09175D49EF3}" type="slidenum">
              <a:rPr lang="en-GB" smtClean="0"/>
              <a:t>‹#›</a:t>
            </a:fld>
            <a:endParaRPr lang="en-GB"/>
          </a:p>
        </p:txBody>
      </p:sp>
    </p:spTree>
    <p:extLst>
      <p:ext uri="{BB962C8B-B14F-4D97-AF65-F5344CB8AC3E}">
        <p14:creationId xmlns:p14="http://schemas.microsoft.com/office/powerpoint/2010/main" val="56249887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035DA9-753B-47B0-A18F-3D46082919C9}" type="datetimeFigureOut">
              <a:rPr lang="en-GB" smtClean="0"/>
              <a:t>03/11/2024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8250163-8405-428B-89C4-C09175D49EF3}"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97650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jp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jp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png"/><Relationship Id="rId7"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microsoft.com/office/2007/relationships/hdphoto" Target="../media/hdphoto1.wdp"/><Relationship Id="rId9"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BC578E-4248-D761-9F9A-E1EF46ACFB03}"/>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2000" contrast="-14000"/>
                    </a14:imgEffect>
                  </a14:imgLayer>
                </a14:imgProps>
              </a:ext>
              <a:ext uri="{28A0092B-C50C-407E-A947-70E740481C1C}">
                <a14:useLocalDpi xmlns:a14="http://schemas.microsoft.com/office/drawing/2010/main" val="0"/>
              </a:ext>
            </a:extLst>
          </a:blip>
          <a:srcRect/>
          <a:stretch/>
        </p:blipFill>
        <p:spPr>
          <a:xfrm>
            <a:off x="1" y="-1"/>
            <a:ext cx="12192000" cy="6858001"/>
          </a:xfrm>
          <a:prstGeom prst="rect">
            <a:avLst/>
          </a:prstGeom>
        </p:spPr>
      </p:pic>
      <p:sp>
        <p:nvSpPr>
          <p:cNvPr id="2" name="Title 1">
            <a:extLst>
              <a:ext uri="{FF2B5EF4-FFF2-40B4-BE49-F238E27FC236}">
                <a16:creationId xmlns:a16="http://schemas.microsoft.com/office/drawing/2014/main" id="{6FF5AEEA-A15E-0B7C-92E5-F03325EB1F14}"/>
              </a:ext>
            </a:extLst>
          </p:cNvPr>
          <p:cNvSpPr>
            <a:spLocks noGrp="1"/>
          </p:cNvSpPr>
          <p:nvPr>
            <p:ph type="ctrTitle"/>
          </p:nvPr>
        </p:nvSpPr>
        <p:spPr>
          <a:xfrm>
            <a:off x="1416423" y="3600544"/>
            <a:ext cx="9144000" cy="2387600"/>
          </a:xfrm>
        </p:spPr>
        <p:txBody>
          <a:bodyPr>
            <a:normAutofit fontScale="90000"/>
          </a:bodyPr>
          <a:lstStyle/>
          <a:p>
            <a:pPr algn="ctr" rtl="0">
              <a:spcBef>
                <a:spcPts val="300"/>
              </a:spcBef>
            </a:pPr>
            <a:r>
              <a:rPr lang="ru-RU" sz="4400" b="1" i="0" u="none" strike="noStrike" dirty="0">
                <a:solidFill>
                  <a:schemeClr val="tx1"/>
                </a:solidFill>
                <a:effectLst/>
                <a:latin typeface="Arial" panose="020B0604020202020204" pitchFamily="34" charset="0"/>
              </a:rPr>
              <a:t>Развој Андроид апликације </a:t>
            </a:r>
            <a:br>
              <a:rPr lang="en-US" sz="4400" b="1" dirty="0">
                <a:solidFill>
                  <a:schemeClr val="tx1"/>
                </a:solidFill>
                <a:latin typeface="Arial" panose="020B0604020202020204" pitchFamily="34" charset="0"/>
              </a:rPr>
            </a:br>
            <a:r>
              <a:rPr lang="ru-RU" sz="4400" b="1" i="0" u="none" strike="noStrike" dirty="0">
                <a:solidFill>
                  <a:schemeClr val="tx1"/>
                </a:solidFill>
                <a:effectLst/>
                <a:latin typeface="Arial" panose="020B0604020202020204" pitchFamily="34" charset="0"/>
              </a:rPr>
              <a:t>за друштвено умрежавање</a:t>
            </a:r>
            <a:br>
              <a:rPr lang="ru-RU" sz="10700" b="0" dirty="0">
                <a:solidFill>
                  <a:schemeClr val="tx1"/>
                </a:solidFill>
                <a:effectLst/>
              </a:rPr>
            </a:br>
            <a:r>
              <a:rPr lang="ru-RU" sz="4400" b="1" i="0" u="none" strike="noStrike" dirty="0">
                <a:solidFill>
                  <a:schemeClr val="tx1"/>
                </a:solidFill>
                <a:effectLst/>
                <a:latin typeface="Arial" panose="020B0604020202020204" pitchFamily="34" charset="0"/>
              </a:rPr>
              <a:t>засноване на RESTful архитектури</a:t>
            </a:r>
            <a:br>
              <a:rPr lang="ru-RU" sz="8900" b="0" dirty="0">
                <a:effectLst/>
              </a:rPr>
            </a:br>
            <a:br>
              <a:rPr lang="ru-RU" dirty="0"/>
            </a:br>
            <a:endParaRPr lang="en-GB" dirty="0"/>
          </a:p>
        </p:txBody>
      </p:sp>
      <p:sp>
        <p:nvSpPr>
          <p:cNvPr id="3" name="Subtitle 2">
            <a:extLst>
              <a:ext uri="{FF2B5EF4-FFF2-40B4-BE49-F238E27FC236}">
                <a16:creationId xmlns:a16="http://schemas.microsoft.com/office/drawing/2014/main" id="{D99A8ACB-1881-7485-ED63-E21C6011858B}"/>
              </a:ext>
            </a:extLst>
          </p:cNvPr>
          <p:cNvSpPr>
            <a:spLocks noGrp="1"/>
          </p:cNvSpPr>
          <p:nvPr>
            <p:ph type="subTitle" idx="1"/>
          </p:nvPr>
        </p:nvSpPr>
        <p:spPr>
          <a:xfrm>
            <a:off x="7494494" y="5432818"/>
            <a:ext cx="4697506" cy="979948"/>
          </a:xfrm>
        </p:spPr>
        <p:txBody>
          <a:bodyPr>
            <a:normAutofit fontScale="85000" lnSpcReduction="20000"/>
          </a:bodyPr>
          <a:lstStyle/>
          <a:p>
            <a:pPr marL="630555" algn="ctr" rtl="0">
              <a:spcBef>
                <a:spcPts val="300"/>
              </a:spcBef>
            </a:pPr>
            <a:r>
              <a:rPr lang="sr-Cyrl-RS" sz="3400" b="0" i="0" u="none" strike="noStrike" cap="none" dirty="0">
                <a:solidFill>
                  <a:schemeClr val="tx1"/>
                </a:solidFill>
                <a:effectLst/>
                <a:latin typeface="Arial" panose="020B0604020202020204" pitchFamily="34" charset="0"/>
                <a:cs typeface="Arial" panose="020B0604020202020204" pitchFamily="34" charset="0"/>
              </a:rPr>
              <a:t>Ана </a:t>
            </a:r>
            <a:r>
              <a:rPr lang="sr-Cyrl-RS" sz="3400" b="0" i="0" u="none" strike="noStrike" cap="none" dirty="0" err="1">
                <a:solidFill>
                  <a:schemeClr val="tx1"/>
                </a:solidFill>
                <a:effectLst/>
                <a:latin typeface="Arial" panose="020B0604020202020204" pitchFamily="34" charset="0"/>
                <a:cs typeface="Arial" panose="020B0604020202020204" pitchFamily="34" charset="0"/>
              </a:rPr>
              <a:t>Домоњи</a:t>
            </a:r>
            <a:endParaRPr lang="en-US" sz="3400" b="0" i="0" u="none" strike="noStrike" cap="none" dirty="0">
              <a:solidFill>
                <a:schemeClr val="tx1"/>
              </a:solidFill>
              <a:effectLst/>
              <a:latin typeface="Arial" panose="020B0604020202020204" pitchFamily="34" charset="0"/>
              <a:cs typeface="Arial" panose="020B0604020202020204" pitchFamily="34" charset="0"/>
            </a:endParaRPr>
          </a:p>
          <a:p>
            <a:pPr marL="630555" algn="ctr" rtl="0">
              <a:spcBef>
                <a:spcPts val="300"/>
              </a:spcBef>
            </a:pPr>
            <a:r>
              <a:rPr lang="en-US" dirty="0">
                <a:solidFill>
                  <a:schemeClr val="tx1"/>
                </a:solidFill>
                <a:latin typeface="Arial" panose="020B0604020202020204" pitchFamily="34" charset="0"/>
                <a:cs typeface="Arial" panose="020B0604020202020204" pitchFamily="34" charset="0"/>
              </a:rPr>
              <a:t>SR 46/2021</a:t>
            </a:r>
            <a:endParaRPr lang="sr-Cyrl-RS" b="0" dirty="0">
              <a:solidFill>
                <a:schemeClr val="tx1"/>
              </a:solidFill>
              <a:effectLst/>
              <a:latin typeface="Arial" panose="020B0604020202020204" pitchFamily="34" charset="0"/>
              <a:cs typeface="Arial" panose="020B0604020202020204" pitchFamily="34" charset="0"/>
            </a:endParaRPr>
          </a:p>
          <a:p>
            <a:br>
              <a:rPr lang="sr-Cyrl-RS" sz="500" dirty="0"/>
            </a:br>
            <a:endParaRPr lang="en-GB" sz="500" dirty="0"/>
          </a:p>
        </p:txBody>
      </p:sp>
      <p:pic>
        <p:nvPicPr>
          <p:cNvPr id="1026" name="Picture 2">
            <a:extLst>
              <a:ext uri="{FF2B5EF4-FFF2-40B4-BE49-F238E27FC236}">
                <a16:creationId xmlns:a16="http://schemas.microsoft.com/office/drawing/2014/main" id="{1F72F12A-B9D7-4BA4-AACD-C60B923154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53189" y="266139"/>
            <a:ext cx="1515035" cy="14364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8A5245-664E-4A7F-4AFF-5C97B03C7F47}"/>
              </a:ext>
            </a:extLst>
          </p:cNvPr>
          <p:cNvSpPr txBox="1"/>
          <p:nvPr/>
        </p:nvSpPr>
        <p:spPr>
          <a:xfrm>
            <a:off x="1512432" y="391652"/>
            <a:ext cx="9144000" cy="1400383"/>
          </a:xfrm>
          <a:prstGeom prst="rect">
            <a:avLst/>
          </a:prstGeom>
          <a:noFill/>
        </p:spPr>
        <p:txBody>
          <a:bodyPr wrap="square">
            <a:spAutoFit/>
          </a:bodyPr>
          <a:lstStyle/>
          <a:p>
            <a:pPr algn="ctr" rtl="0"/>
            <a:r>
              <a:rPr lang="ru-RU" sz="2000" b="0" i="0" u="none" strike="noStrike" dirty="0">
                <a:effectLst/>
                <a:latin typeface="Arial" panose="020B0604020202020204" pitchFamily="34" charset="0"/>
              </a:rPr>
              <a:t>УНИВЕРЗИТЕТ У НОВОМ САДУ</a:t>
            </a:r>
            <a:endParaRPr lang="ru-RU" sz="2000" b="0" dirty="0">
              <a:effectLst/>
            </a:endParaRPr>
          </a:p>
          <a:p>
            <a:pPr algn="ctr" rtl="0">
              <a:spcBef>
                <a:spcPts val="600"/>
              </a:spcBef>
            </a:pPr>
            <a:r>
              <a:rPr lang="ru-RU" sz="2000" b="1" i="0" u="none" strike="noStrike" dirty="0">
                <a:effectLst/>
                <a:latin typeface="Arial" panose="020B0604020202020204" pitchFamily="34" charset="0"/>
              </a:rPr>
              <a:t>ФАКУЛТЕТ ТЕХНИЧКИХ НАУКА У НОВОМ САДУ</a:t>
            </a:r>
            <a:endParaRPr lang="ru-RU" sz="2000" b="0" dirty="0">
              <a:effectLst/>
            </a:endParaRPr>
          </a:p>
          <a:p>
            <a:pPr algn="ctr"/>
            <a:br>
              <a:rPr lang="ru-RU" sz="2000" dirty="0"/>
            </a:br>
            <a:endParaRPr lang="en-GB" sz="2000" dirty="0"/>
          </a:p>
        </p:txBody>
      </p:sp>
      <p:pic>
        <p:nvPicPr>
          <p:cNvPr id="1030" name="Picture 6">
            <a:extLst>
              <a:ext uri="{FF2B5EF4-FFF2-40B4-BE49-F238E27FC236}">
                <a16:creationId xmlns:a16="http://schemas.microsoft.com/office/drawing/2014/main" id="{31C86A4D-7DCA-61E0-FBDD-F2B7024B712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666" t="-5902" r="-6666" b="-9482"/>
          <a:stretch/>
        </p:blipFill>
        <p:spPr bwMode="auto">
          <a:xfrm>
            <a:off x="548640" y="365759"/>
            <a:ext cx="1515035" cy="13367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418284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8F5E2D-D77F-3ACD-7BAB-FD87536720A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82000" contrast="-14000"/>
                    </a14:imgEffect>
                  </a14:imgLayer>
                </a14:imgProps>
              </a:ext>
              <a:ext uri="{28A0092B-C50C-407E-A947-70E740481C1C}">
                <a14:useLocalDpi xmlns:a14="http://schemas.microsoft.com/office/drawing/2010/main" val="0"/>
              </a:ext>
            </a:extLst>
          </a:blip>
          <a:srcRect/>
          <a:stretch/>
        </p:blipFill>
        <p:spPr>
          <a:xfrm>
            <a:off x="1" y="-1"/>
            <a:ext cx="12192000" cy="6858001"/>
          </a:xfrm>
          <a:prstGeom prst="rect">
            <a:avLst/>
          </a:prstGeom>
        </p:spPr>
      </p:pic>
      <p:sp>
        <p:nvSpPr>
          <p:cNvPr id="2" name="TextBox 1">
            <a:extLst>
              <a:ext uri="{FF2B5EF4-FFF2-40B4-BE49-F238E27FC236}">
                <a16:creationId xmlns:a16="http://schemas.microsoft.com/office/drawing/2014/main" id="{A204D841-65B2-6F32-1127-682E16390457}"/>
              </a:ext>
            </a:extLst>
          </p:cNvPr>
          <p:cNvSpPr txBox="1"/>
          <p:nvPr/>
        </p:nvSpPr>
        <p:spPr>
          <a:xfrm>
            <a:off x="0" y="2339788"/>
            <a:ext cx="12192000" cy="1015663"/>
          </a:xfrm>
          <a:prstGeom prst="rect">
            <a:avLst/>
          </a:prstGeom>
          <a:noFill/>
        </p:spPr>
        <p:txBody>
          <a:bodyPr wrap="square" rtlCol="0">
            <a:spAutoFit/>
          </a:bodyPr>
          <a:lstStyle/>
          <a:p>
            <a:pPr algn="ctr"/>
            <a:r>
              <a:rPr lang="sr-Cyrl-RS" sz="6000" b="1" dirty="0">
                <a:latin typeface="Arial" panose="020B0604020202020204" pitchFamily="34" charset="0"/>
                <a:cs typeface="Arial" panose="020B0604020202020204" pitchFamily="34" charset="0"/>
              </a:rPr>
              <a:t>Хвала на пажњи!</a:t>
            </a:r>
            <a:endParaRPr lang="en-GB" sz="60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15F071D-59C2-552A-0338-0B61A34ED093}"/>
              </a:ext>
            </a:extLst>
          </p:cNvPr>
          <p:cNvSpPr txBox="1"/>
          <p:nvPr/>
        </p:nvSpPr>
        <p:spPr>
          <a:xfrm>
            <a:off x="8328212" y="4966447"/>
            <a:ext cx="2239716" cy="646331"/>
          </a:xfrm>
          <a:prstGeom prst="rect">
            <a:avLst/>
          </a:prstGeom>
          <a:noFill/>
        </p:spPr>
        <p:txBody>
          <a:bodyPr wrap="none" rtlCol="0">
            <a:spAutoFit/>
          </a:bodyPr>
          <a:lstStyle/>
          <a:p>
            <a:r>
              <a:rPr lang="sr-Cyrl-RS" sz="3600" b="1" dirty="0">
                <a:latin typeface="Arial" panose="020B0604020202020204" pitchFamily="34" charset="0"/>
                <a:cs typeface="Arial" panose="020B0604020202020204" pitchFamily="34" charset="0"/>
              </a:rPr>
              <a:t>Питања?</a:t>
            </a:r>
            <a:endParaRPr lang="en-GB"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59951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174840-68DA-0E52-34D7-81AF24C10CC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2000" contrast="-14000"/>
                    </a14:imgEffect>
                  </a14:imgLayer>
                </a14:imgProps>
              </a:ext>
              <a:ext uri="{28A0092B-C50C-407E-A947-70E740481C1C}">
                <a14:useLocalDpi xmlns:a14="http://schemas.microsoft.com/office/drawing/2010/main" val="0"/>
              </a:ext>
            </a:extLst>
          </a:blip>
          <a:srcRect/>
          <a:stretch/>
        </p:blipFill>
        <p:spPr>
          <a:xfrm>
            <a:off x="1" y="-1"/>
            <a:ext cx="12192000" cy="6858001"/>
          </a:xfrm>
          <a:prstGeom prst="rect">
            <a:avLst/>
          </a:prstGeom>
        </p:spPr>
      </p:pic>
      <p:sp>
        <p:nvSpPr>
          <p:cNvPr id="2" name="Title 1">
            <a:extLst>
              <a:ext uri="{FF2B5EF4-FFF2-40B4-BE49-F238E27FC236}">
                <a16:creationId xmlns:a16="http://schemas.microsoft.com/office/drawing/2014/main" id="{B333C527-42B7-CC7F-3481-29AFD48D0178}"/>
              </a:ext>
            </a:extLst>
          </p:cNvPr>
          <p:cNvSpPr>
            <a:spLocks noGrp="1"/>
          </p:cNvSpPr>
          <p:nvPr>
            <p:ph type="title"/>
          </p:nvPr>
        </p:nvSpPr>
        <p:spPr>
          <a:xfrm>
            <a:off x="0" y="418188"/>
            <a:ext cx="12191999" cy="1084997"/>
          </a:xfrm>
        </p:spPr>
        <p:txBody>
          <a:bodyPr>
            <a:normAutofit/>
          </a:bodyPr>
          <a:lstStyle/>
          <a:p>
            <a:pPr algn="ctr"/>
            <a:r>
              <a:rPr lang="sr-Cyrl-RS" sz="4000" b="1" dirty="0">
                <a:solidFill>
                  <a:schemeClr val="tx1"/>
                </a:solidFill>
                <a:latin typeface="Arial" panose="020B0604020202020204" pitchFamily="34" charset="0"/>
                <a:cs typeface="Arial" panose="020B0604020202020204" pitchFamily="34" charset="0"/>
              </a:rPr>
              <a:t>УВОД</a:t>
            </a:r>
            <a:endParaRPr lang="en-GB" sz="4000" b="1" dirty="0">
              <a:solidFill>
                <a:schemeClr val="tx1"/>
              </a:solidFill>
              <a:latin typeface="Arial" panose="020B060402020202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119BABAD-C04B-F6D0-2EE8-013167034258}"/>
              </a:ext>
            </a:extLst>
          </p:cNvPr>
          <p:cNvGrpSpPr/>
          <p:nvPr/>
        </p:nvGrpSpPr>
        <p:grpSpPr>
          <a:xfrm>
            <a:off x="4177998" y="2133600"/>
            <a:ext cx="3836001" cy="3512855"/>
            <a:chOff x="386266" y="2562420"/>
            <a:chExt cx="11435007" cy="1765922"/>
          </a:xfrm>
        </p:grpSpPr>
        <p:sp>
          <p:nvSpPr>
            <p:cNvPr id="12" name="Shape 1">
              <a:extLst>
                <a:ext uri="{FF2B5EF4-FFF2-40B4-BE49-F238E27FC236}">
                  <a16:creationId xmlns:a16="http://schemas.microsoft.com/office/drawing/2014/main" id="{82BD97BB-F777-A4E1-B195-DBD894C09E1C}"/>
                </a:ext>
              </a:extLst>
            </p:cNvPr>
            <p:cNvSpPr/>
            <p:nvPr/>
          </p:nvSpPr>
          <p:spPr>
            <a:xfrm>
              <a:off x="386266" y="2562420"/>
              <a:ext cx="11357498" cy="1765922"/>
            </a:xfrm>
            <a:prstGeom prst="roundRect">
              <a:avLst>
                <a:gd name="adj" fmla="val 2038"/>
              </a:avLst>
            </a:prstGeom>
            <a:solidFill>
              <a:srgbClr val="484B51"/>
            </a:solidFill>
            <a:ln/>
          </p:spPr>
        </p:sp>
        <p:sp>
          <p:nvSpPr>
            <p:cNvPr id="9" name="TextBox 8">
              <a:extLst>
                <a:ext uri="{FF2B5EF4-FFF2-40B4-BE49-F238E27FC236}">
                  <a16:creationId xmlns:a16="http://schemas.microsoft.com/office/drawing/2014/main" id="{A3252734-296C-2B6B-574B-70D2A46EEB22}"/>
                </a:ext>
              </a:extLst>
            </p:cNvPr>
            <p:cNvSpPr txBox="1"/>
            <p:nvPr/>
          </p:nvSpPr>
          <p:spPr>
            <a:xfrm>
              <a:off x="442374" y="2601136"/>
              <a:ext cx="11274493" cy="177914"/>
            </a:xfrm>
            <a:prstGeom prst="rect">
              <a:avLst/>
            </a:prstGeom>
            <a:noFill/>
          </p:spPr>
          <p:txBody>
            <a:bodyPr wrap="square" rtlCol="0">
              <a:spAutoFit/>
            </a:bodyPr>
            <a:lstStyle/>
            <a:p>
              <a:pPr algn="ctr"/>
              <a:r>
                <a:rPr lang="ru-RU" sz="2000" b="1" dirty="0">
                  <a:latin typeface="Arial" panose="020B0604020202020204" pitchFamily="34" charset="0"/>
                  <a:cs typeface="Arial" panose="020B0604020202020204" pitchFamily="34" charset="0"/>
                </a:rPr>
                <a:t>Значај друштвених мрежа</a:t>
              </a:r>
              <a:endParaRPr lang="en-GB" sz="20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F3246B7-AC8F-7639-7A3D-4E0CA7D2FAA4}"/>
                </a:ext>
              </a:extLst>
            </p:cNvPr>
            <p:cNvSpPr txBox="1"/>
            <p:nvPr/>
          </p:nvSpPr>
          <p:spPr>
            <a:xfrm>
              <a:off x="490669" y="2904595"/>
              <a:ext cx="11330604" cy="369332"/>
            </a:xfrm>
            <a:prstGeom prst="rect">
              <a:avLst/>
            </a:prstGeom>
            <a:noFill/>
          </p:spPr>
          <p:txBody>
            <a:bodyPr wrap="square" rtlCol="0">
              <a:spAutoFit/>
            </a:bodyPr>
            <a:lstStyle/>
            <a:p>
              <a:pPr marL="285750" indent="-285750">
                <a:buFont typeface="Arial" panose="020B0604020202020204" pitchFamily="34" charset="0"/>
                <a:buChar char="•"/>
              </a:pPr>
              <a:r>
                <a:rPr lang="ru-RU" dirty="0">
                  <a:latin typeface="Arial" panose="020B0604020202020204" pitchFamily="34" charset="0"/>
                  <a:cs typeface="Arial" panose="020B0604020202020204" pitchFamily="34" charset="0"/>
                </a:rPr>
                <a:t>Олакшано глобално повезивање и дељење информација</a:t>
              </a:r>
              <a:endParaRPr lang="en-GB"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0B44377-9EFC-6A04-972B-57D2C364EC83}"/>
                </a:ext>
              </a:extLst>
            </p:cNvPr>
            <p:cNvSpPr txBox="1"/>
            <p:nvPr/>
          </p:nvSpPr>
          <p:spPr>
            <a:xfrm>
              <a:off x="442374" y="3412922"/>
              <a:ext cx="11330604" cy="369332"/>
            </a:xfrm>
            <a:prstGeom prst="rect">
              <a:avLst/>
            </a:prstGeom>
            <a:noFill/>
          </p:spPr>
          <p:txBody>
            <a:bodyPr wrap="square" rtlCol="0">
              <a:spAutoFit/>
            </a:bodyPr>
            <a:lstStyle/>
            <a:p>
              <a:pPr marL="285750" indent="-285750">
                <a:buFont typeface="Arial" panose="020B0604020202020204" pitchFamily="34" charset="0"/>
                <a:buChar char="•"/>
              </a:pPr>
              <a:r>
                <a:rPr lang="ru-RU" dirty="0">
                  <a:latin typeface="Arial" panose="020B0604020202020204" pitchFamily="34" charset="0"/>
                  <a:cs typeface="Arial" panose="020B0604020202020204" pitchFamily="34" charset="0"/>
                </a:rPr>
                <a:t>Подршка за предузећа – досезање циљних група </a:t>
              </a:r>
              <a:endParaRPr lang="en-GB"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D47C89E-EE10-D0CE-39DE-B3D2567138B6}"/>
                </a:ext>
              </a:extLst>
            </p:cNvPr>
            <p:cNvSpPr txBox="1"/>
            <p:nvPr/>
          </p:nvSpPr>
          <p:spPr>
            <a:xfrm>
              <a:off x="451916" y="3825943"/>
              <a:ext cx="11330604" cy="369332"/>
            </a:xfrm>
            <a:prstGeom prst="rect">
              <a:avLst/>
            </a:prstGeom>
            <a:noFill/>
          </p:spPr>
          <p:txBody>
            <a:bodyPr wrap="square" rtlCol="0">
              <a:spAutoFit/>
            </a:bodyPr>
            <a:lstStyle/>
            <a:p>
              <a:pPr marL="285750" indent="-285750">
                <a:buFont typeface="Arial" panose="020B0604020202020204" pitchFamily="34" charset="0"/>
                <a:buChar char="•"/>
              </a:pPr>
              <a:r>
                <a:rPr lang="ru-RU" dirty="0">
                  <a:latin typeface="Arial" panose="020B0604020202020204" pitchFamily="34" charset="0"/>
                  <a:cs typeface="Arial" panose="020B0604020202020204" pitchFamily="34" charset="0"/>
                </a:rPr>
                <a:t>Платформе за креативност, забаву и изградњу заједница</a:t>
              </a:r>
              <a:endParaRPr lang="en-GB"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41934E60-8FA9-9620-0065-E269A2FE0B88}"/>
              </a:ext>
            </a:extLst>
          </p:cNvPr>
          <p:cNvGrpSpPr/>
          <p:nvPr/>
        </p:nvGrpSpPr>
        <p:grpSpPr>
          <a:xfrm>
            <a:off x="8222644" y="2133599"/>
            <a:ext cx="3781052" cy="3512855"/>
            <a:chOff x="386266" y="4512395"/>
            <a:chExt cx="11575557" cy="1480093"/>
          </a:xfrm>
        </p:grpSpPr>
        <p:sp>
          <p:nvSpPr>
            <p:cNvPr id="14" name="Shape 1">
              <a:extLst>
                <a:ext uri="{FF2B5EF4-FFF2-40B4-BE49-F238E27FC236}">
                  <a16:creationId xmlns:a16="http://schemas.microsoft.com/office/drawing/2014/main" id="{2F23BD9B-3E1D-659F-E7F0-354B35DBE613}"/>
                </a:ext>
              </a:extLst>
            </p:cNvPr>
            <p:cNvSpPr/>
            <p:nvPr/>
          </p:nvSpPr>
          <p:spPr>
            <a:xfrm>
              <a:off x="386266" y="4512395"/>
              <a:ext cx="11357498" cy="1480093"/>
            </a:xfrm>
            <a:prstGeom prst="roundRect">
              <a:avLst>
                <a:gd name="adj" fmla="val 2038"/>
              </a:avLst>
            </a:prstGeom>
            <a:solidFill>
              <a:srgbClr val="484B51"/>
            </a:solidFill>
            <a:ln/>
          </p:spPr>
        </p:sp>
        <p:sp>
          <p:nvSpPr>
            <p:cNvPr id="15" name="TextBox 14">
              <a:extLst>
                <a:ext uri="{FF2B5EF4-FFF2-40B4-BE49-F238E27FC236}">
                  <a16:creationId xmlns:a16="http://schemas.microsoft.com/office/drawing/2014/main" id="{BAD9F4EF-AFE0-E3A7-7941-64974FE9B136}"/>
                </a:ext>
              </a:extLst>
            </p:cNvPr>
            <p:cNvSpPr txBox="1"/>
            <p:nvPr/>
          </p:nvSpPr>
          <p:spPr>
            <a:xfrm>
              <a:off x="426065" y="4524188"/>
              <a:ext cx="11330606" cy="263823"/>
            </a:xfrm>
            <a:prstGeom prst="rect">
              <a:avLst/>
            </a:prstGeom>
            <a:noFill/>
          </p:spPr>
          <p:txBody>
            <a:bodyPr wrap="square" rtlCol="0">
              <a:spAutoFit/>
            </a:bodyPr>
            <a:lstStyle/>
            <a:p>
              <a:pPr algn="ctr"/>
              <a:r>
                <a:rPr lang="sr-Cyrl-RS" sz="2000" b="1" dirty="0">
                  <a:latin typeface="Arial" panose="020B0604020202020204" pitchFamily="34" charset="0"/>
                  <a:cs typeface="Arial" panose="020B0604020202020204" pitchFamily="34" charset="0"/>
                </a:rPr>
                <a:t>Мотивација за мобилне апликације</a:t>
              </a:r>
              <a:endParaRPr lang="en-GB" sz="2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34A4CED-C5FB-D125-F7DA-111D6FA6855C}"/>
                </a:ext>
              </a:extLst>
            </p:cNvPr>
            <p:cNvSpPr txBox="1"/>
            <p:nvPr/>
          </p:nvSpPr>
          <p:spPr>
            <a:xfrm>
              <a:off x="631217" y="4902452"/>
              <a:ext cx="11330606" cy="369332"/>
            </a:xfrm>
            <a:prstGeom prst="rect">
              <a:avLst/>
            </a:prstGeom>
            <a:noFill/>
          </p:spPr>
          <p:txBody>
            <a:bodyPr wrap="square" rtlCol="0">
              <a:spAutoFit/>
            </a:bodyPr>
            <a:lstStyle/>
            <a:p>
              <a:pPr marL="285750" indent="-285750">
                <a:buFont typeface="Arial" panose="020B0604020202020204" pitchFamily="34" charset="0"/>
                <a:buChar char="•"/>
              </a:pPr>
              <a:r>
                <a:rPr lang="ru-RU" dirty="0">
                  <a:latin typeface="Arial" panose="020B0604020202020204" pitchFamily="34" charset="0"/>
                  <a:cs typeface="Arial" panose="020B0604020202020204" pitchFamily="34" charset="0"/>
                </a:rPr>
                <a:t>Обезбеђивање приступачности друштвених мрежа корисницима на било којој локацији</a:t>
              </a:r>
              <a:endParaRPr lang="en-GB"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0D9AEB09-AAB9-3D0C-0F38-4B4542646053}"/>
                </a:ext>
              </a:extLst>
            </p:cNvPr>
            <p:cNvSpPr txBox="1"/>
            <p:nvPr/>
          </p:nvSpPr>
          <p:spPr>
            <a:xfrm>
              <a:off x="412616" y="5477175"/>
              <a:ext cx="11357498" cy="272323"/>
            </a:xfrm>
            <a:prstGeom prst="rect">
              <a:avLst/>
            </a:prstGeom>
            <a:noFill/>
          </p:spPr>
          <p:txBody>
            <a:bodyPr wrap="square" rtlCol="0">
              <a:spAutoFit/>
            </a:bodyPr>
            <a:lstStyle/>
            <a:p>
              <a:pPr marL="285750" indent="-285750">
                <a:buFont typeface="Arial" panose="020B0604020202020204" pitchFamily="34" charset="0"/>
                <a:buChar char="•"/>
              </a:pPr>
              <a:r>
                <a:rPr lang="ru-RU" dirty="0">
                  <a:latin typeface="Arial" panose="020B0604020202020204" pitchFamily="34" charset="0"/>
                  <a:cs typeface="Arial" panose="020B0604020202020204" pitchFamily="34" charset="0"/>
                </a:rPr>
                <a:t>Повећавање практичности и сталне доступности</a:t>
              </a:r>
              <a:endParaRPr lang="en-GB" dirty="0">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FF22E0B9-B454-E1EA-2FCE-C7F32313F8F6}"/>
              </a:ext>
            </a:extLst>
          </p:cNvPr>
          <p:cNvGrpSpPr/>
          <p:nvPr/>
        </p:nvGrpSpPr>
        <p:grpSpPr>
          <a:xfrm>
            <a:off x="413605" y="2133601"/>
            <a:ext cx="3477522" cy="3512853"/>
            <a:chOff x="386267" y="1084997"/>
            <a:chExt cx="11448978" cy="1320880"/>
          </a:xfrm>
        </p:grpSpPr>
        <p:sp>
          <p:nvSpPr>
            <p:cNvPr id="6" name="Shape 1">
              <a:extLst>
                <a:ext uri="{FF2B5EF4-FFF2-40B4-BE49-F238E27FC236}">
                  <a16:creationId xmlns:a16="http://schemas.microsoft.com/office/drawing/2014/main" id="{AC0DB3C7-3651-4BFF-6427-A463CA3DED6B}"/>
                </a:ext>
              </a:extLst>
            </p:cNvPr>
            <p:cNvSpPr/>
            <p:nvPr/>
          </p:nvSpPr>
          <p:spPr>
            <a:xfrm>
              <a:off x="386267" y="1084997"/>
              <a:ext cx="11357498" cy="1320880"/>
            </a:xfrm>
            <a:prstGeom prst="roundRect">
              <a:avLst>
                <a:gd name="adj" fmla="val 2038"/>
              </a:avLst>
            </a:prstGeom>
            <a:solidFill>
              <a:srgbClr val="484B51"/>
            </a:solidFill>
            <a:ln/>
          </p:spPr>
        </p:sp>
        <p:sp>
          <p:nvSpPr>
            <p:cNvPr id="7" name="TextBox 6">
              <a:extLst>
                <a:ext uri="{FF2B5EF4-FFF2-40B4-BE49-F238E27FC236}">
                  <a16:creationId xmlns:a16="http://schemas.microsoft.com/office/drawing/2014/main" id="{A638C85C-9F1D-4D4A-6AB5-2077273582F7}"/>
                </a:ext>
              </a:extLst>
            </p:cNvPr>
            <p:cNvSpPr txBox="1"/>
            <p:nvPr/>
          </p:nvSpPr>
          <p:spPr>
            <a:xfrm>
              <a:off x="386267" y="1341457"/>
              <a:ext cx="11357499"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a:t>
              </a:r>
              <a:r>
                <a:rPr lang="ru-RU" dirty="0">
                  <a:latin typeface="Arial" panose="020B0604020202020204" pitchFamily="34" charset="0"/>
                  <a:cs typeface="Arial" panose="020B0604020202020204" pitchFamily="34" charset="0"/>
                </a:rPr>
                <a:t>ључни облик приватне и пословне комуникације</a:t>
              </a:r>
              <a:endParaRPr lang="en-GB"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B754D11-4106-F28A-B101-D7EB21B21213}"/>
                </a:ext>
              </a:extLst>
            </p:cNvPr>
            <p:cNvSpPr txBox="1"/>
            <p:nvPr/>
          </p:nvSpPr>
          <p:spPr>
            <a:xfrm>
              <a:off x="386267" y="1689001"/>
              <a:ext cx="11357499" cy="369332"/>
            </a:xfrm>
            <a:prstGeom prst="rect">
              <a:avLst/>
            </a:prstGeom>
            <a:noFill/>
          </p:spPr>
          <p:txBody>
            <a:bodyPr wrap="square" rtlCol="0">
              <a:spAutoFit/>
            </a:bodyPr>
            <a:lstStyle/>
            <a:p>
              <a:pPr marL="285750" indent="-285750">
                <a:buFont typeface="Arial" panose="020B0604020202020204" pitchFamily="34" charset="0"/>
                <a:buChar char="•"/>
              </a:pPr>
              <a:r>
                <a:rPr lang="ru-RU" dirty="0">
                  <a:latin typeface="Arial" panose="020B0604020202020204" pitchFamily="34" charset="0"/>
                  <a:cs typeface="Arial" panose="020B0604020202020204" pitchFamily="34" charset="0"/>
                </a:rPr>
                <a:t>Повезивање са породицом, упознавање нових људи, изражавање креативности</a:t>
              </a:r>
              <a:endParaRPr lang="en-GB"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73826DD-770C-1080-87E0-8867F0A0A84B}"/>
                </a:ext>
              </a:extLst>
            </p:cNvPr>
            <p:cNvSpPr txBox="1"/>
            <p:nvPr/>
          </p:nvSpPr>
          <p:spPr>
            <a:xfrm>
              <a:off x="504638" y="1120460"/>
              <a:ext cx="11330607" cy="120067"/>
            </a:xfrm>
            <a:prstGeom prst="rect">
              <a:avLst/>
            </a:prstGeom>
            <a:noFill/>
          </p:spPr>
          <p:txBody>
            <a:bodyPr wrap="square" rtlCol="0">
              <a:spAutoFit/>
            </a:bodyPr>
            <a:lstStyle/>
            <a:p>
              <a:pPr algn="ctr"/>
              <a:r>
                <a:rPr lang="ru-RU" sz="2000" b="1" dirty="0">
                  <a:latin typeface="Arial" panose="020B0604020202020204" pitchFamily="34" charset="0"/>
                  <a:cs typeface="Arial" panose="020B0604020202020204" pitchFamily="34" charset="0"/>
                </a:rPr>
                <a:t>Друштвене мреже</a:t>
              </a:r>
              <a:endParaRPr lang="en-GB" sz="20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151567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C0A5460-7918-E338-794D-04D77DF510B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2000" contrast="-14000"/>
                    </a14:imgEffect>
                  </a14:imgLayer>
                </a14:imgProps>
              </a:ext>
              <a:ext uri="{28A0092B-C50C-407E-A947-70E740481C1C}">
                <a14:useLocalDpi xmlns:a14="http://schemas.microsoft.com/office/drawing/2010/main" val="0"/>
              </a:ext>
            </a:extLst>
          </a:blip>
          <a:srcRect/>
          <a:stretch/>
        </p:blipFill>
        <p:spPr>
          <a:xfrm>
            <a:off x="1" y="-1"/>
            <a:ext cx="12192000" cy="6858001"/>
          </a:xfrm>
          <a:prstGeom prst="rect">
            <a:avLst/>
          </a:prstGeom>
        </p:spPr>
      </p:pic>
      <p:sp>
        <p:nvSpPr>
          <p:cNvPr id="2" name="Title 1">
            <a:extLst>
              <a:ext uri="{FF2B5EF4-FFF2-40B4-BE49-F238E27FC236}">
                <a16:creationId xmlns:a16="http://schemas.microsoft.com/office/drawing/2014/main" id="{DE6A54BF-A6D7-8AD0-F9E3-00BB46788A67}"/>
              </a:ext>
            </a:extLst>
          </p:cNvPr>
          <p:cNvSpPr>
            <a:spLocks noGrp="1"/>
          </p:cNvSpPr>
          <p:nvPr>
            <p:ph type="title"/>
          </p:nvPr>
        </p:nvSpPr>
        <p:spPr>
          <a:xfrm>
            <a:off x="51995" y="-1"/>
            <a:ext cx="12192000" cy="1108286"/>
          </a:xfrm>
        </p:spPr>
        <p:txBody>
          <a:bodyPr>
            <a:normAutofit/>
          </a:bodyPr>
          <a:lstStyle/>
          <a:p>
            <a:pPr algn="ctr"/>
            <a:r>
              <a:rPr lang="sr-Cyrl-RS" sz="4000" b="1" dirty="0">
                <a:solidFill>
                  <a:schemeClr val="tx1"/>
                </a:solidFill>
                <a:latin typeface="Arial" panose="020B0604020202020204" pitchFamily="34" charset="0"/>
                <a:cs typeface="Arial" panose="020B0604020202020204" pitchFamily="34" charset="0"/>
              </a:rPr>
              <a:t>Сродна</a:t>
            </a:r>
            <a:r>
              <a:rPr lang="sr-Cyrl-RS" sz="4000" b="1" dirty="0">
                <a:latin typeface="Arial" panose="020B0604020202020204" pitchFamily="34" charset="0"/>
                <a:cs typeface="Arial" panose="020B0604020202020204" pitchFamily="34" charset="0"/>
              </a:rPr>
              <a:t> </a:t>
            </a:r>
            <a:r>
              <a:rPr lang="sr-Cyrl-RS" sz="4000" b="1" dirty="0">
                <a:solidFill>
                  <a:schemeClr val="tx1"/>
                </a:solidFill>
                <a:latin typeface="Arial" panose="020B0604020202020204" pitchFamily="34" charset="0"/>
                <a:cs typeface="Arial" panose="020B0604020202020204" pitchFamily="34" charset="0"/>
              </a:rPr>
              <a:t>решења</a:t>
            </a:r>
            <a:endParaRPr lang="en-GB" sz="4000" b="1"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DC63103-5699-0611-611B-32E25778AA12}"/>
              </a:ext>
            </a:extLst>
          </p:cNvPr>
          <p:cNvSpPr txBox="1"/>
          <p:nvPr/>
        </p:nvSpPr>
        <p:spPr>
          <a:xfrm>
            <a:off x="823912" y="1161461"/>
            <a:ext cx="10058400" cy="1261884"/>
          </a:xfrm>
          <a:prstGeom prst="rect">
            <a:avLst/>
          </a:prstGeom>
          <a:noFill/>
        </p:spPr>
        <p:txBody>
          <a:bodyPr wrap="square">
            <a:spAutoFit/>
          </a:bodyPr>
          <a:lstStyle/>
          <a:p>
            <a:pPr algn="just" rtl="0"/>
            <a:endParaRPr lang="sr-Cyrl-RS" sz="2800" dirty="0">
              <a:solidFill>
                <a:schemeClr val="bg1"/>
              </a:solidFill>
              <a:latin typeface="Arial" panose="020B0604020202020204" pitchFamily="34" charset="0"/>
              <a:cs typeface="Arial" panose="020B0604020202020204" pitchFamily="34" charset="0"/>
            </a:endParaRPr>
          </a:p>
          <a:p>
            <a:pPr algn="just" rtl="0"/>
            <a:r>
              <a:rPr lang="sr-Cyrl-RS" sz="2800" dirty="0">
                <a:latin typeface="Arial" panose="020B0604020202020204" pitchFamily="34" charset="0"/>
                <a:cs typeface="Arial" panose="020B0604020202020204" pitchFamily="34" charset="0"/>
              </a:rPr>
              <a:t>П</a:t>
            </a:r>
            <a:r>
              <a:rPr lang="sr-Cyrl-RS" sz="2800" b="0" i="0" u="none" strike="noStrike" dirty="0">
                <a:effectLst/>
                <a:latin typeface="Arial" panose="020B0604020202020204" pitchFamily="34" charset="0"/>
                <a:cs typeface="Arial" panose="020B0604020202020204" pitchFamily="34" charset="0"/>
              </a:rPr>
              <a:t>остојећа софтверска решења за друштвено умрежавање:</a:t>
            </a:r>
            <a:br>
              <a:rPr lang="en-GB" sz="2000" dirty="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9E5F750-558C-987F-FA6F-64505F25B7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527" y="3241790"/>
            <a:ext cx="3305618" cy="3312229"/>
          </a:xfrm>
          <a:prstGeom prst="ellipse">
            <a:avLst/>
          </a:prstGeom>
          <a:ln w="63500" cap="rnd">
            <a:solidFill>
              <a:schemeClr val="tx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2">
            <a:extLst>
              <a:ext uri="{FF2B5EF4-FFF2-40B4-BE49-F238E27FC236}">
                <a16:creationId xmlns:a16="http://schemas.microsoft.com/office/drawing/2014/main" id="{26D72C9B-AD43-6B69-F856-0112C10A88E4}"/>
              </a:ext>
            </a:extLst>
          </p:cNvPr>
          <p:cNvSpPr txBox="1"/>
          <p:nvPr/>
        </p:nvSpPr>
        <p:spPr>
          <a:xfrm>
            <a:off x="823912" y="2476522"/>
            <a:ext cx="2633663" cy="461665"/>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Facebook</a:t>
            </a:r>
          </a:p>
        </p:txBody>
      </p:sp>
      <p:sp>
        <p:nvSpPr>
          <p:cNvPr id="5" name="TextBox 4">
            <a:extLst>
              <a:ext uri="{FF2B5EF4-FFF2-40B4-BE49-F238E27FC236}">
                <a16:creationId xmlns:a16="http://schemas.microsoft.com/office/drawing/2014/main" id="{1FD47154-3C82-4880-33FC-DA2B1C44482A}"/>
              </a:ext>
            </a:extLst>
          </p:cNvPr>
          <p:cNvSpPr txBox="1"/>
          <p:nvPr/>
        </p:nvSpPr>
        <p:spPr>
          <a:xfrm>
            <a:off x="4831163" y="2476522"/>
            <a:ext cx="2633663" cy="461665"/>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Instagram</a:t>
            </a:r>
          </a:p>
        </p:txBody>
      </p:sp>
      <p:sp>
        <p:nvSpPr>
          <p:cNvPr id="8" name="TextBox 7">
            <a:extLst>
              <a:ext uri="{FF2B5EF4-FFF2-40B4-BE49-F238E27FC236}">
                <a16:creationId xmlns:a16="http://schemas.microsoft.com/office/drawing/2014/main" id="{A68A9379-8BF1-DBA6-2702-92D3A9454422}"/>
              </a:ext>
            </a:extLst>
          </p:cNvPr>
          <p:cNvSpPr txBox="1"/>
          <p:nvPr/>
        </p:nvSpPr>
        <p:spPr>
          <a:xfrm>
            <a:off x="8162249" y="2476522"/>
            <a:ext cx="2633663" cy="461665"/>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Twitter</a:t>
            </a:r>
          </a:p>
        </p:txBody>
      </p:sp>
      <p:sp>
        <p:nvSpPr>
          <p:cNvPr id="9" name="TextBox 8">
            <a:extLst>
              <a:ext uri="{FF2B5EF4-FFF2-40B4-BE49-F238E27FC236}">
                <a16:creationId xmlns:a16="http://schemas.microsoft.com/office/drawing/2014/main" id="{C3EEBE3A-9F6B-EC5F-2004-6BB9DBA589D2}"/>
              </a:ext>
            </a:extLst>
          </p:cNvPr>
          <p:cNvSpPr txBox="1"/>
          <p:nvPr/>
        </p:nvSpPr>
        <p:spPr>
          <a:xfrm>
            <a:off x="823912" y="3478455"/>
            <a:ext cx="2633663" cy="461665"/>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LinkedIn</a:t>
            </a:r>
          </a:p>
        </p:txBody>
      </p:sp>
      <p:sp>
        <p:nvSpPr>
          <p:cNvPr id="10" name="TextBox 9">
            <a:extLst>
              <a:ext uri="{FF2B5EF4-FFF2-40B4-BE49-F238E27FC236}">
                <a16:creationId xmlns:a16="http://schemas.microsoft.com/office/drawing/2014/main" id="{81032BFE-6D26-B748-5950-FBCA3FFD7E4B}"/>
              </a:ext>
            </a:extLst>
          </p:cNvPr>
          <p:cNvSpPr txBox="1"/>
          <p:nvPr/>
        </p:nvSpPr>
        <p:spPr>
          <a:xfrm>
            <a:off x="4848224" y="3458149"/>
            <a:ext cx="2633663" cy="461665"/>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TikTok</a:t>
            </a:r>
          </a:p>
        </p:txBody>
      </p:sp>
      <p:sp>
        <p:nvSpPr>
          <p:cNvPr id="11" name="TextBox 10">
            <a:extLst>
              <a:ext uri="{FF2B5EF4-FFF2-40B4-BE49-F238E27FC236}">
                <a16:creationId xmlns:a16="http://schemas.microsoft.com/office/drawing/2014/main" id="{437098CD-186A-E5AF-05D7-A7AB97B9E493}"/>
              </a:ext>
            </a:extLst>
          </p:cNvPr>
          <p:cNvSpPr txBox="1"/>
          <p:nvPr/>
        </p:nvSpPr>
        <p:spPr>
          <a:xfrm>
            <a:off x="823912" y="3214688"/>
            <a:ext cx="1947863" cy="797459"/>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29803031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EA45CB-B04B-D57A-AB07-A322F8599415}"/>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2000" contrast="-14000"/>
                    </a14:imgEffect>
                  </a14:imgLayer>
                </a14:imgProps>
              </a:ext>
              <a:ext uri="{28A0092B-C50C-407E-A947-70E740481C1C}">
                <a14:useLocalDpi xmlns:a14="http://schemas.microsoft.com/office/drawing/2010/main" val="0"/>
              </a:ext>
            </a:extLst>
          </a:blip>
          <a:srcRect/>
          <a:stretch/>
        </p:blipFill>
        <p:spPr>
          <a:xfrm>
            <a:off x="1" y="-1"/>
            <a:ext cx="12192000" cy="6858001"/>
          </a:xfrm>
          <a:prstGeom prst="rect">
            <a:avLst/>
          </a:prstGeom>
        </p:spPr>
      </p:pic>
      <p:sp>
        <p:nvSpPr>
          <p:cNvPr id="2" name="Title 1">
            <a:extLst>
              <a:ext uri="{FF2B5EF4-FFF2-40B4-BE49-F238E27FC236}">
                <a16:creationId xmlns:a16="http://schemas.microsoft.com/office/drawing/2014/main" id="{FDAAFC08-DD28-DB66-F2F8-BEA3343E8ADD}"/>
              </a:ext>
            </a:extLst>
          </p:cNvPr>
          <p:cNvSpPr>
            <a:spLocks noGrp="1"/>
          </p:cNvSpPr>
          <p:nvPr>
            <p:ph type="title"/>
          </p:nvPr>
        </p:nvSpPr>
        <p:spPr>
          <a:xfrm>
            <a:off x="1" y="31838"/>
            <a:ext cx="12191999" cy="1245245"/>
          </a:xfrm>
        </p:spPr>
        <p:txBody>
          <a:bodyPr>
            <a:normAutofit/>
          </a:bodyPr>
          <a:lstStyle/>
          <a:p>
            <a:pPr algn="ctr"/>
            <a:r>
              <a:rPr lang="sr-Cyrl-RS" sz="4000" b="1" dirty="0">
                <a:solidFill>
                  <a:schemeClr val="tx1"/>
                </a:solidFill>
                <a:latin typeface="Arial" panose="020B0604020202020204" pitchFamily="34" charset="0"/>
                <a:cs typeface="Arial" panose="020B0604020202020204" pitchFamily="34" charset="0"/>
              </a:rPr>
              <a:t>Коришћене технологије</a:t>
            </a:r>
            <a:endParaRPr lang="en-GB" sz="4000" b="1"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9443DCD-4B88-1ADD-DD6E-CB78AB2BAB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5691" y="3466134"/>
            <a:ext cx="2043953" cy="9581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F7B9D8D8-0288-EB46-0DA6-53BAC70685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0219" y="5317286"/>
            <a:ext cx="1570182" cy="785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Graphic 10">
            <a:extLst>
              <a:ext uri="{FF2B5EF4-FFF2-40B4-BE49-F238E27FC236}">
                <a16:creationId xmlns:a16="http://schemas.microsoft.com/office/drawing/2014/main" id="{56FC6841-430F-B7F1-118D-8DE38E9FC7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62719" y="4485041"/>
            <a:ext cx="1115637" cy="576020"/>
          </a:xfrm>
          <a:prstGeom prst="rect">
            <a:avLst/>
          </a:prstGeom>
        </p:spPr>
      </p:pic>
      <p:pic>
        <p:nvPicPr>
          <p:cNvPr id="13" name="Picture 12">
            <a:extLst>
              <a:ext uri="{FF2B5EF4-FFF2-40B4-BE49-F238E27FC236}">
                <a16:creationId xmlns:a16="http://schemas.microsoft.com/office/drawing/2014/main" id="{4C8EA9E0-57D2-BD31-8514-1F8285F079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11816" y="5363224"/>
            <a:ext cx="1255680" cy="7640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AAAF9759-2D93-A279-27B4-71E111FEC4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88178" y="4699764"/>
            <a:ext cx="1585071" cy="4399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id="{5B734D6A-38D0-F41D-5579-5D88BF0F8A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52332" y="4543407"/>
            <a:ext cx="1450669" cy="10888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1AA997D7-FB2C-B954-D88E-630B471A488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92313" y="3305644"/>
            <a:ext cx="2116586" cy="11203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0C97378E-D9F1-B5AD-041B-AA358F91942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23164" y="2355891"/>
            <a:ext cx="1116106" cy="11161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hape 1">
            <a:extLst>
              <a:ext uri="{FF2B5EF4-FFF2-40B4-BE49-F238E27FC236}">
                <a16:creationId xmlns:a16="http://schemas.microsoft.com/office/drawing/2014/main" id="{9FE36845-05B8-E3F5-1B80-9E52630C3F08}"/>
              </a:ext>
            </a:extLst>
          </p:cNvPr>
          <p:cNvSpPr/>
          <p:nvPr/>
        </p:nvSpPr>
        <p:spPr>
          <a:xfrm>
            <a:off x="539158" y="1947414"/>
            <a:ext cx="493990" cy="493990"/>
          </a:xfrm>
          <a:prstGeom prst="roundRect">
            <a:avLst>
              <a:gd name="adj" fmla="val 6667"/>
            </a:avLst>
          </a:prstGeom>
          <a:solidFill>
            <a:srgbClr val="484B51"/>
          </a:solidFill>
          <a:ln/>
        </p:spPr>
        <p:txBody>
          <a:bodyPr/>
          <a:lstStyle/>
          <a:p>
            <a:pPr algn="ctr"/>
            <a:r>
              <a:rPr lang="en-GB" sz="2400" dirty="0"/>
              <a:t>1</a:t>
            </a:r>
          </a:p>
        </p:txBody>
      </p:sp>
      <p:sp>
        <p:nvSpPr>
          <p:cNvPr id="10" name="TextBox 9">
            <a:extLst>
              <a:ext uri="{FF2B5EF4-FFF2-40B4-BE49-F238E27FC236}">
                <a16:creationId xmlns:a16="http://schemas.microsoft.com/office/drawing/2014/main" id="{C5DBB75C-5326-E4F6-D712-8A38D82EB34F}"/>
              </a:ext>
            </a:extLst>
          </p:cNvPr>
          <p:cNvSpPr txBox="1"/>
          <p:nvPr/>
        </p:nvSpPr>
        <p:spPr>
          <a:xfrm>
            <a:off x="1180182" y="1979739"/>
            <a:ext cx="205107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Android</a:t>
            </a:r>
          </a:p>
        </p:txBody>
      </p:sp>
      <p:sp>
        <p:nvSpPr>
          <p:cNvPr id="20" name="Shape 1">
            <a:extLst>
              <a:ext uri="{FF2B5EF4-FFF2-40B4-BE49-F238E27FC236}">
                <a16:creationId xmlns:a16="http://schemas.microsoft.com/office/drawing/2014/main" id="{0F1537A2-67BE-32EE-5302-997A0EB716DC}"/>
              </a:ext>
            </a:extLst>
          </p:cNvPr>
          <p:cNvSpPr/>
          <p:nvPr/>
        </p:nvSpPr>
        <p:spPr>
          <a:xfrm>
            <a:off x="539158" y="2701336"/>
            <a:ext cx="493990" cy="493990"/>
          </a:xfrm>
          <a:prstGeom prst="roundRect">
            <a:avLst>
              <a:gd name="adj" fmla="val 6667"/>
            </a:avLst>
          </a:prstGeom>
          <a:solidFill>
            <a:srgbClr val="484B51"/>
          </a:solidFill>
          <a:ln/>
        </p:spPr>
        <p:txBody>
          <a:bodyPr/>
          <a:lstStyle/>
          <a:p>
            <a:pPr algn="ctr"/>
            <a:r>
              <a:rPr lang="en-GB" sz="2400" dirty="0"/>
              <a:t>2</a:t>
            </a:r>
          </a:p>
        </p:txBody>
      </p:sp>
      <p:sp>
        <p:nvSpPr>
          <p:cNvPr id="23" name="TextBox 22">
            <a:extLst>
              <a:ext uri="{FF2B5EF4-FFF2-40B4-BE49-F238E27FC236}">
                <a16:creationId xmlns:a16="http://schemas.microsoft.com/office/drawing/2014/main" id="{B10D88D0-D394-783E-E273-450C527C68F2}"/>
              </a:ext>
            </a:extLst>
          </p:cNvPr>
          <p:cNvSpPr txBox="1"/>
          <p:nvPr/>
        </p:nvSpPr>
        <p:spPr>
          <a:xfrm>
            <a:off x="1180181" y="2747367"/>
            <a:ext cx="205107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Retrofit</a:t>
            </a:r>
          </a:p>
        </p:txBody>
      </p:sp>
      <p:sp>
        <p:nvSpPr>
          <p:cNvPr id="28" name="Shape 1">
            <a:extLst>
              <a:ext uri="{FF2B5EF4-FFF2-40B4-BE49-F238E27FC236}">
                <a16:creationId xmlns:a16="http://schemas.microsoft.com/office/drawing/2014/main" id="{3DD2BD4E-4B23-3014-18F6-75C305A5458E}"/>
              </a:ext>
            </a:extLst>
          </p:cNvPr>
          <p:cNvSpPr/>
          <p:nvPr/>
        </p:nvSpPr>
        <p:spPr>
          <a:xfrm>
            <a:off x="539158" y="3440259"/>
            <a:ext cx="493990" cy="493990"/>
          </a:xfrm>
          <a:prstGeom prst="roundRect">
            <a:avLst>
              <a:gd name="adj" fmla="val 6667"/>
            </a:avLst>
          </a:prstGeom>
          <a:solidFill>
            <a:srgbClr val="484B51"/>
          </a:solidFill>
          <a:ln/>
        </p:spPr>
        <p:txBody>
          <a:bodyPr/>
          <a:lstStyle/>
          <a:p>
            <a:pPr algn="ctr"/>
            <a:r>
              <a:rPr lang="en-GB" sz="2400" dirty="0"/>
              <a:t>3</a:t>
            </a:r>
          </a:p>
        </p:txBody>
      </p:sp>
      <p:sp>
        <p:nvSpPr>
          <p:cNvPr id="29" name="TextBox 28">
            <a:extLst>
              <a:ext uri="{FF2B5EF4-FFF2-40B4-BE49-F238E27FC236}">
                <a16:creationId xmlns:a16="http://schemas.microsoft.com/office/drawing/2014/main" id="{988C3A43-9635-0B23-36C2-45268E71C125}"/>
              </a:ext>
            </a:extLst>
          </p:cNvPr>
          <p:cNvSpPr txBox="1"/>
          <p:nvPr/>
        </p:nvSpPr>
        <p:spPr>
          <a:xfrm>
            <a:off x="1225817" y="3456421"/>
            <a:ext cx="2051071" cy="461665"/>
          </a:xfrm>
          <a:prstGeom prst="rect">
            <a:avLst/>
          </a:prstGeom>
          <a:noFill/>
        </p:spPr>
        <p:txBody>
          <a:bodyPr wrap="square" rtlCol="0">
            <a:spAutoFit/>
          </a:bodyPr>
          <a:lstStyle/>
          <a:p>
            <a:r>
              <a:rPr lang="en-GB" sz="2400" b="1">
                <a:latin typeface="Arial" panose="020B0604020202020204" pitchFamily="34" charset="0"/>
                <a:cs typeface="Arial" panose="020B0604020202020204" pitchFamily="34" charset="0"/>
              </a:rPr>
              <a:t>REST API</a:t>
            </a:r>
            <a:endParaRPr lang="en-GB" sz="2400" b="1" dirty="0">
              <a:latin typeface="Arial" panose="020B0604020202020204" pitchFamily="34" charset="0"/>
              <a:cs typeface="Arial" panose="020B0604020202020204" pitchFamily="34" charset="0"/>
            </a:endParaRPr>
          </a:p>
        </p:txBody>
      </p:sp>
      <p:sp>
        <p:nvSpPr>
          <p:cNvPr id="31" name="Shape 1">
            <a:extLst>
              <a:ext uri="{FF2B5EF4-FFF2-40B4-BE49-F238E27FC236}">
                <a16:creationId xmlns:a16="http://schemas.microsoft.com/office/drawing/2014/main" id="{2B0ED229-39BD-9415-FB79-63854C8C9BE2}"/>
              </a:ext>
            </a:extLst>
          </p:cNvPr>
          <p:cNvSpPr/>
          <p:nvPr/>
        </p:nvSpPr>
        <p:spPr>
          <a:xfrm>
            <a:off x="539158" y="4182177"/>
            <a:ext cx="493990" cy="493990"/>
          </a:xfrm>
          <a:prstGeom prst="roundRect">
            <a:avLst>
              <a:gd name="adj" fmla="val 6667"/>
            </a:avLst>
          </a:prstGeom>
          <a:solidFill>
            <a:srgbClr val="484B51"/>
          </a:solidFill>
          <a:ln/>
        </p:spPr>
        <p:txBody>
          <a:bodyPr/>
          <a:lstStyle/>
          <a:p>
            <a:pPr algn="ctr"/>
            <a:r>
              <a:rPr lang="en-GB" sz="2400" dirty="0"/>
              <a:t>4</a:t>
            </a:r>
          </a:p>
        </p:txBody>
      </p:sp>
      <p:sp>
        <p:nvSpPr>
          <p:cNvPr id="32" name="TextBox 31">
            <a:extLst>
              <a:ext uri="{FF2B5EF4-FFF2-40B4-BE49-F238E27FC236}">
                <a16:creationId xmlns:a16="http://schemas.microsoft.com/office/drawing/2014/main" id="{496CF6B9-2342-4C5F-8B14-EF77084DD2BC}"/>
              </a:ext>
            </a:extLst>
          </p:cNvPr>
          <p:cNvSpPr txBox="1"/>
          <p:nvPr/>
        </p:nvSpPr>
        <p:spPr>
          <a:xfrm>
            <a:off x="1180182" y="4214502"/>
            <a:ext cx="205107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Spring Boot</a:t>
            </a:r>
          </a:p>
        </p:txBody>
      </p:sp>
      <p:sp>
        <p:nvSpPr>
          <p:cNvPr id="33" name="Shape 1">
            <a:extLst>
              <a:ext uri="{FF2B5EF4-FFF2-40B4-BE49-F238E27FC236}">
                <a16:creationId xmlns:a16="http://schemas.microsoft.com/office/drawing/2014/main" id="{052D9C6E-B927-0C3D-0283-0E015257EC92}"/>
              </a:ext>
            </a:extLst>
          </p:cNvPr>
          <p:cNvSpPr/>
          <p:nvPr/>
        </p:nvSpPr>
        <p:spPr>
          <a:xfrm>
            <a:off x="539158" y="4936099"/>
            <a:ext cx="493990" cy="493990"/>
          </a:xfrm>
          <a:prstGeom prst="roundRect">
            <a:avLst>
              <a:gd name="adj" fmla="val 6667"/>
            </a:avLst>
          </a:prstGeom>
          <a:solidFill>
            <a:srgbClr val="484B51"/>
          </a:solidFill>
          <a:ln/>
        </p:spPr>
        <p:txBody>
          <a:bodyPr/>
          <a:lstStyle/>
          <a:p>
            <a:pPr algn="ctr"/>
            <a:r>
              <a:rPr lang="en-GB" sz="2400" dirty="0"/>
              <a:t>5</a:t>
            </a:r>
          </a:p>
        </p:txBody>
      </p:sp>
      <p:sp>
        <p:nvSpPr>
          <p:cNvPr id="34" name="TextBox 33">
            <a:extLst>
              <a:ext uri="{FF2B5EF4-FFF2-40B4-BE49-F238E27FC236}">
                <a16:creationId xmlns:a16="http://schemas.microsoft.com/office/drawing/2014/main" id="{5B401018-B57C-E2CB-60D0-711B2D8754A5}"/>
              </a:ext>
            </a:extLst>
          </p:cNvPr>
          <p:cNvSpPr txBox="1"/>
          <p:nvPr/>
        </p:nvSpPr>
        <p:spPr>
          <a:xfrm>
            <a:off x="1180180" y="4982130"/>
            <a:ext cx="3067760" cy="461665"/>
          </a:xfrm>
          <a:prstGeom prst="rect">
            <a:avLst/>
          </a:prstGeom>
          <a:noFill/>
        </p:spPr>
        <p:txBody>
          <a:bodyPr wrap="square" rtlCol="0">
            <a:spAutoFit/>
          </a:bodyPr>
          <a:lstStyle/>
          <a:p>
            <a:r>
              <a:rPr lang="en-GB" sz="2400" b="1">
                <a:latin typeface="Arial" panose="020B0604020202020204" pitchFamily="34" charset="0"/>
                <a:cs typeface="Arial" panose="020B0604020202020204" pitchFamily="34" charset="0"/>
              </a:rPr>
              <a:t>Spring Framework</a:t>
            </a:r>
            <a:endParaRPr lang="en-GB" sz="2400" b="1" dirty="0">
              <a:latin typeface="Arial" panose="020B0604020202020204" pitchFamily="34" charset="0"/>
              <a:cs typeface="Arial" panose="020B0604020202020204" pitchFamily="34" charset="0"/>
            </a:endParaRPr>
          </a:p>
        </p:txBody>
      </p:sp>
      <p:sp>
        <p:nvSpPr>
          <p:cNvPr id="35" name="Shape 1">
            <a:extLst>
              <a:ext uri="{FF2B5EF4-FFF2-40B4-BE49-F238E27FC236}">
                <a16:creationId xmlns:a16="http://schemas.microsoft.com/office/drawing/2014/main" id="{26B260BA-01FA-B019-3FB8-8983B1167B1E}"/>
              </a:ext>
            </a:extLst>
          </p:cNvPr>
          <p:cNvSpPr/>
          <p:nvPr/>
        </p:nvSpPr>
        <p:spPr>
          <a:xfrm>
            <a:off x="539158" y="5675022"/>
            <a:ext cx="493990" cy="493990"/>
          </a:xfrm>
          <a:prstGeom prst="roundRect">
            <a:avLst>
              <a:gd name="adj" fmla="val 6667"/>
            </a:avLst>
          </a:prstGeom>
          <a:solidFill>
            <a:srgbClr val="484B51"/>
          </a:solidFill>
          <a:ln/>
        </p:spPr>
        <p:txBody>
          <a:bodyPr/>
          <a:lstStyle/>
          <a:p>
            <a:pPr algn="ctr"/>
            <a:r>
              <a:rPr lang="en-GB" sz="2400" dirty="0"/>
              <a:t>6</a:t>
            </a:r>
          </a:p>
        </p:txBody>
      </p:sp>
      <p:sp>
        <p:nvSpPr>
          <p:cNvPr id="36" name="TextBox 35">
            <a:extLst>
              <a:ext uri="{FF2B5EF4-FFF2-40B4-BE49-F238E27FC236}">
                <a16:creationId xmlns:a16="http://schemas.microsoft.com/office/drawing/2014/main" id="{9217F885-F12D-45B5-CD9B-1DC526364CE2}"/>
              </a:ext>
            </a:extLst>
          </p:cNvPr>
          <p:cNvSpPr txBox="1"/>
          <p:nvPr/>
        </p:nvSpPr>
        <p:spPr>
          <a:xfrm>
            <a:off x="1225817" y="5691184"/>
            <a:ext cx="205107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Maven</a:t>
            </a:r>
          </a:p>
        </p:txBody>
      </p:sp>
      <p:pic>
        <p:nvPicPr>
          <p:cNvPr id="19" name="Graphic 18">
            <a:extLst>
              <a:ext uri="{FF2B5EF4-FFF2-40B4-BE49-F238E27FC236}">
                <a16:creationId xmlns:a16="http://schemas.microsoft.com/office/drawing/2014/main" id="{F6205F79-BE56-2861-7346-EA825C7C01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011471" y="2329283"/>
            <a:ext cx="923555" cy="923555"/>
          </a:xfrm>
          <a:prstGeom prst="rect">
            <a:avLst/>
          </a:prstGeom>
        </p:spPr>
      </p:pic>
      <p:sp>
        <p:nvSpPr>
          <p:cNvPr id="37" name="Shape 1">
            <a:extLst>
              <a:ext uri="{FF2B5EF4-FFF2-40B4-BE49-F238E27FC236}">
                <a16:creationId xmlns:a16="http://schemas.microsoft.com/office/drawing/2014/main" id="{3B91AB03-28E8-F4CB-27F8-B945F018CCAF}"/>
              </a:ext>
            </a:extLst>
          </p:cNvPr>
          <p:cNvSpPr/>
          <p:nvPr/>
        </p:nvSpPr>
        <p:spPr>
          <a:xfrm>
            <a:off x="4193614" y="1962990"/>
            <a:ext cx="493990" cy="493990"/>
          </a:xfrm>
          <a:prstGeom prst="roundRect">
            <a:avLst>
              <a:gd name="adj" fmla="val 6667"/>
            </a:avLst>
          </a:prstGeom>
          <a:solidFill>
            <a:srgbClr val="484B51"/>
          </a:solidFill>
          <a:ln/>
        </p:spPr>
        <p:txBody>
          <a:bodyPr/>
          <a:lstStyle/>
          <a:p>
            <a:pPr algn="ctr"/>
            <a:r>
              <a:rPr lang="en-GB" sz="2400" dirty="0"/>
              <a:t>7</a:t>
            </a:r>
          </a:p>
        </p:txBody>
      </p:sp>
      <p:sp>
        <p:nvSpPr>
          <p:cNvPr id="38" name="TextBox 37">
            <a:extLst>
              <a:ext uri="{FF2B5EF4-FFF2-40B4-BE49-F238E27FC236}">
                <a16:creationId xmlns:a16="http://schemas.microsoft.com/office/drawing/2014/main" id="{0C20206D-3C09-08EE-D417-D021D4855FF3}"/>
              </a:ext>
            </a:extLst>
          </p:cNvPr>
          <p:cNvSpPr txBox="1"/>
          <p:nvPr/>
        </p:nvSpPr>
        <p:spPr>
          <a:xfrm>
            <a:off x="4834638" y="1995315"/>
            <a:ext cx="262327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Spring security</a:t>
            </a:r>
          </a:p>
        </p:txBody>
      </p:sp>
      <p:sp>
        <p:nvSpPr>
          <p:cNvPr id="39" name="Shape 1">
            <a:extLst>
              <a:ext uri="{FF2B5EF4-FFF2-40B4-BE49-F238E27FC236}">
                <a16:creationId xmlns:a16="http://schemas.microsoft.com/office/drawing/2014/main" id="{15673C82-73E7-5C4A-A1DE-7996B34301E0}"/>
              </a:ext>
            </a:extLst>
          </p:cNvPr>
          <p:cNvSpPr/>
          <p:nvPr/>
        </p:nvSpPr>
        <p:spPr>
          <a:xfrm>
            <a:off x="4193614" y="2716912"/>
            <a:ext cx="493990" cy="493990"/>
          </a:xfrm>
          <a:prstGeom prst="roundRect">
            <a:avLst>
              <a:gd name="adj" fmla="val 6667"/>
            </a:avLst>
          </a:prstGeom>
          <a:solidFill>
            <a:srgbClr val="484B51"/>
          </a:solidFill>
          <a:ln/>
        </p:spPr>
        <p:txBody>
          <a:bodyPr/>
          <a:lstStyle/>
          <a:p>
            <a:pPr algn="ctr"/>
            <a:r>
              <a:rPr lang="en-GB" sz="2400" dirty="0"/>
              <a:t>8</a:t>
            </a:r>
          </a:p>
        </p:txBody>
      </p:sp>
      <p:sp>
        <p:nvSpPr>
          <p:cNvPr id="40" name="TextBox 39">
            <a:extLst>
              <a:ext uri="{FF2B5EF4-FFF2-40B4-BE49-F238E27FC236}">
                <a16:creationId xmlns:a16="http://schemas.microsoft.com/office/drawing/2014/main" id="{7A3C082F-7272-EE6E-E626-C1622F8B31F7}"/>
              </a:ext>
            </a:extLst>
          </p:cNvPr>
          <p:cNvSpPr txBox="1"/>
          <p:nvPr/>
        </p:nvSpPr>
        <p:spPr>
          <a:xfrm>
            <a:off x="4834637" y="2762943"/>
            <a:ext cx="205107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Hibernate</a:t>
            </a:r>
          </a:p>
        </p:txBody>
      </p:sp>
      <p:sp>
        <p:nvSpPr>
          <p:cNvPr id="41" name="Shape 1">
            <a:extLst>
              <a:ext uri="{FF2B5EF4-FFF2-40B4-BE49-F238E27FC236}">
                <a16:creationId xmlns:a16="http://schemas.microsoft.com/office/drawing/2014/main" id="{1E08B934-E196-0460-BC8D-32DEAE7D5CEE}"/>
              </a:ext>
            </a:extLst>
          </p:cNvPr>
          <p:cNvSpPr/>
          <p:nvPr/>
        </p:nvSpPr>
        <p:spPr>
          <a:xfrm>
            <a:off x="4193614" y="3455835"/>
            <a:ext cx="493990" cy="493990"/>
          </a:xfrm>
          <a:prstGeom prst="roundRect">
            <a:avLst>
              <a:gd name="adj" fmla="val 6667"/>
            </a:avLst>
          </a:prstGeom>
          <a:solidFill>
            <a:srgbClr val="484B51"/>
          </a:solidFill>
          <a:ln/>
        </p:spPr>
        <p:txBody>
          <a:bodyPr/>
          <a:lstStyle/>
          <a:p>
            <a:pPr algn="ctr"/>
            <a:r>
              <a:rPr lang="en-GB" sz="2400" dirty="0"/>
              <a:t>9</a:t>
            </a:r>
          </a:p>
        </p:txBody>
      </p:sp>
      <p:sp>
        <p:nvSpPr>
          <p:cNvPr id="42" name="TextBox 41">
            <a:extLst>
              <a:ext uri="{FF2B5EF4-FFF2-40B4-BE49-F238E27FC236}">
                <a16:creationId xmlns:a16="http://schemas.microsoft.com/office/drawing/2014/main" id="{C16D8D53-EE79-6492-6957-62765D74214D}"/>
              </a:ext>
            </a:extLst>
          </p:cNvPr>
          <p:cNvSpPr txBox="1"/>
          <p:nvPr/>
        </p:nvSpPr>
        <p:spPr>
          <a:xfrm>
            <a:off x="4880273" y="3471997"/>
            <a:ext cx="205107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JWT Token</a:t>
            </a:r>
          </a:p>
        </p:txBody>
      </p:sp>
      <p:sp>
        <p:nvSpPr>
          <p:cNvPr id="43" name="Shape 1">
            <a:extLst>
              <a:ext uri="{FF2B5EF4-FFF2-40B4-BE49-F238E27FC236}">
                <a16:creationId xmlns:a16="http://schemas.microsoft.com/office/drawing/2014/main" id="{9E1564CB-6005-3047-F720-269AEA2309C6}"/>
              </a:ext>
            </a:extLst>
          </p:cNvPr>
          <p:cNvSpPr/>
          <p:nvPr/>
        </p:nvSpPr>
        <p:spPr>
          <a:xfrm>
            <a:off x="4193614" y="4197753"/>
            <a:ext cx="532208" cy="493990"/>
          </a:xfrm>
          <a:prstGeom prst="roundRect">
            <a:avLst>
              <a:gd name="adj" fmla="val 6667"/>
            </a:avLst>
          </a:prstGeom>
          <a:solidFill>
            <a:srgbClr val="484B51"/>
          </a:solidFill>
          <a:ln/>
        </p:spPr>
        <p:txBody>
          <a:bodyPr/>
          <a:lstStyle/>
          <a:p>
            <a:pPr algn="ctr"/>
            <a:r>
              <a:rPr lang="en-GB" sz="2400" dirty="0"/>
              <a:t>10</a:t>
            </a:r>
          </a:p>
        </p:txBody>
      </p:sp>
      <p:sp>
        <p:nvSpPr>
          <p:cNvPr id="44" name="TextBox 43">
            <a:extLst>
              <a:ext uri="{FF2B5EF4-FFF2-40B4-BE49-F238E27FC236}">
                <a16:creationId xmlns:a16="http://schemas.microsoft.com/office/drawing/2014/main" id="{A214BF24-857B-9F63-77D8-1432CCC6CCE3}"/>
              </a:ext>
            </a:extLst>
          </p:cNvPr>
          <p:cNvSpPr txBox="1"/>
          <p:nvPr/>
        </p:nvSpPr>
        <p:spPr>
          <a:xfrm>
            <a:off x="4834638" y="4230078"/>
            <a:ext cx="205107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 MySQL</a:t>
            </a:r>
          </a:p>
        </p:txBody>
      </p:sp>
      <p:sp>
        <p:nvSpPr>
          <p:cNvPr id="45" name="Shape 1">
            <a:extLst>
              <a:ext uri="{FF2B5EF4-FFF2-40B4-BE49-F238E27FC236}">
                <a16:creationId xmlns:a16="http://schemas.microsoft.com/office/drawing/2014/main" id="{C5DD7347-0ED9-5F10-5D4D-BDF6D800482D}"/>
              </a:ext>
            </a:extLst>
          </p:cNvPr>
          <p:cNvSpPr/>
          <p:nvPr/>
        </p:nvSpPr>
        <p:spPr>
          <a:xfrm>
            <a:off x="4193614" y="4951675"/>
            <a:ext cx="532208" cy="493990"/>
          </a:xfrm>
          <a:prstGeom prst="roundRect">
            <a:avLst>
              <a:gd name="adj" fmla="val 6667"/>
            </a:avLst>
          </a:prstGeom>
          <a:solidFill>
            <a:srgbClr val="484B51"/>
          </a:solidFill>
          <a:ln/>
        </p:spPr>
        <p:txBody>
          <a:bodyPr/>
          <a:lstStyle/>
          <a:p>
            <a:pPr algn="ctr"/>
            <a:r>
              <a:rPr lang="en-GB" sz="2400" dirty="0"/>
              <a:t>11</a:t>
            </a:r>
          </a:p>
        </p:txBody>
      </p:sp>
      <p:sp>
        <p:nvSpPr>
          <p:cNvPr id="46" name="TextBox 45">
            <a:extLst>
              <a:ext uri="{FF2B5EF4-FFF2-40B4-BE49-F238E27FC236}">
                <a16:creationId xmlns:a16="http://schemas.microsoft.com/office/drawing/2014/main" id="{68B9872A-44C4-BB62-556C-B71350B8DD18}"/>
              </a:ext>
            </a:extLst>
          </p:cNvPr>
          <p:cNvSpPr txBox="1"/>
          <p:nvPr/>
        </p:nvSpPr>
        <p:spPr>
          <a:xfrm>
            <a:off x="4834637" y="4997706"/>
            <a:ext cx="205107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 Firebase</a:t>
            </a:r>
          </a:p>
        </p:txBody>
      </p:sp>
    </p:spTree>
    <p:extLst>
      <p:ext uri="{BB962C8B-B14F-4D97-AF65-F5344CB8AC3E}">
        <p14:creationId xmlns:p14="http://schemas.microsoft.com/office/powerpoint/2010/main" val="414745183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5937E3-A1E2-4C09-4048-06B2E247C01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2000" contrast="-14000"/>
                    </a14:imgEffect>
                  </a14:imgLayer>
                </a14:imgProps>
              </a:ext>
              <a:ext uri="{28A0092B-C50C-407E-A947-70E740481C1C}">
                <a14:useLocalDpi xmlns:a14="http://schemas.microsoft.com/office/drawing/2010/main" val="0"/>
              </a:ext>
            </a:extLst>
          </a:blip>
          <a:srcRect/>
          <a:stretch/>
        </p:blipFill>
        <p:spPr>
          <a:xfrm>
            <a:off x="0" y="-5"/>
            <a:ext cx="12192000" cy="6858001"/>
          </a:xfrm>
          <a:prstGeom prst="rect">
            <a:avLst/>
          </a:prstGeom>
        </p:spPr>
      </p:pic>
      <p:sp>
        <p:nvSpPr>
          <p:cNvPr id="3" name="TextBox 2">
            <a:extLst>
              <a:ext uri="{FF2B5EF4-FFF2-40B4-BE49-F238E27FC236}">
                <a16:creationId xmlns:a16="http://schemas.microsoft.com/office/drawing/2014/main" id="{9512A842-A05C-0C69-58D5-5E0E4A9BFFCA}"/>
              </a:ext>
            </a:extLst>
          </p:cNvPr>
          <p:cNvSpPr txBox="1"/>
          <p:nvPr/>
        </p:nvSpPr>
        <p:spPr>
          <a:xfrm>
            <a:off x="-1" y="2890388"/>
            <a:ext cx="5140275" cy="1077218"/>
          </a:xfrm>
          <a:prstGeom prst="rect">
            <a:avLst/>
          </a:prstGeom>
          <a:noFill/>
        </p:spPr>
        <p:txBody>
          <a:bodyPr wrap="square">
            <a:spAutoFit/>
          </a:bodyPr>
          <a:lstStyle/>
          <a:p>
            <a:pPr algn="ctr"/>
            <a:r>
              <a:rPr lang="sr-Cyrl-RS" sz="3200" b="1" dirty="0">
                <a:latin typeface="Arial" panose="020B0604020202020204" pitchFamily="34" charset="0"/>
                <a:cs typeface="Arial" panose="020B0604020202020204" pitchFamily="34" charset="0"/>
              </a:rPr>
              <a:t>Спецификација</a:t>
            </a:r>
          </a:p>
          <a:p>
            <a:pPr algn="ctr"/>
            <a:r>
              <a:rPr lang="sr-Cyrl-RS" sz="3200" b="1" dirty="0">
                <a:latin typeface="Arial" panose="020B0604020202020204" pitchFamily="34" charset="0"/>
                <a:cs typeface="Arial" panose="020B0604020202020204" pitchFamily="34" charset="0"/>
              </a:rPr>
              <a:t>функционалних захтева</a:t>
            </a:r>
          </a:p>
        </p:txBody>
      </p:sp>
      <p:pic>
        <p:nvPicPr>
          <p:cNvPr id="5" name="Picture 4">
            <a:extLst>
              <a:ext uri="{FF2B5EF4-FFF2-40B4-BE49-F238E27FC236}">
                <a16:creationId xmlns:a16="http://schemas.microsoft.com/office/drawing/2014/main" id="{CA443702-E1E9-CF45-5EFB-6A84855400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0274" y="-1"/>
            <a:ext cx="7051726" cy="6857997"/>
          </a:xfrm>
          <a:prstGeom prst="rect">
            <a:avLst/>
          </a:prstGeom>
        </p:spPr>
      </p:pic>
    </p:spTree>
    <p:extLst>
      <p:ext uri="{BB962C8B-B14F-4D97-AF65-F5344CB8AC3E}">
        <p14:creationId xmlns:p14="http://schemas.microsoft.com/office/powerpoint/2010/main" val="4612705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F1AF51-C77F-86F3-EC7E-4853F638319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2000" contrast="-14000"/>
                    </a14:imgEffect>
                  </a14:imgLayer>
                </a14:imgProps>
              </a:ext>
              <a:ext uri="{28A0092B-C50C-407E-A947-70E740481C1C}">
                <a14:useLocalDpi xmlns:a14="http://schemas.microsoft.com/office/drawing/2010/main" val="0"/>
              </a:ext>
            </a:extLst>
          </a:blip>
          <a:srcRect/>
          <a:stretch/>
        </p:blipFill>
        <p:spPr>
          <a:xfrm>
            <a:off x="0" y="-1"/>
            <a:ext cx="12192000" cy="6858001"/>
          </a:xfrm>
          <a:prstGeom prst="rect">
            <a:avLst/>
          </a:prstGeom>
        </p:spPr>
      </p:pic>
      <p:sp>
        <p:nvSpPr>
          <p:cNvPr id="3" name="TextBox 2">
            <a:extLst>
              <a:ext uri="{FF2B5EF4-FFF2-40B4-BE49-F238E27FC236}">
                <a16:creationId xmlns:a16="http://schemas.microsoft.com/office/drawing/2014/main" id="{A90B39D8-6734-7996-50CE-FC17AD3B0DF8}"/>
              </a:ext>
            </a:extLst>
          </p:cNvPr>
          <p:cNvSpPr txBox="1"/>
          <p:nvPr/>
        </p:nvSpPr>
        <p:spPr>
          <a:xfrm>
            <a:off x="0" y="859722"/>
            <a:ext cx="12192000" cy="707886"/>
          </a:xfrm>
          <a:prstGeom prst="rect">
            <a:avLst/>
          </a:prstGeom>
          <a:noFill/>
        </p:spPr>
        <p:txBody>
          <a:bodyPr wrap="square">
            <a:spAutoFit/>
          </a:bodyPr>
          <a:lstStyle/>
          <a:p>
            <a:pPr algn="ctr"/>
            <a:r>
              <a:rPr lang="sr-Cyrl-RS" sz="4000" b="1" dirty="0">
                <a:latin typeface="Arial" panose="020B0604020202020204" pitchFamily="34" charset="0"/>
                <a:cs typeface="Arial" panose="020B0604020202020204" pitchFamily="34" charset="0"/>
              </a:rPr>
              <a:t>Спецификација нефункционалних захтева</a:t>
            </a:r>
          </a:p>
        </p:txBody>
      </p:sp>
      <p:grpSp>
        <p:nvGrpSpPr>
          <p:cNvPr id="15" name="Group 14">
            <a:extLst>
              <a:ext uri="{FF2B5EF4-FFF2-40B4-BE49-F238E27FC236}">
                <a16:creationId xmlns:a16="http://schemas.microsoft.com/office/drawing/2014/main" id="{D05C252D-3067-6151-D126-2FBC19F7A656}"/>
              </a:ext>
            </a:extLst>
          </p:cNvPr>
          <p:cNvGrpSpPr/>
          <p:nvPr/>
        </p:nvGrpSpPr>
        <p:grpSpPr>
          <a:xfrm>
            <a:off x="1200150" y="2132472"/>
            <a:ext cx="10286999" cy="1591628"/>
            <a:chOff x="614920" y="2132472"/>
            <a:chExt cx="7630239" cy="1591628"/>
          </a:xfrm>
        </p:grpSpPr>
        <p:sp>
          <p:nvSpPr>
            <p:cNvPr id="11" name="Shape 1">
              <a:extLst>
                <a:ext uri="{FF2B5EF4-FFF2-40B4-BE49-F238E27FC236}">
                  <a16:creationId xmlns:a16="http://schemas.microsoft.com/office/drawing/2014/main" id="{7804A3B3-218E-280E-D6F5-8AE926614453}"/>
                </a:ext>
              </a:extLst>
            </p:cNvPr>
            <p:cNvSpPr/>
            <p:nvPr/>
          </p:nvSpPr>
          <p:spPr>
            <a:xfrm>
              <a:off x="614920" y="2132472"/>
              <a:ext cx="7630239" cy="1591628"/>
            </a:xfrm>
            <a:prstGeom prst="roundRect">
              <a:avLst>
                <a:gd name="adj" fmla="val 2038"/>
              </a:avLst>
            </a:prstGeom>
            <a:solidFill>
              <a:srgbClr val="484B51"/>
            </a:solidFill>
            <a:ln/>
          </p:spPr>
        </p:sp>
        <p:sp>
          <p:nvSpPr>
            <p:cNvPr id="4" name="TextBox 3">
              <a:extLst>
                <a:ext uri="{FF2B5EF4-FFF2-40B4-BE49-F238E27FC236}">
                  <a16:creationId xmlns:a16="http://schemas.microsoft.com/office/drawing/2014/main" id="{0582B8CD-B4BA-5E54-6A41-C8A833B35917}"/>
                </a:ext>
              </a:extLst>
            </p:cNvPr>
            <p:cNvSpPr txBox="1"/>
            <p:nvPr/>
          </p:nvSpPr>
          <p:spPr>
            <a:xfrm>
              <a:off x="614921" y="2349827"/>
              <a:ext cx="7630238" cy="523220"/>
            </a:xfrm>
            <a:prstGeom prst="rect">
              <a:avLst/>
            </a:prstGeom>
            <a:noFill/>
          </p:spPr>
          <p:txBody>
            <a:bodyPr wrap="square" rtlCol="0">
              <a:spAutoFit/>
            </a:bodyPr>
            <a:lstStyle/>
            <a:p>
              <a:pPr algn="ctr"/>
              <a:r>
                <a:rPr lang="sr-Cyrl-RS" sz="2800" i="0" u="none" strike="noStrike" dirty="0" err="1">
                  <a:effectLst/>
                  <a:latin typeface="Arial" panose="020B0604020202020204" pitchFamily="34" charset="0"/>
                  <a:cs typeface="Arial" panose="020B0604020202020204" pitchFamily="34" charset="0"/>
                </a:rPr>
                <a:t>Аутентификација</a:t>
              </a:r>
              <a:r>
                <a:rPr lang="sr-Cyrl-RS" sz="2800" i="0" u="none" strike="noStrike" dirty="0">
                  <a:effectLst/>
                  <a:latin typeface="Arial" panose="020B0604020202020204" pitchFamily="34" charset="0"/>
                  <a:cs typeface="Arial" panose="020B0604020202020204" pitchFamily="34" charset="0"/>
                </a:rPr>
                <a:t> корисника</a:t>
              </a:r>
              <a:endParaRPr lang="en-GB"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8978321-2FF8-16C5-14E6-577C6899F8C5}"/>
                </a:ext>
              </a:extLst>
            </p:cNvPr>
            <p:cNvSpPr txBox="1"/>
            <p:nvPr/>
          </p:nvSpPr>
          <p:spPr>
            <a:xfrm>
              <a:off x="833932" y="2834840"/>
              <a:ext cx="7165776" cy="707886"/>
            </a:xfrm>
            <a:prstGeom prst="rect">
              <a:avLst/>
            </a:prstGeom>
            <a:noFill/>
          </p:spPr>
          <p:txBody>
            <a:bodyPr wrap="square" rtlCol="0">
              <a:spAutoFit/>
            </a:bodyPr>
            <a:lstStyle/>
            <a:p>
              <a:pPr marL="285750" indent="-285750">
                <a:buFont typeface="Arial" panose="020B0604020202020204" pitchFamily="34" charset="0"/>
                <a:buChar char="•"/>
              </a:pPr>
              <a:r>
                <a:rPr lang="ru-RU" sz="2000" dirty="0"/>
                <a:t>коришћењем јединственог корисничког имена и лозинке</a:t>
              </a:r>
              <a:endParaRPr lang="en-GB" sz="2000" dirty="0"/>
            </a:p>
            <a:p>
              <a:pPr marL="285750" indent="-285750">
                <a:buFont typeface="Arial" panose="020B0604020202020204" pitchFamily="34" charset="0"/>
                <a:buChar char="•"/>
              </a:pPr>
              <a:r>
                <a:rPr lang="ru-RU" sz="2000" dirty="0"/>
                <a:t>употребом механизма токена</a:t>
              </a:r>
            </a:p>
          </p:txBody>
        </p:sp>
      </p:grpSp>
      <p:grpSp>
        <p:nvGrpSpPr>
          <p:cNvPr id="18" name="Group 17">
            <a:extLst>
              <a:ext uri="{FF2B5EF4-FFF2-40B4-BE49-F238E27FC236}">
                <a16:creationId xmlns:a16="http://schemas.microsoft.com/office/drawing/2014/main" id="{F645EAB9-5187-0DA0-DC02-8A6BF784F009}"/>
              </a:ext>
            </a:extLst>
          </p:cNvPr>
          <p:cNvGrpSpPr/>
          <p:nvPr/>
        </p:nvGrpSpPr>
        <p:grpSpPr>
          <a:xfrm>
            <a:off x="1323971" y="4309351"/>
            <a:ext cx="10601680" cy="1591628"/>
            <a:chOff x="223834" y="4209113"/>
            <a:chExt cx="10601680" cy="1591628"/>
          </a:xfrm>
        </p:grpSpPr>
        <p:grpSp>
          <p:nvGrpSpPr>
            <p:cNvPr id="16" name="Group 15">
              <a:extLst>
                <a:ext uri="{FF2B5EF4-FFF2-40B4-BE49-F238E27FC236}">
                  <a16:creationId xmlns:a16="http://schemas.microsoft.com/office/drawing/2014/main" id="{0D3B76A0-8D11-5E97-AC6C-B8374F2EBADD}"/>
                </a:ext>
              </a:extLst>
            </p:cNvPr>
            <p:cNvGrpSpPr/>
            <p:nvPr/>
          </p:nvGrpSpPr>
          <p:grpSpPr>
            <a:xfrm>
              <a:off x="223834" y="4209113"/>
              <a:ext cx="10163179" cy="1591628"/>
              <a:chOff x="614921" y="4061168"/>
              <a:chExt cx="7630239" cy="1591628"/>
            </a:xfrm>
          </p:grpSpPr>
          <p:sp>
            <p:nvSpPr>
              <p:cNvPr id="13" name="Shape 1">
                <a:extLst>
                  <a:ext uri="{FF2B5EF4-FFF2-40B4-BE49-F238E27FC236}">
                    <a16:creationId xmlns:a16="http://schemas.microsoft.com/office/drawing/2014/main" id="{89EB558E-FAD7-6B85-7976-C75722493616}"/>
                  </a:ext>
                </a:extLst>
              </p:cNvPr>
              <p:cNvSpPr/>
              <p:nvPr/>
            </p:nvSpPr>
            <p:spPr>
              <a:xfrm>
                <a:off x="614921" y="4061168"/>
                <a:ext cx="7630239" cy="1591628"/>
              </a:xfrm>
              <a:prstGeom prst="roundRect">
                <a:avLst>
                  <a:gd name="adj" fmla="val 2038"/>
                </a:avLst>
              </a:prstGeom>
              <a:solidFill>
                <a:srgbClr val="484B51"/>
              </a:solidFill>
              <a:ln/>
            </p:spPr>
          </p:sp>
          <p:sp>
            <p:nvSpPr>
              <p:cNvPr id="12" name="TextBox 11">
                <a:extLst>
                  <a:ext uri="{FF2B5EF4-FFF2-40B4-BE49-F238E27FC236}">
                    <a16:creationId xmlns:a16="http://schemas.microsoft.com/office/drawing/2014/main" id="{1490DC37-E156-3EEB-3483-78C678A896D6}"/>
                  </a:ext>
                </a:extLst>
              </p:cNvPr>
              <p:cNvSpPr txBox="1"/>
              <p:nvPr/>
            </p:nvSpPr>
            <p:spPr>
              <a:xfrm>
                <a:off x="614921" y="4288964"/>
                <a:ext cx="7630238" cy="523220"/>
              </a:xfrm>
              <a:prstGeom prst="rect">
                <a:avLst/>
              </a:prstGeom>
              <a:noFill/>
            </p:spPr>
            <p:txBody>
              <a:bodyPr wrap="square" rtlCol="0">
                <a:spAutoFit/>
              </a:bodyPr>
              <a:lstStyle/>
              <a:p>
                <a:pPr algn="ctr"/>
                <a:r>
                  <a:rPr lang="sr-Cyrl-RS" sz="2800" i="0" u="none" strike="noStrike" dirty="0">
                    <a:effectLst/>
                    <a:latin typeface="Arial" panose="020B0604020202020204" pitchFamily="34" charset="0"/>
                    <a:cs typeface="Arial" panose="020B0604020202020204" pitchFamily="34" charset="0"/>
                  </a:rPr>
                  <a:t>Бележење важних догађаја</a:t>
                </a:r>
                <a:endParaRPr lang="en-GB" sz="2800" dirty="0">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73302013-5471-4CF3-52DD-7276D255415B}"/>
                </a:ext>
              </a:extLst>
            </p:cNvPr>
            <p:cNvSpPr txBox="1"/>
            <p:nvPr/>
          </p:nvSpPr>
          <p:spPr>
            <a:xfrm>
              <a:off x="395282" y="4960129"/>
              <a:ext cx="10430232" cy="707886"/>
            </a:xfrm>
            <a:prstGeom prst="rect">
              <a:avLst/>
            </a:prstGeom>
            <a:noFill/>
          </p:spPr>
          <p:txBody>
            <a:bodyPr wrap="square" rtlCol="0">
              <a:spAutoFit/>
            </a:bodyPr>
            <a:lstStyle/>
            <a:p>
              <a:pPr marL="285750" indent="-285750">
                <a:buFont typeface="Arial" panose="020B0604020202020204" pitchFamily="34" charset="0"/>
                <a:buChar char="•"/>
              </a:pPr>
              <a:r>
                <a:rPr lang="sr-Cyrl-RS" sz="2000" dirty="0"/>
                <a:t>систем за </a:t>
              </a:r>
              <a:r>
                <a:rPr lang="ru-RU" sz="2000" dirty="0"/>
                <a:t>бележење порука о важним догађајима који се дешавају</a:t>
              </a:r>
              <a:r>
                <a:rPr lang="en-GB" sz="2000" dirty="0"/>
                <a:t> </a:t>
              </a:r>
              <a:r>
                <a:rPr lang="ru-RU" sz="2000" dirty="0"/>
                <a:t>током извршавања</a:t>
              </a:r>
              <a:endParaRPr lang="en-GB" sz="2000" dirty="0"/>
            </a:p>
            <a:p>
              <a:pPr marL="285750" indent="-285750">
                <a:buFont typeface="Arial" panose="020B0604020202020204" pitchFamily="34" charset="0"/>
                <a:buChar char="•"/>
              </a:pPr>
              <a:r>
                <a:rPr lang="ru-RU" sz="2000" dirty="0"/>
                <a:t>праћењ</a:t>
              </a:r>
              <a:r>
                <a:rPr lang="en-GB" sz="2000" dirty="0"/>
                <a:t>e</a:t>
              </a:r>
              <a:r>
                <a:rPr lang="ru-RU" sz="2000" dirty="0"/>
                <a:t> рада система, дијагности</a:t>
              </a:r>
              <a:r>
                <a:rPr lang="sr-Cyrl-RS" sz="2000" dirty="0"/>
                <a:t>к</a:t>
              </a:r>
              <a:r>
                <a:rPr lang="en-GB" sz="2000" dirty="0"/>
                <a:t>a</a:t>
              </a:r>
              <a:r>
                <a:rPr lang="ru-RU" sz="2000" dirty="0"/>
                <a:t> проблема и унапређењ</a:t>
              </a:r>
              <a:r>
                <a:rPr lang="en-US" sz="2000" dirty="0"/>
                <a:t>e</a:t>
              </a:r>
              <a:r>
                <a:rPr lang="ru-RU" sz="2000" dirty="0"/>
                <a:t> корисничког искуства</a:t>
              </a:r>
            </a:p>
          </p:txBody>
        </p:sp>
      </p:grpSp>
    </p:spTree>
    <p:extLst>
      <p:ext uri="{BB962C8B-B14F-4D97-AF65-F5344CB8AC3E}">
        <p14:creationId xmlns:p14="http://schemas.microsoft.com/office/powerpoint/2010/main" val="530793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E24819-1957-54E7-035C-10B06BC74FB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2000" contrast="-14000"/>
                    </a14:imgEffect>
                  </a14:imgLayer>
                </a14:imgProps>
              </a:ext>
              <a:ext uri="{28A0092B-C50C-407E-A947-70E740481C1C}">
                <a14:useLocalDpi xmlns:a14="http://schemas.microsoft.com/office/drawing/2010/main" val="0"/>
              </a:ext>
            </a:extLst>
          </a:blip>
          <a:srcRect/>
          <a:stretch/>
        </p:blipFill>
        <p:spPr>
          <a:xfrm>
            <a:off x="0" y="-3"/>
            <a:ext cx="12192000" cy="6858001"/>
          </a:xfrm>
          <a:prstGeom prst="rect">
            <a:avLst/>
          </a:prstGeom>
        </p:spPr>
      </p:pic>
      <p:sp>
        <p:nvSpPr>
          <p:cNvPr id="2" name="TextBox 1">
            <a:extLst>
              <a:ext uri="{FF2B5EF4-FFF2-40B4-BE49-F238E27FC236}">
                <a16:creationId xmlns:a16="http://schemas.microsoft.com/office/drawing/2014/main" id="{0A9E87A7-83F1-A46E-7C92-497116C704D3}"/>
              </a:ext>
            </a:extLst>
          </p:cNvPr>
          <p:cNvSpPr txBox="1"/>
          <p:nvPr/>
        </p:nvSpPr>
        <p:spPr>
          <a:xfrm>
            <a:off x="5587380" y="650410"/>
            <a:ext cx="6595655" cy="707886"/>
          </a:xfrm>
          <a:prstGeom prst="rect">
            <a:avLst/>
          </a:prstGeom>
          <a:noFill/>
        </p:spPr>
        <p:txBody>
          <a:bodyPr wrap="square" rtlCol="0">
            <a:spAutoFit/>
          </a:bodyPr>
          <a:lstStyle/>
          <a:p>
            <a:pPr algn="ctr"/>
            <a:r>
              <a:rPr lang="sr-Cyrl-RS" sz="4000" b="1" dirty="0">
                <a:latin typeface="Arial" panose="020B0604020202020204" pitchFamily="34" charset="0"/>
                <a:cs typeface="Arial" panose="020B0604020202020204" pitchFamily="34" charset="0"/>
              </a:rPr>
              <a:t>Архитектура система</a:t>
            </a:r>
            <a:endParaRPr lang="en-GB" sz="4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88EB567-4ACC-ED71-D89B-1685A1B21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4" y="-1"/>
            <a:ext cx="5596344" cy="6857999"/>
          </a:xfrm>
          <a:prstGeom prst="rect">
            <a:avLst/>
          </a:prstGeom>
        </p:spPr>
      </p:pic>
      <p:sp>
        <p:nvSpPr>
          <p:cNvPr id="7" name="TextBox 6">
            <a:extLst>
              <a:ext uri="{FF2B5EF4-FFF2-40B4-BE49-F238E27FC236}">
                <a16:creationId xmlns:a16="http://schemas.microsoft.com/office/drawing/2014/main" id="{997904AF-CD2B-42B0-09BC-0419C2E98089}"/>
              </a:ext>
            </a:extLst>
          </p:cNvPr>
          <p:cNvSpPr txBox="1"/>
          <p:nvPr/>
        </p:nvSpPr>
        <p:spPr>
          <a:xfrm>
            <a:off x="6096000" y="1820378"/>
            <a:ext cx="5988421" cy="4154984"/>
          </a:xfrm>
          <a:prstGeom prst="rect">
            <a:avLst/>
          </a:prstGeom>
          <a:noFill/>
        </p:spPr>
        <p:txBody>
          <a:bodyPr wrap="square" rtlCol="0">
            <a:spAutoFit/>
          </a:bodyPr>
          <a:lstStyle/>
          <a:p>
            <a:pPr marL="285750" indent="-285750">
              <a:buFont typeface="Arial" panose="020B0604020202020204" pitchFamily="34" charset="0"/>
              <a:buChar char="•"/>
            </a:pPr>
            <a:r>
              <a:rPr lang="en-GB" sz="2400" b="0" i="0" u="none" strike="noStrike" dirty="0">
                <a:effectLst/>
                <a:latin typeface="Arial" panose="020B0604020202020204" pitchFamily="34" charset="0"/>
                <a:cs typeface="Arial" panose="020B0604020202020204" pitchFamily="34" charset="0"/>
              </a:rPr>
              <a:t>Android </a:t>
            </a:r>
            <a:r>
              <a:rPr lang="sr-Cyrl-RS" sz="2400" b="0" i="0" u="none" strike="noStrike" dirty="0">
                <a:effectLst/>
                <a:latin typeface="Arial" panose="020B0604020202020204" pitchFamily="34" charset="0"/>
                <a:cs typeface="Arial" panose="020B0604020202020204" pitchFamily="34" charset="0"/>
              </a:rPr>
              <a:t>апликација</a:t>
            </a:r>
            <a:endParaRPr lang="en-US" sz="2400" b="0" i="0" u="none" strike="noStrike"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b="0" i="0" u="none" strike="noStrike" dirty="0">
                <a:effectLst/>
                <a:latin typeface="Arial" panose="020B0604020202020204" pitchFamily="34" charset="0"/>
                <a:cs typeface="Arial" panose="020B0604020202020204" pitchFamily="34" charset="0"/>
              </a:rPr>
              <a:t>Front-end </a:t>
            </a:r>
            <a:r>
              <a:rPr lang="sr-Cyrl-RS" sz="2400" b="0" i="0" u="none" strike="noStrike" dirty="0">
                <a:effectLst/>
                <a:latin typeface="Arial" panose="020B0604020202020204" pitchFamily="34" charset="0"/>
                <a:cs typeface="Arial" panose="020B0604020202020204" pitchFamily="34" charset="0"/>
              </a:rPr>
              <a:t>апликација</a:t>
            </a:r>
            <a:endParaRPr lang="en-US" sz="2400" b="0" i="0" u="none" strike="noStrike"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b="0" i="0" u="none" strike="noStrike" dirty="0">
                <a:effectLst/>
                <a:latin typeface="Arial" panose="020B0604020202020204" pitchFamily="34" charset="0"/>
                <a:cs typeface="Arial" panose="020B0604020202020204" pitchFamily="34" charset="0"/>
              </a:rPr>
              <a:t>REST </a:t>
            </a:r>
            <a:r>
              <a:rPr lang="sr-Cyrl-RS" sz="2400" b="0" i="0" u="none" strike="noStrike" dirty="0">
                <a:effectLst/>
                <a:latin typeface="Arial" panose="020B0604020202020204" pitchFamily="34" charset="0"/>
                <a:cs typeface="Arial" panose="020B0604020202020204" pitchFamily="34" charset="0"/>
              </a:rPr>
              <a:t>веб сервис</a:t>
            </a:r>
            <a:r>
              <a:rPr lang="en-US" sz="2400" dirty="0">
                <a:latin typeface="Arial" panose="020B0604020202020204" pitchFamily="34" charset="0"/>
                <a:cs typeface="Arial" panose="020B0604020202020204" pitchFamily="34" charset="0"/>
              </a:rPr>
              <a:t> (</a:t>
            </a:r>
            <a:r>
              <a:rPr lang="en-GB" sz="2400" b="0" i="0" u="none" strike="noStrike" dirty="0">
                <a:effectLst/>
                <a:latin typeface="Arial" panose="020B0604020202020204" pitchFamily="34" charset="0"/>
                <a:cs typeface="Arial" panose="020B0604020202020204" pitchFamily="34" charset="0"/>
              </a:rPr>
              <a:t>JSON</a:t>
            </a:r>
            <a:r>
              <a:rPr lang="en-US" sz="24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GB" sz="2400" b="0" i="0" u="none" strike="noStrike" dirty="0">
                <a:effectLst/>
                <a:latin typeface="Arial" panose="020B0604020202020204" pitchFamily="34" charset="0"/>
                <a:cs typeface="Arial" panose="020B0604020202020204" pitchFamily="34" charset="0"/>
              </a:rPr>
              <a:t>Firebase </a:t>
            </a: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b="0" i="0" u="none" strike="noStrike" dirty="0">
                <a:effectLst/>
                <a:latin typeface="Arial" panose="020B0604020202020204" pitchFamily="34" charset="0"/>
                <a:cs typeface="Arial" panose="020B0604020202020204" pitchFamily="34" charset="0"/>
              </a:rPr>
              <a:t>Spring Boot </a:t>
            </a:r>
            <a:r>
              <a:rPr lang="sr-Cyrl-RS" sz="2400" b="0" i="0" u="none" strike="noStrike" dirty="0">
                <a:effectLst/>
                <a:latin typeface="Arial" panose="020B0604020202020204" pitchFamily="34" charset="0"/>
                <a:cs typeface="Arial" panose="020B0604020202020204" pitchFamily="34" charset="0"/>
              </a:rPr>
              <a:t>апликација</a:t>
            </a:r>
            <a:endParaRPr lang="en-US" sz="2400" b="0" i="0" u="none" strike="noStrike"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b="0" i="0" u="none" strike="noStrike" dirty="0">
                <a:effectLst/>
                <a:latin typeface="Arial" panose="020B0604020202020204" pitchFamily="34" charset="0"/>
                <a:cs typeface="Arial" panose="020B0604020202020204" pitchFamily="34" charset="0"/>
              </a:rPr>
              <a:t>REST </a:t>
            </a:r>
            <a:r>
              <a:rPr lang="sr-Cyrl-RS" sz="2400" b="0" i="0" u="none" strike="noStrike" dirty="0">
                <a:effectLst/>
                <a:latin typeface="Arial" panose="020B0604020202020204" pitchFamily="34" charset="0"/>
                <a:cs typeface="Arial" panose="020B0604020202020204" pitchFamily="34" charset="0"/>
              </a:rPr>
              <a:t>контролер</a:t>
            </a:r>
            <a:r>
              <a:rPr lang="sr-Cyrl-RS" sz="2400" dirty="0">
                <a:latin typeface="Arial" panose="020B0604020202020204" pitchFamily="34" charset="0"/>
                <a:cs typeface="Arial" panose="020B0604020202020204" pitchFamily="34" charset="0"/>
              </a:rPr>
              <a:t>и</a:t>
            </a:r>
            <a:endParaRPr lang="en-US" sz="2400" b="0" i="0" u="none" strike="noStrike"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b="0" i="0" u="none" strike="noStrike" dirty="0">
                <a:effectLst/>
                <a:latin typeface="Arial" panose="020B0604020202020204" pitchFamily="34" charset="0"/>
                <a:cs typeface="Arial" panose="020B0604020202020204" pitchFamily="34" charset="0"/>
              </a:rPr>
              <a:t>Spring </a:t>
            </a:r>
            <a:r>
              <a:rPr lang="sr-Cyrl-RS" sz="2400" b="0" i="0" u="none" strike="noStrike" dirty="0">
                <a:effectLst/>
                <a:latin typeface="Arial" panose="020B0604020202020204" pitchFamily="34" charset="0"/>
                <a:cs typeface="Arial" panose="020B0604020202020204" pitchFamily="34" charset="0"/>
              </a:rPr>
              <a:t>сервиси</a:t>
            </a: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b="0" i="0" u="none" strike="noStrike" dirty="0">
                <a:effectLst/>
                <a:latin typeface="Arial" panose="020B0604020202020204" pitchFamily="34" charset="0"/>
                <a:cs typeface="Arial" panose="020B0604020202020204" pitchFamily="34" charset="0"/>
              </a:rPr>
              <a:t>Java Persistence API (JPA)</a:t>
            </a:r>
            <a:endParaRPr lang="sr-Cyrl-RS" sz="2400" b="0" i="0" u="none" strike="noStrike"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b="0" i="0" u="none" strike="noStrike" dirty="0">
                <a:effectLst/>
                <a:latin typeface="Arial" panose="020B0604020202020204" pitchFamily="34" charset="0"/>
                <a:cs typeface="Arial" panose="020B0604020202020204" pitchFamily="34" charset="0"/>
              </a:rPr>
              <a:t>Spring </a:t>
            </a:r>
            <a:r>
              <a:rPr lang="sr-Cyrl-RS" sz="2400" b="0" i="0" u="none" strike="noStrike" dirty="0">
                <a:effectLst/>
                <a:latin typeface="Arial" panose="020B0604020202020204" pitchFamily="34" charset="0"/>
                <a:cs typeface="Arial" panose="020B0604020202020204" pitchFamily="34" charset="0"/>
              </a:rPr>
              <a:t>репозиторијум (</a:t>
            </a:r>
            <a:r>
              <a:rPr lang="en-GB" sz="2400" b="0" i="0" u="none" strike="noStrike" dirty="0">
                <a:effectLst/>
                <a:latin typeface="Arial" panose="020B0604020202020204" pitchFamily="34" charset="0"/>
                <a:cs typeface="Arial" panose="020B0604020202020204" pitchFamily="34" charset="0"/>
              </a:rPr>
              <a:t>Spring Data)</a:t>
            </a:r>
            <a:endParaRPr lang="sr-Cyrl-RS" sz="2400" b="0" i="0" u="none" strike="noStrike"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b="0" i="0" u="none" strike="noStrike" dirty="0">
                <a:effectLst/>
                <a:latin typeface="Arial" panose="020B0604020202020204" pitchFamily="34" charset="0"/>
                <a:cs typeface="Arial" panose="020B0604020202020204" pitchFamily="34" charset="0"/>
              </a:rPr>
              <a:t>JDBC (Java Database Connectivity) - MySQL  </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082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704DFB-2BA4-2804-00CE-6DDE1664795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2000" contrast="-14000"/>
                    </a14:imgEffect>
                  </a14:imgLayer>
                </a14:imgProps>
              </a:ext>
              <a:ext uri="{28A0092B-C50C-407E-A947-70E740481C1C}">
                <a14:useLocalDpi xmlns:a14="http://schemas.microsoft.com/office/drawing/2010/main" val="0"/>
              </a:ext>
            </a:extLst>
          </a:blip>
          <a:srcRect/>
          <a:stretch/>
        </p:blipFill>
        <p:spPr>
          <a:xfrm>
            <a:off x="1" y="-1"/>
            <a:ext cx="12192000" cy="6858001"/>
          </a:xfrm>
          <a:prstGeom prst="rect">
            <a:avLst/>
          </a:prstGeom>
        </p:spPr>
      </p:pic>
      <p:sp>
        <p:nvSpPr>
          <p:cNvPr id="2" name="TextBox 1">
            <a:extLst>
              <a:ext uri="{FF2B5EF4-FFF2-40B4-BE49-F238E27FC236}">
                <a16:creationId xmlns:a16="http://schemas.microsoft.com/office/drawing/2014/main" id="{9DCA9004-1E4F-306A-BDED-54D9ECDE5BB9}"/>
              </a:ext>
            </a:extLst>
          </p:cNvPr>
          <p:cNvSpPr txBox="1"/>
          <p:nvPr/>
        </p:nvSpPr>
        <p:spPr>
          <a:xfrm>
            <a:off x="0" y="340058"/>
            <a:ext cx="12191999" cy="707886"/>
          </a:xfrm>
          <a:prstGeom prst="rect">
            <a:avLst/>
          </a:prstGeom>
          <a:noFill/>
        </p:spPr>
        <p:txBody>
          <a:bodyPr wrap="square" rtlCol="0">
            <a:spAutoFit/>
          </a:bodyPr>
          <a:lstStyle/>
          <a:p>
            <a:pPr algn="ctr"/>
            <a:r>
              <a:rPr lang="sr-Cyrl-RS" sz="4000" b="1" dirty="0">
                <a:latin typeface="Arial" panose="020B0604020202020204" pitchFamily="34" charset="0"/>
                <a:cs typeface="Arial" panose="020B0604020202020204" pitchFamily="34" charset="0"/>
              </a:rPr>
              <a:t>Демонстрација</a:t>
            </a:r>
            <a:endParaRPr lang="en-GB" sz="4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EFEDF5B-8E1D-0A1C-A52D-39031B0478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47" y="1290907"/>
            <a:ext cx="2211985" cy="5051177"/>
          </a:xfrm>
          <a:prstGeom prst="rect">
            <a:avLst/>
          </a:prstGeom>
        </p:spPr>
      </p:pic>
      <p:pic>
        <p:nvPicPr>
          <p:cNvPr id="6" name="Picture 5">
            <a:extLst>
              <a:ext uri="{FF2B5EF4-FFF2-40B4-BE49-F238E27FC236}">
                <a16:creationId xmlns:a16="http://schemas.microsoft.com/office/drawing/2014/main" id="{F06D2D73-81D3-4445-2CD9-2E2BC66053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4203" y="1290906"/>
            <a:ext cx="2235290" cy="5051177"/>
          </a:xfrm>
          <a:prstGeom prst="rect">
            <a:avLst/>
          </a:prstGeom>
        </p:spPr>
      </p:pic>
      <p:pic>
        <p:nvPicPr>
          <p:cNvPr id="10" name="Picture 9">
            <a:extLst>
              <a:ext uri="{FF2B5EF4-FFF2-40B4-BE49-F238E27FC236}">
                <a16:creationId xmlns:a16="http://schemas.microsoft.com/office/drawing/2014/main" id="{73772AC5-440A-B494-A778-ED76AC5F81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3045" y="1290907"/>
            <a:ext cx="2370573" cy="5051177"/>
          </a:xfrm>
          <a:prstGeom prst="rect">
            <a:avLst/>
          </a:prstGeom>
        </p:spPr>
      </p:pic>
      <p:pic>
        <p:nvPicPr>
          <p:cNvPr id="14" name="Picture 13">
            <a:extLst>
              <a:ext uri="{FF2B5EF4-FFF2-40B4-BE49-F238E27FC236}">
                <a16:creationId xmlns:a16="http://schemas.microsoft.com/office/drawing/2014/main" id="{81DE7216-D6B2-FB14-18B0-4C23E79614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6505" y="1290910"/>
            <a:ext cx="2447195" cy="5051177"/>
          </a:xfrm>
          <a:prstGeom prst="rect">
            <a:avLst/>
          </a:prstGeom>
        </p:spPr>
      </p:pic>
      <p:pic>
        <p:nvPicPr>
          <p:cNvPr id="16" name="Picture 15">
            <a:extLst>
              <a:ext uri="{FF2B5EF4-FFF2-40B4-BE49-F238E27FC236}">
                <a16:creationId xmlns:a16="http://schemas.microsoft.com/office/drawing/2014/main" id="{8DEDED57-99C9-774A-CC2D-19C41F7755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5931" y="1290906"/>
            <a:ext cx="2230071" cy="5051177"/>
          </a:xfrm>
          <a:prstGeom prst="rect">
            <a:avLst/>
          </a:prstGeom>
        </p:spPr>
      </p:pic>
    </p:spTree>
    <p:extLst>
      <p:ext uri="{BB962C8B-B14F-4D97-AF65-F5344CB8AC3E}">
        <p14:creationId xmlns:p14="http://schemas.microsoft.com/office/powerpoint/2010/main" val="39821794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B96D9C-17D8-B986-590B-88078FA0882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2000" contrast="-14000"/>
                    </a14:imgEffect>
                  </a14:imgLayer>
                </a14:imgProps>
              </a:ext>
              <a:ext uri="{28A0092B-C50C-407E-A947-70E740481C1C}">
                <a14:useLocalDpi xmlns:a14="http://schemas.microsoft.com/office/drawing/2010/main" val="0"/>
              </a:ext>
            </a:extLst>
          </a:blip>
          <a:srcRect/>
          <a:stretch/>
        </p:blipFill>
        <p:spPr>
          <a:xfrm>
            <a:off x="0" y="-1"/>
            <a:ext cx="12192000" cy="6858001"/>
          </a:xfrm>
          <a:prstGeom prst="rect">
            <a:avLst/>
          </a:prstGeom>
        </p:spPr>
      </p:pic>
      <p:sp>
        <p:nvSpPr>
          <p:cNvPr id="2" name="TextBox 1">
            <a:extLst>
              <a:ext uri="{FF2B5EF4-FFF2-40B4-BE49-F238E27FC236}">
                <a16:creationId xmlns:a16="http://schemas.microsoft.com/office/drawing/2014/main" id="{7C21C0B3-BD06-F729-9E29-3AB0F629B720}"/>
              </a:ext>
            </a:extLst>
          </p:cNvPr>
          <p:cNvSpPr txBox="1"/>
          <p:nvPr/>
        </p:nvSpPr>
        <p:spPr>
          <a:xfrm>
            <a:off x="0" y="357098"/>
            <a:ext cx="12191999" cy="707886"/>
          </a:xfrm>
          <a:prstGeom prst="rect">
            <a:avLst/>
          </a:prstGeom>
          <a:noFill/>
        </p:spPr>
        <p:txBody>
          <a:bodyPr wrap="square" rtlCol="0">
            <a:spAutoFit/>
          </a:bodyPr>
          <a:lstStyle/>
          <a:p>
            <a:pPr algn="ctr"/>
            <a:r>
              <a:rPr lang="sr-Cyrl-RS" sz="4000" b="1" dirty="0">
                <a:latin typeface="Arial" panose="020B0604020202020204" pitchFamily="34" charset="0"/>
                <a:cs typeface="Arial" panose="020B0604020202020204" pitchFamily="34" charset="0"/>
              </a:rPr>
              <a:t>Закључак</a:t>
            </a:r>
            <a:endParaRPr lang="en-GB" sz="4000" b="1" dirty="0">
              <a:latin typeface="Arial" panose="020B0604020202020204" pitchFamily="34" charset="0"/>
              <a:cs typeface="Arial" panose="020B0604020202020204" pitchFamily="34" charset="0"/>
            </a:endParaRPr>
          </a:p>
        </p:txBody>
      </p:sp>
      <p:pic>
        <p:nvPicPr>
          <p:cNvPr id="6" name="Image 1" descr="preencoded.png">
            <a:extLst>
              <a:ext uri="{FF2B5EF4-FFF2-40B4-BE49-F238E27FC236}">
                <a16:creationId xmlns:a16="http://schemas.microsoft.com/office/drawing/2014/main" id="{EFA81516-1DED-3C13-66BD-81A7940690BB}"/>
              </a:ext>
            </a:extLst>
          </p:cNvPr>
          <p:cNvPicPr>
            <a:picLocks noChangeAspect="1"/>
          </p:cNvPicPr>
          <p:nvPr/>
        </p:nvPicPr>
        <p:blipFill>
          <a:blip r:embed="rId5"/>
          <a:stretch>
            <a:fillRect/>
          </a:stretch>
        </p:blipFill>
        <p:spPr>
          <a:xfrm>
            <a:off x="755095" y="1616274"/>
            <a:ext cx="266882" cy="266882"/>
          </a:xfrm>
          <a:prstGeom prst="rect">
            <a:avLst/>
          </a:prstGeom>
        </p:spPr>
      </p:pic>
      <p:sp>
        <p:nvSpPr>
          <p:cNvPr id="7" name="Text 1">
            <a:extLst>
              <a:ext uri="{FF2B5EF4-FFF2-40B4-BE49-F238E27FC236}">
                <a16:creationId xmlns:a16="http://schemas.microsoft.com/office/drawing/2014/main" id="{C1F8D8D0-39D4-922C-94D8-3DE67C522AA4}"/>
              </a:ext>
            </a:extLst>
          </p:cNvPr>
          <p:cNvSpPr/>
          <p:nvPr/>
        </p:nvSpPr>
        <p:spPr>
          <a:xfrm>
            <a:off x="1294447" y="1566387"/>
            <a:ext cx="2696766" cy="337066"/>
          </a:xfrm>
          <a:prstGeom prst="rect">
            <a:avLst/>
          </a:prstGeom>
          <a:noFill/>
          <a:ln/>
        </p:spPr>
        <p:txBody>
          <a:bodyPr wrap="none" lIns="0" tIns="0" rIns="0" bIns="0" rtlCol="0" anchor="t"/>
          <a:lstStyle/>
          <a:p>
            <a:pPr marL="0" indent="0" algn="l">
              <a:lnSpc>
                <a:spcPts val="2650"/>
              </a:lnSpc>
              <a:buNone/>
            </a:pPr>
            <a:r>
              <a:rPr lang="sr-Cyrl-RS" sz="2400" dirty="0">
                <a:latin typeface="Arial" panose="020B0604020202020204" pitchFamily="34" charset="0"/>
                <a:cs typeface="Arial" panose="020B0604020202020204" pitchFamily="34" charset="0"/>
              </a:rPr>
              <a:t>Остварени циљеви</a:t>
            </a:r>
            <a:endParaRPr lang="en-US" sz="2400" dirty="0">
              <a:latin typeface="Arial" panose="020B0604020202020204" pitchFamily="34" charset="0"/>
              <a:cs typeface="Arial" panose="020B0604020202020204" pitchFamily="34" charset="0"/>
            </a:endParaRPr>
          </a:p>
        </p:txBody>
      </p:sp>
      <p:sp>
        <p:nvSpPr>
          <p:cNvPr id="8" name="Text 2">
            <a:extLst>
              <a:ext uri="{FF2B5EF4-FFF2-40B4-BE49-F238E27FC236}">
                <a16:creationId xmlns:a16="http://schemas.microsoft.com/office/drawing/2014/main" id="{923D10B9-D415-885C-E07C-0F882A0D6306}"/>
              </a:ext>
            </a:extLst>
          </p:cNvPr>
          <p:cNvSpPr/>
          <p:nvPr/>
        </p:nvSpPr>
        <p:spPr>
          <a:xfrm>
            <a:off x="1276518" y="1948802"/>
            <a:ext cx="7633811" cy="345162"/>
          </a:xfrm>
          <a:prstGeom prst="rect">
            <a:avLst/>
          </a:prstGeom>
          <a:noFill/>
          <a:ln/>
        </p:spPr>
        <p:txBody>
          <a:bodyPr wrap="none" lIns="0" tIns="0" rIns="0" bIns="0" rtlCol="0" anchor="t"/>
          <a:lstStyle/>
          <a:p>
            <a:pPr marL="285750" indent="-285750" algn="l">
              <a:lnSpc>
                <a:spcPts val="2700"/>
              </a:lnSpc>
              <a:buFont typeface="Arial" panose="020B0604020202020204" pitchFamily="34" charset="0"/>
              <a:buChar char="•"/>
            </a:pPr>
            <a:r>
              <a:rPr lang="en-US" dirty="0">
                <a:latin typeface="Arial" panose="020B0604020202020204" pitchFamily="34" charset="0"/>
                <a:ea typeface="Roboto" pitchFamily="34" charset="-122"/>
                <a:cs typeface="Arial" panose="020B0604020202020204" pitchFamily="34" charset="0"/>
              </a:rPr>
              <a:t>Android </a:t>
            </a:r>
            <a:r>
              <a:rPr lang="sr-Cyrl-RS" dirty="0">
                <a:latin typeface="Arial" panose="020B0604020202020204" pitchFamily="34" charset="0"/>
                <a:ea typeface="Roboto" pitchFamily="34" charset="-122"/>
                <a:cs typeface="Arial" panose="020B0604020202020204" pitchFamily="34" charset="0"/>
              </a:rPr>
              <a:t>платформа</a:t>
            </a:r>
            <a:r>
              <a:rPr lang="en-US" dirty="0">
                <a:latin typeface="Arial" panose="020B0604020202020204" pitchFamily="34" charset="0"/>
                <a:ea typeface="Roboto" pitchFamily="34" charset="-122"/>
                <a:cs typeface="Arial" panose="020B0604020202020204" pitchFamily="34" charset="0"/>
              </a:rPr>
              <a:t>, RESTful </a:t>
            </a:r>
            <a:r>
              <a:rPr lang="sr-Cyrl-RS" dirty="0">
                <a:latin typeface="Arial" panose="020B0604020202020204" pitchFamily="34" charset="0"/>
                <a:ea typeface="Roboto" pitchFamily="34" charset="-122"/>
                <a:cs typeface="Arial" panose="020B0604020202020204" pitchFamily="34" charset="0"/>
              </a:rPr>
              <a:t>архитектура, </a:t>
            </a:r>
            <a:r>
              <a:rPr lang="en-GB" dirty="0">
                <a:latin typeface="Arial" panose="020B0604020202020204" pitchFamily="34" charset="0"/>
                <a:ea typeface="Roboto" pitchFamily="34" charset="-122"/>
                <a:cs typeface="Arial" panose="020B0604020202020204" pitchFamily="34" charset="0"/>
              </a:rPr>
              <a:t>Retrofit </a:t>
            </a:r>
            <a:r>
              <a:rPr lang="sr-Cyrl-RS" dirty="0">
                <a:latin typeface="Arial" panose="020B0604020202020204" pitchFamily="34" charset="0"/>
                <a:ea typeface="Roboto" pitchFamily="34" charset="-122"/>
                <a:cs typeface="Arial" panose="020B0604020202020204" pitchFamily="34" charset="0"/>
              </a:rPr>
              <a:t>библиотека, интуитивни дизајн</a:t>
            </a:r>
          </a:p>
          <a:p>
            <a:pPr marL="285750" indent="-285750" algn="l">
              <a:lnSpc>
                <a:spcPts val="2700"/>
              </a:lnSpc>
              <a:buFont typeface="Arial" panose="020B0604020202020204" pitchFamily="34" charset="0"/>
              <a:buChar char="•"/>
            </a:pPr>
            <a:r>
              <a:rPr lang="ru-RU" dirty="0">
                <a:latin typeface="Arial" panose="020B0604020202020204" pitchFamily="34" charset="0"/>
                <a:cs typeface="Arial" panose="020B0604020202020204" pitchFamily="34" charset="0"/>
              </a:rPr>
              <a:t>Омогућава креирање профила, повезивање са пријатељима, дељење објава и </a:t>
            </a:r>
          </a:p>
          <a:p>
            <a:pPr algn="l">
              <a:lnSpc>
                <a:spcPts val="2700"/>
              </a:lnSpc>
            </a:pPr>
            <a:r>
              <a:rPr lang="ru-RU" dirty="0">
                <a:latin typeface="Arial" panose="020B0604020202020204" pitchFamily="34" charset="0"/>
                <a:cs typeface="Arial" panose="020B0604020202020204" pitchFamily="34" charset="0"/>
              </a:rPr>
              <a:t>коментарисање садржаја</a:t>
            </a:r>
            <a:endParaRPr lang="en-US" dirty="0">
              <a:latin typeface="Arial" panose="020B0604020202020204" pitchFamily="34" charset="0"/>
              <a:cs typeface="Arial" panose="020B0604020202020204" pitchFamily="34" charset="0"/>
            </a:endParaRPr>
          </a:p>
        </p:txBody>
      </p:sp>
      <p:pic>
        <p:nvPicPr>
          <p:cNvPr id="9" name="Image 2" descr="preencoded.png">
            <a:extLst>
              <a:ext uri="{FF2B5EF4-FFF2-40B4-BE49-F238E27FC236}">
                <a16:creationId xmlns:a16="http://schemas.microsoft.com/office/drawing/2014/main" id="{BF1F6B4E-CC1D-0095-BD98-FC99F751D3E5}"/>
              </a:ext>
            </a:extLst>
          </p:cNvPr>
          <p:cNvPicPr>
            <a:picLocks noChangeAspect="1"/>
          </p:cNvPicPr>
          <p:nvPr/>
        </p:nvPicPr>
        <p:blipFill>
          <a:blip r:embed="rId6"/>
          <a:stretch>
            <a:fillRect/>
          </a:stretch>
        </p:blipFill>
        <p:spPr>
          <a:xfrm>
            <a:off x="694906" y="3242513"/>
            <a:ext cx="337066" cy="337066"/>
          </a:xfrm>
          <a:prstGeom prst="rect">
            <a:avLst/>
          </a:prstGeom>
        </p:spPr>
      </p:pic>
      <p:sp>
        <p:nvSpPr>
          <p:cNvPr id="10" name="Text 3">
            <a:extLst>
              <a:ext uri="{FF2B5EF4-FFF2-40B4-BE49-F238E27FC236}">
                <a16:creationId xmlns:a16="http://schemas.microsoft.com/office/drawing/2014/main" id="{EC114DB9-D4CD-5020-DA83-F34FB748D4FC}"/>
              </a:ext>
            </a:extLst>
          </p:cNvPr>
          <p:cNvSpPr/>
          <p:nvPr/>
        </p:nvSpPr>
        <p:spPr>
          <a:xfrm>
            <a:off x="1304442" y="3242513"/>
            <a:ext cx="3040142" cy="337066"/>
          </a:xfrm>
          <a:prstGeom prst="rect">
            <a:avLst/>
          </a:prstGeom>
          <a:noFill/>
          <a:ln/>
        </p:spPr>
        <p:txBody>
          <a:bodyPr wrap="none" lIns="0" tIns="0" rIns="0" bIns="0" rtlCol="0" anchor="t"/>
          <a:lstStyle/>
          <a:p>
            <a:pPr marL="0" indent="0" algn="l">
              <a:lnSpc>
                <a:spcPts val="2650"/>
              </a:lnSpc>
              <a:buNone/>
            </a:pPr>
            <a:r>
              <a:rPr lang="sr-Cyrl-RS" sz="2400" dirty="0">
                <a:latin typeface="Arial" panose="020B0604020202020204" pitchFamily="34" charset="0"/>
                <a:ea typeface="IBM Plex Sans Medium" pitchFamily="34" charset="-122"/>
                <a:cs typeface="Arial" panose="020B0604020202020204" pitchFamily="34" charset="0"/>
              </a:rPr>
              <a:t>Могућности унапређења</a:t>
            </a:r>
            <a:endParaRPr lang="en-US" sz="2400" dirty="0">
              <a:latin typeface="Arial" panose="020B0604020202020204" pitchFamily="34" charset="0"/>
              <a:cs typeface="Arial" panose="020B0604020202020204" pitchFamily="34" charset="0"/>
            </a:endParaRPr>
          </a:p>
        </p:txBody>
      </p:sp>
      <p:sp>
        <p:nvSpPr>
          <p:cNvPr id="11" name="Text 4">
            <a:extLst>
              <a:ext uri="{FF2B5EF4-FFF2-40B4-BE49-F238E27FC236}">
                <a16:creationId xmlns:a16="http://schemas.microsoft.com/office/drawing/2014/main" id="{12A697CF-5014-10FE-6654-4B91F9EB8F04}"/>
              </a:ext>
            </a:extLst>
          </p:cNvPr>
          <p:cNvSpPr/>
          <p:nvPr/>
        </p:nvSpPr>
        <p:spPr>
          <a:xfrm>
            <a:off x="1286512" y="3643542"/>
            <a:ext cx="7633811" cy="345162"/>
          </a:xfrm>
          <a:prstGeom prst="rect">
            <a:avLst/>
          </a:prstGeom>
          <a:noFill/>
          <a:ln/>
        </p:spPr>
        <p:txBody>
          <a:bodyPr wrap="none" lIns="0" tIns="0" rIns="0" bIns="0" rtlCol="0" anchor="t"/>
          <a:lstStyle/>
          <a:p>
            <a:pPr marL="285750" indent="-285750" algn="l">
              <a:lnSpc>
                <a:spcPts val="2700"/>
              </a:lnSpc>
              <a:buFont typeface="Arial" panose="020B0604020202020204" pitchFamily="34" charset="0"/>
              <a:buChar char="•"/>
            </a:pPr>
            <a:r>
              <a:rPr lang="ru-RU" dirty="0">
                <a:latin typeface="Arial" panose="020B0604020202020204" pitchFamily="34" charset="0"/>
                <a:ea typeface="Roboto" pitchFamily="34" charset="-122"/>
                <a:cs typeface="Arial" panose="020B0604020202020204" pitchFamily="34" charset="0"/>
              </a:rPr>
              <a:t>Зависност од интернета </a:t>
            </a:r>
            <a:endParaRPr lang="en-GB" dirty="0">
              <a:latin typeface="Arial" panose="020B0604020202020204" pitchFamily="34" charset="0"/>
              <a:ea typeface="Roboto" pitchFamily="34" charset="-122"/>
              <a:cs typeface="Arial" panose="020B0604020202020204" pitchFamily="34" charset="0"/>
            </a:endParaRPr>
          </a:p>
          <a:p>
            <a:pPr marL="285750" indent="-285750" algn="l">
              <a:lnSpc>
                <a:spcPts val="2700"/>
              </a:lnSpc>
              <a:buFont typeface="Arial" panose="020B0604020202020204" pitchFamily="34" charset="0"/>
              <a:buChar char="•"/>
            </a:pPr>
            <a:r>
              <a:rPr lang="sr-Cyrl-RS" dirty="0">
                <a:latin typeface="Arial" panose="020B0604020202020204" pitchFamily="34" charset="0"/>
                <a:ea typeface="Roboto" pitchFamily="34" charset="-122"/>
                <a:cs typeface="Arial" panose="020B0604020202020204" pitchFamily="34" charset="0"/>
              </a:rPr>
              <a:t>П</a:t>
            </a:r>
            <a:r>
              <a:rPr lang="ru-RU" dirty="0">
                <a:latin typeface="Arial" panose="020B0604020202020204" pitchFamily="34" charset="0"/>
                <a:ea typeface="Roboto" pitchFamily="34" charset="-122"/>
                <a:cs typeface="Arial" panose="020B0604020202020204" pitchFamily="34" charset="0"/>
              </a:rPr>
              <a:t>одршка за приватне поруке</a:t>
            </a:r>
            <a:endParaRPr lang="en-US" dirty="0">
              <a:latin typeface="Arial" panose="020B0604020202020204" pitchFamily="34" charset="0"/>
              <a:cs typeface="Arial" panose="020B0604020202020204" pitchFamily="34" charset="0"/>
            </a:endParaRPr>
          </a:p>
        </p:txBody>
      </p:sp>
      <p:pic>
        <p:nvPicPr>
          <p:cNvPr id="12" name="Image 3" descr="preencoded.png">
            <a:extLst>
              <a:ext uri="{FF2B5EF4-FFF2-40B4-BE49-F238E27FC236}">
                <a16:creationId xmlns:a16="http://schemas.microsoft.com/office/drawing/2014/main" id="{524C76BE-57C9-CAD3-6EC7-92CFCBE6131A}"/>
              </a:ext>
            </a:extLst>
          </p:cNvPr>
          <p:cNvPicPr>
            <a:picLocks noChangeAspect="1"/>
          </p:cNvPicPr>
          <p:nvPr/>
        </p:nvPicPr>
        <p:blipFill>
          <a:blip r:embed="rId7"/>
          <a:stretch>
            <a:fillRect/>
          </a:stretch>
        </p:blipFill>
        <p:spPr>
          <a:xfrm>
            <a:off x="728722" y="4703804"/>
            <a:ext cx="337066" cy="337066"/>
          </a:xfrm>
          <a:prstGeom prst="rect">
            <a:avLst/>
          </a:prstGeom>
        </p:spPr>
      </p:pic>
      <p:sp>
        <p:nvSpPr>
          <p:cNvPr id="13" name="Text 5">
            <a:extLst>
              <a:ext uri="{FF2B5EF4-FFF2-40B4-BE49-F238E27FC236}">
                <a16:creationId xmlns:a16="http://schemas.microsoft.com/office/drawing/2014/main" id="{00093F50-0E4D-6163-54A1-5BFE2036089B}"/>
              </a:ext>
            </a:extLst>
          </p:cNvPr>
          <p:cNvSpPr/>
          <p:nvPr/>
        </p:nvSpPr>
        <p:spPr>
          <a:xfrm>
            <a:off x="1286512" y="4703804"/>
            <a:ext cx="2696766" cy="337066"/>
          </a:xfrm>
          <a:prstGeom prst="rect">
            <a:avLst/>
          </a:prstGeom>
          <a:noFill/>
          <a:ln/>
        </p:spPr>
        <p:txBody>
          <a:bodyPr wrap="none" lIns="0" tIns="0" rIns="0" bIns="0" rtlCol="0" anchor="t"/>
          <a:lstStyle/>
          <a:p>
            <a:pPr marL="0" indent="0" algn="l">
              <a:lnSpc>
                <a:spcPts val="2650"/>
              </a:lnSpc>
              <a:buNone/>
            </a:pPr>
            <a:r>
              <a:rPr lang="sr-Cyrl-RS" sz="2400" dirty="0">
                <a:latin typeface="Arial" panose="020B0604020202020204" pitchFamily="34" charset="0"/>
                <a:ea typeface="IBM Plex Sans Medium" pitchFamily="34" charset="-122"/>
                <a:cs typeface="Arial" panose="020B0604020202020204" pitchFamily="34" charset="0"/>
              </a:rPr>
              <a:t>Проширење платформи</a:t>
            </a:r>
            <a:endParaRPr lang="en-US" sz="2400" dirty="0">
              <a:latin typeface="Arial" panose="020B0604020202020204" pitchFamily="34" charset="0"/>
              <a:cs typeface="Arial" panose="020B0604020202020204" pitchFamily="34" charset="0"/>
            </a:endParaRPr>
          </a:p>
        </p:txBody>
      </p:sp>
      <p:sp>
        <p:nvSpPr>
          <p:cNvPr id="14" name="Text 6">
            <a:extLst>
              <a:ext uri="{FF2B5EF4-FFF2-40B4-BE49-F238E27FC236}">
                <a16:creationId xmlns:a16="http://schemas.microsoft.com/office/drawing/2014/main" id="{9519E91E-A29A-81E6-E79C-B185CB148CCE}"/>
              </a:ext>
            </a:extLst>
          </p:cNvPr>
          <p:cNvSpPr/>
          <p:nvPr/>
        </p:nvSpPr>
        <p:spPr>
          <a:xfrm>
            <a:off x="1304442" y="5153480"/>
            <a:ext cx="7633811" cy="345162"/>
          </a:xfrm>
          <a:prstGeom prst="rect">
            <a:avLst/>
          </a:prstGeom>
          <a:noFill/>
          <a:ln/>
        </p:spPr>
        <p:txBody>
          <a:bodyPr wrap="none" lIns="0" tIns="0" rIns="0" bIns="0" rtlCol="0" anchor="t"/>
          <a:lstStyle/>
          <a:p>
            <a:pPr marL="285750" indent="-285750" algn="l">
              <a:lnSpc>
                <a:spcPts val="2700"/>
              </a:lnSpc>
              <a:buFont typeface="Arial" panose="020B0604020202020204" pitchFamily="34" charset="0"/>
              <a:buChar char="•"/>
            </a:pPr>
            <a:r>
              <a:rPr lang="ru-RU" dirty="0">
                <a:latin typeface="Arial" panose="020B0604020202020204" pitchFamily="34" charset="0"/>
                <a:ea typeface="Roboto" pitchFamily="34" charset="-122"/>
                <a:cs typeface="Arial" panose="020B0604020202020204" pitchFamily="34" charset="0"/>
              </a:rPr>
              <a:t>Развој апликације за друге мобилне платформе коришћењем Flutter-a или </a:t>
            </a:r>
            <a:r>
              <a:rPr lang="en-GB" dirty="0">
                <a:latin typeface="Arial" panose="020B0604020202020204" pitchFamily="34" charset="0"/>
                <a:ea typeface="Roboto" pitchFamily="34" charset="-122"/>
                <a:cs typeface="Arial" panose="020B0604020202020204" pitchFamily="34" charset="0"/>
              </a:rPr>
              <a:t>React Native</a:t>
            </a:r>
            <a:r>
              <a:rPr lang="ru-RU" dirty="0">
                <a:latin typeface="Arial" panose="020B0604020202020204" pitchFamily="34" charset="0"/>
                <a:ea typeface="Roboto" pitchFamily="34" charset="-122"/>
                <a:cs typeface="Arial" panose="020B0604020202020204" pitchFamily="34" charset="0"/>
              </a:rPr>
              <a:t>-а.</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8508062"/>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20195</TotalTime>
  <Words>2094</Words>
  <Application>Microsoft Office PowerPoint</Application>
  <PresentationFormat>Widescreen</PresentationFormat>
  <Paragraphs>238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Развој Андроид апликације  за друштвено умрежавање засноване на RESTful архитектури  </vt:lpstr>
      <vt:lpstr>УВОД</vt:lpstr>
      <vt:lpstr>Сродна решења</vt:lpstr>
      <vt:lpstr>Коришћене технологије</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Anna Domonji</dc:creator>
  <cp:lastModifiedBy>Anna Domonji</cp:lastModifiedBy>
  <cp:revision>24</cp:revision>
  <dcterms:created xsi:type="dcterms:W3CDTF">2024-10-23T10:10:56Z</dcterms:created>
  <dcterms:modified xsi:type="dcterms:W3CDTF">2024-11-06T10:50:40Z</dcterms:modified>
</cp:coreProperties>
</file>