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EB55F-2D95-456A-8B2F-CBB010B94C1B}" v="3" dt="2024-06-26T11:21:58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98F505-9B37-40AF-8E39-4AA93089B942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958C72-F60D-4ED3-B7ED-51244D69F8C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Positive Sentiment</a:t>
          </a:r>
          <a:r>
            <a:rPr lang="en-US"/>
            <a:t>:</a:t>
          </a:r>
        </a:p>
      </dgm:t>
    </dgm:pt>
    <dgm:pt modelId="{7A36A139-0DEF-44C6-A898-1E546A837A13}" type="parTrans" cxnId="{CB866D8A-40FB-4705-9FF1-34C94DE224D9}">
      <dgm:prSet/>
      <dgm:spPr/>
      <dgm:t>
        <a:bodyPr/>
        <a:lstStyle/>
        <a:p>
          <a:endParaRPr lang="en-US"/>
        </a:p>
      </dgm:t>
    </dgm:pt>
    <dgm:pt modelId="{993864B4-6591-4C85-8041-BFFD1E8806CB}" type="sibTrans" cxnId="{CB866D8A-40FB-4705-9FF1-34C94DE224D9}">
      <dgm:prSet/>
      <dgm:spPr/>
      <dgm:t>
        <a:bodyPr/>
        <a:lstStyle/>
        <a:p>
          <a:endParaRPr lang="en-US"/>
        </a:p>
      </dgm:t>
    </dgm:pt>
    <dgm:pt modelId="{C2071F33-8AEA-4B17-9981-7F4A6F1117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Customers appreciate the professionalism and friendliness of the cabin crew.</a:t>
          </a:r>
        </a:p>
      </dgm:t>
    </dgm:pt>
    <dgm:pt modelId="{8560906E-1BB5-4A52-9314-9AB610B41225}" type="parTrans" cxnId="{4A8F7E50-4F86-47CD-956C-AABB579BCBBD}">
      <dgm:prSet/>
      <dgm:spPr/>
      <dgm:t>
        <a:bodyPr/>
        <a:lstStyle/>
        <a:p>
          <a:endParaRPr lang="en-US"/>
        </a:p>
      </dgm:t>
    </dgm:pt>
    <dgm:pt modelId="{CC5E0796-6916-4738-B0E6-557A018A470A}" type="sibTrans" cxnId="{4A8F7E50-4F86-47CD-956C-AABB579BCBBD}">
      <dgm:prSet/>
      <dgm:spPr/>
      <dgm:t>
        <a:bodyPr/>
        <a:lstStyle/>
        <a:p>
          <a:endParaRPr lang="en-US"/>
        </a:p>
      </dgm:t>
    </dgm:pt>
    <dgm:pt modelId="{2C797D29-93B6-4D7A-BB8A-2089D682A5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Positive mentions of in-flight entertainment and food quality, particularly in premium classes.</a:t>
          </a:r>
        </a:p>
      </dgm:t>
    </dgm:pt>
    <dgm:pt modelId="{4D877AF4-80F6-44F3-869B-495174764B27}" type="parTrans" cxnId="{246539E1-94B5-4937-8096-BF1097CB85E1}">
      <dgm:prSet/>
      <dgm:spPr/>
      <dgm:t>
        <a:bodyPr/>
        <a:lstStyle/>
        <a:p>
          <a:endParaRPr lang="en-US"/>
        </a:p>
      </dgm:t>
    </dgm:pt>
    <dgm:pt modelId="{29B7E382-EF53-4495-B949-A67C4748444F}" type="sibTrans" cxnId="{246539E1-94B5-4937-8096-BF1097CB85E1}">
      <dgm:prSet/>
      <dgm:spPr/>
      <dgm:t>
        <a:bodyPr/>
        <a:lstStyle/>
        <a:p>
          <a:endParaRPr lang="en-US"/>
        </a:p>
      </dgm:t>
    </dgm:pt>
    <dgm:pt modelId="{AB371073-4AD1-44E7-99AE-C0E4D6FEA7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Good experiences with online booking and check-in processes.</a:t>
          </a:r>
        </a:p>
      </dgm:t>
    </dgm:pt>
    <dgm:pt modelId="{BB8429A1-58C4-4895-B4E8-8E8AB858DC62}" type="parTrans" cxnId="{9384A79E-C971-45CE-8044-E03F2984EFA2}">
      <dgm:prSet/>
      <dgm:spPr/>
      <dgm:t>
        <a:bodyPr/>
        <a:lstStyle/>
        <a:p>
          <a:endParaRPr lang="en-US"/>
        </a:p>
      </dgm:t>
    </dgm:pt>
    <dgm:pt modelId="{FBBFD475-5781-47E6-811B-C21CF1F8CFF1}" type="sibTrans" cxnId="{9384A79E-C971-45CE-8044-E03F2984EFA2}">
      <dgm:prSet/>
      <dgm:spPr/>
      <dgm:t>
        <a:bodyPr/>
        <a:lstStyle/>
        <a:p>
          <a:endParaRPr lang="en-US"/>
        </a:p>
      </dgm:t>
    </dgm:pt>
    <dgm:pt modelId="{A73AF2FF-482F-4BA3-B4F3-BA170A6198C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Negative Sentiment</a:t>
          </a:r>
          <a:r>
            <a:rPr lang="en-US"/>
            <a:t>:</a:t>
          </a:r>
        </a:p>
      </dgm:t>
    </dgm:pt>
    <dgm:pt modelId="{BC7502FE-EA5F-44E6-8015-93290884BCF1}" type="parTrans" cxnId="{A13827F7-B594-452A-9122-0C85F183CBF3}">
      <dgm:prSet/>
      <dgm:spPr/>
      <dgm:t>
        <a:bodyPr/>
        <a:lstStyle/>
        <a:p>
          <a:endParaRPr lang="en-US"/>
        </a:p>
      </dgm:t>
    </dgm:pt>
    <dgm:pt modelId="{B4A10BE9-FF9B-4453-972B-3F76DEB1658D}" type="sibTrans" cxnId="{A13827F7-B594-452A-9122-0C85F183CBF3}">
      <dgm:prSet/>
      <dgm:spPr/>
      <dgm:t>
        <a:bodyPr/>
        <a:lstStyle/>
        <a:p>
          <a:endParaRPr lang="en-US"/>
        </a:p>
      </dgm:t>
    </dgm:pt>
    <dgm:pt modelId="{B63D038E-BE62-47D5-8070-3043E0C091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Complaints about delays and flight cancellations without adequate compensation or communication.</a:t>
          </a:r>
        </a:p>
      </dgm:t>
    </dgm:pt>
    <dgm:pt modelId="{803C087D-F0BA-4EEA-9A63-382E7E03EAB6}" type="parTrans" cxnId="{6C4C1F2E-BF3C-4499-B822-2DB98BBBEFE3}">
      <dgm:prSet/>
      <dgm:spPr/>
      <dgm:t>
        <a:bodyPr/>
        <a:lstStyle/>
        <a:p>
          <a:endParaRPr lang="en-US"/>
        </a:p>
      </dgm:t>
    </dgm:pt>
    <dgm:pt modelId="{5B08CF34-04E5-45FA-AE05-B57B2983BFD1}" type="sibTrans" cxnId="{6C4C1F2E-BF3C-4499-B822-2DB98BBBEFE3}">
      <dgm:prSet/>
      <dgm:spPr/>
      <dgm:t>
        <a:bodyPr/>
        <a:lstStyle/>
        <a:p>
          <a:endParaRPr lang="en-US"/>
        </a:p>
      </dgm:t>
    </dgm:pt>
    <dgm:pt modelId="{55E874C0-37FE-472F-9D57-F059F5668C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Issues with lost or delayed baggage.</a:t>
          </a:r>
        </a:p>
      </dgm:t>
    </dgm:pt>
    <dgm:pt modelId="{A41DD03B-BD9D-467B-A856-79B778623ACF}" type="parTrans" cxnId="{2C1FA8B6-E10C-484B-AFFF-03642000C638}">
      <dgm:prSet/>
      <dgm:spPr/>
      <dgm:t>
        <a:bodyPr/>
        <a:lstStyle/>
        <a:p>
          <a:endParaRPr lang="en-US"/>
        </a:p>
      </dgm:t>
    </dgm:pt>
    <dgm:pt modelId="{B704D061-3A5D-48F3-9FD0-CEEADB6E580A}" type="sibTrans" cxnId="{2C1FA8B6-E10C-484B-AFFF-03642000C638}">
      <dgm:prSet/>
      <dgm:spPr/>
      <dgm:t>
        <a:bodyPr/>
        <a:lstStyle/>
        <a:p>
          <a:endParaRPr lang="en-US"/>
        </a:p>
      </dgm:t>
    </dgm:pt>
    <dgm:pt modelId="{B0896722-A44A-41D0-A629-CB21EEE81D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Reports of unresponsive or rude customer service, both in-flight and at airports.</a:t>
          </a:r>
        </a:p>
      </dgm:t>
    </dgm:pt>
    <dgm:pt modelId="{DB47BAF0-7E1E-4DAE-844D-A99FE8A67344}" type="parTrans" cxnId="{921DE5A5-EBAE-4E13-8644-FA745380C162}">
      <dgm:prSet/>
      <dgm:spPr/>
      <dgm:t>
        <a:bodyPr/>
        <a:lstStyle/>
        <a:p>
          <a:endParaRPr lang="en-US"/>
        </a:p>
      </dgm:t>
    </dgm:pt>
    <dgm:pt modelId="{17C7EBAC-7552-4DAE-8687-D464348C5DFE}" type="sibTrans" cxnId="{921DE5A5-EBAE-4E13-8644-FA745380C162}">
      <dgm:prSet/>
      <dgm:spPr/>
      <dgm:t>
        <a:bodyPr/>
        <a:lstStyle/>
        <a:p>
          <a:endParaRPr lang="en-US"/>
        </a:p>
      </dgm:t>
    </dgm:pt>
    <dgm:pt modelId="{30DE2F73-0F12-4C7F-A08E-F0DEF047AA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Discomfort due to cramped seating, especially in economy class.</a:t>
          </a:r>
        </a:p>
      </dgm:t>
    </dgm:pt>
    <dgm:pt modelId="{2415532E-1068-46EF-8751-9EB1AC27F4AF}" type="parTrans" cxnId="{795E391C-2D31-4742-9C6D-0EA812F55814}">
      <dgm:prSet/>
      <dgm:spPr/>
      <dgm:t>
        <a:bodyPr/>
        <a:lstStyle/>
        <a:p>
          <a:endParaRPr lang="en-US"/>
        </a:p>
      </dgm:t>
    </dgm:pt>
    <dgm:pt modelId="{D6B909D9-116E-4398-B9E7-7CDB8D64F995}" type="sibTrans" cxnId="{795E391C-2D31-4742-9C6D-0EA812F55814}">
      <dgm:prSet/>
      <dgm:spPr/>
      <dgm:t>
        <a:bodyPr/>
        <a:lstStyle/>
        <a:p>
          <a:endParaRPr lang="en-US"/>
        </a:p>
      </dgm:t>
    </dgm:pt>
    <dgm:pt modelId="{5CA1258E-0511-44EA-9952-FA58FB725E8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Neutral Sentiment</a:t>
          </a:r>
          <a:r>
            <a:rPr lang="en-US"/>
            <a:t>:</a:t>
          </a:r>
        </a:p>
      </dgm:t>
    </dgm:pt>
    <dgm:pt modelId="{D05B73DD-06F3-41AC-A7C3-0ACC5A47638E}" type="parTrans" cxnId="{28F61288-6D52-4ED6-A013-23288D44FC2F}">
      <dgm:prSet/>
      <dgm:spPr/>
      <dgm:t>
        <a:bodyPr/>
        <a:lstStyle/>
        <a:p>
          <a:endParaRPr lang="en-US"/>
        </a:p>
      </dgm:t>
    </dgm:pt>
    <dgm:pt modelId="{8CAE02DF-19A9-482D-B630-0FA87DCEE863}" type="sibTrans" cxnId="{28F61288-6D52-4ED6-A013-23288D44FC2F}">
      <dgm:prSet/>
      <dgm:spPr/>
      <dgm:t>
        <a:bodyPr/>
        <a:lstStyle/>
        <a:p>
          <a:endParaRPr lang="en-US"/>
        </a:p>
      </dgm:t>
    </dgm:pt>
    <dgm:pt modelId="{6B80A407-0D30-45EF-89DE-7878239477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Mixed reviews often highlight a balance of good and bad experiences, such as good service overshadowed by delays or vice versa.</a:t>
          </a:r>
        </a:p>
      </dgm:t>
    </dgm:pt>
    <dgm:pt modelId="{239E9385-8031-402F-A9E7-C9E3BBFB7339}" type="parTrans" cxnId="{06083747-E497-4E05-A2F7-1B0EEACB158E}">
      <dgm:prSet/>
      <dgm:spPr/>
      <dgm:t>
        <a:bodyPr/>
        <a:lstStyle/>
        <a:p>
          <a:endParaRPr lang="en-US"/>
        </a:p>
      </dgm:t>
    </dgm:pt>
    <dgm:pt modelId="{F18957D9-599B-4E4D-A5A5-D64F7D59538B}" type="sibTrans" cxnId="{06083747-E497-4E05-A2F7-1B0EEACB158E}">
      <dgm:prSet/>
      <dgm:spPr/>
      <dgm:t>
        <a:bodyPr/>
        <a:lstStyle/>
        <a:p>
          <a:endParaRPr lang="en-US"/>
        </a:p>
      </dgm:t>
    </dgm:pt>
    <dgm:pt modelId="{4F06F55D-BFDE-4FEC-8B92-A58BDDA2D7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These reviews indicate variability in service quality across different flights and routes.</a:t>
          </a:r>
        </a:p>
      </dgm:t>
    </dgm:pt>
    <dgm:pt modelId="{BF2C03C4-E826-41F2-9B8D-1F0AE18A4404}" type="parTrans" cxnId="{1BCC8A76-CDC3-4782-A46E-9D10110DC918}">
      <dgm:prSet/>
      <dgm:spPr/>
      <dgm:t>
        <a:bodyPr/>
        <a:lstStyle/>
        <a:p>
          <a:endParaRPr lang="en-US"/>
        </a:p>
      </dgm:t>
    </dgm:pt>
    <dgm:pt modelId="{B4E3EB41-46BE-41E0-B1E1-E1526DA4A4AF}" type="sibTrans" cxnId="{1BCC8A76-CDC3-4782-A46E-9D10110DC918}">
      <dgm:prSet/>
      <dgm:spPr/>
      <dgm:t>
        <a:bodyPr/>
        <a:lstStyle/>
        <a:p>
          <a:endParaRPr lang="en-US"/>
        </a:p>
      </dgm:t>
    </dgm:pt>
    <dgm:pt modelId="{D3D445A5-D97F-4E55-8FAB-9086D4E5146D}" type="pres">
      <dgm:prSet presAssocID="{CD98F505-9B37-40AF-8E39-4AA93089B942}" presName="root" presStyleCnt="0">
        <dgm:presLayoutVars>
          <dgm:dir/>
          <dgm:resizeHandles val="exact"/>
        </dgm:presLayoutVars>
      </dgm:prSet>
      <dgm:spPr/>
    </dgm:pt>
    <dgm:pt modelId="{4FD127F3-CAB4-4EF5-9555-88C7EB2A03BF}" type="pres">
      <dgm:prSet presAssocID="{A7958C72-F60D-4ED3-B7ED-51244D69F8C2}" presName="compNode" presStyleCnt="0"/>
      <dgm:spPr/>
    </dgm:pt>
    <dgm:pt modelId="{80783827-F706-4488-80B5-82D90D28079E}" type="pres">
      <dgm:prSet presAssocID="{A7958C72-F60D-4ED3-B7ED-51244D69F8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76163849-5A05-4EA7-BBA2-1587F019C558}" type="pres">
      <dgm:prSet presAssocID="{A7958C72-F60D-4ED3-B7ED-51244D69F8C2}" presName="iconSpace" presStyleCnt="0"/>
      <dgm:spPr/>
    </dgm:pt>
    <dgm:pt modelId="{B11AE8FA-7F06-4775-96B7-BABBF6BE1EA6}" type="pres">
      <dgm:prSet presAssocID="{A7958C72-F60D-4ED3-B7ED-51244D69F8C2}" presName="parTx" presStyleLbl="revTx" presStyleIdx="0" presStyleCnt="6">
        <dgm:presLayoutVars>
          <dgm:chMax val="0"/>
          <dgm:chPref val="0"/>
        </dgm:presLayoutVars>
      </dgm:prSet>
      <dgm:spPr/>
    </dgm:pt>
    <dgm:pt modelId="{C6564203-1CB9-4921-9B9B-50EB9E55DC82}" type="pres">
      <dgm:prSet presAssocID="{A7958C72-F60D-4ED3-B7ED-51244D69F8C2}" presName="txSpace" presStyleCnt="0"/>
      <dgm:spPr/>
    </dgm:pt>
    <dgm:pt modelId="{D7A05B62-E3E9-48D4-B4CC-2AD6DE912786}" type="pres">
      <dgm:prSet presAssocID="{A7958C72-F60D-4ED3-B7ED-51244D69F8C2}" presName="desTx" presStyleLbl="revTx" presStyleIdx="1" presStyleCnt="6">
        <dgm:presLayoutVars/>
      </dgm:prSet>
      <dgm:spPr/>
    </dgm:pt>
    <dgm:pt modelId="{F7A75ADF-A5B6-43E8-A3DF-CD1CDD090484}" type="pres">
      <dgm:prSet presAssocID="{993864B4-6591-4C85-8041-BFFD1E8806CB}" presName="sibTrans" presStyleCnt="0"/>
      <dgm:spPr/>
    </dgm:pt>
    <dgm:pt modelId="{C4A0C8AE-406A-4EE5-81DB-7BD2151F34CC}" type="pres">
      <dgm:prSet presAssocID="{A73AF2FF-482F-4BA3-B4F3-BA170A6198C1}" presName="compNode" presStyleCnt="0"/>
      <dgm:spPr/>
    </dgm:pt>
    <dgm:pt modelId="{FB020660-F1FD-4DA5-82DC-B37BCC1893CF}" type="pres">
      <dgm:prSet presAssocID="{A73AF2FF-482F-4BA3-B4F3-BA170A6198C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31CF190C-73A2-48A2-921D-1C06F2E0FFE8}" type="pres">
      <dgm:prSet presAssocID="{A73AF2FF-482F-4BA3-B4F3-BA170A6198C1}" presName="iconSpace" presStyleCnt="0"/>
      <dgm:spPr/>
    </dgm:pt>
    <dgm:pt modelId="{344024ED-6A0A-424A-A309-26D11201AE98}" type="pres">
      <dgm:prSet presAssocID="{A73AF2FF-482F-4BA3-B4F3-BA170A6198C1}" presName="parTx" presStyleLbl="revTx" presStyleIdx="2" presStyleCnt="6">
        <dgm:presLayoutVars>
          <dgm:chMax val="0"/>
          <dgm:chPref val="0"/>
        </dgm:presLayoutVars>
      </dgm:prSet>
      <dgm:spPr/>
    </dgm:pt>
    <dgm:pt modelId="{FD875D22-5713-492A-A3DF-76C1701CC90A}" type="pres">
      <dgm:prSet presAssocID="{A73AF2FF-482F-4BA3-B4F3-BA170A6198C1}" presName="txSpace" presStyleCnt="0"/>
      <dgm:spPr/>
    </dgm:pt>
    <dgm:pt modelId="{795F9E70-7A7A-4D94-8EFB-63B3F922CB62}" type="pres">
      <dgm:prSet presAssocID="{A73AF2FF-482F-4BA3-B4F3-BA170A6198C1}" presName="desTx" presStyleLbl="revTx" presStyleIdx="3" presStyleCnt="6">
        <dgm:presLayoutVars/>
      </dgm:prSet>
      <dgm:spPr/>
    </dgm:pt>
    <dgm:pt modelId="{9E6EEFC7-A31E-4085-A07C-E369E5EF741A}" type="pres">
      <dgm:prSet presAssocID="{B4A10BE9-FF9B-4453-972B-3F76DEB1658D}" presName="sibTrans" presStyleCnt="0"/>
      <dgm:spPr/>
    </dgm:pt>
    <dgm:pt modelId="{9A7AE943-9A3E-4722-9ACB-FF6EB8AA4946}" type="pres">
      <dgm:prSet presAssocID="{5CA1258E-0511-44EA-9952-FA58FB725E87}" presName="compNode" presStyleCnt="0"/>
      <dgm:spPr/>
    </dgm:pt>
    <dgm:pt modelId="{C6E45358-B3AF-4874-BD06-5F2DF5082514}" type="pres">
      <dgm:prSet presAssocID="{5CA1258E-0511-44EA-9952-FA58FB725E8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85674356-98C2-4C7D-9AED-1FFA64FE8252}" type="pres">
      <dgm:prSet presAssocID="{5CA1258E-0511-44EA-9952-FA58FB725E87}" presName="iconSpace" presStyleCnt="0"/>
      <dgm:spPr/>
    </dgm:pt>
    <dgm:pt modelId="{24FDFD90-8D51-461B-87CA-48952F4BF7AA}" type="pres">
      <dgm:prSet presAssocID="{5CA1258E-0511-44EA-9952-FA58FB725E87}" presName="parTx" presStyleLbl="revTx" presStyleIdx="4" presStyleCnt="6">
        <dgm:presLayoutVars>
          <dgm:chMax val="0"/>
          <dgm:chPref val="0"/>
        </dgm:presLayoutVars>
      </dgm:prSet>
      <dgm:spPr/>
    </dgm:pt>
    <dgm:pt modelId="{0DF79E75-8E2F-4D4D-BB20-1BD5C0EBBE4A}" type="pres">
      <dgm:prSet presAssocID="{5CA1258E-0511-44EA-9952-FA58FB725E87}" presName="txSpace" presStyleCnt="0"/>
      <dgm:spPr/>
    </dgm:pt>
    <dgm:pt modelId="{5672E0B6-52A3-4226-8202-05344AC82501}" type="pres">
      <dgm:prSet presAssocID="{5CA1258E-0511-44EA-9952-FA58FB725E87}" presName="desTx" presStyleLbl="revTx" presStyleIdx="5" presStyleCnt="6">
        <dgm:presLayoutVars/>
      </dgm:prSet>
      <dgm:spPr/>
    </dgm:pt>
  </dgm:ptLst>
  <dgm:cxnLst>
    <dgm:cxn modelId="{489F770A-BCA9-4293-B8C7-80DE9257D965}" type="presOf" srcId="{6B80A407-0D30-45EF-89DE-787823947771}" destId="{5672E0B6-52A3-4226-8202-05344AC82501}" srcOrd="0" destOrd="0" presId="urn:microsoft.com/office/officeart/2018/2/layout/IconLabelDescriptionList"/>
    <dgm:cxn modelId="{795E391C-2D31-4742-9C6D-0EA812F55814}" srcId="{A73AF2FF-482F-4BA3-B4F3-BA170A6198C1}" destId="{30DE2F73-0F12-4C7F-A08E-F0DEF047AAB4}" srcOrd="3" destOrd="0" parTransId="{2415532E-1068-46EF-8751-9EB1AC27F4AF}" sibTransId="{D6B909D9-116E-4398-B9E7-7CDB8D64F995}"/>
    <dgm:cxn modelId="{E800F323-546D-407B-A703-C7FD8B7548E8}" type="presOf" srcId="{30DE2F73-0F12-4C7F-A08E-F0DEF047AAB4}" destId="{795F9E70-7A7A-4D94-8EFB-63B3F922CB62}" srcOrd="0" destOrd="3" presId="urn:microsoft.com/office/officeart/2018/2/layout/IconLabelDescriptionList"/>
    <dgm:cxn modelId="{6B73D22B-14F3-437C-A41E-377B7A6F0B5A}" type="presOf" srcId="{2C797D29-93B6-4D7A-BB8A-2089D682A509}" destId="{D7A05B62-E3E9-48D4-B4CC-2AD6DE912786}" srcOrd="0" destOrd="1" presId="urn:microsoft.com/office/officeart/2018/2/layout/IconLabelDescriptionList"/>
    <dgm:cxn modelId="{6C4C1F2E-BF3C-4499-B822-2DB98BBBEFE3}" srcId="{A73AF2FF-482F-4BA3-B4F3-BA170A6198C1}" destId="{B63D038E-BE62-47D5-8070-3043E0C09122}" srcOrd="0" destOrd="0" parTransId="{803C087D-F0BA-4EEA-9A63-382E7E03EAB6}" sibTransId="{5B08CF34-04E5-45FA-AE05-B57B2983BFD1}"/>
    <dgm:cxn modelId="{BCCB6130-47B6-4975-8840-E64B106415FE}" type="presOf" srcId="{AB371073-4AD1-44E7-99AE-C0E4D6FEA770}" destId="{D7A05B62-E3E9-48D4-B4CC-2AD6DE912786}" srcOrd="0" destOrd="2" presId="urn:microsoft.com/office/officeart/2018/2/layout/IconLabelDescriptionList"/>
    <dgm:cxn modelId="{552E6143-14BA-4864-ACB5-8B339794805A}" type="presOf" srcId="{CD98F505-9B37-40AF-8E39-4AA93089B942}" destId="{D3D445A5-D97F-4E55-8FAB-9086D4E5146D}" srcOrd="0" destOrd="0" presId="urn:microsoft.com/office/officeart/2018/2/layout/IconLabelDescriptionList"/>
    <dgm:cxn modelId="{06083747-E497-4E05-A2F7-1B0EEACB158E}" srcId="{5CA1258E-0511-44EA-9952-FA58FB725E87}" destId="{6B80A407-0D30-45EF-89DE-787823947771}" srcOrd="0" destOrd="0" parTransId="{239E9385-8031-402F-A9E7-C9E3BBFB7339}" sibTransId="{F18957D9-599B-4E4D-A5A5-D64F7D59538B}"/>
    <dgm:cxn modelId="{1BC2D169-8A17-49D4-BA2F-3239B7E4DDF7}" type="presOf" srcId="{4F06F55D-BFDE-4FEC-8B92-A58BDDA2D772}" destId="{5672E0B6-52A3-4226-8202-05344AC82501}" srcOrd="0" destOrd="1" presId="urn:microsoft.com/office/officeart/2018/2/layout/IconLabelDescriptionList"/>
    <dgm:cxn modelId="{5461F36F-5D09-4650-AFE2-FD4C011D7C19}" type="presOf" srcId="{A73AF2FF-482F-4BA3-B4F3-BA170A6198C1}" destId="{344024ED-6A0A-424A-A309-26D11201AE98}" srcOrd="0" destOrd="0" presId="urn:microsoft.com/office/officeart/2018/2/layout/IconLabelDescriptionList"/>
    <dgm:cxn modelId="{4A8F7E50-4F86-47CD-956C-AABB579BCBBD}" srcId="{A7958C72-F60D-4ED3-B7ED-51244D69F8C2}" destId="{C2071F33-8AEA-4B17-9981-7F4A6F1117ED}" srcOrd="0" destOrd="0" parTransId="{8560906E-1BB5-4A52-9314-9AB610B41225}" sibTransId="{CC5E0796-6916-4738-B0E6-557A018A470A}"/>
    <dgm:cxn modelId="{1BCC8A76-CDC3-4782-A46E-9D10110DC918}" srcId="{5CA1258E-0511-44EA-9952-FA58FB725E87}" destId="{4F06F55D-BFDE-4FEC-8B92-A58BDDA2D772}" srcOrd="1" destOrd="0" parTransId="{BF2C03C4-E826-41F2-9B8D-1F0AE18A4404}" sibTransId="{B4E3EB41-46BE-41E0-B1E1-E1526DA4A4AF}"/>
    <dgm:cxn modelId="{28F61288-6D52-4ED6-A013-23288D44FC2F}" srcId="{CD98F505-9B37-40AF-8E39-4AA93089B942}" destId="{5CA1258E-0511-44EA-9952-FA58FB725E87}" srcOrd="2" destOrd="0" parTransId="{D05B73DD-06F3-41AC-A7C3-0ACC5A47638E}" sibTransId="{8CAE02DF-19A9-482D-B630-0FA87DCEE863}"/>
    <dgm:cxn modelId="{CB866D8A-40FB-4705-9FF1-34C94DE224D9}" srcId="{CD98F505-9B37-40AF-8E39-4AA93089B942}" destId="{A7958C72-F60D-4ED3-B7ED-51244D69F8C2}" srcOrd="0" destOrd="0" parTransId="{7A36A139-0DEF-44C6-A898-1E546A837A13}" sibTransId="{993864B4-6591-4C85-8041-BFFD1E8806CB}"/>
    <dgm:cxn modelId="{9384A79E-C971-45CE-8044-E03F2984EFA2}" srcId="{A7958C72-F60D-4ED3-B7ED-51244D69F8C2}" destId="{AB371073-4AD1-44E7-99AE-C0E4D6FEA770}" srcOrd="2" destOrd="0" parTransId="{BB8429A1-58C4-4895-B4E8-8E8AB858DC62}" sibTransId="{FBBFD475-5781-47E6-811B-C21CF1F8CFF1}"/>
    <dgm:cxn modelId="{921DE5A5-EBAE-4E13-8644-FA745380C162}" srcId="{A73AF2FF-482F-4BA3-B4F3-BA170A6198C1}" destId="{B0896722-A44A-41D0-A629-CB21EEE81D35}" srcOrd="2" destOrd="0" parTransId="{DB47BAF0-7E1E-4DAE-844D-A99FE8A67344}" sibTransId="{17C7EBAC-7552-4DAE-8687-D464348C5DFE}"/>
    <dgm:cxn modelId="{2C1FA8B6-E10C-484B-AFFF-03642000C638}" srcId="{A73AF2FF-482F-4BA3-B4F3-BA170A6198C1}" destId="{55E874C0-37FE-472F-9D57-F059F5668C91}" srcOrd="1" destOrd="0" parTransId="{A41DD03B-BD9D-467B-A856-79B778623ACF}" sibTransId="{B704D061-3A5D-48F3-9FD0-CEEADB6E580A}"/>
    <dgm:cxn modelId="{AABD45CC-EC16-40F4-8390-541D884275E3}" type="presOf" srcId="{55E874C0-37FE-472F-9D57-F059F5668C91}" destId="{795F9E70-7A7A-4D94-8EFB-63B3F922CB62}" srcOrd="0" destOrd="1" presId="urn:microsoft.com/office/officeart/2018/2/layout/IconLabelDescriptionList"/>
    <dgm:cxn modelId="{246539E1-94B5-4937-8096-BF1097CB85E1}" srcId="{A7958C72-F60D-4ED3-B7ED-51244D69F8C2}" destId="{2C797D29-93B6-4D7A-BB8A-2089D682A509}" srcOrd="1" destOrd="0" parTransId="{4D877AF4-80F6-44F3-869B-495174764B27}" sibTransId="{29B7E382-EF53-4495-B949-A67C4748444F}"/>
    <dgm:cxn modelId="{2C438EE4-4B8E-4765-B1D4-76CC1F462003}" type="presOf" srcId="{A7958C72-F60D-4ED3-B7ED-51244D69F8C2}" destId="{B11AE8FA-7F06-4775-96B7-BABBF6BE1EA6}" srcOrd="0" destOrd="0" presId="urn:microsoft.com/office/officeart/2018/2/layout/IconLabelDescriptionList"/>
    <dgm:cxn modelId="{FDAA4FEB-EE47-44C5-8814-81B735D5A671}" type="presOf" srcId="{5CA1258E-0511-44EA-9952-FA58FB725E87}" destId="{24FDFD90-8D51-461B-87CA-48952F4BF7AA}" srcOrd="0" destOrd="0" presId="urn:microsoft.com/office/officeart/2018/2/layout/IconLabelDescriptionList"/>
    <dgm:cxn modelId="{97E6C7EE-770B-41E9-AE7E-65B43DD83243}" type="presOf" srcId="{B0896722-A44A-41D0-A629-CB21EEE81D35}" destId="{795F9E70-7A7A-4D94-8EFB-63B3F922CB62}" srcOrd="0" destOrd="2" presId="urn:microsoft.com/office/officeart/2018/2/layout/IconLabelDescriptionList"/>
    <dgm:cxn modelId="{E28062EF-1997-4E99-BBC2-2463CAC757A7}" type="presOf" srcId="{B63D038E-BE62-47D5-8070-3043E0C09122}" destId="{795F9E70-7A7A-4D94-8EFB-63B3F922CB62}" srcOrd="0" destOrd="0" presId="urn:microsoft.com/office/officeart/2018/2/layout/IconLabelDescriptionList"/>
    <dgm:cxn modelId="{A13827F7-B594-452A-9122-0C85F183CBF3}" srcId="{CD98F505-9B37-40AF-8E39-4AA93089B942}" destId="{A73AF2FF-482F-4BA3-B4F3-BA170A6198C1}" srcOrd="1" destOrd="0" parTransId="{BC7502FE-EA5F-44E6-8015-93290884BCF1}" sibTransId="{B4A10BE9-FF9B-4453-972B-3F76DEB1658D}"/>
    <dgm:cxn modelId="{20CBE1F7-C4C1-4246-A91B-875E68403409}" type="presOf" srcId="{C2071F33-8AEA-4B17-9981-7F4A6F1117ED}" destId="{D7A05B62-E3E9-48D4-B4CC-2AD6DE912786}" srcOrd="0" destOrd="0" presId="urn:microsoft.com/office/officeart/2018/2/layout/IconLabelDescriptionList"/>
    <dgm:cxn modelId="{3ED8694F-0854-4FE1-8E4F-AF7FE77EE441}" type="presParOf" srcId="{D3D445A5-D97F-4E55-8FAB-9086D4E5146D}" destId="{4FD127F3-CAB4-4EF5-9555-88C7EB2A03BF}" srcOrd="0" destOrd="0" presId="urn:microsoft.com/office/officeart/2018/2/layout/IconLabelDescriptionList"/>
    <dgm:cxn modelId="{04028E74-A037-4FD7-84B9-D28006AC0D52}" type="presParOf" srcId="{4FD127F3-CAB4-4EF5-9555-88C7EB2A03BF}" destId="{80783827-F706-4488-80B5-82D90D28079E}" srcOrd="0" destOrd="0" presId="urn:microsoft.com/office/officeart/2018/2/layout/IconLabelDescriptionList"/>
    <dgm:cxn modelId="{F3EEB227-F1D8-4CB8-8799-782DDF68A0F4}" type="presParOf" srcId="{4FD127F3-CAB4-4EF5-9555-88C7EB2A03BF}" destId="{76163849-5A05-4EA7-BBA2-1587F019C558}" srcOrd="1" destOrd="0" presId="urn:microsoft.com/office/officeart/2018/2/layout/IconLabelDescriptionList"/>
    <dgm:cxn modelId="{7E7F6634-B9B1-41CA-B322-FA7B94389BE5}" type="presParOf" srcId="{4FD127F3-CAB4-4EF5-9555-88C7EB2A03BF}" destId="{B11AE8FA-7F06-4775-96B7-BABBF6BE1EA6}" srcOrd="2" destOrd="0" presId="urn:microsoft.com/office/officeart/2018/2/layout/IconLabelDescriptionList"/>
    <dgm:cxn modelId="{461F91F4-2FF2-408B-8238-A788572261D8}" type="presParOf" srcId="{4FD127F3-CAB4-4EF5-9555-88C7EB2A03BF}" destId="{C6564203-1CB9-4921-9B9B-50EB9E55DC82}" srcOrd="3" destOrd="0" presId="urn:microsoft.com/office/officeart/2018/2/layout/IconLabelDescriptionList"/>
    <dgm:cxn modelId="{22D07B5E-80D0-4925-B2B5-46D21F9156DA}" type="presParOf" srcId="{4FD127F3-CAB4-4EF5-9555-88C7EB2A03BF}" destId="{D7A05B62-E3E9-48D4-B4CC-2AD6DE912786}" srcOrd="4" destOrd="0" presId="urn:microsoft.com/office/officeart/2018/2/layout/IconLabelDescriptionList"/>
    <dgm:cxn modelId="{545223B7-38B4-450E-B2DD-BFB8F268F331}" type="presParOf" srcId="{D3D445A5-D97F-4E55-8FAB-9086D4E5146D}" destId="{F7A75ADF-A5B6-43E8-A3DF-CD1CDD090484}" srcOrd="1" destOrd="0" presId="urn:microsoft.com/office/officeart/2018/2/layout/IconLabelDescriptionList"/>
    <dgm:cxn modelId="{5D92E30E-89B6-49ED-9490-3824036B5CD0}" type="presParOf" srcId="{D3D445A5-D97F-4E55-8FAB-9086D4E5146D}" destId="{C4A0C8AE-406A-4EE5-81DB-7BD2151F34CC}" srcOrd="2" destOrd="0" presId="urn:microsoft.com/office/officeart/2018/2/layout/IconLabelDescriptionList"/>
    <dgm:cxn modelId="{1BC8E5F5-51B0-45A8-8CDD-328DE1531D32}" type="presParOf" srcId="{C4A0C8AE-406A-4EE5-81DB-7BD2151F34CC}" destId="{FB020660-F1FD-4DA5-82DC-B37BCC1893CF}" srcOrd="0" destOrd="0" presId="urn:microsoft.com/office/officeart/2018/2/layout/IconLabelDescriptionList"/>
    <dgm:cxn modelId="{8A1FF308-F2BD-4D3C-9542-3D1A579A274B}" type="presParOf" srcId="{C4A0C8AE-406A-4EE5-81DB-7BD2151F34CC}" destId="{31CF190C-73A2-48A2-921D-1C06F2E0FFE8}" srcOrd="1" destOrd="0" presId="urn:microsoft.com/office/officeart/2018/2/layout/IconLabelDescriptionList"/>
    <dgm:cxn modelId="{C539DFE1-D9EA-4251-BA38-D0AD25C8235B}" type="presParOf" srcId="{C4A0C8AE-406A-4EE5-81DB-7BD2151F34CC}" destId="{344024ED-6A0A-424A-A309-26D11201AE98}" srcOrd="2" destOrd="0" presId="urn:microsoft.com/office/officeart/2018/2/layout/IconLabelDescriptionList"/>
    <dgm:cxn modelId="{DEF763E6-62A4-4C30-B2EB-A7DF8CBDA364}" type="presParOf" srcId="{C4A0C8AE-406A-4EE5-81DB-7BD2151F34CC}" destId="{FD875D22-5713-492A-A3DF-76C1701CC90A}" srcOrd="3" destOrd="0" presId="urn:microsoft.com/office/officeart/2018/2/layout/IconLabelDescriptionList"/>
    <dgm:cxn modelId="{94A25D2E-52B7-474A-B352-A081D8B464AD}" type="presParOf" srcId="{C4A0C8AE-406A-4EE5-81DB-7BD2151F34CC}" destId="{795F9E70-7A7A-4D94-8EFB-63B3F922CB62}" srcOrd="4" destOrd="0" presId="urn:microsoft.com/office/officeart/2018/2/layout/IconLabelDescriptionList"/>
    <dgm:cxn modelId="{52ED83B1-CF2D-4C98-874A-9899510900AB}" type="presParOf" srcId="{D3D445A5-D97F-4E55-8FAB-9086D4E5146D}" destId="{9E6EEFC7-A31E-4085-A07C-E369E5EF741A}" srcOrd="3" destOrd="0" presId="urn:microsoft.com/office/officeart/2018/2/layout/IconLabelDescriptionList"/>
    <dgm:cxn modelId="{E6E8B41C-1FC4-425B-8712-8FA365CFA60C}" type="presParOf" srcId="{D3D445A5-D97F-4E55-8FAB-9086D4E5146D}" destId="{9A7AE943-9A3E-4722-9ACB-FF6EB8AA4946}" srcOrd="4" destOrd="0" presId="urn:microsoft.com/office/officeart/2018/2/layout/IconLabelDescriptionList"/>
    <dgm:cxn modelId="{571B955F-40EB-412E-BC38-9FBEE3083D4C}" type="presParOf" srcId="{9A7AE943-9A3E-4722-9ACB-FF6EB8AA4946}" destId="{C6E45358-B3AF-4874-BD06-5F2DF5082514}" srcOrd="0" destOrd="0" presId="urn:microsoft.com/office/officeart/2018/2/layout/IconLabelDescriptionList"/>
    <dgm:cxn modelId="{7C19CC73-D2D3-4478-AB81-FFD8DA668EE4}" type="presParOf" srcId="{9A7AE943-9A3E-4722-9ACB-FF6EB8AA4946}" destId="{85674356-98C2-4C7D-9AED-1FFA64FE8252}" srcOrd="1" destOrd="0" presId="urn:microsoft.com/office/officeart/2018/2/layout/IconLabelDescriptionList"/>
    <dgm:cxn modelId="{9BA3BE6F-2AB7-4D5D-8A5A-DB54D94C7ED7}" type="presParOf" srcId="{9A7AE943-9A3E-4722-9ACB-FF6EB8AA4946}" destId="{24FDFD90-8D51-461B-87CA-48952F4BF7AA}" srcOrd="2" destOrd="0" presId="urn:microsoft.com/office/officeart/2018/2/layout/IconLabelDescriptionList"/>
    <dgm:cxn modelId="{0E82A810-BBC3-4ED6-9EFC-3E6ABC89224A}" type="presParOf" srcId="{9A7AE943-9A3E-4722-9ACB-FF6EB8AA4946}" destId="{0DF79E75-8E2F-4D4D-BB20-1BD5C0EBBE4A}" srcOrd="3" destOrd="0" presId="urn:microsoft.com/office/officeart/2018/2/layout/IconLabelDescriptionList"/>
    <dgm:cxn modelId="{FD44D5C7-A6DA-43C4-9959-63E85782F01A}" type="presParOf" srcId="{9A7AE943-9A3E-4722-9ACB-FF6EB8AA4946}" destId="{5672E0B6-52A3-4226-8202-05344AC8250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83827-F706-4488-80B5-82D90D28079E}">
      <dsp:nvSpPr>
        <dsp:cNvPr id="0" name=""/>
        <dsp:cNvSpPr/>
      </dsp:nvSpPr>
      <dsp:spPr>
        <a:xfrm>
          <a:off x="10657" y="303631"/>
          <a:ext cx="1096417" cy="944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AE8FA-7F06-4775-96B7-BABBF6BE1EA6}">
      <dsp:nvSpPr>
        <dsp:cNvPr id="0" name=""/>
        <dsp:cNvSpPr/>
      </dsp:nvSpPr>
      <dsp:spPr>
        <a:xfrm>
          <a:off x="10657" y="1408953"/>
          <a:ext cx="3132622" cy="404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1" kern="1200"/>
            <a:t>Positive Sentiment</a:t>
          </a:r>
          <a:r>
            <a:rPr lang="en-US" sz="2600" kern="1200"/>
            <a:t>:</a:t>
          </a:r>
        </a:p>
      </dsp:txBody>
      <dsp:txXfrm>
        <a:off x="10657" y="1408953"/>
        <a:ext cx="3132622" cy="404711"/>
      </dsp:txXfrm>
    </dsp:sp>
    <dsp:sp modelId="{D7A05B62-E3E9-48D4-B4CC-2AD6DE912786}">
      <dsp:nvSpPr>
        <dsp:cNvPr id="0" name=""/>
        <dsp:cNvSpPr/>
      </dsp:nvSpPr>
      <dsp:spPr>
        <a:xfrm>
          <a:off x="10657" y="1888546"/>
          <a:ext cx="3132622" cy="2159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Customers appreciate the professionalism and friendliness of the cabin crew.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Positive mentions of in-flight entertainment and food quality, particularly in premium classes.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Good experiences with online booking and check-in processes.</a:t>
          </a:r>
        </a:p>
      </dsp:txBody>
      <dsp:txXfrm>
        <a:off x="10657" y="1888546"/>
        <a:ext cx="3132622" cy="2159160"/>
      </dsp:txXfrm>
    </dsp:sp>
    <dsp:sp modelId="{FB020660-F1FD-4DA5-82DC-B37BCC1893CF}">
      <dsp:nvSpPr>
        <dsp:cNvPr id="0" name=""/>
        <dsp:cNvSpPr/>
      </dsp:nvSpPr>
      <dsp:spPr>
        <a:xfrm>
          <a:off x="3691488" y="303631"/>
          <a:ext cx="1096417" cy="944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024ED-6A0A-424A-A309-26D11201AE98}">
      <dsp:nvSpPr>
        <dsp:cNvPr id="0" name=""/>
        <dsp:cNvSpPr/>
      </dsp:nvSpPr>
      <dsp:spPr>
        <a:xfrm>
          <a:off x="3691488" y="1408953"/>
          <a:ext cx="3132622" cy="404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1" kern="1200"/>
            <a:t>Negative Sentiment</a:t>
          </a:r>
          <a:r>
            <a:rPr lang="en-US" sz="2600" kern="1200"/>
            <a:t>:</a:t>
          </a:r>
        </a:p>
      </dsp:txBody>
      <dsp:txXfrm>
        <a:off x="3691488" y="1408953"/>
        <a:ext cx="3132622" cy="404711"/>
      </dsp:txXfrm>
    </dsp:sp>
    <dsp:sp modelId="{795F9E70-7A7A-4D94-8EFB-63B3F922CB62}">
      <dsp:nvSpPr>
        <dsp:cNvPr id="0" name=""/>
        <dsp:cNvSpPr/>
      </dsp:nvSpPr>
      <dsp:spPr>
        <a:xfrm>
          <a:off x="3691488" y="1888546"/>
          <a:ext cx="3132622" cy="2159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Complaints about delays and flight cancellations without adequate compensation or communication.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Issues with lost or delayed baggage.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Reports of unresponsive or rude customer service, both in-flight and at airports.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Discomfort due to cramped seating, especially in economy class.</a:t>
          </a:r>
        </a:p>
      </dsp:txBody>
      <dsp:txXfrm>
        <a:off x="3691488" y="1888546"/>
        <a:ext cx="3132622" cy="2159160"/>
      </dsp:txXfrm>
    </dsp:sp>
    <dsp:sp modelId="{C6E45358-B3AF-4874-BD06-5F2DF5082514}">
      <dsp:nvSpPr>
        <dsp:cNvPr id="0" name=""/>
        <dsp:cNvSpPr/>
      </dsp:nvSpPr>
      <dsp:spPr>
        <a:xfrm>
          <a:off x="7372320" y="303631"/>
          <a:ext cx="1096417" cy="944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DFD90-8D51-461B-87CA-48952F4BF7AA}">
      <dsp:nvSpPr>
        <dsp:cNvPr id="0" name=""/>
        <dsp:cNvSpPr/>
      </dsp:nvSpPr>
      <dsp:spPr>
        <a:xfrm>
          <a:off x="7372320" y="1408953"/>
          <a:ext cx="3132622" cy="404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1" kern="1200"/>
            <a:t>Neutral Sentiment</a:t>
          </a:r>
          <a:r>
            <a:rPr lang="en-US" sz="2600" kern="1200"/>
            <a:t>:</a:t>
          </a:r>
        </a:p>
      </dsp:txBody>
      <dsp:txXfrm>
        <a:off x="7372320" y="1408953"/>
        <a:ext cx="3132622" cy="404711"/>
      </dsp:txXfrm>
    </dsp:sp>
    <dsp:sp modelId="{5672E0B6-52A3-4226-8202-05344AC82501}">
      <dsp:nvSpPr>
        <dsp:cNvPr id="0" name=""/>
        <dsp:cNvSpPr/>
      </dsp:nvSpPr>
      <dsp:spPr>
        <a:xfrm>
          <a:off x="7372320" y="1888546"/>
          <a:ext cx="3132622" cy="2159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Mixed reviews often highlight a balance of good and bad experiences, such as good service overshadowed by delays or vice versa.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These reviews indicate variability in service quality across different flights and routes.</a:t>
          </a:r>
        </a:p>
      </dsp:txBody>
      <dsp:txXfrm>
        <a:off x="7372320" y="1888546"/>
        <a:ext cx="3132622" cy="2159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A39C5F-FFF0-4A8E-B9B5-B95EA3F48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111" y="576263"/>
            <a:ext cx="4694399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British Airways Review Analysis</a:t>
            </a:r>
            <a:endParaRPr lang="en-GB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7111" y="3764975"/>
            <a:ext cx="4694399" cy="2192683"/>
          </a:xfrm>
        </p:spPr>
        <p:txBody>
          <a:bodyPr>
            <a:normAutofit/>
          </a:bodyPr>
          <a:lstStyle/>
          <a:p>
            <a:pPr algn="l"/>
            <a:r>
              <a:rPr lang="en-GB"/>
              <a:t>Task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5C8A94-E698-4356-9F20-5773888F1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5834461"/>
            <a:ext cx="5191399" cy="28135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Graphic 6" descr="Airplane">
            <a:extLst>
              <a:ext uri="{FF2B5EF4-FFF2-40B4-BE49-F238E27FC236}">
                <a16:creationId xmlns:a16="http://schemas.microsoft.com/office/drawing/2014/main" id="{40AF917A-945E-C8C2-466D-BC1DABF62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" y="688458"/>
            <a:ext cx="5191424" cy="5191424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Key Points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70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Overall Sentiment</a:t>
            </a:r>
            <a:r>
              <a:rPr lang="en-US" sz="17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The reviews show a mix of sentiments. While there is a significant amount of positive feedback, there are also notable negative and neutral reviews.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Positive reviews often highlight excellent service and friendly staff.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Negative reviews frequently mention issues with punctuality, customer service, and baggage handling.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Common Themes</a:t>
            </a:r>
            <a:r>
              <a:rPr lang="en-US" sz="17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/>
              <a:t>Service Quality</a:t>
            </a:r>
            <a:r>
              <a:rPr lang="en-US" sz="1700"/>
              <a:t>: Many reviews discuss the quality of in-flight service, with mixed opinions on meal quality, comfort of seats, and entertainment options.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/>
              <a:t>Staff Behavior</a:t>
            </a:r>
            <a:r>
              <a:rPr lang="en-US" sz="1700"/>
              <a:t>: The attitude and helpfulness of the airline staff are recurring themes, with both praise for courteous staff and criticism for unprofessional behavior.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/>
              <a:t>In-Flight Experience</a:t>
            </a:r>
            <a:r>
              <a:rPr lang="en-US" sz="1700"/>
              <a:t>: Passengers comment on the overall experience, including cleanliness of the aircraft, ease of boarding, and the ambiance of the cabin.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F6001-78F2-B8C9-0551-9600FC358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b="1"/>
              <a:t>Sentiment Distribution Pie Chart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F9B0-CBE9-4C63-9257-924E4D2DF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This pie chart illustrates the proportion of positive, negative, and neutral sentiments extracted from the reviews.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Positive reviews constitute a significant portion, but negative and neutral reviews are also present, indicating room for improvement.</a:t>
            </a:r>
          </a:p>
          <a:p>
            <a:endParaRPr lang="en-US" sz="2000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06B39CE-76E1-3381-395D-CED645FC0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5967" y="1499700"/>
            <a:ext cx="4170530" cy="389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22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6FF29-7EDE-C09C-47C9-0B5EABB6A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 b="1"/>
              <a:t>Word Cloud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7F178-92C4-B510-5B34-08DDBAE0C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The word cloud highlights the most frequently mentioned words in the reviews.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Words like "service," "staff," "flight," "experience," and "quality" are prominent, suggesting these are key areas of focus for passengers.</a:t>
            </a:r>
          </a:p>
          <a:p>
            <a:endParaRPr lang="en-US" sz="20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E7B70D-DF35-EA49-3D75-1B38132B7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2442" y="1869855"/>
            <a:ext cx="5201023" cy="27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7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3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13780-583B-8E05-8CF7-92F28241F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 b="1"/>
              <a:t>Frequency Chart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AC799-C88C-A457-8AAE-42F14C71D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2000"/>
              <a:t>This bar chart shows the top 20 most frequently used words in the reviews.</a:t>
            </a:r>
          </a:p>
          <a:p>
            <a:r>
              <a:rPr lang="en-US" sz="2000"/>
              <a:t>It provides insight into what passengers are talking about the most, helping to identify key issues and areas of excellence.</a:t>
            </a:r>
          </a:p>
          <a:p>
            <a:r>
              <a:rPr lang="en-US" sz="2000"/>
              <a:t>Common words include "service," "staff," "good," "flight," "time," "seat," "experience," and "food."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E46A5AEB-3816-28BC-2752-5FD030D19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2442" y="1057196"/>
            <a:ext cx="5201023" cy="432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Rectangle 1035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4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EDB6-23D2-30D6-05EE-24E1FBDC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423A3F-2289-BD22-56DC-D47AF64743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333894"/>
              </p:ext>
            </p:extLst>
          </p:nvPr>
        </p:nvGraphicFramePr>
        <p:xfrm>
          <a:off x="838200" y="125653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951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429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British Airways Review Analysis</vt:lpstr>
      <vt:lpstr>Key Points</vt:lpstr>
      <vt:lpstr>Sentiment Distribution Pie Chart</vt:lpstr>
      <vt:lpstr>Word Cloud</vt:lpstr>
      <vt:lpstr>Frequency Chart</vt:lpstr>
      <vt:lpstr>Detailed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Anna Rai</cp:lastModifiedBy>
  <cp:revision>19</cp:revision>
  <dcterms:created xsi:type="dcterms:W3CDTF">2022-12-06T11:13:27Z</dcterms:created>
  <dcterms:modified xsi:type="dcterms:W3CDTF">2024-06-26T11:22:29Z</dcterms:modified>
</cp:coreProperties>
</file>