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CC2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107" d="100"/>
          <a:sy n="107" d="100"/>
        </p:scale>
        <p:origin x="10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2AF78E-FFAD-974F-90F9-90119C17D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C8B07-75A3-9C4F-9A69-BB07F220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592" y="386093"/>
            <a:ext cx="695102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8A3C-02AC-914E-A09C-C8F676EF5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592" y="2865768"/>
            <a:ext cx="695102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8E05-6956-964B-B33D-04221FC7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7198-8907-CC4F-8457-C8DEA733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B9CC-6EEE-D342-A7DC-0BDE23FB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23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9905-0108-8B45-A428-A0F1F06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70BE0-6C8E-854C-9840-DA8A44895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0063-A534-6A4D-BACD-68D2F953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B807-D7D4-9645-A69C-A0646C5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BDD1-51AC-F944-8963-5F65D126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66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51DA0-B9BA-9242-8EFE-C7553949B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A50B-018D-064B-9201-D7AE34ED2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4066-701A-3F4C-B222-07DD3376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88E7-4AE2-8F43-8235-9CAAFC4F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A215-8897-094D-A802-2B2F5A43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72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BD58-8D43-074F-8DF2-81CBD57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0DA5-062C-FC4B-9F9E-28A9FDD2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B3BD-B302-6147-BA67-5EF39565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19E1-B44C-8847-92DB-EBE5558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5334-FB0C-2049-BAEB-A9626AB9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36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DA05-80D8-B64B-A82D-AF42D278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F644-B84D-F949-8EE9-3B0C7907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50DC-E998-A14A-A1FA-7F7795C9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9A3D-296C-154C-B563-1CD34049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863-70CC-BC4C-9402-7E25458B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09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41F0-411F-C54D-A62B-1DE27554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DD56-7651-4D41-8F5F-62BDE1CE2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F6FB-2E7D-C74E-8C47-474C6230B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016E-FDBD-3541-A493-066F04A6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20F6-3AB0-1541-AC39-95B86E1B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2DF6-DF21-4046-99FE-363EDE1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732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4ED0-4543-2B4F-AFCB-65BBB249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5FFB-92F8-E54D-AD06-648E729B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F6AC2-2466-3549-BBB9-3F1D77D4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23CC8-D38B-2044-8ABC-EF21CEEC7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3D2D5-2037-3C46-93D6-68EAC502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41699-DA27-854F-AC5D-F79E483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92B1E-848C-A840-B0B5-85A9862A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103FE-6351-8D45-A975-5BB171BF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007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A1EF-62E2-AC42-9015-618B853B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4884F-BF98-BD44-B257-130C719C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77D90-56D4-8A4F-9DFD-B6A0BC87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8076-C607-9040-B443-8A861EBA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536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E20E3-1C3C-9442-9684-6CCA770A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C7B46-7491-9A45-92F8-C4017F9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28C7-1355-E648-B677-496C5A66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04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D14-6227-9644-93EC-8313A0BD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118A-D15D-8247-B3AD-7B2A4C24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907F-BF8E-7F42-A4AD-F3274156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4769-5E2E-C94A-B42F-8CE6EB60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B174-5679-5743-8986-253CFCBF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4750-E891-DF48-9523-D3D98FB0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494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F48A-A2AF-6E4B-9C7B-FDB75859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61E7B-2C28-6D4B-9FD5-99F9D770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3F178-38E3-2A4B-A91C-70AA268F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2584-6FB9-E844-909C-B74C6F29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1D32-4203-B846-A0B9-834EC49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1E65-1590-9B47-8909-306BA91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308632-BD79-504E-84F5-B9D1CDB58AF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EA1D7-B0C6-8541-B84D-84C6CE76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699E-5BD7-CB4F-AA57-8FAF4639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304F-C3C0-9242-B331-4BDCB53C2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5691-7500-384C-868B-9CA170B9C10D}" type="datetimeFigureOut">
              <a:rPr lang="x-none" smtClean="0"/>
              <a:t>20.03.2024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86FD-8B03-FD4A-96E7-80895F48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E9A3-57F4-694F-8A6C-0A8A8E37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DA36-B87B-7948-A26F-7371C2392CC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5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707-AE72-0C4E-9823-AA98CA62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205" y="1265798"/>
            <a:ext cx="6951023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ravek" panose="020B0503040000020004" pitchFamily="34" charset="0"/>
              </a:rPr>
              <a:t>Интернет–магазин</a:t>
            </a:r>
            <a:br>
              <a:rPr lang="ru-RU" dirty="0" smtClean="0">
                <a:latin typeface="Seravek" panose="020B0503040000020004" pitchFamily="34" charset="0"/>
              </a:rPr>
            </a:br>
            <a:r>
              <a:rPr lang="ru-RU" dirty="0" smtClean="0">
                <a:latin typeface="Seravek" panose="020B0503040000020004" pitchFamily="34" charset="0"/>
              </a:rPr>
              <a:t>велосипедов</a:t>
            </a:r>
            <a:endParaRPr lang="x-none" dirty="0"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F8A6-AEFF-C84A-8BD3-AE93C17A0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6988" y="6097459"/>
            <a:ext cx="6371455" cy="519241"/>
          </a:xfrm>
        </p:spPr>
        <p:txBody>
          <a:bodyPr>
            <a:noAutofit/>
          </a:bodyPr>
          <a:lstStyle/>
          <a:p>
            <a:r>
              <a:rPr lang="ru-RU" sz="2500" dirty="0" err="1" smtClean="0"/>
              <a:t>Теремизова</a:t>
            </a:r>
            <a:r>
              <a:rPr lang="ru-RU" sz="2500" dirty="0" smtClean="0"/>
              <a:t> А. А.</a:t>
            </a:r>
            <a:endParaRPr lang="ru-RU" sz="2500" dirty="0" smtClean="0"/>
          </a:p>
        </p:txBody>
      </p:sp>
    </p:spTree>
    <p:extLst>
      <p:ext uri="{BB962C8B-B14F-4D97-AF65-F5344CB8AC3E}">
        <p14:creationId xmlns:p14="http://schemas.microsoft.com/office/powerpoint/2010/main" val="22349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655455" y="1327094"/>
            <a:ext cx="11061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	</a:t>
            </a:r>
            <a:r>
              <a:rPr lang="ru-RU" sz="2400" dirty="0" smtClean="0"/>
              <a:t>Все </a:t>
            </a:r>
            <a:r>
              <a:rPr lang="ru-RU" sz="2400" dirty="0"/>
              <a:t>чаще популярным видом транспорта для поездок загородом, отдыха, а иногда и для того чтобы добираться на работу, становятся велосипеды. Это объяснимо не только </a:t>
            </a:r>
            <a:r>
              <a:rPr lang="ru-RU" sz="2400" dirty="0" err="1"/>
              <a:t>беззатратностью</a:t>
            </a:r>
            <a:r>
              <a:rPr lang="ru-RU" sz="2400" dirty="0"/>
              <a:t> их эксплуатации. Но и всеобщей тягой и популярностью здорового времяпрепровождения, да и образа жизни в целом. </a:t>
            </a:r>
            <a:r>
              <a:rPr lang="en-US" sz="2400" dirty="0" err="1"/>
              <a:t>Но</a:t>
            </a:r>
            <a:r>
              <a:rPr lang="en-US" sz="2400" dirty="0"/>
              <a:t> </a:t>
            </a:r>
            <a:r>
              <a:rPr lang="en-US" sz="2400" dirty="0" err="1"/>
              <a:t>покупка</a:t>
            </a:r>
            <a:r>
              <a:rPr lang="en-US" sz="2400" dirty="0"/>
              <a:t> </a:t>
            </a:r>
            <a:r>
              <a:rPr lang="en-US" sz="2400" dirty="0" err="1"/>
              <a:t>велосипеда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собственного</a:t>
            </a:r>
            <a:r>
              <a:rPr lang="en-US" sz="2400" dirty="0"/>
              <a:t> </a:t>
            </a:r>
            <a:r>
              <a:rPr lang="en-US" sz="2400" dirty="0" err="1"/>
              <a:t>пользования</a:t>
            </a:r>
            <a:r>
              <a:rPr lang="en-US" sz="2400" dirty="0"/>
              <a:t> – </a:t>
            </a:r>
            <a:r>
              <a:rPr lang="en-US" sz="2400" dirty="0" err="1"/>
              <a:t>дело</a:t>
            </a:r>
            <a:r>
              <a:rPr lang="en-US" sz="2400" dirty="0"/>
              <a:t> </a:t>
            </a:r>
            <a:r>
              <a:rPr lang="en-US" sz="2400" dirty="0" err="1"/>
              <a:t>ответственное</a:t>
            </a:r>
            <a:r>
              <a:rPr lang="en-US" sz="2400" dirty="0"/>
              <a:t>. </a:t>
            </a:r>
            <a:r>
              <a:rPr lang="ru-RU" sz="2400" dirty="0"/>
              <a:t>Он должен быть хорошего качества, надежный и безопасный, а также удобный именно вам и подходящий под физические параметры и цели его использования.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 проекта</a:t>
            </a:r>
            <a:endParaRPr lang="x-none" dirty="0"/>
          </a:p>
        </p:txBody>
      </p:sp>
      <p:sp>
        <p:nvSpPr>
          <p:cNvPr id="52" name="TextBox 51"/>
          <p:cNvSpPr txBox="1"/>
          <p:nvPr/>
        </p:nvSpPr>
        <p:spPr>
          <a:xfrm>
            <a:off x="778598" y="1810692"/>
            <a:ext cx="7251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Получить навыки разработки и проектирования программных систем на языке </a:t>
            </a:r>
            <a:r>
              <a:rPr lang="en-US" sz="2800" dirty="0" smtClean="0"/>
              <a:t>Java</a:t>
            </a:r>
            <a:r>
              <a:rPr lang="ru-RU" sz="2800" dirty="0" smtClean="0"/>
              <a:t> с использованием </a:t>
            </a:r>
            <a:r>
              <a:rPr lang="en-US" sz="2800" dirty="0" smtClean="0"/>
              <a:t>Spring</a:t>
            </a:r>
            <a:r>
              <a:rPr lang="ru-RU" sz="2800" dirty="0" smtClean="0"/>
              <a:t> </a:t>
            </a:r>
            <a:r>
              <a:rPr lang="en-US" sz="2800" dirty="0" smtClean="0"/>
              <a:t>Boot.</a:t>
            </a:r>
            <a:r>
              <a:rPr lang="ru-RU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Учесть недостатки других </a:t>
            </a:r>
            <a:r>
              <a:rPr lang="en-US" sz="2800" dirty="0" smtClean="0"/>
              <a:t>web-</a:t>
            </a:r>
            <a:r>
              <a:rPr lang="ru-RU" sz="2800" dirty="0" smtClean="0"/>
              <a:t>сайтов.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04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Идея</a:t>
            </a:r>
            <a:endParaRPr lang="x-none" dirty="0"/>
          </a:p>
        </p:txBody>
      </p:sp>
      <p:sp>
        <p:nvSpPr>
          <p:cNvPr id="33" name="TextBox 32"/>
          <p:cNvSpPr txBox="1"/>
          <p:nvPr/>
        </p:nvSpPr>
        <p:spPr>
          <a:xfrm>
            <a:off x="655455" y="1327094"/>
            <a:ext cx="11061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Идея проекта состоит в том</a:t>
            </a:r>
            <a:r>
              <a:rPr lang="en-US" sz="2400" dirty="0" smtClean="0"/>
              <a:t>,</a:t>
            </a:r>
            <a:r>
              <a:rPr lang="ru-RU" sz="2400" dirty="0" smtClean="0"/>
              <a:t> чтобы создать </a:t>
            </a:r>
            <a:r>
              <a:rPr lang="en-US" sz="2400" dirty="0" smtClean="0"/>
              <a:t>web-</a:t>
            </a:r>
            <a:r>
              <a:rPr lang="ru-RU" sz="2400" dirty="0" smtClean="0"/>
              <a:t>приложение</a:t>
            </a:r>
            <a:r>
              <a:rPr lang="en-US" sz="2400" dirty="0" smtClean="0"/>
              <a:t>,</a:t>
            </a:r>
            <a:r>
              <a:rPr lang="ru-RU" sz="2400" dirty="0"/>
              <a:t> </a:t>
            </a:r>
            <a:r>
              <a:rPr lang="ru-RU" sz="2400" dirty="0" smtClean="0"/>
              <a:t>в котором </a:t>
            </a:r>
            <a:r>
              <a:rPr lang="ru-RU" sz="2400" dirty="0"/>
              <a:t>можно </a:t>
            </a:r>
            <a:r>
              <a:rPr lang="ru-RU" sz="2400" dirty="0" smtClean="0"/>
              <a:t>заказать </a:t>
            </a:r>
            <a:r>
              <a:rPr lang="ru-RU" sz="2400" dirty="0"/>
              <a:t>велосипеды разных </a:t>
            </a:r>
            <a:r>
              <a:rPr lang="ru-RU" sz="2400" dirty="0" smtClean="0"/>
              <a:t>видов</a:t>
            </a:r>
            <a:r>
              <a:rPr lang="en-US" sz="2400" dirty="0" smtClean="0"/>
              <a:t>: </a:t>
            </a:r>
            <a:r>
              <a:rPr lang="ru-RU" sz="2400" dirty="0" smtClean="0"/>
              <a:t>горные</a:t>
            </a:r>
            <a:r>
              <a:rPr lang="ru-RU" sz="2400" dirty="0"/>
              <a:t>, шоссейные, гравийные, городские, детские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т.д.. Менеджер по велосипедам добавляет велосипеды в каталог</a:t>
            </a:r>
            <a:r>
              <a:rPr lang="en-US" sz="2400" dirty="0" smtClean="0"/>
              <a:t>,</a:t>
            </a:r>
            <a:r>
              <a:rPr lang="ru-RU" sz="2400" dirty="0" smtClean="0"/>
              <a:t> редактирует информацию о велосипедах</a:t>
            </a:r>
            <a:r>
              <a:rPr lang="en-US" sz="2400" dirty="0" smtClean="0"/>
              <a:t>,</a:t>
            </a:r>
            <a:r>
              <a:rPr lang="ru-RU" sz="2400" dirty="0" smtClean="0"/>
              <a:t> удаляет велосипеды из каталога. Администратор создает</a:t>
            </a:r>
            <a:r>
              <a:rPr lang="en-US" sz="2400" dirty="0" smtClean="0"/>
              <a:t>,</a:t>
            </a:r>
            <a:r>
              <a:rPr lang="ru-RU" sz="2400" dirty="0" smtClean="0"/>
              <a:t> удаляет</a:t>
            </a:r>
            <a:r>
              <a:rPr lang="en-US" sz="2400" dirty="0" smtClean="0"/>
              <a:t>,</a:t>
            </a:r>
            <a:r>
              <a:rPr lang="ru-RU" sz="2400" dirty="0" smtClean="0"/>
              <a:t> изменяет роль пользователей. Менеджер по заказам просматривает список всех заказов</a:t>
            </a:r>
            <a:r>
              <a:rPr lang="en-US" sz="2400" dirty="0" smtClean="0"/>
              <a:t>,</a:t>
            </a:r>
            <a:r>
              <a:rPr lang="ru-RU" sz="2400" dirty="0" smtClean="0"/>
              <a:t> подтверждает или отклоняет 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776836" y="1933996"/>
            <a:ext cx="4288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/>
              <a:t>Регистрация пользователя с использованием логина и пароля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Авториз</a:t>
            </a:r>
            <a:r>
              <a:rPr lang="ru-RU" dirty="0" err="1" smtClean="0"/>
              <a:t>ация</a:t>
            </a:r>
            <a:r>
              <a:rPr lang="en-US" dirty="0" smtClean="0"/>
              <a:t> </a:t>
            </a:r>
            <a:r>
              <a:rPr lang="en-US" dirty="0"/>
              <a:t>и </a:t>
            </a:r>
            <a:r>
              <a:rPr lang="en-US" dirty="0" err="1" smtClean="0"/>
              <a:t>аутентифи</a:t>
            </a:r>
            <a:r>
              <a:rPr lang="ru-RU" dirty="0" err="1" smtClean="0"/>
              <a:t>кация</a:t>
            </a:r>
            <a:r>
              <a:rPr lang="ru-RU" dirty="0" smtClean="0"/>
              <a:t> пользователя</a:t>
            </a:r>
            <a:r>
              <a:rPr lang="en-US" dirty="0" smtClean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Вы</a:t>
            </a:r>
            <a:r>
              <a:rPr lang="ru-RU" dirty="0" smtClean="0"/>
              <a:t>ход из системы</a:t>
            </a:r>
            <a:r>
              <a:rPr lang="en-US" dirty="0" smtClean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П</a:t>
            </a:r>
            <a:r>
              <a:rPr lang="ru-RU" dirty="0" err="1" smtClean="0"/>
              <a:t>росмотр</a:t>
            </a:r>
            <a:r>
              <a:rPr lang="en-US" dirty="0" smtClean="0"/>
              <a:t> </a:t>
            </a:r>
            <a:r>
              <a:rPr lang="en-US" dirty="0" err="1" smtClean="0"/>
              <a:t>каталог</a:t>
            </a:r>
            <a:r>
              <a:rPr lang="ru-RU" dirty="0" smtClean="0"/>
              <a:t>а </a:t>
            </a:r>
            <a:r>
              <a:rPr lang="ru-RU" dirty="0"/>
              <a:t>товаров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П</a:t>
            </a:r>
            <a:r>
              <a:rPr lang="ru-RU" dirty="0" err="1" smtClean="0"/>
              <a:t>росмотр</a:t>
            </a:r>
            <a:r>
              <a:rPr lang="en-US" dirty="0" smtClean="0"/>
              <a:t> </a:t>
            </a:r>
            <a:r>
              <a:rPr lang="en-US" dirty="0" err="1" smtClean="0"/>
              <a:t>информаци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о </a:t>
            </a:r>
            <a:r>
              <a:rPr lang="ru-RU" dirty="0"/>
              <a:t>товаре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Найти</a:t>
            </a:r>
            <a:r>
              <a:rPr lang="en-US" dirty="0"/>
              <a:t> </a:t>
            </a:r>
            <a:r>
              <a:rPr lang="ru-RU" dirty="0"/>
              <a:t>товар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П</a:t>
            </a:r>
            <a:r>
              <a:rPr lang="ru-RU" dirty="0" err="1" smtClean="0"/>
              <a:t>росмотр</a:t>
            </a:r>
            <a:r>
              <a:rPr lang="en-US" dirty="0" smtClean="0"/>
              <a:t> </a:t>
            </a:r>
            <a:r>
              <a:rPr lang="en-US" dirty="0" err="1" smtClean="0"/>
              <a:t>содержимо</a:t>
            </a:r>
            <a:r>
              <a:rPr lang="ru-RU" dirty="0" err="1" smtClean="0"/>
              <a:t>го</a:t>
            </a:r>
            <a:r>
              <a:rPr lang="en-US" dirty="0" smtClean="0"/>
              <a:t> </a:t>
            </a:r>
            <a:r>
              <a:rPr lang="en-US" dirty="0" err="1"/>
              <a:t>корзины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/>
              <a:t>Пользователь может </a:t>
            </a:r>
            <a:r>
              <a:rPr lang="ru-RU" dirty="0"/>
              <a:t>д</a:t>
            </a:r>
            <a:r>
              <a:rPr lang="en-US" dirty="0" err="1" smtClean="0"/>
              <a:t>обав</a:t>
            </a:r>
            <a:r>
              <a:rPr lang="ru-RU" dirty="0" err="1" smtClean="0"/>
              <a:t>ить</a:t>
            </a:r>
            <a:r>
              <a:rPr lang="ru-RU" dirty="0" smtClean="0"/>
              <a:t> товар</a:t>
            </a:r>
            <a:r>
              <a:rPr lang="en-US" dirty="0" smtClean="0"/>
              <a:t> </a:t>
            </a:r>
            <a:r>
              <a:rPr lang="en-US" dirty="0"/>
              <a:t>в </a:t>
            </a:r>
            <a:r>
              <a:rPr lang="en-US" dirty="0" err="1"/>
              <a:t>корзину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Убрать</a:t>
            </a:r>
            <a:r>
              <a:rPr lang="en-US" dirty="0"/>
              <a:t> </a:t>
            </a:r>
            <a:r>
              <a:rPr lang="ru-RU" dirty="0"/>
              <a:t>товар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корзины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Очистить</a:t>
            </a:r>
            <a:r>
              <a:rPr lang="en-US" dirty="0"/>
              <a:t> </a:t>
            </a:r>
            <a:r>
              <a:rPr lang="en-US" dirty="0" err="1"/>
              <a:t>корзину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65615" y="1948309"/>
            <a:ext cx="6635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Посмотреть</a:t>
            </a:r>
            <a:r>
              <a:rPr lang="en-US" dirty="0"/>
              <a:t> </a:t>
            </a:r>
            <a:r>
              <a:rPr lang="en-US" dirty="0" err="1"/>
              <a:t>список</a:t>
            </a:r>
            <a:r>
              <a:rPr lang="en-US" dirty="0"/>
              <a:t> </a:t>
            </a:r>
            <a:r>
              <a:rPr lang="en-US" dirty="0" err="1"/>
              <a:t>заказов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Сделать</a:t>
            </a:r>
            <a:r>
              <a:rPr lang="en-US" dirty="0"/>
              <a:t> </a:t>
            </a:r>
            <a:r>
              <a:rPr lang="en-US" dirty="0" err="1"/>
              <a:t>заказ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Отменить</a:t>
            </a:r>
            <a:r>
              <a:rPr lang="en-US" dirty="0"/>
              <a:t> </a:t>
            </a:r>
            <a:r>
              <a:rPr lang="en-US" dirty="0" err="1"/>
              <a:t>заказ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Оплатить</a:t>
            </a:r>
            <a:r>
              <a:rPr lang="en-US" dirty="0"/>
              <a:t> </a:t>
            </a:r>
            <a:r>
              <a:rPr lang="en-US" dirty="0" err="1"/>
              <a:t>заказ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ru-RU" dirty="0"/>
              <a:t>товар</a:t>
            </a:r>
            <a:r>
              <a:rPr lang="en-US" dirty="0"/>
              <a:t> в </a:t>
            </a:r>
            <a:r>
              <a:rPr lang="en-US" dirty="0" err="1"/>
              <a:t>каталог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Редактировать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о </a:t>
            </a:r>
            <a:r>
              <a:rPr lang="ru-RU" dirty="0"/>
              <a:t>товаре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Удалить</a:t>
            </a:r>
            <a:r>
              <a:rPr lang="en-US" dirty="0"/>
              <a:t> </a:t>
            </a:r>
            <a:r>
              <a:rPr lang="ru-RU" dirty="0"/>
              <a:t>товар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каталога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Подтвердить</a:t>
            </a:r>
            <a:r>
              <a:rPr lang="en-US" dirty="0"/>
              <a:t> </a:t>
            </a:r>
            <a:r>
              <a:rPr lang="en-US" dirty="0" err="1"/>
              <a:t>заказ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Посмотреть</a:t>
            </a:r>
            <a:r>
              <a:rPr lang="en-US" dirty="0"/>
              <a:t> </a:t>
            </a:r>
            <a:r>
              <a:rPr lang="en-US" dirty="0" err="1"/>
              <a:t>список</a:t>
            </a:r>
            <a:r>
              <a:rPr lang="en-US" dirty="0"/>
              <a:t> </a:t>
            </a:r>
            <a:r>
              <a:rPr lang="en-US" dirty="0" err="1"/>
              <a:t>пользователей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Удалить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Изменить</a:t>
            </a:r>
            <a:r>
              <a:rPr lang="en-US" dirty="0"/>
              <a:t> </a:t>
            </a:r>
            <a:r>
              <a:rPr lang="en-US" dirty="0" err="1"/>
              <a:t>роль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0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86" y="206262"/>
            <a:ext cx="7557581" cy="6561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Пользователи и их функции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3849005" y="2272050"/>
            <a:ext cx="51950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900" dirty="0" smtClean="0">
                <a:solidFill>
                  <a:srgbClr val="FF0000"/>
                </a:solidFill>
              </a:rPr>
              <a:t>Незарегистрированный пользователь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900" dirty="0" smtClean="0">
                <a:solidFill>
                  <a:srgbClr val="0070C0"/>
                </a:solidFill>
              </a:rPr>
              <a:t>Клиент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900" dirty="0" smtClean="0">
                <a:solidFill>
                  <a:srgbClr val="00B050"/>
                </a:solidFill>
              </a:rPr>
              <a:t>Менеджер по заказам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900" dirty="0" smtClean="0">
                <a:solidFill>
                  <a:srgbClr val="7030A0"/>
                </a:solidFill>
              </a:rPr>
              <a:t>Менеджер по велосипедам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900" dirty="0" smtClean="0">
                <a:solidFill>
                  <a:schemeClr val="accent4">
                    <a:lumMod val="75000"/>
                  </a:schemeClr>
                </a:solidFill>
              </a:rPr>
              <a:t>Администратор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3642" y="862415"/>
            <a:ext cx="394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FF0000"/>
                </a:solidFill>
              </a:rPr>
              <a:t>Авторизоваться </a:t>
            </a:r>
            <a:r>
              <a:rPr lang="ru-RU" sz="1500" dirty="0">
                <a:solidFill>
                  <a:srgbClr val="FF0000"/>
                </a:solidFill>
              </a:rPr>
              <a:t>и аутентифицироваться</a:t>
            </a:r>
            <a:r>
              <a:rPr lang="en-US" sz="1500" dirty="0">
                <a:solidFill>
                  <a:srgbClr val="FF0000"/>
                </a:solidFill>
              </a:rPr>
              <a:t>;</a:t>
            </a:r>
            <a:endParaRPr lang="ru-RU" sz="15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FF0000"/>
                </a:solidFill>
              </a:rPr>
              <a:t>Посмотреть каталог </a:t>
            </a:r>
            <a:r>
              <a:rPr lang="ru-RU" sz="1500" dirty="0" smtClean="0">
                <a:solidFill>
                  <a:srgbClr val="FF0000"/>
                </a:solidFill>
              </a:rPr>
              <a:t>товаров</a:t>
            </a:r>
            <a:r>
              <a:rPr lang="en-US" sz="1500" dirty="0" smtClean="0">
                <a:solidFill>
                  <a:srgbClr val="FF0000"/>
                </a:solidFill>
              </a:rPr>
              <a:t>;</a:t>
            </a:r>
            <a:endParaRPr lang="ru-RU" sz="1500" dirty="0" smtClean="0">
              <a:solidFill>
                <a:srgbClr val="FF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FF0000"/>
                </a:solidFill>
              </a:rPr>
              <a:t>Найти товар с помощью строки </a:t>
            </a:r>
            <a:r>
              <a:rPr lang="ru-RU" sz="1500" dirty="0" smtClean="0">
                <a:solidFill>
                  <a:srgbClr val="FF0000"/>
                </a:solidFill>
              </a:rPr>
              <a:t>поиска</a:t>
            </a:r>
            <a:r>
              <a:rPr lang="en-US" sz="1500" dirty="0" smtClean="0">
                <a:solidFill>
                  <a:srgbClr val="FF0000"/>
                </a:solidFill>
              </a:rPr>
              <a:t>;</a:t>
            </a:r>
            <a:endParaRPr lang="ru-RU" sz="1500" dirty="0">
              <a:solidFill>
                <a:srgbClr val="FF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FF0000"/>
                </a:solidFill>
              </a:rPr>
              <a:t>Посмотреть информацию о </a:t>
            </a:r>
            <a:r>
              <a:rPr lang="ru-RU" sz="1500" dirty="0" smtClean="0">
                <a:solidFill>
                  <a:srgbClr val="FF0000"/>
                </a:solidFill>
              </a:rPr>
              <a:t>товаре</a:t>
            </a:r>
            <a:endParaRPr lang="ru-RU" sz="15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40" y="1019294"/>
            <a:ext cx="37431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Авторизоваться и аутентифицироваться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Посмотреть каталог товаров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Найти </a:t>
            </a:r>
            <a:r>
              <a:rPr lang="ru-RU" sz="1500" dirty="0" smtClean="0">
                <a:solidFill>
                  <a:srgbClr val="0070C0"/>
                </a:solidFill>
              </a:rPr>
              <a:t>товар с помощью строки поиска</a:t>
            </a:r>
            <a:r>
              <a:rPr lang="en-US" sz="1500" dirty="0" smtClean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Посмотреть информацию о товаре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Добавить товар в корзину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Удалить товар из корзины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Посмотреть корзину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Очистить корзину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Посмотреть список заказов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Оформить заказ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Оплатить заказ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Отменить заказ</a:t>
            </a:r>
            <a:r>
              <a:rPr lang="en-US" sz="1500" dirty="0">
                <a:solidFill>
                  <a:srgbClr val="0070C0"/>
                </a:solidFill>
              </a:rPr>
              <a:t>;</a:t>
            </a:r>
            <a:endParaRPr lang="ru-RU" sz="1500" b="1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70C0"/>
                </a:solidFill>
              </a:rPr>
              <a:t>Выйти из системы</a:t>
            </a:r>
            <a:endParaRPr lang="ru-RU" sz="1500" b="1" dirty="0">
              <a:solidFill>
                <a:srgbClr val="0070C0"/>
              </a:solidFill>
            </a:endParaRPr>
          </a:p>
          <a:p>
            <a:endParaRPr lang="ru-RU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472812" y="4263015"/>
            <a:ext cx="37660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7030A0"/>
                </a:solidFill>
              </a:rPr>
              <a:t>Авторизоваться </a:t>
            </a:r>
            <a:r>
              <a:rPr lang="ru-RU" sz="1500" dirty="0">
                <a:solidFill>
                  <a:srgbClr val="7030A0"/>
                </a:solidFill>
              </a:rPr>
              <a:t>и аутентифицироваться;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7030A0"/>
                </a:solidFill>
              </a:rPr>
              <a:t>Посмотреть каталог </a:t>
            </a:r>
            <a:r>
              <a:rPr lang="ru-RU" sz="1500" dirty="0" smtClean="0">
                <a:solidFill>
                  <a:srgbClr val="7030A0"/>
                </a:solidFill>
              </a:rPr>
              <a:t>товаров</a:t>
            </a:r>
            <a:r>
              <a:rPr lang="en-US" sz="1500" dirty="0" smtClean="0">
                <a:solidFill>
                  <a:srgbClr val="7030A0"/>
                </a:solidFill>
              </a:rPr>
              <a:t>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7030A0"/>
                </a:solidFill>
              </a:rPr>
              <a:t>Найти товар</a:t>
            </a:r>
            <a:r>
              <a:rPr lang="en-US" sz="1500" dirty="0">
                <a:solidFill>
                  <a:srgbClr val="7030A0"/>
                </a:solidFill>
              </a:rPr>
              <a:t> c</a:t>
            </a:r>
            <a:r>
              <a:rPr lang="ru-RU" sz="1500" dirty="0">
                <a:solidFill>
                  <a:srgbClr val="7030A0"/>
                </a:solidFill>
              </a:rPr>
              <a:t> помощью строки поиска</a:t>
            </a:r>
            <a:r>
              <a:rPr lang="en-US" sz="1500" dirty="0" smtClean="0">
                <a:solidFill>
                  <a:srgbClr val="7030A0"/>
                </a:solidFill>
              </a:rPr>
              <a:t>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7030A0"/>
                </a:solidFill>
              </a:rPr>
              <a:t>Посмотреть информацию о </a:t>
            </a:r>
            <a:r>
              <a:rPr lang="ru-RU" sz="1500" dirty="0" smtClean="0">
                <a:solidFill>
                  <a:srgbClr val="7030A0"/>
                </a:solidFill>
              </a:rPr>
              <a:t>товаре</a:t>
            </a:r>
            <a:r>
              <a:rPr lang="en-US" sz="1500" dirty="0" smtClean="0">
                <a:solidFill>
                  <a:srgbClr val="7030A0"/>
                </a:solidFill>
              </a:rPr>
              <a:t>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7030A0"/>
                </a:solidFill>
              </a:rPr>
              <a:t>Добавить </a:t>
            </a:r>
            <a:r>
              <a:rPr lang="ru-RU" sz="1500" dirty="0">
                <a:solidFill>
                  <a:srgbClr val="7030A0"/>
                </a:solidFill>
              </a:rPr>
              <a:t>товар в </a:t>
            </a:r>
            <a:r>
              <a:rPr lang="ru-RU" sz="1500" dirty="0" smtClean="0">
                <a:solidFill>
                  <a:srgbClr val="7030A0"/>
                </a:solidFill>
              </a:rPr>
              <a:t>каталог</a:t>
            </a:r>
            <a:r>
              <a:rPr lang="en-US" sz="1500" dirty="0" smtClean="0">
                <a:solidFill>
                  <a:srgbClr val="7030A0"/>
                </a:solidFill>
              </a:rPr>
              <a:t>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7030A0"/>
                </a:solidFill>
              </a:rPr>
              <a:t>Удалить товар из </a:t>
            </a:r>
            <a:r>
              <a:rPr lang="ru-RU" sz="1500" dirty="0" smtClean="0">
                <a:solidFill>
                  <a:srgbClr val="7030A0"/>
                </a:solidFill>
              </a:rPr>
              <a:t>каталога</a:t>
            </a:r>
            <a:r>
              <a:rPr lang="en-US" sz="1500" dirty="0" smtClean="0">
                <a:solidFill>
                  <a:srgbClr val="7030A0"/>
                </a:solidFill>
              </a:rPr>
              <a:t>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7030A0"/>
                </a:solidFill>
              </a:rPr>
              <a:t>Редактировать информацию о </a:t>
            </a:r>
            <a:r>
              <a:rPr lang="ru-RU" sz="1500" dirty="0" smtClean="0">
                <a:solidFill>
                  <a:srgbClr val="7030A0"/>
                </a:solidFill>
              </a:rPr>
              <a:t>товаре</a:t>
            </a:r>
            <a:r>
              <a:rPr lang="en-US" sz="1500" dirty="0" smtClean="0">
                <a:solidFill>
                  <a:srgbClr val="7030A0"/>
                </a:solidFill>
              </a:rPr>
              <a:t>;</a:t>
            </a:r>
            <a:endParaRPr lang="ru-RU" sz="1500" b="1" dirty="0">
              <a:solidFill>
                <a:srgbClr val="7030A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7030A0"/>
                </a:solidFill>
              </a:rPr>
              <a:t>Выйти из системы</a:t>
            </a:r>
            <a:endParaRPr lang="ru-RU" sz="1500" b="1" dirty="0">
              <a:solidFill>
                <a:srgbClr val="7030A0"/>
              </a:solidFill>
            </a:endParaRPr>
          </a:p>
          <a:p>
            <a:endParaRPr lang="ru-RU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199072" y="4235160"/>
            <a:ext cx="39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500" dirty="0" smtClean="0">
                <a:solidFill>
                  <a:srgbClr val="00B050"/>
                </a:solidFill>
              </a:rPr>
              <a:t>Авторизоваться </a:t>
            </a:r>
            <a:r>
              <a:rPr lang="ru-RU" sz="1500" dirty="0">
                <a:solidFill>
                  <a:srgbClr val="00B050"/>
                </a:solidFill>
              </a:rPr>
              <a:t>и аутентифицироваться;</a:t>
            </a:r>
            <a:endParaRPr lang="ru-RU" sz="15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B050"/>
                </a:solidFill>
              </a:rPr>
              <a:t>Посмотреть список </a:t>
            </a:r>
            <a:r>
              <a:rPr lang="ru-RU" sz="1500" dirty="0" smtClean="0">
                <a:solidFill>
                  <a:srgbClr val="00B050"/>
                </a:solidFill>
              </a:rPr>
              <a:t>заказов</a:t>
            </a:r>
            <a:r>
              <a:rPr lang="en-US" sz="1500" dirty="0" smtClean="0">
                <a:solidFill>
                  <a:srgbClr val="00B050"/>
                </a:solidFill>
              </a:rPr>
              <a:t>;</a:t>
            </a:r>
            <a:endParaRPr lang="ru-RU" sz="15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B050"/>
                </a:solidFill>
              </a:rPr>
              <a:t>Отменить </a:t>
            </a:r>
            <a:r>
              <a:rPr lang="ru-RU" sz="1500" dirty="0" smtClean="0">
                <a:solidFill>
                  <a:srgbClr val="00B050"/>
                </a:solidFill>
              </a:rPr>
              <a:t>заказ</a:t>
            </a:r>
            <a:r>
              <a:rPr lang="en-US" sz="1500" dirty="0" smtClean="0">
                <a:solidFill>
                  <a:srgbClr val="00B050"/>
                </a:solidFill>
              </a:rPr>
              <a:t>;</a:t>
            </a:r>
            <a:endParaRPr lang="ru-RU" sz="15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B050"/>
                </a:solidFill>
              </a:rPr>
              <a:t>Подтвердить </a:t>
            </a:r>
            <a:r>
              <a:rPr lang="ru-RU" sz="1500" dirty="0" smtClean="0">
                <a:solidFill>
                  <a:srgbClr val="00B050"/>
                </a:solidFill>
              </a:rPr>
              <a:t>заказ</a:t>
            </a:r>
            <a:r>
              <a:rPr lang="en-US" sz="1500" dirty="0" smtClean="0">
                <a:solidFill>
                  <a:srgbClr val="00B050"/>
                </a:solidFill>
              </a:rPr>
              <a:t>;</a:t>
            </a:r>
            <a:endParaRPr lang="ru-RU" sz="1500" b="1" dirty="0">
              <a:solidFill>
                <a:srgbClr val="00B05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rgbClr val="00B050"/>
                </a:solidFill>
              </a:rPr>
              <a:t>Выйти из системы</a:t>
            </a:r>
            <a:endParaRPr lang="ru-RU" sz="1500" b="1" dirty="0">
              <a:solidFill>
                <a:srgbClr val="00B050"/>
              </a:solidFill>
            </a:endParaRPr>
          </a:p>
          <a:p>
            <a:endParaRPr lang="ru-RU" sz="15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776132" y="2272050"/>
            <a:ext cx="4532935" cy="16209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01276" y="1579291"/>
            <a:ext cx="3844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</a:rPr>
              <a:t>Авторизоваться </a:t>
            </a: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и аутентифицироваться;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Посмотреть список </a:t>
            </a: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</a:rPr>
              <a:t>пользователей</a:t>
            </a:r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Создать </a:t>
            </a: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</a:rPr>
              <a:t>пользователя</a:t>
            </a:r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Указать данные и роль </a:t>
            </a: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</a:rPr>
              <a:t>пользователя</a:t>
            </a:r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Удалить </a:t>
            </a: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</a:rPr>
              <a:t>пользователя</a:t>
            </a:r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Изменить роль </a:t>
            </a:r>
            <a:r>
              <a:rPr lang="ru-RU" sz="1500" dirty="0" smtClean="0">
                <a:solidFill>
                  <a:schemeClr val="accent4">
                    <a:lumMod val="75000"/>
                  </a:schemeClr>
                </a:solidFill>
              </a:rPr>
              <a:t>пользователя</a:t>
            </a:r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500" dirty="0">
                <a:solidFill>
                  <a:schemeClr val="accent4">
                    <a:lumMod val="75000"/>
                  </a:schemeClr>
                </a:solidFill>
              </a:rPr>
              <a:t>Выйти из системы</a:t>
            </a:r>
            <a:endParaRPr lang="ru-RU" sz="15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9593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47" y="1021278"/>
            <a:ext cx="9802953" cy="560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0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615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Инструменты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3211647" y="2140106"/>
            <a:ext cx="1819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MySQL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94128" y="2167008"/>
            <a:ext cx="1819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/>
              <a:t>др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2" descr="https://tiniatov.ru/wp-content/uploads/c/a/b/cab466aa3eb8325e9ef78a9935ad56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4" y="1866671"/>
            <a:ext cx="1958764" cy="15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beecoder.org/media/logo/spring_beecoder.o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73" y="3659839"/>
            <a:ext cx="1527443" cy="17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pinimg.com/originals/fb/1e/7f/fb1e7f9db2540c3194a9179094a925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672" y="1474756"/>
            <a:ext cx="1012723" cy="10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upload.wikimedia.org/wikipedia/commons/thumb/f/f5/Devicon-css3-plain-wordmark.svg/1024px-Devicon-css3-plain-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26" y="2832603"/>
            <a:ext cx="1012723" cy="10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https://camo.githubusercontent.com/775c6c084b327b74181a106347f2e39d3e77f3a8fcd7ad00b451da127bfdb4e1/68747470733a2f2f63646e322e69636f6e66696e6465722e636f6d2f646174612f69636f6e732f70726f6772616d6d696e672d35302f36342f3230365f70726f6772616d6d696e672d73716c2d646174612d64617461626173652d313032342e706e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12" y="4081176"/>
            <a:ext cx="1390560" cy="13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27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311</Words>
  <Application>Microsoft Office PowerPoint</Application>
  <PresentationFormat>Широкоэкранный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Seravek</vt:lpstr>
      <vt:lpstr>Office Theme</vt:lpstr>
      <vt:lpstr>Интернет–магазин велосипедов</vt:lpstr>
      <vt:lpstr>Введение</vt:lpstr>
      <vt:lpstr>Цель проекта</vt:lpstr>
      <vt:lpstr>Идея</vt:lpstr>
      <vt:lpstr>Функционал</vt:lpstr>
      <vt:lpstr>Пользователи и их функции</vt:lpstr>
      <vt:lpstr>Диаграмма прецедентов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Пользователь</cp:lastModifiedBy>
  <cp:revision>22</cp:revision>
  <dcterms:created xsi:type="dcterms:W3CDTF">2023-07-14T15:39:09Z</dcterms:created>
  <dcterms:modified xsi:type="dcterms:W3CDTF">2024-03-20T20:20:53Z</dcterms:modified>
</cp:coreProperties>
</file>