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D18"/>
    <a:srgbClr val="AFBA9C"/>
    <a:srgbClr val="8A6240"/>
    <a:srgbClr val="33543A"/>
    <a:srgbClr val="4C6444"/>
    <a:srgbClr val="CAB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7"/>
  </p:normalViewPr>
  <p:slideViewPr>
    <p:cSldViewPr snapToGrid="0">
      <p:cViewPr>
        <p:scale>
          <a:sx n="168" d="100"/>
          <a:sy n="168" d="100"/>
        </p:scale>
        <p:origin x="-1720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21276-1A3A-E625-052C-9956875CB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95DD58-8218-CE1A-F0B2-EFD79B7BB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7B913-881C-56B1-7126-73C69835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60FFF-1E56-2BF0-A317-81026360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3498A-35B3-9510-DADA-F26A43E8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7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547EC-1504-D93D-88E7-4AA3244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2BCD0D-0503-828C-2CAE-AB166CD6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6A9CD-BDBD-D159-8A47-F4F0CF4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B1521-7844-9F1D-D3BB-151CA564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89AB0-E6B5-969A-8BD3-876E7518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18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50D10F-6FBB-42D9-0A43-3F82042F0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11018C-EF9B-AC1E-2775-D7A3EADB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6993F-A3D7-7FBB-2DD9-A9D16E06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5D53E-19DC-2D27-D9D5-CD42C67F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694040-BED7-5594-BB4E-F305DC3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67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7A5B2-4ADE-9EAA-22CD-C25A256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600D5-2DF7-F8F7-BDF9-44A59CA1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24163-8144-5DB9-1AE4-5E8376A8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06264-EF40-6F05-4D37-8C806A66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1ECC1-A8A8-F72B-E8A3-4230974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76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61A18-4785-3296-8546-E3F44E7D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9F1BE2-1B4A-3C16-99C3-E2EA2EF3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90FD9-28DF-6F9F-17A5-FD5AD51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CBA00-D846-DDDD-7E92-AD714A2F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65B37-E8D9-6304-F4A5-D6020389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0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7E23-C742-17F4-1971-A010FDE2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802E0-D750-01A7-9FB8-198103C1C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8FDF61-5043-863A-5641-08F10852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541A9C-A525-8F80-354B-5C57AF75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BCCBDB-0D7C-6CE9-9079-62CF587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7420D-C231-A60F-E971-5D367FF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1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22812-BAAF-34C8-C352-71A220C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21A3FE-FAE4-B1F3-B1CB-CBBB1921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CA0BF-4428-C1EE-7B01-2A32C84A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819965-0CE7-556F-2F6A-18AD7B817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844FC6-73AF-CE17-7C89-3EAC5C799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7DBB94-7936-2B46-6BFD-A2106A9F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B757DF-9E86-2517-2CFF-811CB1E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FEC4CE-EC9E-A85A-482E-D302120B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8A0C3-C1B0-698D-07EA-D8A905A5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F03D18-56AD-7B68-9532-3E04440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2D412A-6731-EC1C-2A45-8BA33EE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C83A32-A863-FACE-0B0C-0A0530D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4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65F0AD-53CF-3592-576F-66295BFA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593320-EC7C-EA61-3425-534E169A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A5C741-F7D2-0593-856C-065DF019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93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82973-B7A7-72F9-8445-E91BACBE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8DBA1-1AB8-54BE-0373-4031DA97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BC2F49-7FD9-33F4-A3C4-241D95D5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E64E4-F16B-6515-0A45-D28A9E4E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4F28F-3351-FEFA-616C-6DBB39E1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96E87D-8CB5-F9CB-C1EC-F65C4D4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7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05FCD-8075-79D4-B5B8-B3B09FB3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FCAB8-E888-7CE9-17C1-0AA2A4598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A01250-CFCE-9F5F-9544-6DACF45EB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F524B-67B5-7545-05A9-C44851CF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F8AAE-0360-C753-B3DE-53D02747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52D79-555F-567E-1C30-CE708737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3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4CD44-0BA8-492F-54ED-25E7DDBE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DA5DE-3449-8212-E92D-6551B24F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E486-8909-C4E7-F392-CE52B6EF6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55097-7199-704E-A1BA-11D67D2053C8}" type="datetimeFigureOut">
              <a:rPr lang="de-DE" smtClean="0"/>
              <a:t>24.01.25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EDF71-1FF2-CB68-255F-206CFD625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CF3AB-070C-26FE-1E6E-3CB0CB8A2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711E1-0548-184C-B2F5-A024A5D7D8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6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CE54A-D6FA-ECF6-5A8F-895C521A3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92D620-A85F-D2C2-A066-694CB730B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2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F9F7D-58A0-6E35-15B1-3C15495E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2B82B-B5BC-5279-C247-B6995116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43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BE1AE9EC-711D-E6E8-BF1D-D9EA87D99118}"/>
              </a:ext>
            </a:extLst>
          </p:cNvPr>
          <p:cNvGrpSpPr/>
          <p:nvPr/>
        </p:nvGrpSpPr>
        <p:grpSpPr>
          <a:xfrm>
            <a:off x="1392292" y="1439862"/>
            <a:ext cx="8811167" cy="526873"/>
            <a:chOff x="589652" y="1358945"/>
            <a:chExt cx="8811167" cy="526873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B09D74A-8171-E146-D49D-7D1F057313B0}"/>
                </a:ext>
              </a:extLst>
            </p:cNvPr>
            <p:cNvGrpSpPr/>
            <p:nvPr/>
          </p:nvGrpSpPr>
          <p:grpSpPr>
            <a:xfrm>
              <a:off x="589652" y="1641453"/>
              <a:ext cx="4381594" cy="238862"/>
              <a:chOff x="1452562" y="1757362"/>
              <a:chExt cx="10123699" cy="914400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63BACA84-1C6A-C8AB-597F-37342D046245}"/>
                  </a:ext>
                </a:extLst>
              </p:cNvPr>
              <p:cNvGrpSpPr/>
              <p:nvPr/>
            </p:nvGrpSpPr>
            <p:grpSpPr>
              <a:xfrm>
                <a:off x="1452562" y="1757362"/>
                <a:ext cx="3426027" cy="914400"/>
                <a:chOff x="1452562" y="1757362"/>
                <a:chExt cx="3426027" cy="914400"/>
              </a:xfrm>
            </p:grpSpPr>
            <p:pic>
              <p:nvPicPr>
                <p:cNvPr id="5" name="Grafik 4" descr="DNA Silhouette">
                  <a:extLst>
                    <a:ext uri="{FF2B5EF4-FFF2-40B4-BE49-F238E27FC236}">
                      <a16:creationId xmlns:a16="http://schemas.microsoft.com/office/drawing/2014/main" id="{5DE9930B-D03A-40D8-A2F5-4482649A9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52562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Grafik 5" descr="DNA Silhouette">
                  <a:extLst>
                    <a:ext uri="{FF2B5EF4-FFF2-40B4-BE49-F238E27FC236}">
                      <a16:creationId xmlns:a16="http://schemas.microsoft.com/office/drawing/2014/main" id="{8CE12C07-26E6-A833-D269-1F7AC5C0D6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89771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" name="Grafik 6" descr="DNA Silhouette">
                  <a:extLst>
                    <a:ext uri="{FF2B5EF4-FFF2-40B4-BE49-F238E27FC236}">
                      <a16:creationId xmlns:a16="http://schemas.microsoft.com/office/drawing/2014/main" id="{C19058CF-B04D-975A-7A8B-6F5987FF5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126980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afik 7" descr="DNA Silhouette">
                  <a:extLst>
                    <a:ext uri="{FF2B5EF4-FFF2-40B4-BE49-F238E27FC236}">
                      <a16:creationId xmlns:a16="http://schemas.microsoft.com/office/drawing/2014/main" id="{7EE6B6E7-CED1-0419-8897-34B21D601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964189" y="175736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B2F35170-CDE0-64F8-AB21-688824FEBAF6}"/>
                  </a:ext>
                </a:extLst>
              </p:cNvPr>
              <p:cNvGrpSpPr/>
              <p:nvPr/>
            </p:nvGrpSpPr>
            <p:grpSpPr>
              <a:xfrm>
                <a:off x="4801398" y="1757362"/>
                <a:ext cx="3426027" cy="914400"/>
                <a:chOff x="1452562" y="1757362"/>
                <a:chExt cx="3426027" cy="914400"/>
              </a:xfrm>
            </p:grpSpPr>
            <p:pic>
              <p:nvPicPr>
                <p:cNvPr id="11" name="Grafik 10" descr="DNA Silhouette">
                  <a:extLst>
                    <a:ext uri="{FF2B5EF4-FFF2-40B4-BE49-F238E27FC236}">
                      <a16:creationId xmlns:a16="http://schemas.microsoft.com/office/drawing/2014/main" id="{42EF161C-E53F-C4C3-9437-5BF2D51B2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52562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Grafik 11" descr="DNA Silhouette">
                  <a:extLst>
                    <a:ext uri="{FF2B5EF4-FFF2-40B4-BE49-F238E27FC236}">
                      <a16:creationId xmlns:a16="http://schemas.microsoft.com/office/drawing/2014/main" id="{F2F40E1B-13D1-C205-4220-EB4C525C7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89771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fik 12" descr="DNA Silhouette">
                  <a:extLst>
                    <a:ext uri="{FF2B5EF4-FFF2-40B4-BE49-F238E27FC236}">
                      <a16:creationId xmlns:a16="http://schemas.microsoft.com/office/drawing/2014/main" id="{66558DD0-8318-79C8-F7D4-85C3A5D08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126980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fik 13" descr="DNA Silhouette">
                  <a:extLst>
                    <a:ext uri="{FF2B5EF4-FFF2-40B4-BE49-F238E27FC236}">
                      <a16:creationId xmlns:a16="http://schemas.microsoft.com/office/drawing/2014/main" id="{145FAED7-98D9-2E2D-0038-A90094D350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964189" y="175736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414EA55F-4E90-1A3F-090C-E58B8764F4F9}"/>
                  </a:ext>
                </a:extLst>
              </p:cNvPr>
              <p:cNvGrpSpPr/>
              <p:nvPr/>
            </p:nvGrpSpPr>
            <p:grpSpPr>
              <a:xfrm>
                <a:off x="8150234" y="1757362"/>
                <a:ext cx="3426027" cy="914400"/>
                <a:chOff x="1452562" y="1757362"/>
                <a:chExt cx="3426027" cy="914400"/>
              </a:xfrm>
            </p:grpSpPr>
            <p:pic>
              <p:nvPicPr>
                <p:cNvPr id="16" name="Grafik 15" descr="DNA Silhouette">
                  <a:extLst>
                    <a:ext uri="{FF2B5EF4-FFF2-40B4-BE49-F238E27FC236}">
                      <a16:creationId xmlns:a16="http://schemas.microsoft.com/office/drawing/2014/main" id="{8DBF1726-A392-081B-797A-B4664F1A5A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52562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fik 16" descr="DNA Silhouette">
                  <a:extLst>
                    <a:ext uri="{FF2B5EF4-FFF2-40B4-BE49-F238E27FC236}">
                      <a16:creationId xmlns:a16="http://schemas.microsoft.com/office/drawing/2014/main" id="{C2C6DBC1-BE09-B62F-C79A-6FB0108E5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89771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fik 17" descr="DNA Silhouette">
                  <a:extLst>
                    <a:ext uri="{FF2B5EF4-FFF2-40B4-BE49-F238E27FC236}">
                      <a16:creationId xmlns:a16="http://schemas.microsoft.com/office/drawing/2014/main" id="{7FE58057-811D-F881-2C52-4D19DB2793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126980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fik 18" descr="DNA Silhouette">
                  <a:extLst>
                    <a:ext uri="{FF2B5EF4-FFF2-40B4-BE49-F238E27FC236}">
                      <a16:creationId xmlns:a16="http://schemas.microsoft.com/office/drawing/2014/main" id="{9A5A2E98-7D1C-E3A7-45FC-A428AD37C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964189" y="1757362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8236AB3-7FE5-D840-4766-EFA94E4DE8D2}"/>
                </a:ext>
              </a:extLst>
            </p:cNvPr>
            <p:cNvGrpSpPr/>
            <p:nvPr/>
          </p:nvGrpSpPr>
          <p:grpSpPr>
            <a:xfrm>
              <a:off x="4937836" y="1641452"/>
              <a:ext cx="4381594" cy="238862"/>
              <a:chOff x="1452562" y="1757362"/>
              <a:chExt cx="10123699" cy="91440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B03E6C4-F78A-333F-52DE-03FC5F5C6441}"/>
                  </a:ext>
                </a:extLst>
              </p:cNvPr>
              <p:cNvGrpSpPr/>
              <p:nvPr/>
            </p:nvGrpSpPr>
            <p:grpSpPr>
              <a:xfrm>
                <a:off x="1452562" y="1757362"/>
                <a:ext cx="3426027" cy="914400"/>
                <a:chOff x="1452562" y="1757362"/>
                <a:chExt cx="3426027" cy="914400"/>
              </a:xfrm>
            </p:grpSpPr>
            <p:pic>
              <p:nvPicPr>
                <p:cNvPr id="49" name="Grafik 48" descr="DNA Silhouette">
                  <a:extLst>
                    <a:ext uri="{FF2B5EF4-FFF2-40B4-BE49-F238E27FC236}">
                      <a16:creationId xmlns:a16="http://schemas.microsoft.com/office/drawing/2014/main" id="{FA6ECB5A-C8D8-1B27-C3B7-8A732DF8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52562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0" name="Grafik 49" descr="DNA Silhouette">
                  <a:extLst>
                    <a:ext uri="{FF2B5EF4-FFF2-40B4-BE49-F238E27FC236}">
                      <a16:creationId xmlns:a16="http://schemas.microsoft.com/office/drawing/2014/main" id="{69AD9E6C-5A0B-0881-B76C-099709E17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89771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1" name="Grafik 50" descr="DNA Silhouette">
                  <a:extLst>
                    <a:ext uri="{FF2B5EF4-FFF2-40B4-BE49-F238E27FC236}">
                      <a16:creationId xmlns:a16="http://schemas.microsoft.com/office/drawing/2014/main" id="{9786989C-DD8B-BDC5-F63B-37B642A64E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126980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2" name="Grafik 51" descr="DNA Silhouette">
                  <a:extLst>
                    <a:ext uri="{FF2B5EF4-FFF2-40B4-BE49-F238E27FC236}">
                      <a16:creationId xmlns:a16="http://schemas.microsoft.com/office/drawing/2014/main" id="{1597ADBF-6FD2-304D-3C90-869F8353C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964189" y="175736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EBFCA680-00B4-19F3-5F37-EC18673F4E14}"/>
                  </a:ext>
                </a:extLst>
              </p:cNvPr>
              <p:cNvGrpSpPr/>
              <p:nvPr/>
            </p:nvGrpSpPr>
            <p:grpSpPr>
              <a:xfrm>
                <a:off x="4801398" y="1757362"/>
                <a:ext cx="3426027" cy="914400"/>
                <a:chOff x="1452562" y="1757362"/>
                <a:chExt cx="3426027" cy="914400"/>
              </a:xfrm>
            </p:grpSpPr>
            <p:pic>
              <p:nvPicPr>
                <p:cNvPr id="45" name="Grafik 44" descr="DNA Silhouette">
                  <a:extLst>
                    <a:ext uri="{FF2B5EF4-FFF2-40B4-BE49-F238E27FC236}">
                      <a16:creationId xmlns:a16="http://schemas.microsoft.com/office/drawing/2014/main" id="{F524FF10-7647-A796-33F2-F09515A1E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52562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6" name="Grafik 45" descr="DNA Silhouette">
                  <a:extLst>
                    <a:ext uri="{FF2B5EF4-FFF2-40B4-BE49-F238E27FC236}">
                      <a16:creationId xmlns:a16="http://schemas.microsoft.com/office/drawing/2014/main" id="{06E579D7-AE18-CBE8-22FE-BD198768A5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89771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7" name="Grafik 46" descr="DNA Silhouette">
                  <a:extLst>
                    <a:ext uri="{FF2B5EF4-FFF2-40B4-BE49-F238E27FC236}">
                      <a16:creationId xmlns:a16="http://schemas.microsoft.com/office/drawing/2014/main" id="{19477264-D788-1B7A-92BE-DEC360897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126980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Grafik 47" descr="DNA Silhouette">
                  <a:extLst>
                    <a:ext uri="{FF2B5EF4-FFF2-40B4-BE49-F238E27FC236}">
                      <a16:creationId xmlns:a16="http://schemas.microsoft.com/office/drawing/2014/main" id="{75B16792-386D-BE7E-ED72-19E4569DE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964189" y="175736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7F9E220-ECCE-EE30-43FA-634D0CE248E0}"/>
                  </a:ext>
                </a:extLst>
              </p:cNvPr>
              <p:cNvGrpSpPr/>
              <p:nvPr/>
            </p:nvGrpSpPr>
            <p:grpSpPr>
              <a:xfrm>
                <a:off x="8150234" y="1757362"/>
                <a:ext cx="3426027" cy="914400"/>
                <a:chOff x="1452562" y="1757362"/>
                <a:chExt cx="3426027" cy="914400"/>
              </a:xfrm>
            </p:grpSpPr>
            <p:pic>
              <p:nvPicPr>
                <p:cNvPr id="41" name="Grafik 40" descr="DNA Silhouette">
                  <a:extLst>
                    <a:ext uri="{FF2B5EF4-FFF2-40B4-BE49-F238E27FC236}">
                      <a16:creationId xmlns:a16="http://schemas.microsoft.com/office/drawing/2014/main" id="{2154C357-826F-8724-4F24-1567998DDC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452562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2" name="Grafik 41" descr="DNA Silhouette">
                  <a:extLst>
                    <a:ext uri="{FF2B5EF4-FFF2-40B4-BE49-F238E27FC236}">
                      <a16:creationId xmlns:a16="http://schemas.microsoft.com/office/drawing/2014/main" id="{CA4DE4C5-233B-8DF1-24E7-2B10CFE9F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89771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3" name="Grafik 42" descr="DNA Silhouette">
                  <a:extLst>
                    <a:ext uri="{FF2B5EF4-FFF2-40B4-BE49-F238E27FC236}">
                      <a16:creationId xmlns:a16="http://schemas.microsoft.com/office/drawing/2014/main" id="{E63FE55A-5AA9-CB73-ABB8-C07CC5151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126980" y="17573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4" name="Grafik 43" descr="DNA Silhouette">
                  <a:extLst>
                    <a:ext uri="{FF2B5EF4-FFF2-40B4-BE49-F238E27FC236}">
                      <a16:creationId xmlns:a16="http://schemas.microsoft.com/office/drawing/2014/main" id="{10A3D56F-9F73-30E6-C161-D6C662479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964189" y="1757362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05800892-8D30-3109-D3B5-4E990FD9EDAC}"/>
                </a:ext>
              </a:extLst>
            </p:cNvPr>
            <p:cNvSpPr/>
            <p:nvPr/>
          </p:nvSpPr>
          <p:spPr>
            <a:xfrm>
              <a:off x="1406978" y="1641451"/>
              <a:ext cx="1053637" cy="215900"/>
            </a:xfrm>
            <a:prstGeom prst="roundRect">
              <a:avLst/>
            </a:prstGeom>
            <a:solidFill>
              <a:srgbClr val="3354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1</a:t>
              </a:r>
            </a:p>
          </p:txBody>
        </p:sp>
        <p:sp>
          <p:nvSpPr>
            <p:cNvPr id="54" name="Abgerundetes Rechteck 53">
              <a:extLst>
                <a:ext uri="{FF2B5EF4-FFF2-40B4-BE49-F238E27FC236}">
                  <a16:creationId xmlns:a16="http://schemas.microsoft.com/office/drawing/2014/main" id="{7DB7E37D-2ACB-BA99-A1BB-0ABDC0AC4A10}"/>
                </a:ext>
              </a:extLst>
            </p:cNvPr>
            <p:cNvSpPr/>
            <p:nvPr/>
          </p:nvSpPr>
          <p:spPr>
            <a:xfrm>
              <a:off x="3323972" y="1641451"/>
              <a:ext cx="724698" cy="238863"/>
            </a:xfrm>
            <a:prstGeom prst="roundRect">
              <a:avLst/>
            </a:prstGeom>
            <a:solidFill>
              <a:srgbClr val="4C644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2</a:t>
              </a:r>
            </a:p>
          </p:txBody>
        </p: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1965B49-34AC-8169-A4B8-6DED88239681}"/>
                </a:ext>
              </a:extLst>
            </p:cNvPr>
            <p:cNvSpPr/>
            <p:nvPr/>
          </p:nvSpPr>
          <p:spPr>
            <a:xfrm>
              <a:off x="4773366" y="1641450"/>
              <a:ext cx="1237072" cy="238863"/>
            </a:xfrm>
            <a:prstGeom prst="roundRect">
              <a:avLst/>
            </a:prstGeom>
            <a:solidFill>
              <a:srgbClr val="CABA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3</a:t>
              </a:r>
            </a:p>
          </p:txBody>
        </p:sp>
        <p:sp>
          <p:nvSpPr>
            <p:cNvPr id="56" name="Abgerundetes Rechteck 55">
              <a:extLst>
                <a:ext uri="{FF2B5EF4-FFF2-40B4-BE49-F238E27FC236}">
                  <a16:creationId xmlns:a16="http://schemas.microsoft.com/office/drawing/2014/main" id="{E09752B3-D6F6-8827-1B5F-A42A8A41C40B}"/>
                </a:ext>
              </a:extLst>
            </p:cNvPr>
            <p:cNvSpPr/>
            <p:nvPr/>
          </p:nvSpPr>
          <p:spPr>
            <a:xfrm>
              <a:off x="6700133" y="1646955"/>
              <a:ext cx="724698" cy="238863"/>
            </a:xfrm>
            <a:prstGeom prst="roundRect">
              <a:avLst/>
            </a:prstGeom>
            <a:solidFill>
              <a:srgbClr val="8A62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4</a:t>
              </a:r>
            </a:p>
          </p:txBody>
        </p: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54F04067-A241-1DF5-9EA6-6E44E3783D4F}"/>
                </a:ext>
              </a:extLst>
            </p:cNvPr>
            <p:cNvSpPr/>
            <p:nvPr/>
          </p:nvSpPr>
          <p:spPr>
            <a:xfrm>
              <a:off x="7836624" y="1641450"/>
              <a:ext cx="839721" cy="238863"/>
            </a:xfrm>
            <a:prstGeom prst="roundRect">
              <a:avLst/>
            </a:prstGeom>
            <a:solidFill>
              <a:srgbClr val="4D2D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5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CAC1D904-CE68-CCA6-E5C3-A305F0C543B0}"/>
                </a:ext>
              </a:extLst>
            </p:cNvPr>
            <p:cNvSpPr txBox="1"/>
            <p:nvPr/>
          </p:nvSpPr>
          <p:spPr>
            <a:xfrm>
              <a:off x="776377" y="1397479"/>
              <a:ext cx="630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Intron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308DAAD-211E-947C-DFBB-C9579ABEE935}"/>
                </a:ext>
              </a:extLst>
            </p:cNvPr>
            <p:cNvSpPr txBox="1"/>
            <p:nvPr/>
          </p:nvSpPr>
          <p:spPr>
            <a:xfrm>
              <a:off x="4093858" y="1358946"/>
              <a:ext cx="630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Intron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2973800-E342-32A5-4031-1D15FB9BF1B0}"/>
                </a:ext>
              </a:extLst>
            </p:cNvPr>
            <p:cNvSpPr txBox="1"/>
            <p:nvPr/>
          </p:nvSpPr>
          <p:spPr>
            <a:xfrm>
              <a:off x="6058290" y="1358947"/>
              <a:ext cx="630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Intron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C6F3CCA5-4CB5-D1B1-2FFB-B751ED16E1FA}"/>
                </a:ext>
              </a:extLst>
            </p:cNvPr>
            <p:cNvSpPr txBox="1"/>
            <p:nvPr/>
          </p:nvSpPr>
          <p:spPr>
            <a:xfrm>
              <a:off x="7332754" y="1358947"/>
              <a:ext cx="630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Intron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420923F8-48D7-0DB8-BCF2-4226BB279BE8}"/>
                </a:ext>
              </a:extLst>
            </p:cNvPr>
            <p:cNvSpPr txBox="1"/>
            <p:nvPr/>
          </p:nvSpPr>
          <p:spPr>
            <a:xfrm>
              <a:off x="8770218" y="1364452"/>
              <a:ext cx="630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Intron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9A241F46-B8B1-5453-42D5-F7BD68A0A454}"/>
                </a:ext>
              </a:extLst>
            </p:cNvPr>
            <p:cNvSpPr txBox="1"/>
            <p:nvPr/>
          </p:nvSpPr>
          <p:spPr>
            <a:xfrm>
              <a:off x="2593691" y="1358945"/>
              <a:ext cx="630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Intron</a:t>
              </a:r>
            </a:p>
          </p:txBody>
        </p:sp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B76C3AF8-97D7-A636-DC0C-675A8EAE37C0}"/>
              </a:ext>
            </a:extLst>
          </p:cNvPr>
          <p:cNvSpPr txBox="1"/>
          <p:nvPr/>
        </p:nvSpPr>
        <p:spPr>
          <a:xfrm>
            <a:off x="548136" y="1716861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DNA</a:t>
            </a:r>
          </a:p>
        </p:txBody>
      </p: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AEBE8210-EAE1-7126-3B37-007280800F30}"/>
              </a:ext>
            </a:extLst>
          </p:cNvPr>
          <p:cNvCxnSpPr>
            <a:cxnSpLocks/>
          </p:cNvCxnSpPr>
          <p:nvPr/>
        </p:nvCxnSpPr>
        <p:spPr>
          <a:xfrm>
            <a:off x="1477294" y="3503066"/>
            <a:ext cx="8713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209F54D0-21BA-C7B0-E415-9B9A1B8D8A49}"/>
              </a:ext>
            </a:extLst>
          </p:cNvPr>
          <p:cNvSpPr txBox="1"/>
          <p:nvPr/>
        </p:nvSpPr>
        <p:spPr>
          <a:xfrm>
            <a:off x="1392292" y="3314298"/>
            <a:ext cx="8968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||||||||||||||||||||||||||||||||||||||||||||||||||||||||||||||||||||||||||||||||||||||||||||||||||||||||||||||||||||||||||||||||||||||||||||||||||||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311F681-A3F6-8351-23B2-FAFBB2B36CF5}"/>
              </a:ext>
            </a:extLst>
          </p:cNvPr>
          <p:cNvSpPr txBox="1"/>
          <p:nvPr/>
        </p:nvSpPr>
        <p:spPr>
          <a:xfrm>
            <a:off x="548342" y="3314298"/>
            <a:ext cx="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Pre-RNA</a:t>
            </a:r>
          </a:p>
        </p:txBody>
      </p:sp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1730E279-3C6E-CA1A-5699-91A8AB89D7FE}"/>
              </a:ext>
            </a:extLst>
          </p:cNvPr>
          <p:cNvSpPr/>
          <p:nvPr/>
        </p:nvSpPr>
        <p:spPr>
          <a:xfrm>
            <a:off x="2209618" y="3333363"/>
            <a:ext cx="1053637" cy="219800"/>
          </a:xfrm>
          <a:prstGeom prst="roundRect">
            <a:avLst/>
          </a:prstGeom>
          <a:solidFill>
            <a:srgbClr val="3354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1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FF825591-6B9F-1A52-CCB5-FF72C62E5375}"/>
              </a:ext>
            </a:extLst>
          </p:cNvPr>
          <p:cNvSpPr/>
          <p:nvPr/>
        </p:nvSpPr>
        <p:spPr>
          <a:xfrm>
            <a:off x="4126612" y="3333365"/>
            <a:ext cx="724698" cy="238863"/>
          </a:xfrm>
          <a:prstGeom prst="roundRect">
            <a:avLst/>
          </a:prstGeom>
          <a:solidFill>
            <a:srgbClr val="4C64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2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006A5208-48C2-2E73-9B3A-A8AE5687D040}"/>
              </a:ext>
            </a:extLst>
          </p:cNvPr>
          <p:cNvSpPr/>
          <p:nvPr/>
        </p:nvSpPr>
        <p:spPr>
          <a:xfrm>
            <a:off x="5576006" y="3326133"/>
            <a:ext cx="1237072" cy="238863"/>
          </a:xfrm>
          <a:prstGeom prst="roundRect">
            <a:avLst/>
          </a:prstGeom>
          <a:solidFill>
            <a:srgbClr val="CAB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3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340FE935-3CB0-801D-2083-BE1CD66273E5}"/>
              </a:ext>
            </a:extLst>
          </p:cNvPr>
          <p:cNvSpPr/>
          <p:nvPr/>
        </p:nvSpPr>
        <p:spPr>
          <a:xfrm>
            <a:off x="7502773" y="3335154"/>
            <a:ext cx="724698" cy="238863"/>
          </a:xfrm>
          <a:prstGeom prst="roundRect">
            <a:avLst/>
          </a:prstGeom>
          <a:solidFill>
            <a:srgbClr val="8A62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4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54E039FC-EC22-C265-5005-B452BEB1E358}"/>
              </a:ext>
            </a:extLst>
          </p:cNvPr>
          <p:cNvSpPr/>
          <p:nvPr/>
        </p:nvSpPr>
        <p:spPr>
          <a:xfrm>
            <a:off x="8678858" y="3323009"/>
            <a:ext cx="839721" cy="238862"/>
          </a:xfrm>
          <a:prstGeom prst="roundRect">
            <a:avLst/>
          </a:prstGeom>
          <a:solidFill>
            <a:srgbClr val="4D2D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5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4822D94-2CA2-12DF-D8AF-4E549A7D7A95}"/>
              </a:ext>
            </a:extLst>
          </p:cNvPr>
          <p:cNvSpPr txBox="1"/>
          <p:nvPr/>
        </p:nvSpPr>
        <p:spPr>
          <a:xfrm>
            <a:off x="1579017" y="3046326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8453139C-64C6-2D5A-BCD9-0A00B7B8C40A}"/>
              </a:ext>
            </a:extLst>
          </p:cNvPr>
          <p:cNvSpPr txBox="1"/>
          <p:nvPr/>
        </p:nvSpPr>
        <p:spPr>
          <a:xfrm>
            <a:off x="4896498" y="3007793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D7FA65-A826-987A-E623-94AEDAFBB1A5}"/>
              </a:ext>
            </a:extLst>
          </p:cNvPr>
          <p:cNvSpPr txBox="1"/>
          <p:nvPr/>
        </p:nvSpPr>
        <p:spPr>
          <a:xfrm>
            <a:off x="6860930" y="3007794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C0DE7C77-EE87-825B-5E18-5404C1BFB837}"/>
              </a:ext>
            </a:extLst>
          </p:cNvPr>
          <p:cNvSpPr txBox="1"/>
          <p:nvPr/>
        </p:nvSpPr>
        <p:spPr>
          <a:xfrm>
            <a:off x="8135394" y="3007794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CFD013E-95F8-C969-703B-2D4BE3ED7A6C}"/>
              </a:ext>
            </a:extLst>
          </p:cNvPr>
          <p:cNvSpPr txBox="1"/>
          <p:nvPr/>
        </p:nvSpPr>
        <p:spPr>
          <a:xfrm>
            <a:off x="9572858" y="3013299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5AF084A-04CE-B6C1-F9E5-78AE83EC9377}"/>
              </a:ext>
            </a:extLst>
          </p:cNvPr>
          <p:cNvSpPr txBox="1"/>
          <p:nvPr/>
        </p:nvSpPr>
        <p:spPr>
          <a:xfrm>
            <a:off x="3396331" y="3007792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B729428-7148-0278-B4F1-519DA0F94BFF}"/>
              </a:ext>
            </a:extLst>
          </p:cNvPr>
          <p:cNvCxnSpPr/>
          <p:nvPr/>
        </p:nvCxnSpPr>
        <p:spPr>
          <a:xfrm>
            <a:off x="5576005" y="2200425"/>
            <a:ext cx="0" cy="690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0F75850B-4E59-D291-6159-C9FE1830800D}"/>
              </a:ext>
            </a:extLst>
          </p:cNvPr>
          <p:cNvSpPr txBox="1"/>
          <p:nvPr/>
        </p:nvSpPr>
        <p:spPr>
          <a:xfrm>
            <a:off x="5738693" y="2407365"/>
            <a:ext cx="1236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Calibri" panose="020F0502020204030204" pitchFamily="34" charset="0"/>
                <a:cs typeface="Calibri" panose="020F0502020204030204" pitchFamily="34" charset="0"/>
              </a:rPr>
              <a:t>Transcription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4B30DD9-3AB9-2116-DBA8-DA57CD297486}"/>
              </a:ext>
            </a:extLst>
          </p:cNvPr>
          <p:cNvCxnSpPr>
            <a:cxnSpLocks/>
          </p:cNvCxnSpPr>
          <p:nvPr/>
        </p:nvCxnSpPr>
        <p:spPr>
          <a:xfrm>
            <a:off x="5595860" y="3852649"/>
            <a:ext cx="0" cy="1208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Geschweifte Klammer rechts 100">
            <a:extLst>
              <a:ext uri="{FF2B5EF4-FFF2-40B4-BE49-F238E27FC236}">
                <a16:creationId xmlns:a16="http://schemas.microsoft.com/office/drawing/2014/main" id="{E7054B82-021A-379D-A4B1-F35EF4A209E7}"/>
              </a:ext>
            </a:extLst>
          </p:cNvPr>
          <p:cNvSpPr/>
          <p:nvPr/>
        </p:nvSpPr>
        <p:spPr>
          <a:xfrm rot="16200000">
            <a:off x="5433250" y="1805347"/>
            <a:ext cx="325219" cy="606425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024778FB-80AB-A277-2278-BB8EDFE21B01}"/>
              </a:ext>
            </a:extLst>
          </p:cNvPr>
          <p:cNvCxnSpPr>
            <a:cxnSpLocks/>
          </p:cNvCxnSpPr>
          <p:nvPr/>
        </p:nvCxnSpPr>
        <p:spPr>
          <a:xfrm>
            <a:off x="2562931" y="4938617"/>
            <a:ext cx="0" cy="10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8F4A4B-5AB0-60CE-61C8-DB3C379CCF72}"/>
              </a:ext>
            </a:extLst>
          </p:cNvPr>
          <p:cNvCxnSpPr>
            <a:cxnSpLocks/>
          </p:cNvCxnSpPr>
          <p:nvPr/>
        </p:nvCxnSpPr>
        <p:spPr>
          <a:xfrm>
            <a:off x="8628386" y="4951437"/>
            <a:ext cx="0" cy="10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7B0E9598-6906-547D-B66C-CDE9BF1F0FC1}"/>
              </a:ext>
            </a:extLst>
          </p:cNvPr>
          <p:cNvSpPr txBox="1"/>
          <p:nvPr/>
        </p:nvSpPr>
        <p:spPr>
          <a:xfrm>
            <a:off x="5773886" y="4162586"/>
            <a:ext cx="149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FEDE05A3-A7E8-090C-F4BB-CD620C1C546D}"/>
              </a:ext>
            </a:extLst>
          </p:cNvPr>
          <p:cNvGrpSpPr/>
          <p:nvPr/>
        </p:nvGrpSpPr>
        <p:grpSpPr>
          <a:xfrm>
            <a:off x="1505301" y="5339986"/>
            <a:ext cx="2521631" cy="226163"/>
            <a:chOff x="1951465" y="5332148"/>
            <a:chExt cx="2521631" cy="226163"/>
          </a:xfrm>
        </p:grpSpPr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65C3A801-1D57-3055-F539-07911385DE73}"/>
                </a:ext>
              </a:extLst>
            </p:cNvPr>
            <p:cNvSpPr/>
            <p:nvPr/>
          </p:nvSpPr>
          <p:spPr>
            <a:xfrm>
              <a:off x="1951465" y="5332148"/>
              <a:ext cx="1053637" cy="226163"/>
            </a:xfrm>
            <a:prstGeom prst="roundRect">
              <a:avLst/>
            </a:prstGeom>
            <a:solidFill>
              <a:srgbClr val="3354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1</a:t>
              </a:r>
            </a:p>
          </p:txBody>
        </p:sp>
        <p:sp>
          <p:nvSpPr>
            <p:cNvPr id="107" name="Abgerundetes Rechteck 106">
              <a:extLst>
                <a:ext uri="{FF2B5EF4-FFF2-40B4-BE49-F238E27FC236}">
                  <a16:creationId xmlns:a16="http://schemas.microsoft.com/office/drawing/2014/main" id="{4CD26A74-BC00-829B-53ED-E506AAB91AEF}"/>
                </a:ext>
              </a:extLst>
            </p:cNvPr>
            <p:cNvSpPr/>
            <p:nvPr/>
          </p:nvSpPr>
          <p:spPr>
            <a:xfrm>
              <a:off x="3018887" y="5332148"/>
              <a:ext cx="724698" cy="226163"/>
            </a:xfrm>
            <a:prstGeom prst="roundRect">
              <a:avLst/>
            </a:prstGeom>
            <a:solidFill>
              <a:srgbClr val="4C644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2</a:t>
              </a:r>
            </a:p>
          </p:txBody>
        </p:sp>
        <p:sp>
          <p:nvSpPr>
            <p:cNvPr id="108" name="Abgerundetes Rechteck 107">
              <a:extLst>
                <a:ext uri="{FF2B5EF4-FFF2-40B4-BE49-F238E27FC236}">
                  <a16:creationId xmlns:a16="http://schemas.microsoft.com/office/drawing/2014/main" id="{3D5155B5-F0FB-DA51-98CC-9CFD65F2A18F}"/>
                </a:ext>
              </a:extLst>
            </p:cNvPr>
            <p:cNvSpPr/>
            <p:nvPr/>
          </p:nvSpPr>
          <p:spPr>
            <a:xfrm>
              <a:off x="3748398" y="5332148"/>
              <a:ext cx="724698" cy="226163"/>
            </a:xfrm>
            <a:prstGeom prst="roundRect">
              <a:avLst/>
            </a:prstGeom>
            <a:solidFill>
              <a:srgbClr val="8A62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4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3BF3C98-6D6E-EA8C-A3C1-C61AAA9B524C}"/>
              </a:ext>
            </a:extLst>
          </p:cNvPr>
          <p:cNvGrpSpPr/>
          <p:nvPr/>
        </p:nvGrpSpPr>
        <p:grpSpPr>
          <a:xfrm>
            <a:off x="4433110" y="5339986"/>
            <a:ext cx="2298743" cy="229605"/>
            <a:chOff x="4466551" y="5269229"/>
            <a:chExt cx="2298743" cy="229605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6B6DF6A-AEB0-A4B9-26FE-1BBCA9DFBE91}"/>
                </a:ext>
              </a:extLst>
            </p:cNvPr>
            <p:cNvGrpSpPr/>
            <p:nvPr/>
          </p:nvGrpSpPr>
          <p:grpSpPr>
            <a:xfrm>
              <a:off x="4466551" y="5272671"/>
              <a:ext cx="1454209" cy="226163"/>
              <a:chOff x="3018887" y="5332148"/>
              <a:chExt cx="1454209" cy="226163"/>
            </a:xfrm>
          </p:grpSpPr>
          <p:sp>
            <p:nvSpPr>
              <p:cNvPr id="112" name="Abgerundetes Rechteck 111">
                <a:extLst>
                  <a:ext uri="{FF2B5EF4-FFF2-40B4-BE49-F238E27FC236}">
                    <a16:creationId xmlns:a16="http://schemas.microsoft.com/office/drawing/2014/main" id="{FE4BEC6F-9187-E1CF-208F-E2C63C2CC768}"/>
                  </a:ext>
                </a:extLst>
              </p:cNvPr>
              <p:cNvSpPr/>
              <p:nvPr/>
            </p:nvSpPr>
            <p:spPr>
              <a:xfrm>
                <a:off x="3018887" y="5332148"/>
                <a:ext cx="724698" cy="226163"/>
              </a:xfrm>
              <a:prstGeom prst="roundRect">
                <a:avLst/>
              </a:prstGeom>
              <a:solidFill>
                <a:srgbClr val="4C644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2</a:t>
                </a:r>
              </a:p>
            </p:txBody>
          </p:sp>
          <p:sp>
            <p:nvSpPr>
              <p:cNvPr id="113" name="Abgerundetes Rechteck 112">
                <a:extLst>
                  <a:ext uri="{FF2B5EF4-FFF2-40B4-BE49-F238E27FC236}">
                    <a16:creationId xmlns:a16="http://schemas.microsoft.com/office/drawing/2014/main" id="{A6B28C2C-C075-2563-9CF6-ED1A1CEE6A0E}"/>
                  </a:ext>
                </a:extLst>
              </p:cNvPr>
              <p:cNvSpPr/>
              <p:nvPr/>
            </p:nvSpPr>
            <p:spPr>
              <a:xfrm>
                <a:off x="3748398" y="5332148"/>
                <a:ext cx="724698" cy="226163"/>
              </a:xfrm>
              <a:prstGeom prst="roundRect">
                <a:avLst/>
              </a:prstGeom>
              <a:solidFill>
                <a:srgbClr val="8A624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4</a:t>
                </a:r>
              </a:p>
            </p:txBody>
          </p:sp>
        </p:grpSp>
        <p:sp>
          <p:nvSpPr>
            <p:cNvPr id="114" name="Abgerundetes Rechteck 113">
              <a:extLst>
                <a:ext uri="{FF2B5EF4-FFF2-40B4-BE49-F238E27FC236}">
                  <a16:creationId xmlns:a16="http://schemas.microsoft.com/office/drawing/2014/main" id="{E1C9B977-2FBE-CE7B-4443-52B04FF3CCC5}"/>
                </a:ext>
              </a:extLst>
            </p:cNvPr>
            <p:cNvSpPr/>
            <p:nvPr/>
          </p:nvSpPr>
          <p:spPr>
            <a:xfrm>
              <a:off x="5925573" y="5269229"/>
              <a:ext cx="839721" cy="226163"/>
            </a:xfrm>
            <a:prstGeom prst="roundRect">
              <a:avLst/>
            </a:prstGeom>
            <a:solidFill>
              <a:srgbClr val="4D2D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5</a:t>
              </a:r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:a16="http://schemas.microsoft.com/office/drawing/2014/main" id="{B0FFDA6A-148E-6C43-D4CE-2CF6D4B1CE6B}"/>
              </a:ext>
            </a:extLst>
          </p:cNvPr>
          <p:cNvSpPr txBox="1"/>
          <p:nvPr/>
        </p:nvSpPr>
        <p:spPr>
          <a:xfrm>
            <a:off x="10894381" y="5275558"/>
            <a:ext cx="70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3E8E0B3-E78A-E427-2275-AC2AE457912F}"/>
              </a:ext>
            </a:extLst>
          </p:cNvPr>
          <p:cNvSpPr txBox="1"/>
          <p:nvPr/>
        </p:nvSpPr>
        <p:spPr>
          <a:xfrm>
            <a:off x="548342" y="5314567"/>
            <a:ext cx="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mRNA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91BBEFF-54B5-055A-7DC5-3C904C8F0E43}"/>
              </a:ext>
            </a:extLst>
          </p:cNvPr>
          <p:cNvGrpSpPr/>
          <p:nvPr/>
        </p:nvGrpSpPr>
        <p:grpSpPr>
          <a:xfrm>
            <a:off x="7075720" y="5340794"/>
            <a:ext cx="3760131" cy="238863"/>
            <a:chOff x="7025401" y="5327334"/>
            <a:chExt cx="3760131" cy="238863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D67FF874-57CC-35FC-2B88-B8964213F4E5}"/>
                </a:ext>
              </a:extLst>
            </p:cNvPr>
            <p:cNvSpPr/>
            <p:nvPr/>
          </p:nvSpPr>
          <p:spPr>
            <a:xfrm>
              <a:off x="8828173" y="5327334"/>
              <a:ext cx="1237072" cy="238863"/>
            </a:xfrm>
            <a:prstGeom prst="roundRect">
              <a:avLst/>
            </a:prstGeom>
            <a:solidFill>
              <a:srgbClr val="CABA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3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C196B98D-C91A-CFBE-65CA-118153672962}"/>
                </a:ext>
              </a:extLst>
            </p:cNvPr>
            <p:cNvGrpSpPr/>
            <p:nvPr/>
          </p:nvGrpSpPr>
          <p:grpSpPr>
            <a:xfrm>
              <a:off x="7025401" y="5333683"/>
              <a:ext cx="3760131" cy="227371"/>
              <a:chOff x="1951465" y="5330940"/>
              <a:chExt cx="3760131" cy="227371"/>
            </a:xfrm>
          </p:grpSpPr>
          <p:sp>
            <p:nvSpPr>
              <p:cNvPr id="25" name="Abgerundetes Rechteck 24">
                <a:extLst>
                  <a:ext uri="{FF2B5EF4-FFF2-40B4-BE49-F238E27FC236}">
                    <a16:creationId xmlns:a16="http://schemas.microsoft.com/office/drawing/2014/main" id="{2D98F84F-AE32-C045-21C0-30C8848E9FD5}"/>
                  </a:ext>
                </a:extLst>
              </p:cNvPr>
              <p:cNvSpPr/>
              <p:nvPr/>
            </p:nvSpPr>
            <p:spPr>
              <a:xfrm>
                <a:off x="1951465" y="5332148"/>
                <a:ext cx="1053637" cy="226163"/>
              </a:xfrm>
              <a:prstGeom prst="roundRect">
                <a:avLst/>
              </a:prstGeom>
              <a:solidFill>
                <a:srgbClr val="33543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1</a:t>
                </a:r>
              </a:p>
            </p:txBody>
          </p:sp>
          <p:sp>
            <p:nvSpPr>
              <p:cNvPr id="26" name="Abgerundetes Rechteck 25">
                <a:extLst>
                  <a:ext uri="{FF2B5EF4-FFF2-40B4-BE49-F238E27FC236}">
                    <a16:creationId xmlns:a16="http://schemas.microsoft.com/office/drawing/2014/main" id="{F7188096-EF7E-5F44-230D-C855828A597A}"/>
                  </a:ext>
                </a:extLst>
              </p:cNvPr>
              <p:cNvSpPr/>
              <p:nvPr/>
            </p:nvSpPr>
            <p:spPr>
              <a:xfrm>
                <a:off x="3018887" y="5332148"/>
                <a:ext cx="724698" cy="226163"/>
              </a:xfrm>
              <a:prstGeom prst="roundRect">
                <a:avLst/>
              </a:prstGeom>
              <a:solidFill>
                <a:srgbClr val="4C644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2</a:t>
                </a:r>
              </a:p>
            </p:txBody>
          </p:sp>
          <p:sp>
            <p:nvSpPr>
              <p:cNvPr id="27" name="Abgerundetes Rechteck 26">
                <a:extLst>
                  <a:ext uri="{FF2B5EF4-FFF2-40B4-BE49-F238E27FC236}">
                    <a16:creationId xmlns:a16="http://schemas.microsoft.com/office/drawing/2014/main" id="{68F5E251-8534-96DC-5719-E41F14582A78}"/>
                  </a:ext>
                </a:extLst>
              </p:cNvPr>
              <p:cNvSpPr/>
              <p:nvPr/>
            </p:nvSpPr>
            <p:spPr>
              <a:xfrm>
                <a:off x="4986898" y="5330940"/>
                <a:ext cx="724698" cy="226163"/>
              </a:xfrm>
              <a:prstGeom prst="roundRect">
                <a:avLst/>
              </a:prstGeom>
              <a:solidFill>
                <a:srgbClr val="8A624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699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CB4BF201-3FEC-5A7F-2DB0-55EF7C6A8634}"/>
              </a:ext>
            </a:extLst>
          </p:cNvPr>
          <p:cNvCxnSpPr>
            <a:cxnSpLocks/>
          </p:cNvCxnSpPr>
          <p:nvPr/>
        </p:nvCxnSpPr>
        <p:spPr>
          <a:xfrm>
            <a:off x="1477294" y="1167633"/>
            <a:ext cx="8713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3FB379-0CD8-3E8F-819B-993D3637CC59}"/>
              </a:ext>
            </a:extLst>
          </p:cNvPr>
          <p:cNvSpPr txBox="1"/>
          <p:nvPr/>
        </p:nvSpPr>
        <p:spPr>
          <a:xfrm>
            <a:off x="1392292" y="978865"/>
            <a:ext cx="8968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||||||||||||||||||||||||||||||||||||||||||||||||||||||||||||||||||||||||||||||||||||||||||||||||||||||||||||||||||||||||||||||||||||||||||||||||||||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14932B1-D1C6-BAE5-4296-4D41DCC834AD}"/>
              </a:ext>
            </a:extLst>
          </p:cNvPr>
          <p:cNvSpPr txBox="1"/>
          <p:nvPr/>
        </p:nvSpPr>
        <p:spPr>
          <a:xfrm>
            <a:off x="548342" y="978865"/>
            <a:ext cx="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Pre-RNA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ACBF95-49AD-47A9-5F6A-BB4971777610}"/>
              </a:ext>
            </a:extLst>
          </p:cNvPr>
          <p:cNvSpPr/>
          <p:nvPr/>
        </p:nvSpPr>
        <p:spPr>
          <a:xfrm>
            <a:off x="2209618" y="997930"/>
            <a:ext cx="1053637" cy="219800"/>
          </a:xfrm>
          <a:prstGeom prst="roundRect">
            <a:avLst/>
          </a:prstGeom>
          <a:solidFill>
            <a:srgbClr val="3354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1</a:t>
            </a: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D2F135D1-CE87-F43D-6AAE-D176E533F60A}"/>
              </a:ext>
            </a:extLst>
          </p:cNvPr>
          <p:cNvSpPr/>
          <p:nvPr/>
        </p:nvSpPr>
        <p:spPr>
          <a:xfrm>
            <a:off x="4126612" y="997932"/>
            <a:ext cx="724698" cy="238863"/>
          </a:xfrm>
          <a:prstGeom prst="roundRect">
            <a:avLst/>
          </a:prstGeom>
          <a:solidFill>
            <a:srgbClr val="4C64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2</a:t>
            </a:r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78EDE08F-CD13-77AA-3FB8-9FE26505E37E}"/>
              </a:ext>
            </a:extLst>
          </p:cNvPr>
          <p:cNvSpPr/>
          <p:nvPr/>
        </p:nvSpPr>
        <p:spPr>
          <a:xfrm>
            <a:off x="5576006" y="990700"/>
            <a:ext cx="1237072" cy="238863"/>
          </a:xfrm>
          <a:prstGeom prst="roundRect">
            <a:avLst/>
          </a:prstGeom>
          <a:solidFill>
            <a:srgbClr val="CAB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3</a:t>
            </a: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8F1B44D5-6C9F-58D1-F27C-72A7B79CCDDB}"/>
              </a:ext>
            </a:extLst>
          </p:cNvPr>
          <p:cNvSpPr/>
          <p:nvPr/>
        </p:nvSpPr>
        <p:spPr>
          <a:xfrm>
            <a:off x="7502773" y="999721"/>
            <a:ext cx="724698" cy="238863"/>
          </a:xfrm>
          <a:prstGeom prst="roundRect">
            <a:avLst/>
          </a:prstGeom>
          <a:solidFill>
            <a:srgbClr val="8A62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4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F86D8D2D-CC8F-C94F-36E2-EC92989F0A02}"/>
              </a:ext>
            </a:extLst>
          </p:cNvPr>
          <p:cNvSpPr/>
          <p:nvPr/>
        </p:nvSpPr>
        <p:spPr>
          <a:xfrm>
            <a:off x="8678858" y="987576"/>
            <a:ext cx="839721" cy="238862"/>
          </a:xfrm>
          <a:prstGeom prst="roundRect">
            <a:avLst/>
          </a:prstGeom>
          <a:solidFill>
            <a:srgbClr val="4D2D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Exon 5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DE2484C-328E-06F9-0F4E-D1F1A69DCE40}"/>
              </a:ext>
            </a:extLst>
          </p:cNvPr>
          <p:cNvSpPr txBox="1"/>
          <p:nvPr/>
        </p:nvSpPr>
        <p:spPr>
          <a:xfrm>
            <a:off x="1579017" y="710893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82098D7-CCB2-A591-8775-B779E8A97AE9}"/>
              </a:ext>
            </a:extLst>
          </p:cNvPr>
          <p:cNvSpPr txBox="1"/>
          <p:nvPr/>
        </p:nvSpPr>
        <p:spPr>
          <a:xfrm>
            <a:off x="4896498" y="672360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CF64571-2994-34E6-8B11-7E3FD93F3833}"/>
              </a:ext>
            </a:extLst>
          </p:cNvPr>
          <p:cNvSpPr txBox="1"/>
          <p:nvPr/>
        </p:nvSpPr>
        <p:spPr>
          <a:xfrm>
            <a:off x="6860930" y="672361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E55F798-C0E9-CF07-BD6E-44206DA86C17}"/>
              </a:ext>
            </a:extLst>
          </p:cNvPr>
          <p:cNvSpPr txBox="1"/>
          <p:nvPr/>
        </p:nvSpPr>
        <p:spPr>
          <a:xfrm>
            <a:off x="8135394" y="672361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6D58844-77AF-36DD-090B-CEB8C7F8ABC2}"/>
              </a:ext>
            </a:extLst>
          </p:cNvPr>
          <p:cNvSpPr txBox="1"/>
          <p:nvPr/>
        </p:nvSpPr>
        <p:spPr>
          <a:xfrm>
            <a:off x="9572858" y="677866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729B995-2272-ED32-73DC-01FC694A3F3D}"/>
              </a:ext>
            </a:extLst>
          </p:cNvPr>
          <p:cNvSpPr txBox="1"/>
          <p:nvPr/>
        </p:nvSpPr>
        <p:spPr>
          <a:xfrm>
            <a:off x="3396331" y="672359"/>
            <a:ext cx="6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Intron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5F60C94-602A-451E-302C-DEA1C1B58EE6}"/>
              </a:ext>
            </a:extLst>
          </p:cNvPr>
          <p:cNvGrpSpPr/>
          <p:nvPr/>
        </p:nvGrpSpPr>
        <p:grpSpPr>
          <a:xfrm>
            <a:off x="2209618" y="1747528"/>
            <a:ext cx="6046936" cy="226163"/>
            <a:chOff x="1951465" y="5332148"/>
            <a:chExt cx="6046936" cy="226163"/>
          </a:xfrm>
        </p:grpSpPr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767D18AE-C45F-048C-ED67-377E82143231}"/>
                </a:ext>
              </a:extLst>
            </p:cNvPr>
            <p:cNvSpPr/>
            <p:nvPr/>
          </p:nvSpPr>
          <p:spPr>
            <a:xfrm>
              <a:off x="1951465" y="5332148"/>
              <a:ext cx="1053637" cy="226163"/>
            </a:xfrm>
            <a:prstGeom prst="roundRect">
              <a:avLst/>
            </a:prstGeom>
            <a:solidFill>
              <a:srgbClr val="33543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1</a:t>
              </a:r>
            </a:p>
          </p:txBody>
        </p:sp>
        <p:sp>
          <p:nvSpPr>
            <p:cNvPr id="70" name="Abgerundetes Rechteck 69">
              <a:extLst>
                <a:ext uri="{FF2B5EF4-FFF2-40B4-BE49-F238E27FC236}">
                  <a16:creationId xmlns:a16="http://schemas.microsoft.com/office/drawing/2014/main" id="{E16EEFD3-F177-20D8-EA6E-D496922668D8}"/>
                </a:ext>
              </a:extLst>
            </p:cNvPr>
            <p:cNvSpPr/>
            <p:nvPr/>
          </p:nvSpPr>
          <p:spPr>
            <a:xfrm>
              <a:off x="3868459" y="5332148"/>
              <a:ext cx="724698" cy="226163"/>
            </a:xfrm>
            <a:prstGeom prst="roundRect">
              <a:avLst/>
            </a:prstGeom>
            <a:solidFill>
              <a:srgbClr val="4C644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2</a:t>
              </a:r>
            </a:p>
          </p:txBody>
        </p:sp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693082F2-DFF6-B5EF-E332-DB34E54FC80D}"/>
                </a:ext>
              </a:extLst>
            </p:cNvPr>
            <p:cNvSpPr/>
            <p:nvPr/>
          </p:nvSpPr>
          <p:spPr>
            <a:xfrm>
              <a:off x="7273703" y="5332148"/>
              <a:ext cx="724698" cy="226163"/>
            </a:xfrm>
            <a:prstGeom prst="roundRect">
              <a:avLst/>
            </a:prstGeom>
            <a:solidFill>
              <a:srgbClr val="8A62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4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D9560AC-E5A2-475B-1720-57A03DFDDC35}"/>
              </a:ext>
            </a:extLst>
          </p:cNvPr>
          <p:cNvGrpSpPr/>
          <p:nvPr/>
        </p:nvGrpSpPr>
        <p:grpSpPr>
          <a:xfrm>
            <a:off x="4126612" y="2510484"/>
            <a:ext cx="5391967" cy="230232"/>
            <a:chOff x="5015485" y="3659869"/>
            <a:chExt cx="5391967" cy="230232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C8FD9A5B-8801-F293-70F9-840BCAD3EBAD}"/>
                </a:ext>
              </a:extLst>
            </p:cNvPr>
            <p:cNvGrpSpPr/>
            <p:nvPr/>
          </p:nvGrpSpPr>
          <p:grpSpPr>
            <a:xfrm>
              <a:off x="5015485" y="3659869"/>
              <a:ext cx="4129942" cy="230232"/>
              <a:chOff x="3567821" y="3719346"/>
              <a:chExt cx="4129942" cy="230232"/>
            </a:xfrm>
          </p:grpSpPr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9C3C568A-3199-1765-DCA3-90BA9F419643}"/>
                  </a:ext>
                </a:extLst>
              </p:cNvPr>
              <p:cNvSpPr/>
              <p:nvPr/>
            </p:nvSpPr>
            <p:spPr>
              <a:xfrm>
                <a:off x="3567821" y="3719346"/>
                <a:ext cx="724698" cy="226163"/>
              </a:xfrm>
              <a:prstGeom prst="roundRect">
                <a:avLst/>
              </a:prstGeom>
              <a:solidFill>
                <a:srgbClr val="4C644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2</a:t>
                </a:r>
              </a:p>
            </p:txBody>
          </p:sp>
          <p:sp>
            <p:nvSpPr>
              <p:cNvPr id="76" name="Abgerundetes Rechteck 75">
                <a:extLst>
                  <a:ext uri="{FF2B5EF4-FFF2-40B4-BE49-F238E27FC236}">
                    <a16:creationId xmlns:a16="http://schemas.microsoft.com/office/drawing/2014/main" id="{88392D64-BD54-E83E-9BBF-CEE3A5901643}"/>
                  </a:ext>
                </a:extLst>
              </p:cNvPr>
              <p:cNvSpPr/>
              <p:nvPr/>
            </p:nvSpPr>
            <p:spPr>
              <a:xfrm>
                <a:off x="6973065" y="3723415"/>
                <a:ext cx="724698" cy="226163"/>
              </a:xfrm>
              <a:prstGeom prst="roundRect">
                <a:avLst/>
              </a:prstGeom>
              <a:solidFill>
                <a:srgbClr val="8A624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4</a:t>
                </a:r>
              </a:p>
            </p:txBody>
          </p:sp>
        </p:grpSp>
        <p:sp>
          <p:nvSpPr>
            <p:cNvPr id="74" name="Abgerundetes Rechteck 73">
              <a:extLst>
                <a:ext uri="{FF2B5EF4-FFF2-40B4-BE49-F238E27FC236}">
                  <a16:creationId xmlns:a16="http://schemas.microsoft.com/office/drawing/2014/main" id="{DB0F18A0-A3EB-54F3-C537-A750E9878E6C}"/>
                </a:ext>
              </a:extLst>
            </p:cNvPr>
            <p:cNvSpPr/>
            <p:nvPr/>
          </p:nvSpPr>
          <p:spPr>
            <a:xfrm>
              <a:off x="9567731" y="3659869"/>
              <a:ext cx="839721" cy="226163"/>
            </a:xfrm>
            <a:prstGeom prst="roundRect">
              <a:avLst/>
            </a:prstGeom>
            <a:solidFill>
              <a:srgbClr val="4D2D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5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94B9DD5A-79C3-14C6-67FA-607D1A1A1377}"/>
              </a:ext>
            </a:extLst>
          </p:cNvPr>
          <p:cNvSpPr txBox="1"/>
          <p:nvPr/>
        </p:nvSpPr>
        <p:spPr>
          <a:xfrm>
            <a:off x="11511453" y="5876035"/>
            <a:ext cx="70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3D7322E-73E1-6D75-1D3C-FFFFA62A6E83}"/>
              </a:ext>
            </a:extLst>
          </p:cNvPr>
          <p:cNvSpPr txBox="1"/>
          <p:nvPr/>
        </p:nvSpPr>
        <p:spPr>
          <a:xfrm>
            <a:off x="548341" y="2392732"/>
            <a:ext cx="8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mRNA </a:t>
            </a:r>
            <a:r>
              <a:rPr lang="de-DE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isoforms</a:t>
            </a:r>
            <a:endParaRPr lang="de-D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47FB457B-8505-742D-5172-9C8CB0CA69E6}"/>
              </a:ext>
            </a:extLst>
          </p:cNvPr>
          <p:cNvGrpSpPr/>
          <p:nvPr/>
        </p:nvGrpSpPr>
        <p:grpSpPr>
          <a:xfrm>
            <a:off x="2200353" y="3273440"/>
            <a:ext cx="6046936" cy="238863"/>
            <a:chOff x="1542227" y="2967288"/>
            <a:chExt cx="6046936" cy="238863"/>
          </a:xfrm>
        </p:grpSpPr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25DBD10D-7D4A-D0A7-4AE4-E2CDAB6FC029}"/>
                </a:ext>
              </a:extLst>
            </p:cNvPr>
            <p:cNvSpPr/>
            <p:nvPr/>
          </p:nvSpPr>
          <p:spPr>
            <a:xfrm>
              <a:off x="4956467" y="2967288"/>
              <a:ext cx="1237072" cy="238863"/>
            </a:xfrm>
            <a:prstGeom prst="roundRect">
              <a:avLst/>
            </a:prstGeom>
            <a:solidFill>
              <a:srgbClr val="CABA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Exon 3</a:t>
              </a: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B09406FE-2D61-EABA-ACDF-C78A4EFE2E13}"/>
                </a:ext>
              </a:extLst>
            </p:cNvPr>
            <p:cNvGrpSpPr/>
            <p:nvPr/>
          </p:nvGrpSpPr>
          <p:grpSpPr>
            <a:xfrm>
              <a:off x="1542227" y="2967288"/>
              <a:ext cx="6046936" cy="238863"/>
              <a:chOff x="-3531709" y="2964545"/>
              <a:chExt cx="6046936" cy="238863"/>
            </a:xfrm>
          </p:grpSpPr>
          <p:sp>
            <p:nvSpPr>
              <p:cNvPr id="82" name="Abgerundetes Rechteck 81">
                <a:extLst>
                  <a:ext uri="{FF2B5EF4-FFF2-40B4-BE49-F238E27FC236}">
                    <a16:creationId xmlns:a16="http://schemas.microsoft.com/office/drawing/2014/main" id="{3C34A65A-88FD-B908-9E99-B54D93E25183}"/>
                  </a:ext>
                </a:extLst>
              </p:cNvPr>
              <p:cNvSpPr/>
              <p:nvPr/>
            </p:nvSpPr>
            <p:spPr>
              <a:xfrm>
                <a:off x="-3531709" y="2970894"/>
                <a:ext cx="1053637" cy="226163"/>
              </a:xfrm>
              <a:prstGeom prst="roundRect">
                <a:avLst/>
              </a:prstGeom>
              <a:solidFill>
                <a:srgbClr val="33543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1</a:t>
                </a:r>
              </a:p>
            </p:txBody>
          </p:sp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8DD8A84E-D5BD-C1A9-9F0F-A9EB96AA641B}"/>
                  </a:ext>
                </a:extLst>
              </p:cNvPr>
              <p:cNvSpPr/>
              <p:nvPr/>
            </p:nvSpPr>
            <p:spPr>
              <a:xfrm>
                <a:off x="-1614715" y="2964545"/>
                <a:ext cx="724698" cy="226163"/>
              </a:xfrm>
              <a:prstGeom prst="roundRect">
                <a:avLst/>
              </a:prstGeom>
              <a:solidFill>
                <a:srgbClr val="4C644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2</a:t>
                </a:r>
              </a:p>
            </p:txBody>
          </p:sp>
          <p:sp>
            <p:nvSpPr>
              <p:cNvPr id="84" name="Abgerundetes Rechteck 83">
                <a:extLst>
                  <a:ext uri="{FF2B5EF4-FFF2-40B4-BE49-F238E27FC236}">
                    <a16:creationId xmlns:a16="http://schemas.microsoft.com/office/drawing/2014/main" id="{1F1E2B4E-0121-8003-B757-ECD1651DFCCD}"/>
                  </a:ext>
                </a:extLst>
              </p:cNvPr>
              <p:cNvSpPr/>
              <p:nvPr/>
            </p:nvSpPr>
            <p:spPr>
              <a:xfrm>
                <a:off x="1790529" y="2977245"/>
                <a:ext cx="724698" cy="226163"/>
              </a:xfrm>
              <a:prstGeom prst="roundRect">
                <a:avLst/>
              </a:prstGeom>
              <a:solidFill>
                <a:srgbClr val="8A624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Exon 4</a:t>
                </a:r>
              </a:p>
            </p:txBody>
          </p:sp>
        </p:grpSp>
      </p:grpSp>
      <p:sp>
        <p:nvSpPr>
          <p:cNvPr id="89" name="Eckige Klammer links 88">
            <a:extLst>
              <a:ext uri="{FF2B5EF4-FFF2-40B4-BE49-F238E27FC236}">
                <a16:creationId xmlns:a16="http://schemas.microsoft.com/office/drawing/2014/main" id="{5A25A5CA-6AEF-D5F6-65D0-A25D959E6654}"/>
              </a:ext>
            </a:extLst>
          </p:cNvPr>
          <p:cNvSpPr/>
          <p:nvPr/>
        </p:nvSpPr>
        <p:spPr>
          <a:xfrm rot="5400000">
            <a:off x="3629256" y="1188832"/>
            <a:ext cx="135074" cy="98231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ckige Klammer links 89">
            <a:extLst>
              <a:ext uri="{FF2B5EF4-FFF2-40B4-BE49-F238E27FC236}">
                <a16:creationId xmlns:a16="http://schemas.microsoft.com/office/drawing/2014/main" id="{C3AD0487-F7A3-39C0-D7A5-655E60939FAD}"/>
              </a:ext>
            </a:extLst>
          </p:cNvPr>
          <p:cNvSpPr/>
          <p:nvPr/>
        </p:nvSpPr>
        <p:spPr>
          <a:xfrm rot="5400000">
            <a:off x="3629256" y="2727444"/>
            <a:ext cx="135074" cy="98231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ckige Klammer links 90">
            <a:extLst>
              <a:ext uri="{FF2B5EF4-FFF2-40B4-BE49-F238E27FC236}">
                <a16:creationId xmlns:a16="http://schemas.microsoft.com/office/drawing/2014/main" id="{C1D22120-004C-0716-1D3D-E9EC85B5627C}"/>
              </a:ext>
            </a:extLst>
          </p:cNvPr>
          <p:cNvSpPr/>
          <p:nvPr/>
        </p:nvSpPr>
        <p:spPr>
          <a:xfrm rot="5400000">
            <a:off x="5157395" y="2752411"/>
            <a:ext cx="135074" cy="90698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ckige Klammer links 91">
            <a:extLst>
              <a:ext uri="{FF2B5EF4-FFF2-40B4-BE49-F238E27FC236}">
                <a16:creationId xmlns:a16="http://schemas.microsoft.com/office/drawing/2014/main" id="{E8B4A250-BB56-F3EA-F567-458C1F95CDCC}"/>
              </a:ext>
            </a:extLst>
          </p:cNvPr>
          <p:cNvSpPr/>
          <p:nvPr/>
        </p:nvSpPr>
        <p:spPr>
          <a:xfrm rot="5400000">
            <a:off x="7104738" y="2797802"/>
            <a:ext cx="135074" cy="81620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ckige Klammer links 92">
            <a:extLst>
              <a:ext uri="{FF2B5EF4-FFF2-40B4-BE49-F238E27FC236}">
                <a16:creationId xmlns:a16="http://schemas.microsoft.com/office/drawing/2014/main" id="{56B0BD24-1135-8584-4D31-7A496E623238}"/>
              </a:ext>
            </a:extLst>
          </p:cNvPr>
          <p:cNvSpPr/>
          <p:nvPr/>
        </p:nvSpPr>
        <p:spPr>
          <a:xfrm rot="5400000">
            <a:off x="8383157" y="2130631"/>
            <a:ext cx="135074" cy="63060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ckige Klammer links 93">
            <a:extLst>
              <a:ext uri="{FF2B5EF4-FFF2-40B4-BE49-F238E27FC236}">
                <a16:creationId xmlns:a16="http://schemas.microsoft.com/office/drawing/2014/main" id="{E4564DD5-A856-3984-7F9E-D896725146A6}"/>
              </a:ext>
            </a:extLst>
          </p:cNvPr>
          <p:cNvSpPr/>
          <p:nvPr/>
        </p:nvSpPr>
        <p:spPr>
          <a:xfrm rot="5400000">
            <a:off x="6108371" y="1038479"/>
            <a:ext cx="135074" cy="280893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ckige Klammer links 94">
            <a:extLst>
              <a:ext uri="{FF2B5EF4-FFF2-40B4-BE49-F238E27FC236}">
                <a16:creationId xmlns:a16="http://schemas.microsoft.com/office/drawing/2014/main" id="{ED77F301-B2AC-8A30-9AE1-B08ACE043E51}"/>
              </a:ext>
            </a:extLst>
          </p:cNvPr>
          <p:cNvSpPr/>
          <p:nvPr/>
        </p:nvSpPr>
        <p:spPr>
          <a:xfrm rot="5400000">
            <a:off x="6108370" y="268066"/>
            <a:ext cx="135074" cy="280893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AFBBB4CE-CF92-3888-2151-EC29AC9D2963}"/>
              </a:ext>
            </a:extLst>
          </p:cNvPr>
          <p:cNvSpPr txBox="1"/>
          <p:nvPr/>
        </p:nvSpPr>
        <p:spPr>
          <a:xfrm>
            <a:off x="470902" y="4350182"/>
            <a:ext cx="10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Short-</a:t>
            </a:r>
            <a:r>
              <a:rPr lang="de-DE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sequencing</a:t>
            </a:r>
            <a:endParaRPr lang="de-D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B3540D94-113B-D8CD-F451-BDDD53D77643}"/>
              </a:ext>
            </a:extLst>
          </p:cNvPr>
          <p:cNvCxnSpPr/>
          <p:nvPr/>
        </p:nvCxnSpPr>
        <p:spPr>
          <a:xfrm>
            <a:off x="2262346" y="4354319"/>
            <a:ext cx="24938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473CD08-6C4F-2CF4-B857-808FDA36206A}"/>
              </a:ext>
            </a:extLst>
          </p:cNvPr>
          <p:cNvCxnSpPr/>
          <p:nvPr/>
        </p:nvCxnSpPr>
        <p:spPr>
          <a:xfrm>
            <a:off x="2414746" y="4506719"/>
            <a:ext cx="24938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998525A6-7C30-44CD-6466-3B65954C4D8E}"/>
              </a:ext>
            </a:extLst>
          </p:cNvPr>
          <p:cNvCxnSpPr/>
          <p:nvPr/>
        </p:nvCxnSpPr>
        <p:spPr>
          <a:xfrm>
            <a:off x="5718469" y="4442142"/>
            <a:ext cx="24938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85953D9E-CA8A-BDD7-6546-C03AD4089985}"/>
              </a:ext>
            </a:extLst>
          </p:cNvPr>
          <p:cNvCxnSpPr/>
          <p:nvPr/>
        </p:nvCxnSpPr>
        <p:spPr>
          <a:xfrm>
            <a:off x="5908034" y="4513763"/>
            <a:ext cx="24938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E2CA487-6FB9-D06B-A1AC-C3B91297347D}"/>
              </a:ext>
            </a:extLst>
          </p:cNvPr>
          <p:cNvCxnSpPr/>
          <p:nvPr/>
        </p:nvCxnSpPr>
        <p:spPr>
          <a:xfrm>
            <a:off x="4437334" y="4442142"/>
            <a:ext cx="24938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E749F781-748C-83D3-01B5-79574B255A52}"/>
              </a:ext>
            </a:extLst>
          </p:cNvPr>
          <p:cNvCxnSpPr>
            <a:cxnSpLocks/>
          </p:cNvCxnSpPr>
          <p:nvPr/>
        </p:nvCxnSpPr>
        <p:spPr>
          <a:xfrm>
            <a:off x="4187952" y="4350182"/>
            <a:ext cx="136075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818AA39F-51A6-2434-22BB-2845F3269EF3}"/>
              </a:ext>
            </a:extLst>
          </p:cNvPr>
          <p:cNvCxnSpPr/>
          <p:nvPr/>
        </p:nvCxnSpPr>
        <p:spPr>
          <a:xfrm>
            <a:off x="4383393" y="4553542"/>
            <a:ext cx="116193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587459FB-5374-8B89-D9D9-9954778E434C}"/>
              </a:ext>
            </a:extLst>
          </p:cNvPr>
          <p:cNvCxnSpPr/>
          <p:nvPr/>
        </p:nvCxnSpPr>
        <p:spPr>
          <a:xfrm>
            <a:off x="4267200" y="4605203"/>
            <a:ext cx="116193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125C44B6-976B-C8B9-AB7B-DC34FBF21032}"/>
              </a:ext>
            </a:extLst>
          </p:cNvPr>
          <p:cNvCxnSpPr>
            <a:cxnSpLocks/>
          </p:cNvCxnSpPr>
          <p:nvPr/>
        </p:nvCxnSpPr>
        <p:spPr>
          <a:xfrm>
            <a:off x="3396331" y="4350130"/>
            <a:ext cx="7302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21EF83F9-174F-E387-783E-74686D893B2C}"/>
              </a:ext>
            </a:extLst>
          </p:cNvPr>
          <p:cNvCxnSpPr>
            <a:cxnSpLocks/>
          </p:cNvCxnSpPr>
          <p:nvPr/>
        </p:nvCxnSpPr>
        <p:spPr>
          <a:xfrm>
            <a:off x="3089441" y="4349753"/>
            <a:ext cx="222030" cy="37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117">
            <a:extLst>
              <a:ext uri="{FF2B5EF4-FFF2-40B4-BE49-F238E27FC236}">
                <a16:creationId xmlns:a16="http://schemas.microsoft.com/office/drawing/2014/main" id="{9B6702A0-9A1C-B56D-8291-29E3FA2E21BB}"/>
              </a:ext>
            </a:extLst>
          </p:cNvPr>
          <p:cNvCxnSpPr>
            <a:cxnSpLocks/>
          </p:cNvCxnSpPr>
          <p:nvPr/>
        </p:nvCxnSpPr>
        <p:spPr>
          <a:xfrm>
            <a:off x="5688119" y="4683395"/>
            <a:ext cx="136075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CC8CCDCD-F5F1-2636-D372-84388E97604D}"/>
              </a:ext>
            </a:extLst>
          </p:cNvPr>
          <p:cNvCxnSpPr>
            <a:cxnSpLocks/>
          </p:cNvCxnSpPr>
          <p:nvPr/>
        </p:nvCxnSpPr>
        <p:spPr>
          <a:xfrm>
            <a:off x="4896498" y="4683343"/>
            <a:ext cx="7302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C88A3078-F592-B48B-2D31-03A6D7B356CF}"/>
              </a:ext>
            </a:extLst>
          </p:cNvPr>
          <p:cNvCxnSpPr>
            <a:cxnSpLocks/>
          </p:cNvCxnSpPr>
          <p:nvPr/>
        </p:nvCxnSpPr>
        <p:spPr>
          <a:xfrm>
            <a:off x="4589608" y="4682966"/>
            <a:ext cx="222030" cy="37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430B765C-CC48-38E6-D2AD-BB5BDE48FD09}"/>
              </a:ext>
            </a:extLst>
          </p:cNvPr>
          <p:cNvCxnSpPr/>
          <p:nvPr/>
        </p:nvCxnSpPr>
        <p:spPr>
          <a:xfrm>
            <a:off x="5783343" y="4811847"/>
            <a:ext cx="24938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70825E42-3448-C7FF-B8A3-11E40B008940}"/>
              </a:ext>
            </a:extLst>
          </p:cNvPr>
          <p:cNvCxnSpPr>
            <a:cxnSpLocks/>
          </p:cNvCxnSpPr>
          <p:nvPr/>
        </p:nvCxnSpPr>
        <p:spPr>
          <a:xfrm>
            <a:off x="7580376" y="4269256"/>
            <a:ext cx="136075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544329E0-975E-105F-C80F-810C10B3EDA3}"/>
              </a:ext>
            </a:extLst>
          </p:cNvPr>
          <p:cNvCxnSpPr>
            <a:cxnSpLocks/>
          </p:cNvCxnSpPr>
          <p:nvPr/>
        </p:nvCxnSpPr>
        <p:spPr>
          <a:xfrm>
            <a:off x="4886803" y="4275822"/>
            <a:ext cx="2645053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015C5994-1AA4-8EE9-F1AB-57863CDE8E41}"/>
              </a:ext>
            </a:extLst>
          </p:cNvPr>
          <p:cNvCxnSpPr>
            <a:cxnSpLocks/>
          </p:cNvCxnSpPr>
          <p:nvPr/>
        </p:nvCxnSpPr>
        <p:spPr>
          <a:xfrm>
            <a:off x="4731336" y="4275822"/>
            <a:ext cx="70607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E2A624-5F8E-DFC2-F311-597B1FF228F0}"/>
              </a:ext>
            </a:extLst>
          </p:cNvPr>
          <p:cNvSpPr txBox="1"/>
          <p:nvPr/>
        </p:nvSpPr>
        <p:spPr>
          <a:xfrm>
            <a:off x="1431758" y="649705"/>
            <a:ext cx="19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Pipeline workflow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A8B83E-EA5D-A5DD-4166-DBB8F50BFF46}"/>
              </a:ext>
            </a:extLst>
          </p:cNvPr>
          <p:cNvSpPr/>
          <p:nvPr/>
        </p:nvSpPr>
        <p:spPr>
          <a:xfrm>
            <a:off x="1489033" y="2434783"/>
            <a:ext cx="1623619" cy="964029"/>
          </a:xfrm>
          <a:prstGeom prst="roundRect">
            <a:avLst/>
          </a:prstGeom>
          <a:solidFill>
            <a:srgbClr val="4D2D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E23FB7-3BD4-E269-7CA3-EDC4BAFFD146}"/>
              </a:ext>
            </a:extLst>
          </p:cNvPr>
          <p:cNvSpPr txBox="1"/>
          <p:nvPr/>
        </p:nvSpPr>
        <p:spPr>
          <a:xfrm>
            <a:off x="1604806" y="2495376"/>
            <a:ext cx="137083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7E8A7BC-5AEF-D017-5CFA-E314D83A85B5}"/>
              </a:ext>
            </a:extLst>
          </p:cNvPr>
          <p:cNvSpPr/>
          <p:nvPr/>
        </p:nvSpPr>
        <p:spPr>
          <a:xfrm>
            <a:off x="3390138" y="2434779"/>
            <a:ext cx="1623619" cy="964029"/>
          </a:xfrm>
          <a:prstGeom prst="roundRect">
            <a:avLst/>
          </a:prstGeom>
          <a:solidFill>
            <a:srgbClr val="8A62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B251C1-6697-6C64-4CD3-E1931D60AFEF}"/>
              </a:ext>
            </a:extLst>
          </p:cNvPr>
          <p:cNvSpPr txBox="1"/>
          <p:nvPr/>
        </p:nvSpPr>
        <p:spPr>
          <a:xfrm>
            <a:off x="3526884" y="2495376"/>
            <a:ext cx="137083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B6861CD-72D4-59CF-14A8-0D072AFDD1C7}"/>
              </a:ext>
            </a:extLst>
          </p:cNvPr>
          <p:cNvSpPr/>
          <p:nvPr/>
        </p:nvSpPr>
        <p:spPr>
          <a:xfrm>
            <a:off x="5286541" y="2434778"/>
            <a:ext cx="1623619" cy="964029"/>
          </a:xfrm>
          <a:prstGeom prst="roundRect">
            <a:avLst/>
          </a:prstGeom>
          <a:solidFill>
            <a:srgbClr val="CAB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E474D4-7A57-4485-1686-ED85EB7B5162}"/>
              </a:ext>
            </a:extLst>
          </p:cNvPr>
          <p:cNvSpPr txBox="1"/>
          <p:nvPr/>
        </p:nvSpPr>
        <p:spPr>
          <a:xfrm>
            <a:off x="5427846" y="2493891"/>
            <a:ext cx="137083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Collapse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7A97DBA-C767-2F2C-F8B4-F0A101904ADF}"/>
              </a:ext>
            </a:extLst>
          </p:cNvPr>
          <p:cNvSpPr/>
          <p:nvPr/>
        </p:nvSpPr>
        <p:spPr>
          <a:xfrm>
            <a:off x="7182945" y="2434777"/>
            <a:ext cx="1623619" cy="964029"/>
          </a:xfrm>
          <a:prstGeom prst="roundRect">
            <a:avLst/>
          </a:prstGeom>
          <a:solidFill>
            <a:srgbClr val="4C64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25A23-E90D-1B49-54D1-444D27F2BF93}"/>
              </a:ext>
            </a:extLst>
          </p:cNvPr>
          <p:cNvSpPr txBox="1"/>
          <p:nvPr/>
        </p:nvSpPr>
        <p:spPr>
          <a:xfrm>
            <a:off x="7249369" y="2493891"/>
            <a:ext cx="149076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Quantification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99E1567-DAEA-209E-59BB-1FEF834C10CE}"/>
              </a:ext>
            </a:extLst>
          </p:cNvPr>
          <p:cNvSpPr/>
          <p:nvPr/>
        </p:nvSpPr>
        <p:spPr>
          <a:xfrm>
            <a:off x="9079348" y="2434776"/>
            <a:ext cx="1623619" cy="964029"/>
          </a:xfrm>
          <a:prstGeom prst="roundRect">
            <a:avLst/>
          </a:prstGeom>
          <a:solidFill>
            <a:srgbClr val="3354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0B52D8-ED69-BAD3-0A1B-D581E63218B9}"/>
              </a:ext>
            </a:extLst>
          </p:cNvPr>
          <p:cNvSpPr txBox="1"/>
          <p:nvPr/>
        </p:nvSpPr>
        <p:spPr>
          <a:xfrm>
            <a:off x="9205737" y="2493891"/>
            <a:ext cx="137083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18" name="Grafik 16" descr="Papier Silhouette">
            <a:extLst>
              <a:ext uri="{FF2B5EF4-FFF2-40B4-BE49-F238E27FC236}">
                <a16:creationId xmlns:a16="http://schemas.microsoft.com/office/drawing/2014/main" id="{94900F09-871F-E30D-92F2-C6F6BD561B4A}"/>
              </a:ext>
            </a:extLst>
          </p:cNvPr>
          <p:cNvSpPr/>
          <p:nvPr/>
        </p:nvSpPr>
        <p:spPr>
          <a:xfrm>
            <a:off x="365904" y="2434776"/>
            <a:ext cx="709040" cy="994224"/>
          </a:xfrm>
          <a:custGeom>
            <a:avLst/>
            <a:gdLst>
              <a:gd name="connsiteX0" fmla="*/ 0 w 571500"/>
              <a:gd name="connsiteY0" fmla="*/ 0 h 762000"/>
              <a:gd name="connsiteX1" fmla="*/ 0 w 571500"/>
              <a:gd name="connsiteY1" fmla="*/ 762000 h 762000"/>
              <a:gd name="connsiteX2" fmla="*/ 571500 w 571500"/>
              <a:gd name="connsiteY2" fmla="*/ 762000 h 762000"/>
              <a:gd name="connsiteX3" fmla="*/ 571500 w 571500"/>
              <a:gd name="connsiteY3" fmla="*/ 205607 h 762000"/>
              <a:gd name="connsiteX4" fmla="*/ 365893 w 571500"/>
              <a:gd name="connsiteY4" fmla="*/ 0 h 762000"/>
              <a:gd name="connsiteX5" fmla="*/ 371637 w 571500"/>
              <a:gd name="connsiteY5" fmla="*/ 32680 h 762000"/>
              <a:gd name="connsiteX6" fmla="*/ 538820 w 571500"/>
              <a:gd name="connsiteY6" fmla="*/ 199863 h 762000"/>
              <a:gd name="connsiteX7" fmla="*/ 538819 w 571500"/>
              <a:gd name="connsiteY7" fmla="*/ 199997 h 762000"/>
              <a:gd name="connsiteX8" fmla="*/ 538753 w 571500"/>
              <a:gd name="connsiteY8" fmla="*/ 200025 h 762000"/>
              <a:gd name="connsiteX9" fmla="*/ 371475 w 571500"/>
              <a:gd name="connsiteY9" fmla="*/ 200025 h 762000"/>
              <a:gd name="connsiteX10" fmla="*/ 371475 w 571500"/>
              <a:gd name="connsiteY10" fmla="*/ 32747 h 762000"/>
              <a:gd name="connsiteX11" fmla="*/ 371571 w 571500"/>
              <a:gd name="connsiteY11" fmla="*/ 32653 h 762000"/>
              <a:gd name="connsiteX12" fmla="*/ 371637 w 571500"/>
              <a:gd name="connsiteY12" fmla="*/ 32680 h 762000"/>
              <a:gd name="connsiteX13" fmla="*/ 19050 w 571500"/>
              <a:gd name="connsiteY13" fmla="*/ 742950 h 762000"/>
              <a:gd name="connsiteX14" fmla="*/ 19050 w 571500"/>
              <a:gd name="connsiteY14" fmla="*/ 19050 h 762000"/>
              <a:gd name="connsiteX15" fmla="*/ 352425 w 571500"/>
              <a:gd name="connsiteY15" fmla="*/ 19050 h 762000"/>
              <a:gd name="connsiteX16" fmla="*/ 352425 w 571500"/>
              <a:gd name="connsiteY16" fmla="*/ 219075 h 762000"/>
              <a:gd name="connsiteX17" fmla="*/ 552450 w 571500"/>
              <a:gd name="connsiteY17" fmla="*/ 219075 h 762000"/>
              <a:gd name="connsiteX18" fmla="*/ 552450 w 571500"/>
              <a:gd name="connsiteY18" fmla="*/ 7429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762000">
                <a:moveTo>
                  <a:pt x="0" y="0"/>
                </a:moveTo>
                <a:lnTo>
                  <a:pt x="0" y="762000"/>
                </a:lnTo>
                <a:lnTo>
                  <a:pt x="571500" y="762000"/>
                </a:lnTo>
                <a:lnTo>
                  <a:pt x="571500" y="205607"/>
                </a:lnTo>
                <a:lnTo>
                  <a:pt x="365893" y="0"/>
                </a:lnTo>
                <a:close/>
                <a:moveTo>
                  <a:pt x="371637" y="32680"/>
                </a:moveTo>
                <a:lnTo>
                  <a:pt x="538820" y="199863"/>
                </a:lnTo>
                <a:cubicBezTo>
                  <a:pt x="538857" y="199900"/>
                  <a:pt x="538856" y="199961"/>
                  <a:pt x="538819" y="199997"/>
                </a:cubicBezTo>
                <a:cubicBezTo>
                  <a:pt x="538801" y="200015"/>
                  <a:pt x="538778" y="200025"/>
                  <a:pt x="538753" y="200025"/>
                </a:cubicBezTo>
                <a:lnTo>
                  <a:pt x="371475" y="200025"/>
                </a:lnTo>
                <a:lnTo>
                  <a:pt x="371475" y="32747"/>
                </a:lnTo>
                <a:cubicBezTo>
                  <a:pt x="371476" y="32695"/>
                  <a:pt x="371519" y="32653"/>
                  <a:pt x="371571" y="32653"/>
                </a:cubicBezTo>
                <a:cubicBezTo>
                  <a:pt x="371596" y="32654"/>
                  <a:pt x="371620" y="32663"/>
                  <a:pt x="371637" y="32680"/>
                </a:cubicBezTo>
                <a:close/>
                <a:moveTo>
                  <a:pt x="19050" y="742950"/>
                </a:moveTo>
                <a:lnTo>
                  <a:pt x="19050" y="19050"/>
                </a:lnTo>
                <a:lnTo>
                  <a:pt x="352425" y="19050"/>
                </a:lnTo>
                <a:lnTo>
                  <a:pt x="352425" y="219075"/>
                </a:lnTo>
                <a:lnTo>
                  <a:pt x="552450" y="219075"/>
                </a:lnTo>
                <a:lnTo>
                  <a:pt x="552450" y="742950"/>
                </a:lnTo>
                <a:close/>
              </a:path>
            </a:pathLst>
          </a:custGeom>
          <a:solidFill>
            <a:srgbClr val="8A62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D85CA98-DE24-493F-4158-43F140843701}"/>
              </a:ext>
            </a:extLst>
          </p:cNvPr>
          <p:cNvSpPr txBox="1"/>
          <p:nvPr/>
        </p:nvSpPr>
        <p:spPr>
          <a:xfrm>
            <a:off x="325073" y="2732124"/>
            <a:ext cx="79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FastQ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5F7C265-F074-0790-C278-473C0F7111C4}"/>
              </a:ext>
            </a:extLst>
          </p:cNvPr>
          <p:cNvCxnSpPr>
            <a:cxnSpLocks/>
          </p:cNvCxnSpPr>
          <p:nvPr/>
        </p:nvCxnSpPr>
        <p:spPr>
          <a:xfrm>
            <a:off x="3108834" y="2924125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01B1B0B-3DF2-296D-F894-5C1923E4ABAE}"/>
              </a:ext>
            </a:extLst>
          </p:cNvPr>
          <p:cNvCxnSpPr>
            <a:cxnSpLocks/>
          </p:cNvCxnSpPr>
          <p:nvPr/>
        </p:nvCxnSpPr>
        <p:spPr>
          <a:xfrm>
            <a:off x="5013757" y="2912585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1631EED-5AA2-1666-CED0-92ED33757952}"/>
              </a:ext>
            </a:extLst>
          </p:cNvPr>
          <p:cNvCxnSpPr>
            <a:cxnSpLocks/>
          </p:cNvCxnSpPr>
          <p:nvPr/>
        </p:nvCxnSpPr>
        <p:spPr>
          <a:xfrm>
            <a:off x="6910160" y="2912585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E7B4EA1-E999-C72D-7B02-E658618EC2EF}"/>
              </a:ext>
            </a:extLst>
          </p:cNvPr>
          <p:cNvCxnSpPr>
            <a:cxnSpLocks/>
          </p:cNvCxnSpPr>
          <p:nvPr/>
        </p:nvCxnSpPr>
        <p:spPr>
          <a:xfrm>
            <a:off x="8806564" y="2912585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Grafik 16" descr="Papier Silhouette">
            <a:extLst>
              <a:ext uri="{FF2B5EF4-FFF2-40B4-BE49-F238E27FC236}">
                <a16:creationId xmlns:a16="http://schemas.microsoft.com/office/drawing/2014/main" id="{D8256802-4C5C-4B4B-533A-81612F0BDCAB}"/>
              </a:ext>
            </a:extLst>
          </p:cNvPr>
          <p:cNvSpPr/>
          <p:nvPr/>
        </p:nvSpPr>
        <p:spPr>
          <a:xfrm>
            <a:off x="3857783" y="521925"/>
            <a:ext cx="709040" cy="994224"/>
          </a:xfrm>
          <a:custGeom>
            <a:avLst/>
            <a:gdLst>
              <a:gd name="connsiteX0" fmla="*/ 0 w 571500"/>
              <a:gd name="connsiteY0" fmla="*/ 0 h 762000"/>
              <a:gd name="connsiteX1" fmla="*/ 0 w 571500"/>
              <a:gd name="connsiteY1" fmla="*/ 762000 h 762000"/>
              <a:gd name="connsiteX2" fmla="*/ 571500 w 571500"/>
              <a:gd name="connsiteY2" fmla="*/ 762000 h 762000"/>
              <a:gd name="connsiteX3" fmla="*/ 571500 w 571500"/>
              <a:gd name="connsiteY3" fmla="*/ 205607 h 762000"/>
              <a:gd name="connsiteX4" fmla="*/ 365893 w 571500"/>
              <a:gd name="connsiteY4" fmla="*/ 0 h 762000"/>
              <a:gd name="connsiteX5" fmla="*/ 371637 w 571500"/>
              <a:gd name="connsiteY5" fmla="*/ 32680 h 762000"/>
              <a:gd name="connsiteX6" fmla="*/ 538820 w 571500"/>
              <a:gd name="connsiteY6" fmla="*/ 199863 h 762000"/>
              <a:gd name="connsiteX7" fmla="*/ 538819 w 571500"/>
              <a:gd name="connsiteY7" fmla="*/ 199997 h 762000"/>
              <a:gd name="connsiteX8" fmla="*/ 538753 w 571500"/>
              <a:gd name="connsiteY8" fmla="*/ 200025 h 762000"/>
              <a:gd name="connsiteX9" fmla="*/ 371475 w 571500"/>
              <a:gd name="connsiteY9" fmla="*/ 200025 h 762000"/>
              <a:gd name="connsiteX10" fmla="*/ 371475 w 571500"/>
              <a:gd name="connsiteY10" fmla="*/ 32747 h 762000"/>
              <a:gd name="connsiteX11" fmla="*/ 371571 w 571500"/>
              <a:gd name="connsiteY11" fmla="*/ 32653 h 762000"/>
              <a:gd name="connsiteX12" fmla="*/ 371637 w 571500"/>
              <a:gd name="connsiteY12" fmla="*/ 32680 h 762000"/>
              <a:gd name="connsiteX13" fmla="*/ 19050 w 571500"/>
              <a:gd name="connsiteY13" fmla="*/ 742950 h 762000"/>
              <a:gd name="connsiteX14" fmla="*/ 19050 w 571500"/>
              <a:gd name="connsiteY14" fmla="*/ 19050 h 762000"/>
              <a:gd name="connsiteX15" fmla="*/ 352425 w 571500"/>
              <a:gd name="connsiteY15" fmla="*/ 19050 h 762000"/>
              <a:gd name="connsiteX16" fmla="*/ 352425 w 571500"/>
              <a:gd name="connsiteY16" fmla="*/ 219075 h 762000"/>
              <a:gd name="connsiteX17" fmla="*/ 552450 w 571500"/>
              <a:gd name="connsiteY17" fmla="*/ 219075 h 762000"/>
              <a:gd name="connsiteX18" fmla="*/ 552450 w 571500"/>
              <a:gd name="connsiteY18" fmla="*/ 7429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762000">
                <a:moveTo>
                  <a:pt x="0" y="0"/>
                </a:moveTo>
                <a:lnTo>
                  <a:pt x="0" y="762000"/>
                </a:lnTo>
                <a:lnTo>
                  <a:pt x="571500" y="762000"/>
                </a:lnTo>
                <a:lnTo>
                  <a:pt x="571500" y="205607"/>
                </a:lnTo>
                <a:lnTo>
                  <a:pt x="365893" y="0"/>
                </a:lnTo>
                <a:close/>
                <a:moveTo>
                  <a:pt x="371637" y="32680"/>
                </a:moveTo>
                <a:lnTo>
                  <a:pt x="538820" y="199863"/>
                </a:lnTo>
                <a:cubicBezTo>
                  <a:pt x="538857" y="199900"/>
                  <a:pt x="538856" y="199961"/>
                  <a:pt x="538819" y="199997"/>
                </a:cubicBezTo>
                <a:cubicBezTo>
                  <a:pt x="538801" y="200015"/>
                  <a:pt x="538778" y="200025"/>
                  <a:pt x="538753" y="200025"/>
                </a:cubicBezTo>
                <a:lnTo>
                  <a:pt x="371475" y="200025"/>
                </a:lnTo>
                <a:lnTo>
                  <a:pt x="371475" y="32747"/>
                </a:lnTo>
                <a:cubicBezTo>
                  <a:pt x="371476" y="32695"/>
                  <a:pt x="371519" y="32653"/>
                  <a:pt x="371571" y="32653"/>
                </a:cubicBezTo>
                <a:cubicBezTo>
                  <a:pt x="371596" y="32654"/>
                  <a:pt x="371620" y="32663"/>
                  <a:pt x="371637" y="32680"/>
                </a:cubicBezTo>
                <a:close/>
                <a:moveTo>
                  <a:pt x="19050" y="742950"/>
                </a:moveTo>
                <a:lnTo>
                  <a:pt x="19050" y="19050"/>
                </a:lnTo>
                <a:lnTo>
                  <a:pt x="352425" y="19050"/>
                </a:lnTo>
                <a:lnTo>
                  <a:pt x="352425" y="219075"/>
                </a:lnTo>
                <a:lnTo>
                  <a:pt x="552450" y="219075"/>
                </a:lnTo>
                <a:lnTo>
                  <a:pt x="552450" y="742950"/>
                </a:lnTo>
                <a:close/>
              </a:path>
            </a:pathLst>
          </a:custGeom>
          <a:solidFill>
            <a:srgbClr val="8A62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80DF8F4-1F69-37D0-D404-D7DD8A01EA6C}"/>
              </a:ext>
            </a:extLst>
          </p:cNvPr>
          <p:cNvSpPr txBox="1"/>
          <p:nvPr/>
        </p:nvSpPr>
        <p:spPr>
          <a:xfrm>
            <a:off x="1595722" y="2773559"/>
            <a:ext cx="137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minimap2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A7530E7-12FC-92FA-417A-5C3ECC075036}"/>
              </a:ext>
            </a:extLst>
          </p:cNvPr>
          <p:cNvSpPr txBox="1"/>
          <p:nvPr/>
        </p:nvSpPr>
        <p:spPr>
          <a:xfrm>
            <a:off x="3526884" y="2741290"/>
            <a:ext cx="137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Bambu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IsoQuant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IsoSeq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Scallop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StringTie2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8CA582A-6B18-FFA9-E7CA-EFDB2C49C6CE}"/>
              </a:ext>
            </a:extLst>
          </p:cNvPr>
          <p:cNvSpPr txBox="1"/>
          <p:nvPr/>
        </p:nvSpPr>
        <p:spPr>
          <a:xfrm>
            <a:off x="5402928" y="2773602"/>
            <a:ext cx="1370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gffread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6624610-550E-E582-603E-E69CCB4792F6}"/>
              </a:ext>
            </a:extLst>
          </p:cNvPr>
          <p:cNvSpPr txBox="1"/>
          <p:nvPr/>
        </p:nvSpPr>
        <p:spPr>
          <a:xfrm>
            <a:off x="7223775" y="2793679"/>
            <a:ext cx="137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Salmon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Oarfish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121294-4531-2A3F-7BD7-6A8AF4BDE532}"/>
              </a:ext>
            </a:extLst>
          </p:cNvPr>
          <p:cNvSpPr txBox="1"/>
          <p:nvPr/>
        </p:nvSpPr>
        <p:spPr>
          <a:xfrm>
            <a:off x="9205736" y="2793679"/>
            <a:ext cx="137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Log(CPM)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Gene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Exonic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bg1"/>
                </a:solidFill>
              </a:rPr>
              <a:t>GC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0EA161F-9F85-E1BE-418E-38CFE820A090}"/>
              </a:ext>
            </a:extLst>
          </p:cNvPr>
          <p:cNvCxnSpPr>
            <a:cxnSpLocks/>
          </p:cNvCxnSpPr>
          <p:nvPr/>
        </p:nvCxnSpPr>
        <p:spPr>
          <a:xfrm>
            <a:off x="1155255" y="2906545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5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DFA1E-C3AA-00BE-DD38-09A0B249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640DB79-5BB2-1BBA-B6C4-19A37478500A}"/>
              </a:ext>
            </a:extLst>
          </p:cNvPr>
          <p:cNvSpPr/>
          <p:nvPr/>
        </p:nvSpPr>
        <p:spPr>
          <a:xfrm>
            <a:off x="1441146" y="1512051"/>
            <a:ext cx="1623619" cy="3773508"/>
          </a:xfrm>
          <a:prstGeom prst="roundRect">
            <a:avLst/>
          </a:prstGeom>
          <a:solidFill>
            <a:srgbClr val="4D2D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850A73-3315-BA43-F44A-E59E6FA6F8B7}"/>
              </a:ext>
            </a:extLst>
          </p:cNvPr>
          <p:cNvSpPr txBox="1"/>
          <p:nvPr/>
        </p:nvSpPr>
        <p:spPr>
          <a:xfrm>
            <a:off x="1567535" y="1676159"/>
            <a:ext cx="1370839" cy="3064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A97D384-45B3-60A3-FBBA-D0D05B915DEB}"/>
              </a:ext>
            </a:extLst>
          </p:cNvPr>
          <p:cNvSpPr/>
          <p:nvPr/>
        </p:nvSpPr>
        <p:spPr>
          <a:xfrm>
            <a:off x="3390138" y="1512051"/>
            <a:ext cx="1623619" cy="3773502"/>
          </a:xfrm>
          <a:prstGeom prst="roundRect">
            <a:avLst/>
          </a:prstGeom>
          <a:solidFill>
            <a:srgbClr val="8A62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558968-B678-CB06-D64C-FA499036B38E}"/>
              </a:ext>
            </a:extLst>
          </p:cNvPr>
          <p:cNvSpPr txBox="1"/>
          <p:nvPr/>
        </p:nvSpPr>
        <p:spPr>
          <a:xfrm>
            <a:off x="3516527" y="1667834"/>
            <a:ext cx="1370839" cy="3064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2E36F2-1B9D-0449-613A-872800E94985}"/>
              </a:ext>
            </a:extLst>
          </p:cNvPr>
          <p:cNvSpPr/>
          <p:nvPr/>
        </p:nvSpPr>
        <p:spPr>
          <a:xfrm>
            <a:off x="5286541" y="1512051"/>
            <a:ext cx="1623619" cy="3773483"/>
          </a:xfrm>
          <a:prstGeom prst="roundRect">
            <a:avLst/>
          </a:prstGeom>
          <a:solidFill>
            <a:srgbClr val="CAB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F7EF61-8300-D086-14B6-F0B88F33B923}"/>
              </a:ext>
            </a:extLst>
          </p:cNvPr>
          <p:cNvSpPr txBox="1"/>
          <p:nvPr/>
        </p:nvSpPr>
        <p:spPr>
          <a:xfrm>
            <a:off x="5405241" y="1676159"/>
            <a:ext cx="1370839" cy="3064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Collapse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F185645-32C3-B48A-6898-09C9C12F0275}"/>
              </a:ext>
            </a:extLst>
          </p:cNvPr>
          <p:cNvSpPr/>
          <p:nvPr/>
        </p:nvSpPr>
        <p:spPr>
          <a:xfrm>
            <a:off x="8443348" y="1512051"/>
            <a:ext cx="1623619" cy="3773478"/>
          </a:xfrm>
          <a:prstGeom prst="roundRect">
            <a:avLst/>
          </a:prstGeom>
          <a:solidFill>
            <a:srgbClr val="4C64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B8CBE4-389F-D090-B74A-B6A4C053BF8E}"/>
              </a:ext>
            </a:extLst>
          </p:cNvPr>
          <p:cNvSpPr txBox="1"/>
          <p:nvPr/>
        </p:nvSpPr>
        <p:spPr>
          <a:xfrm>
            <a:off x="8569357" y="1676158"/>
            <a:ext cx="1371600" cy="3064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Quantification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EC26119-23F9-D817-A57E-CB0C40D8122E}"/>
              </a:ext>
            </a:extLst>
          </p:cNvPr>
          <p:cNvSpPr/>
          <p:nvPr/>
        </p:nvSpPr>
        <p:spPr>
          <a:xfrm>
            <a:off x="10339751" y="1512051"/>
            <a:ext cx="1623619" cy="3773465"/>
          </a:xfrm>
          <a:prstGeom prst="roundRect">
            <a:avLst/>
          </a:prstGeom>
          <a:solidFill>
            <a:srgbClr val="3354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2BCD13-6889-FE59-FAA2-7E19EA23497E}"/>
              </a:ext>
            </a:extLst>
          </p:cNvPr>
          <p:cNvSpPr txBox="1"/>
          <p:nvPr/>
        </p:nvSpPr>
        <p:spPr>
          <a:xfrm>
            <a:off x="10466139" y="1676158"/>
            <a:ext cx="1370839" cy="3064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18" name="Grafik 16" descr="Papier Silhouette">
            <a:extLst>
              <a:ext uri="{FF2B5EF4-FFF2-40B4-BE49-F238E27FC236}">
                <a16:creationId xmlns:a16="http://schemas.microsoft.com/office/drawing/2014/main" id="{5B01E586-A11F-9A31-D8AA-F138082AD254}"/>
              </a:ext>
            </a:extLst>
          </p:cNvPr>
          <p:cNvSpPr/>
          <p:nvPr/>
        </p:nvSpPr>
        <p:spPr>
          <a:xfrm>
            <a:off x="435481" y="2325117"/>
            <a:ext cx="457708" cy="599008"/>
          </a:xfrm>
          <a:custGeom>
            <a:avLst/>
            <a:gdLst>
              <a:gd name="connsiteX0" fmla="*/ 0 w 571500"/>
              <a:gd name="connsiteY0" fmla="*/ 0 h 762000"/>
              <a:gd name="connsiteX1" fmla="*/ 0 w 571500"/>
              <a:gd name="connsiteY1" fmla="*/ 762000 h 762000"/>
              <a:gd name="connsiteX2" fmla="*/ 571500 w 571500"/>
              <a:gd name="connsiteY2" fmla="*/ 762000 h 762000"/>
              <a:gd name="connsiteX3" fmla="*/ 571500 w 571500"/>
              <a:gd name="connsiteY3" fmla="*/ 205607 h 762000"/>
              <a:gd name="connsiteX4" fmla="*/ 365893 w 571500"/>
              <a:gd name="connsiteY4" fmla="*/ 0 h 762000"/>
              <a:gd name="connsiteX5" fmla="*/ 371637 w 571500"/>
              <a:gd name="connsiteY5" fmla="*/ 32680 h 762000"/>
              <a:gd name="connsiteX6" fmla="*/ 538820 w 571500"/>
              <a:gd name="connsiteY6" fmla="*/ 199863 h 762000"/>
              <a:gd name="connsiteX7" fmla="*/ 538819 w 571500"/>
              <a:gd name="connsiteY7" fmla="*/ 199997 h 762000"/>
              <a:gd name="connsiteX8" fmla="*/ 538753 w 571500"/>
              <a:gd name="connsiteY8" fmla="*/ 200025 h 762000"/>
              <a:gd name="connsiteX9" fmla="*/ 371475 w 571500"/>
              <a:gd name="connsiteY9" fmla="*/ 200025 h 762000"/>
              <a:gd name="connsiteX10" fmla="*/ 371475 w 571500"/>
              <a:gd name="connsiteY10" fmla="*/ 32747 h 762000"/>
              <a:gd name="connsiteX11" fmla="*/ 371571 w 571500"/>
              <a:gd name="connsiteY11" fmla="*/ 32653 h 762000"/>
              <a:gd name="connsiteX12" fmla="*/ 371637 w 571500"/>
              <a:gd name="connsiteY12" fmla="*/ 32680 h 762000"/>
              <a:gd name="connsiteX13" fmla="*/ 19050 w 571500"/>
              <a:gd name="connsiteY13" fmla="*/ 742950 h 762000"/>
              <a:gd name="connsiteX14" fmla="*/ 19050 w 571500"/>
              <a:gd name="connsiteY14" fmla="*/ 19050 h 762000"/>
              <a:gd name="connsiteX15" fmla="*/ 352425 w 571500"/>
              <a:gd name="connsiteY15" fmla="*/ 19050 h 762000"/>
              <a:gd name="connsiteX16" fmla="*/ 352425 w 571500"/>
              <a:gd name="connsiteY16" fmla="*/ 219075 h 762000"/>
              <a:gd name="connsiteX17" fmla="*/ 552450 w 571500"/>
              <a:gd name="connsiteY17" fmla="*/ 219075 h 762000"/>
              <a:gd name="connsiteX18" fmla="*/ 552450 w 571500"/>
              <a:gd name="connsiteY18" fmla="*/ 7429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762000">
                <a:moveTo>
                  <a:pt x="0" y="0"/>
                </a:moveTo>
                <a:lnTo>
                  <a:pt x="0" y="762000"/>
                </a:lnTo>
                <a:lnTo>
                  <a:pt x="571500" y="762000"/>
                </a:lnTo>
                <a:lnTo>
                  <a:pt x="571500" y="205607"/>
                </a:lnTo>
                <a:lnTo>
                  <a:pt x="365893" y="0"/>
                </a:lnTo>
                <a:close/>
                <a:moveTo>
                  <a:pt x="371637" y="32680"/>
                </a:moveTo>
                <a:lnTo>
                  <a:pt x="538820" y="199863"/>
                </a:lnTo>
                <a:cubicBezTo>
                  <a:pt x="538857" y="199900"/>
                  <a:pt x="538856" y="199961"/>
                  <a:pt x="538819" y="199997"/>
                </a:cubicBezTo>
                <a:cubicBezTo>
                  <a:pt x="538801" y="200015"/>
                  <a:pt x="538778" y="200025"/>
                  <a:pt x="538753" y="200025"/>
                </a:cubicBezTo>
                <a:lnTo>
                  <a:pt x="371475" y="200025"/>
                </a:lnTo>
                <a:lnTo>
                  <a:pt x="371475" y="32747"/>
                </a:lnTo>
                <a:cubicBezTo>
                  <a:pt x="371476" y="32695"/>
                  <a:pt x="371519" y="32653"/>
                  <a:pt x="371571" y="32653"/>
                </a:cubicBezTo>
                <a:cubicBezTo>
                  <a:pt x="371596" y="32654"/>
                  <a:pt x="371620" y="32663"/>
                  <a:pt x="371637" y="32680"/>
                </a:cubicBezTo>
                <a:close/>
                <a:moveTo>
                  <a:pt x="19050" y="742950"/>
                </a:moveTo>
                <a:lnTo>
                  <a:pt x="19050" y="19050"/>
                </a:lnTo>
                <a:lnTo>
                  <a:pt x="352425" y="19050"/>
                </a:lnTo>
                <a:lnTo>
                  <a:pt x="352425" y="219075"/>
                </a:lnTo>
                <a:lnTo>
                  <a:pt x="552450" y="219075"/>
                </a:lnTo>
                <a:lnTo>
                  <a:pt x="552450" y="742950"/>
                </a:lnTo>
                <a:close/>
              </a:path>
            </a:pathLst>
          </a:custGeom>
          <a:solidFill>
            <a:srgbClr val="8A62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51C8065-4934-AAE3-0205-6F4A110E60C3}"/>
              </a:ext>
            </a:extLst>
          </p:cNvPr>
          <p:cNvCxnSpPr>
            <a:cxnSpLocks/>
          </p:cNvCxnSpPr>
          <p:nvPr/>
        </p:nvCxnSpPr>
        <p:spPr>
          <a:xfrm>
            <a:off x="3087515" y="2635424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7B25207-A5E2-6A21-97FA-780DC7C98BBF}"/>
              </a:ext>
            </a:extLst>
          </p:cNvPr>
          <p:cNvSpPr txBox="1"/>
          <p:nvPr/>
        </p:nvSpPr>
        <p:spPr>
          <a:xfrm>
            <a:off x="3462997" y="2192189"/>
            <a:ext cx="137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Bambu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IsoQuant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FLAIR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FLAMES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bg1"/>
                </a:solidFill>
              </a:rPr>
              <a:t>IsoSeq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149FA05-96D9-62E7-2D85-895A2A4A47A3}"/>
              </a:ext>
            </a:extLst>
          </p:cNvPr>
          <p:cNvSpPr txBox="1"/>
          <p:nvPr/>
        </p:nvSpPr>
        <p:spPr>
          <a:xfrm>
            <a:off x="5454440" y="3260283"/>
            <a:ext cx="1370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GffCompare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AF2D498-4DB8-0539-298B-789049A594B8}"/>
              </a:ext>
            </a:extLst>
          </p:cNvPr>
          <p:cNvSpPr txBox="1"/>
          <p:nvPr/>
        </p:nvSpPr>
        <p:spPr>
          <a:xfrm>
            <a:off x="8569735" y="2192189"/>
            <a:ext cx="137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</a:rPr>
              <a:t>Oarfish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</a:p>
          <a:p>
            <a:r>
              <a:rPr lang="de-DE" sz="1200" dirty="0">
                <a:solidFill>
                  <a:schemeClr val="bg1"/>
                </a:solidFill>
              </a:rPr>
              <a:t>(</a:t>
            </a:r>
            <a:r>
              <a:rPr lang="de-DE" sz="1200" dirty="0" err="1">
                <a:solidFill>
                  <a:schemeClr val="bg1"/>
                </a:solidFill>
              </a:rPr>
              <a:t>long-read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data</a:t>
            </a:r>
            <a:r>
              <a:rPr lang="de-DE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2165B2-DD57-92B7-6207-27455E6EBD56}"/>
              </a:ext>
            </a:extLst>
          </p:cNvPr>
          <p:cNvSpPr txBox="1"/>
          <p:nvPr/>
        </p:nvSpPr>
        <p:spPr>
          <a:xfrm>
            <a:off x="10466139" y="2807505"/>
            <a:ext cx="137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Read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Gene Proportion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Logistic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regression</a:t>
            </a:r>
            <a:endParaRPr lang="de-DE" sz="1200" dirty="0">
              <a:solidFill>
                <a:schemeClr val="bg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DA33A6-9074-BA49-D18A-DEA8B4621515}"/>
              </a:ext>
            </a:extLst>
          </p:cNvPr>
          <p:cNvCxnSpPr>
            <a:cxnSpLocks/>
          </p:cNvCxnSpPr>
          <p:nvPr/>
        </p:nvCxnSpPr>
        <p:spPr>
          <a:xfrm>
            <a:off x="996759" y="2632390"/>
            <a:ext cx="394809" cy="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DC50EBE-3A65-43EB-3545-11E18A177064}"/>
              </a:ext>
            </a:extLst>
          </p:cNvPr>
          <p:cNvSpPr txBox="1"/>
          <p:nvPr/>
        </p:nvSpPr>
        <p:spPr>
          <a:xfrm>
            <a:off x="80985" y="2015614"/>
            <a:ext cx="99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PacBio/ONT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82B06B-3EBC-F7AD-EF3A-34232BFE4AAD}"/>
              </a:ext>
            </a:extLst>
          </p:cNvPr>
          <p:cNvSpPr txBox="1"/>
          <p:nvPr/>
        </p:nvSpPr>
        <p:spPr>
          <a:xfrm>
            <a:off x="1664352" y="4114718"/>
            <a:ext cx="129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STAR</a:t>
            </a:r>
          </a:p>
          <a:p>
            <a:r>
              <a:rPr lang="de-DE" sz="1200" dirty="0">
                <a:solidFill>
                  <a:schemeClr val="bg1"/>
                </a:solidFill>
              </a:rPr>
              <a:t>(</a:t>
            </a:r>
            <a:r>
              <a:rPr lang="de-DE" sz="1200" dirty="0" err="1">
                <a:solidFill>
                  <a:schemeClr val="bg1"/>
                </a:solidFill>
              </a:rPr>
              <a:t>short-read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data</a:t>
            </a:r>
            <a:r>
              <a:rPr lang="de-DE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D61B75-401E-62C6-70D4-BFF04BA81AD5}"/>
              </a:ext>
            </a:extLst>
          </p:cNvPr>
          <p:cNvSpPr txBox="1"/>
          <p:nvPr/>
        </p:nvSpPr>
        <p:spPr>
          <a:xfrm>
            <a:off x="454405" y="2514540"/>
            <a:ext cx="75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.fa</a:t>
            </a:r>
          </a:p>
        </p:txBody>
      </p:sp>
      <p:sp>
        <p:nvSpPr>
          <p:cNvPr id="17" name="Grafik 16" descr="Papier Silhouette">
            <a:extLst>
              <a:ext uri="{FF2B5EF4-FFF2-40B4-BE49-F238E27FC236}">
                <a16:creationId xmlns:a16="http://schemas.microsoft.com/office/drawing/2014/main" id="{D099E912-4272-3C7A-6825-EBCA143CF22F}"/>
              </a:ext>
            </a:extLst>
          </p:cNvPr>
          <p:cNvSpPr/>
          <p:nvPr/>
        </p:nvSpPr>
        <p:spPr>
          <a:xfrm>
            <a:off x="365189" y="3997415"/>
            <a:ext cx="457708" cy="599008"/>
          </a:xfrm>
          <a:custGeom>
            <a:avLst/>
            <a:gdLst>
              <a:gd name="connsiteX0" fmla="*/ 0 w 571500"/>
              <a:gd name="connsiteY0" fmla="*/ 0 h 762000"/>
              <a:gd name="connsiteX1" fmla="*/ 0 w 571500"/>
              <a:gd name="connsiteY1" fmla="*/ 762000 h 762000"/>
              <a:gd name="connsiteX2" fmla="*/ 571500 w 571500"/>
              <a:gd name="connsiteY2" fmla="*/ 762000 h 762000"/>
              <a:gd name="connsiteX3" fmla="*/ 571500 w 571500"/>
              <a:gd name="connsiteY3" fmla="*/ 205607 h 762000"/>
              <a:gd name="connsiteX4" fmla="*/ 365893 w 571500"/>
              <a:gd name="connsiteY4" fmla="*/ 0 h 762000"/>
              <a:gd name="connsiteX5" fmla="*/ 371637 w 571500"/>
              <a:gd name="connsiteY5" fmla="*/ 32680 h 762000"/>
              <a:gd name="connsiteX6" fmla="*/ 538820 w 571500"/>
              <a:gd name="connsiteY6" fmla="*/ 199863 h 762000"/>
              <a:gd name="connsiteX7" fmla="*/ 538819 w 571500"/>
              <a:gd name="connsiteY7" fmla="*/ 199997 h 762000"/>
              <a:gd name="connsiteX8" fmla="*/ 538753 w 571500"/>
              <a:gd name="connsiteY8" fmla="*/ 200025 h 762000"/>
              <a:gd name="connsiteX9" fmla="*/ 371475 w 571500"/>
              <a:gd name="connsiteY9" fmla="*/ 200025 h 762000"/>
              <a:gd name="connsiteX10" fmla="*/ 371475 w 571500"/>
              <a:gd name="connsiteY10" fmla="*/ 32747 h 762000"/>
              <a:gd name="connsiteX11" fmla="*/ 371571 w 571500"/>
              <a:gd name="connsiteY11" fmla="*/ 32653 h 762000"/>
              <a:gd name="connsiteX12" fmla="*/ 371637 w 571500"/>
              <a:gd name="connsiteY12" fmla="*/ 32680 h 762000"/>
              <a:gd name="connsiteX13" fmla="*/ 19050 w 571500"/>
              <a:gd name="connsiteY13" fmla="*/ 742950 h 762000"/>
              <a:gd name="connsiteX14" fmla="*/ 19050 w 571500"/>
              <a:gd name="connsiteY14" fmla="*/ 19050 h 762000"/>
              <a:gd name="connsiteX15" fmla="*/ 352425 w 571500"/>
              <a:gd name="connsiteY15" fmla="*/ 19050 h 762000"/>
              <a:gd name="connsiteX16" fmla="*/ 352425 w 571500"/>
              <a:gd name="connsiteY16" fmla="*/ 219075 h 762000"/>
              <a:gd name="connsiteX17" fmla="*/ 552450 w 571500"/>
              <a:gd name="connsiteY17" fmla="*/ 219075 h 762000"/>
              <a:gd name="connsiteX18" fmla="*/ 552450 w 571500"/>
              <a:gd name="connsiteY18" fmla="*/ 7429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762000">
                <a:moveTo>
                  <a:pt x="0" y="0"/>
                </a:moveTo>
                <a:lnTo>
                  <a:pt x="0" y="762000"/>
                </a:lnTo>
                <a:lnTo>
                  <a:pt x="571500" y="762000"/>
                </a:lnTo>
                <a:lnTo>
                  <a:pt x="571500" y="205607"/>
                </a:lnTo>
                <a:lnTo>
                  <a:pt x="365893" y="0"/>
                </a:lnTo>
                <a:close/>
                <a:moveTo>
                  <a:pt x="371637" y="32680"/>
                </a:moveTo>
                <a:lnTo>
                  <a:pt x="538820" y="199863"/>
                </a:lnTo>
                <a:cubicBezTo>
                  <a:pt x="538857" y="199900"/>
                  <a:pt x="538856" y="199961"/>
                  <a:pt x="538819" y="199997"/>
                </a:cubicBezTo>
                <a:cubicBezTo>
                  <a:pt x="538801" y="200015"/>
                  <a:pt x="538778" y="200025"/>
                  <a:pt x="538753" y="200025"/>
                </a:cubicBezTo>
                <a:lnTo>
                  <a:pt x="371475" y="200025"/>
                </a:lnTo>
                <a:lnTo>
                  <a:pt x="371475" y="32747"/>
                </a:lnTo>
                <a:cubicBezTo>
                  <a:pt x="371476" y="32695"/>
                  <a:pt x="371519" y="32653"/>
                  <a:pt x="371571" y="32653"/>
                </a:cubicBezTo>
                <a:cubicBezTo>
                  <a:pt x="371596" y="32654"/>
                  <a:pt x="371620" y="32663"/>
                  <a:pt x="371637" y="32680"/>
                </a:cubicBezTo>
                <a:close/>
                <a:moveTo>
                  <a:pt x="19050" y="742950"/>
                </a:moveTo>
                <a:lnTo>
                  <a:pt x="19050" y="19050"/>
                </a:lnTo>
                <a:lnTo>
                  <a:pt x="352425" y="19050"/>
                </a:lnTo>
                <a:lnTo>
                  <a:pt x="352425" y="219075"/>
                </a:lnTo>
                <a:lnTo>
                  <a:pt x="552450" y="219075"/>
                </a:lnTo>
                <a:lnTo>
                  <a:pt x="552450" y="742950"/>
                </a:lnTo>
                <a:close/>
              </a:path>
            </a:pathLst>
          </a:custGeom>
          <a:solidFill>
            <a:srgbClr val="8A62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BFE812-187D-464C-4A0A-0E713F63C0FA}"/>
              </a:ext>
            </a:extLst>
          </p:cNvPr>
          <p:cNvSpPr txBox="1"/>
          <p:nvPr/>
        </p:nvSpPr>
        <p:spPr>
          <a:xfrm>
            <a:off x="80985" y="3659279"/>
            <a:ext cx="90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Illumina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9E17E5-7547-D720-F75E-631580472D56}"/>
              </a:ext>
            </a:extLst>
          </p:cNvPr>
          <p:cNvSpPr txBox="1"/>
          <p:nvPr/>
        </p:nvSpPr>
        <p:spPr>
          <a:xfrm>
            <a:off x="363724" y="4174646"/>
            <a:ext cx="75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.fa</a:t>
            </a:r>
          </a:p>
        </p:txBody>
      </p:sp>
      <p:sp>
        <p:nvSpPr>
          <p:cNvPr id="23" name="Grafik 16" descr="Papier Silhouette">
            <a:extLst>
              <a:ext uri="{FF2B5EF4-FFF2-40B4-BE49-F238E27FC236}">
                <a16:creationId xmlns:a16="http://schemas.microsoft.com/office/drawing/2014/main" id="{B7D9FFD1-FDA3-F5FB-D649-45692EEB78B5}"/>
              </a:ext>
            </a:extLst>
          </p:cNvPr>
          <p:cNvSpPr/>
          <p:nvPr/>
        </p:nvSpPr>
        <p:spPr>
          <a:xfrm>
            <a:off x="258199" y="3948647"/>
            <a:ext cx="457708" cy="599008"/>
          </a:xfrm>
          <a:custGeom>
            <a:avLst/>
            <a:gdLst>
              <a:gd name="connsiteX0" fmla="*/ 0 w 571500"/>
              <a:gd name="connsiteY0" fmla="*/ 0 h 762000"/>
              <a:gd name="connsiteX1" fmla="*/ 0 w 571500"/>
              <a:gd name="connsiteY1" fmla="*/ 762000 h 762000"/>
              <a:gd name="connsiteX2" fmla="*/ 571500 w 571500"/>
              <a:gd name="connsiteY2" fmla="*/ 762000 h 762000"/>
              <a:gd name="connsiteX3" fmla="*/ 571500 w 571500"/>
              <a:gd name="connsiteY3" fmla="*/ 205607 h 762000"/>
              <a:gd name="connsiteX4" fmla="*/ 365893 w 571500"/>
              <a:gd name="connsiteY4" fmla="*/ 0 h 762000"/>
              <a:gd name="connsiteX5" fmla="*/ 371637 w 571500"/>
              <a:gd name="connsiteY5" fmla="*/ 32680 h 762000"/>
              <a:gd name="connsiteX6" fmla="*/ 538820 w 571500"/>
              <a:gd name="connsiteY6" fmla="*/ 199863 h 762000"/>
              <a:gd name="connsiteX7" fmla="*/ 538819 w 571500"/>
              <a:gd name="connsiteY7" fmla="*/ 199997 h 762000"/>
              <a:gd name="connsiteX8" fmla="*/ 538753 w 571500"/>
              <a:gd name="connsiteY8" fmla="*/ 200025 h 762000"/>
              <a:gd name="connsiteX9" fmla="*/ 371475 w 571500"/>
              <a:gd name="connsiteY9" fmla="*/ 200025 h 762000"/>
              <a:gd name="connsiteX10" fmla="*/ 371475 w 571500"/>
              <a:gd name="connsiteY10" fmla="*/ 32747 h 762000"/>
              <a:gd name="connsiteX11" fmla="*/ 371571 w 571500"/>
              <a:gd name="connsiteY11" fmla="*/ 32653 h 762000"/>
              <a:gd name="connsiteX12" fmla="*/ 371637 w 571500"/>
              <a:gd name="connsiteY12" fmla="*/ 32680 h 762000"/>
              <a:gd name="connsiteX13" fmla="*/ 19050 w 571500"/>
              <a:gd name="connsiteY13" fmla="*/ 742950 h 762000"/>
              <a:gd name="connsiteX14" fmla="*/ 19050 w 571500"/>
              <a:gd name="connsiteY14" fmla="*/ 19050 h 762000"/>
              <a:gd name="connsiteX15" fmla="*/ 352425 w 571500"/>
              <a:gd name="connsiteY15" fmla="*/ 19050 h 762000"/>
              <a:gd name="connsiteX16" fmla="*/ 352425 w 571500"/>
              <a:gd name="connsiteY16" fmla="*/ 219075 h 762000"/>
              <a:gd name="connsiteX17" fmla="*/ 552450 w 571500"/>
              <a:gd name="connsiteY17" fmla="*/ 219075 h 762000"/>
              <a:gd name="connsiteX18" fmla="*/ 552450 w 571500"/>
              <a:gd name="connsiteY18" fmla="*/ 7429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0" h="762000">
                <a:moveTo>
                  <a:pt x="0" y="0"/>
                </a:moveTo>
                <a:lnTo>
                  <a:pt x="0" y="762000"/>
                </a:lnTo>
                <a:lnTo>
                  <a:pt x="571500" y="762000"/>
                </a:lnTo>
                <a:lnTo>
                  <a:pt x="571500" y="205607"/>
                </a:lnTo>
                <a:lnTo>
                  <a:pt x="365893" y="0"/>
                </a:lnTo>
                <a:close/>
                <a:moveTo>
                  <a:pt x="371637" y="32680"/>
                </a:moveTo>
                <a:lnTo>
                  <a:pt x="538820" y="199863"/>
                </a:lnTo>
                <a:cubicBezTo>
                  <a:pt x="538857" y="199900"/>
                  <a:pt x="538856" y="199961"/>
                  <a:pt x="538819" y="199997"/>
                </a:cubicBezTo>
                <a:cubicBezTo>
                  <a:pt x="538801" y="200015"/>
                  <a:pt x="538778" y="200025"/>
                  <a:pt x="538753" y="200025"/>
                </a:cubicBezTo>
                <a:lnTo>
                  <a:pt x="371475" y="200025"/>
                </a:lnTo>
                <a:lnTo>
                  <a:pt x="371475" y="32747"/>
                </a:lnTo>
                <a:cubicBezTo>
                  <a:pt x="371476" y="32695"/>
                  <a:pt x="371519" y="32653"/>
                  <a:pt x="371571" y="32653"/>
                </a:cubicBezTo>
                <a:cubicBezTo>
                  <a:pt x="371596" y="32654"/>
                  <a:pt x="371620" y="32663"/>
                  <a:pt x="371637" y="32680"/>
                </a:cubicBezTo>
                <a:close/>
                <a:moveTo>
                  <a:pt x="19050" y="742950"/>
                </a:moveTo>
                <a:lnTo>
                  <a:pt x="19050" y="19050"/>
                </a:lnTo>
                <a:lnTo>
                  <a:pt x="352425" y="19050"/>
                </a:lnTo>
                <a:lnTo>
                  <a:pt x="352425" y="219075"/>
                </a:lnTo>
                <a:lnTo>
                  <a:pt x="552450" y="219075"/>
                </a:lnTo>
                <a:lnTo>
                  <a:pt x="552450" y="742950"/>
                </a:lnTo>
                <a:close/>
              </a:path>
            </a:pathLst>
          </a:custGeom>
          <a:solidFill>
            <a:srgbClr val="8A62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2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5848213-7D57-5648-6B5C-5B57A97701E6}"/>
              </a:ext>
            </a:extLst>
          </p:cNvPr>
          <p:cNvCxnSpPr>
            <a:cxnSpLocks/>
          </p:cNvCxnSpPr>
          <p:nvPr/>
        </p:nvCxnSpPr>
        <p:spPr>
          <a:xfrm>
            <a:off x="987427" y="4296919"/>
            <a:ext cx="404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800CAF1-A91A-E634-1934-71FDFF01F767}"/>
              </a:ext>
            </a:extLst>
          </p:cNvPr>
          <p:cNvSpPr txBox="1"/>
          <p:nvPr/>
        </p:nvSpPr>
        <p:spPr>
          <a:xfrm>
            <a:off x="1668218" y="2493890"/>
            <a:ext cx="14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minimap2</a:t>
            </a:r>
          </a:p>
          <a:p>
            <a:r>
              <a:rPr lang="de-DE" sz="1200" dirty="0">
                <a:solidFill>
                  <a:schemeClr val="bg1"/>
                </a:solidFill>
              </a:rPr>
              <a:t>(</a:t>
            </a:r>
            <a:r>
              <a:rPr lang="de-DE" sz="1200" dirty="0" err="1">
                <a:solidFill>
                  <a:schemeClr val="bg1"/>
                </a:solidFill>
              </a:rPr>
              <a:t>long-read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data</a:t>
            </a:r>
            <a:r>
              <a:rPr lang="de-DE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B3AB315-BE14-CC07-DC09-220D4F313608}"/>
              </a:ext>
            </a:extLst>
          </p:cNvPr>
          <p:cNvSpPr txBox="1"/>
          <p:nvPr/>
        </p:nvSpPr>
        <p:spPr>
          <a:xfrm>
            <a:off x="3515427" y="4220812"/>
            <a:ext cx="137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Scallop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StringTie2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E83E84-5C1A-CFC7-B052-0B749F0C90B9}"/>
              </a:ext>
            </a:extLst>
          </p:cNvPr>
          <p:cNvCxnSpPr>
            <a:cxnSpLocks/>
          </p:cNvCxnSpPr>
          <p:nvPr/>
        </p:nvCxnSpPr>
        <p:spPr>
          <a:xfrm>
            <a:off x="3087515" y="4296919"/>
            <a:ext cx="27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44A52789-9958-F7F5-F5EF-1FB7873DA49F}"/>
              </a:ext>
            </a:extLst>
          </p:cNvPr>
          <p:cNvSpPr txBox="1"/>
          <p:nvPr/>
        </p:nvSpPr>
        <p:spPr>
          <a:xfrm>
            <a:off x="8569357" y="4320572"/>
            <a:ext cx="137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Salmon </a:t>
            </a:r>
          </a:p>
          <a:p>
            <a:r>
              <a:rPr lang="de-DE" sz="1200" dirty="0">
                <a:solidFill>
                  <a:schemeClr val="bg1"/>
                </a:solidFill>
              </a:rPr>
              <a:t>(</a:t>
            </a:r>
            <a:r>
              <a:rPr lang="de-DE" sz="1200" dirty="0" err="1">
                <a:solidFill>
                  <a:schemeClr val="bg1"/>
                </a:solidFill>
              </a:rPr>
              <a:t>short-read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data</a:t>
            </a:r>
            <a:r>
              <a:rPr lang="de-DE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" name="Geschweifte Klammer links 37">
            <a:extLst>
              <a:ext uri="{FF2B5EF4-FFF2-40B4-BE49-F238E27FC236}">
                <a16:creationId xmlns:a16="http://schemas.microsoft.com/office/drawing/2014/main" id="{281DFF52-86B3-1D90-7FCC-70B162F8DD9E}"/>
              </a:ext>
            </a:extLst>
          </p:cNvPr>
          <p:cNvSpPr/>
          <p:nvPr/>
        </p:nvSpPr>
        <p:spPr>
          <a:xfrm rot="10800000">
            <a:off x="10109493" y="2325116"/>
            <a:ext cx="191182" cy="21339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1A4D2890-C338-FDCF-55C5-AE204389983B}"/>
              </a:ext>
            </a:extLst>
          </p:cNvPr>
          <p:cNvSpPr/>
          <p:nvPr/>
        </p:nvSpPr>
        <p:spPr>
          <a:xfrm rot="10800000">
            <a:off x="5063502" y="2351323"/>
            <a:ext cx="191182" cy="21019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Geschweifte Klammer links 39">
            <a:extLst>
              <a:ext uri="{FF2B5EF4-FFF2-40B4-BE49-F238E27FC236}">
                <a16:creationId xmlns:a16="http://schemas.microsoft.com/office/drawing/2014/main" id="{093C9B57-F953-2BDD-74CB-23142EC902C9}"/>
              </a:ext>
            </a:extLst>
          </p:cNvPr>
          <p:cNvSpPr/>
          <p:nvPr/>
        </p:nvSpPr>
        <p:spPr>
          <a:xfrm>
            <a:off x="8192901" y="2352917"/>
            <a:ext cx="191182" cy="21061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410BC03-0642-B3A6-FC58-4C5AF3F1BEEE}"/>
              </a:ext>
            </a:extLst>
          </p:cNvPr>
          <p:cNvCxnSpPr>
            <a:cxnSpLocks/>
          </p:cNvCxnSpPr>
          <p:nvPr/>
        </p:nvCxnSpPr>
        <p:spPr>
          <a:xfrm>
            <a:off x="5175928" y="3398782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19BD5B4-E36D-F11E-5C92-9888F126E300}"/>
              </a:ext>
            </a:extLst>
          </p:cNvPr>
          <p:cNvCxnSpPr>
            <a:cxnSpLocks/>
          </p:cNvCxnSpPr>
          <p:nvPr/>
        </p:nvCxnSpPr>
        <p:spPr>
          <a:xfrm>
            <a:off x="8330083" y="2356040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87EE421-55D5-2DD2-FCE3-D82210D543D5}"/>
              </a:ext>
            </a:extLst>
          </p:cNvPr>
          <p:cNvCxnSpPr>
            <a:cxnSpLocks/>
          </p:cNvCxnSpPr>
          <p:nvPr/>
        </p:nvCxnSpPr>
        <p:spPr>
          <a:xfrm>
            <a:off x="8330083" y="4459080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645F5B7-101F-A895-377F-38359F769CF2}"/>
              </a:ext>
            </a:extLst>
          </p:cNvPr>
          <p:cNvCxnSpPr>
            <a:cxnSpLocks/>
          </p:cNvCxnSpPr>
          <p:nvPr/>
        </p:nvCxnSpPr>
        <p:spPr>
          <a:xfrm>
            <a:off x="10213842" y="3390744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6ACC7312-CD6A-88E5-68E3-AD82EDE02A62}"/>
              </a:ext>
            </a:extLst>
          </p:cNvPr>
          <p:cNvSpPr/>
          <p:nvPr/>
        </p:nvSpPr>
        <p:spPr>
          <a:xfrm>
            <a:off x="7110690" y="2915919"/>
            <a:ext cx="1029961" cy="1258727"/>
          </a:xfrm>
          <a:prstGeom prst="roundRect">
            <a:avLst/>
          </a:prstGeom>
          <a:solidFill>
            <a:srgbClr val="AFBA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4F11C95-F574-2F82-A95A-60487FB4C84F}"/>
              </a:ext>
            </a:extLst>
          </p:cNvPr>
          <p:cNvSpPr txBox="1"/>
          <p:nvPr/>
        </p:nvSpPr>
        <p:spPr>
          <a:xfrm>
            <a:off x="6942017" y="2956115"/>
            <a:ext cx="137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Extract </a:t>
            </a:r>
            <a:r>
              <a:rPr lang="de-DE" sz="1200" dirty="0" err="1">
                <a:solidFill>
                  <a:schemeClr val="bg1"/>
                </a:solidFill>
              </a:rPr>
              <a:t>transcriptome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r>
              <a:rPr lang="de-DE" sz="1200" dirty="0" err="1">
                <a:solidFill>
                  <a:schemeClr val="bg1"/>
                </a:solidFill>
              </a:rPr>
              <a:t>with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e-DE" sz="1200" dirty="0" err="1">
                <a:solidFill>
                  <a:schemeClr val="bg1"/>
                </a:solidFill>
              </a:rPr>
              <a:t>GffRead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Raw FASTQs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7B6C940-4CC7-EB84-5E23-E58F26D737F1}"/>
              </a:ext>
            </a:extLst>
          </p:cNvPr>
          <p:cNvCxnSpPr>
            <a:cxnSpLocks/>
          </p:cNvCxnSpPr>
          <p:nvPr/>
        </p:nvCxnSpPr>
        <p:spPr>
          <a:xfrm>
            <a:off x="6928548" y="3398782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9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Macintosh PowerPoint</Application>
  <PresentationFormat>Breitbild</PresentationFormat>
  <Paragraphs>119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29</cp:revision>
  <dcterms:created xsi:type="dcterms:W3CDTF">2024-11-05T11:59:10Z</dcterms:created>
  <dcterms:modified xsi:type="dcterms:W3CDTF">2025-01-24T10:28:44Z</dcterms:modified>
</cp:coreProperties>
</file>