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85" r:id="rId2"/>
    <p:sldId id="277" r:id="rId3"/>
    <p:sldId id="288" r:id="rId4"/>
    <p:sldId id="308" r:id="rId5"/>
    <p:sldId id="257" r:id="rId6"/>
    <p:sldId id="309" r:id="rId7"/>
    <p:sldId id="256" r:id="rId8"/>
    <p:sldId id="260"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16"/>
    <p:restoredTop sz="96327"/>
  </p:normalViewPr>
  <p:slideViewPr>
    <p:cSldViewPr snapToGrid="0">
      <p:cViewPr varScale="1">
        <p:scale>
          <a:sx n="159" d="100"/>
          <a:sy n="159"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4A252-81EB-2844-B2EF-3E943C8CB401}"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2048D-CB31-A445-BB23-E490C950D6D8}" type="slidenum">
              <a:rPr lang="en-US" smtClean="0"/>
              <a:t>‹#›</a:t>
            </a:fld>
            <a:endParaRPr lang="en-US"/>
          </a:p>
        </p:txBody>
      </p:sp>
    </p:spTree>
    <p:extLst>
      <p:ext uri="{BB962C8B-B14F-4D97-AF65-F5344CB8AC3E}">
        <p14:creationId xmlns:p14="http://schemas.microsoft.com/office/powerpoint/2010/main" val="428370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Next is the method.</a:t>
            </a:r>
          </a:p>
          <a:p>
            <a:r>
              <a:rPr kumimoji="1" lang="en-US" altLang="ja-JP" dirty="0"/>
              <a:t>I tested on a total of 106 F2 mice aged 6 to 8 weeks.</a:t>
            </a:r>
          </a:p>
          <a:p>
            <a:r>
              <a:rPr kumimoji="1" lang="en-US" altLang="ja-JP" dirty="0"/>
              <a:t>Each mouse was given an LPS IP and its body temperature was measured once every hour. </a:t>
            </a:r>
          </a:p>
          <a:p>
            <a:r>
              <a:rPr kumimoji="1" lang="en-US" altLang="ja-JP" dirty="0"/>
              <a:t>When passed 7 hours or the temperature dropped below 30</a:t>
            </a:r>
            <a:r>
              <a:rPr kumimoji="1" lang="ja-JP" altLang="en-US" dirty="0"/>
              <a:t>℃</a:t>
            </a:r>
            <a:r>
              <a:rPr kumimoji="1" lang="en-US" altLang="ja-JP" dirty="0"/>
              <a:t>,</a:t>
            </a:r>
            <a:r>
              <a:rPr kumimoji="1" lang="ja-JP" altLang="en-US" dirty="0"/>
              <a:t> </a:t>
            </a:r>
            <a:r>
              <a:rPr kumimoji="1" lang="en-US" altLang="ja-JP" dirty="0"/>
              <a:t>I collected serum and ELISA was performed. </a:t>
            </a:r>
          </a:p>
          <a:p>
            <a:r>
              <a:rPr kumimoji="1" lang="en-US" altLang="ja-JP" dirty="0"/>
              <a:t>And then, the tails were sent to </a:t>
            </a:r>
            <a:r>
              <a:rPr kumimoji="1" lang="en-US" altLang="ja-JP" dirty="0" err="1"/>
              <a:t>Transnetyx</a:t>
            </a:r>
            <a:r>
              <a:rPr kumimoji="1" lang="en-US" altLang="ja-JP" dirty="0"/>
              <a:t> and conducted genomic monitoring.</a:t>
            </a:r>
            <a:endParaRPr kumimoji="1" lang="ja-JP" altLang="en-US" dirty="0"/>
          </a:p>
        </p:txBody>
      </p:sp>
      <p:sp>
        <p:nvSpPr>
          <p:cNvPr id="4" name="Slide Number Placeholder 3"/>
          <p:cNvSpPr>
            <a:spLocks noGrp="1"/>
          </p:cNvSpPr>
          <p:nvPr>
            <p:ph type="sldNum" sz="quarter" idx="5"/>
          </p:nvPr>
        </p:nvSpPr>
        <p:spPr/>
        <p:txBody>
          <a:bodyPr/>
          <a:lstStyle/>
          <a:p>
            <a:fld id="{67339DF4-D92E-48E4-8810-AB137C4205FA}" type="slidenum">
              <a:rPr kumimoji="1" lang="ja-JP" altLang="en-US" smtClean="0"/>
              <a:t>2</a:t>
            </a:fld>
            <a:endParaRPr kumimoji="1" lang="ja-JP" altLang="en-US"/>
          </a:p>
        </p:txBody>
      </p:sp>
    </p:spTree>
    <p:extLst>
      <p:ext uri="{BB962C8B-B14F-4D97-AF65-F5344CB8AC3E}">
        <p14:creationId xmlns:p14="http://schemas.microsoft.com/office/powerpoint/2010/main" val="68690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QTL genotype probabilities</a:t>
            </a:r>
          </a:p>
          <a:p>
            <a:r>
              <a:rPr lang="en-US" dirty="0"/>
              <a:t>Given the marker data, the individuals phenotype follows a mixture of normal distributions, with known mixing proportions (the </a:t>
            </a:r>
            <a:r>
              <a:rPr lang="en-US" dirty="0" err="1"/>
              <a:t>pij</a:t>
            </a:r>
            <a:r>
              <a:rPr lang="en-US" dirty="0"/>
              <a:t>)</a:t>
            </a:r>
          </a:p>
          <a:p>
            <a:r>
              <a:rPr lang="en-US" dirty="0"/>
              <a:t>Phi is the density of the normal distribution</a:t>
            </a:r>
          </a:p>
          <a:p>
            <a:r>
              <a:rPr lang="en-US" dirty="0"/>
              <a:t>Likelihood = find parameters for which the data is most probable. Sum is over possible QTL genotypes, product over individuals, MLE by EM we obtain the mu and theta that make the data most likely</a:t>
            </a:r>
          </a:p>
          <a:p>
            <a:r>
              <a:rPr lang="en-US" dirty="0"/>
              <a:t>Log odds is calculated, giving the log ratio of likelihood that the site is a QTL, vs no QTL in the entire genome (mu_0 and sigma_0 estimates are calculated as the avg and </a:t>
            </a:r>
            <a:r>
              <a:rPr lang="en-US" dirty="0" err="1"/>
              <a:t>sd</a:t>
            </a:r>
            <a:r>
              <a:rPr lang="en-US" dirty="0"/>
              <a:t> of all individuals at the position. </a:t>
            </a:r>
          </a:p>
        </p:txBody>
      </p:sp>
      <p:sp>
        <p:nvSpPr>
          <p:cNvPr id="4" name="Slide Number Placeholder 3"/>
          <p:cNvSpPr>
            <a:spLocks noGrp="1"/>
          </p:cNvSpPr>
          <p:nvPr>
            <p:ph type="sldNum" sz="quarter" idx="5"/>
          </p:nvPr>
        </p:nvSpPr>
        <p:spPr/>
        <p:txBody>
          <a:bodyPr/>
          <a:lstStyle/>
          <a:p>
            <a:fld id="{69915CFC-AF6A-524A-851A-41DE21952E3D}" type="slidenum">
              <a:rPr lang="en-US" smtClean="0"/>
              <a:t>4</a:t>
            </a:fld>
            <a:endParaRPr lang="en-US"/>
          </a:p>
        </p:txBody>
      </p:sp>
    </p:spTree>
    <p:extLst>
      <p:ext uri="{BB962C8B-B14F-4D97-AF65-F5344CB8AC3E}">
        <p14:creationId xmlns:p14="http://schemas.microsoft.com/office/powerpoint/2010/main" val="336203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7CE5-41A3-B77E-6015-7A3D37EB2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9B39BA-33F1-F1B1-BE02-38FBD4822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35779-532A-FC3A-C888-4ABB92004FBA}"/>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17871EDA-8DBB-AA4E-11E0-C2011208A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A71BE-A82D-5551-5F42-4F900703AF7B}"/>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335376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B055-5A26-15BD-7957-D858017E5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311E21-6540-2280-522C-89DF16CC7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92149-10D4-B0EE-2326-E8040A6CF8B7}"/>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65549B95-FC4A-7D18-75D2-E7350EA88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2E42-486A-0D94-5D55-216747C8EFE8}"/>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406985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82203-2220-0DFE-4A9A-6C61D90A02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D41720-4A74-2503-24A6-CB63E5FFF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78671-4B28-B2A1-7A18-C8E4200168BE}"/>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3BC0C440-3BC8-1CFA-2B2C-2AE8EFB56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DA424-DD27-E0E7-4F48-8B4708DE6466}"/>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117562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7CE6-FA8C-E54C-5439-8E4503239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EE3BB-6DDF-A6CD-864C-29FEC782FC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28D57-06B0-3A89-D889-345F109FAC43}"/>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1FE308C7-C0D5-E82A-9D76-F5BDD01A1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B960A-9D35-1A69-D54A-30D37C38D788}"/>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23264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3D34-32EE-1ACA-C4CD-65A439303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B15EDA-1E4A-3827-2418-57AC4022E6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17F42-87D5-935A-D26C-24518F6C1D28}"/>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28F041DC-E7C2-F33B-4A0D-D174F6940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BC86C-A5FF-6EBB-B542-D6A5CE48B181}"/>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3189403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D025-B41A-46E3-EE19-986C849B3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45B1F-958B-F0E3-80FE-4188C4970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549D4D-7482-626F-5901-AC851D2DC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98A3B-4AA1-5E28-043B-E6CE1C3CA3FE}"/>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6" name="Footer Placeholder 5">
            <a:extLst>
              <a:ext uri="{FF2B5EF4-FFF2-40B4-BE49-F238E27FC236}">
                <a16:creationId xmlns:a16="http://schemas.microsoft.com/office/drawing/2014/main" id="{54449521-E13C-2BEB-ED2B-94FAC986B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B2FDEC-5621-9E14-D297-BF9D001AA878}"/>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2975632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4907-D557-0764-20B9-FF90BD5821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EE569-73BF-EF34-0CF8-FD72BBC94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317D5C-2EB1-A906-07D6-1161143F0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683C2-A4E0-FE57-4692-E58E7737C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F450A-CE08-F747-89DE-FE056AFD8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9391BA-F0FC-590E-4F88-23EFC7A0027A}"/>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8" name="Footer Placeholder 7">
            <a:extLst>
              <a:ext uri="{FF2B5EF4-FFF2-40B4-BE49-F238E27FC236}">
                <a16:creationId xmlns:a16="http://schemas.microsoft.com/office/drawing/2014/main" id="{B44E682F-81B3-A353-6148-9D963EC69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E148A-27D3-BCAF-9E49-01C1531F259E}"/>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155298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AD1E-0D38-8D6A-D415-C61D3CF04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10691D-BC0B-C9E6-A1D9-4E563E496C73}"/>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4" name="Footer Placeholder 3">
            <a:extLst>
              <a:ext uri="{FF2B5EF4-FFF2-40B4-BE49-F238E27FC236}">
                <a16:creationId xmlns:a16="http://schemas.microsoft.com/office/drawing/2014/main" id="{5D48DDC4-22CD-A5EA-9570-C709A6951C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CCB4E-9EC4-77F0-AD98-9CFF0BB99AE9}"/>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164819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F4877-A551-2960-8EDC-D92246426CC8}"/>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3" name="Footer Placeholder 2">
            <a:extLst>
              <a:ext uri="{FF2B5EF4-FFF2-40B4-BE49-F238E27FC236}">
                <a16:creationId xmlns:a16="http://schemas.microsoft.com/office/drawing/2014/main" id="{47C4D59F-7821-80B2-677E-DEE93031B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78D6AA-FC69-B1BC-2EAC-45343A99BD47}"/>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318154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D74C-2839-45EE-3BF7-8795D72E59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7FE21-D715-BD57-A907-9E0778B1F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7009C-FF03-B42B-4FE2-0896A1831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F32BB-EBFA-5D00-3537-044FC32CC54C}"/>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6" name="Footer Placeholder 5">
            <a:extLst>
              <a:ext uri="{FF2B5EF4-FFF2-40B4-BE49-F238E27FC236}">
                <a16:creationId xmlns:a16="http://schemas.microsoft.com/office/drawing/2014/main" id="{BB10D861-F4FB-8C47-76EB-EC53ED392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48A006-6ED2-953D-2E5A-9F5441724208}"/>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415468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AF46-14CC-B716-00E3-AF39FBEAF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9B5C4-ABD1-E17B-31F1-85C33FF7EB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FDC287-43CA-6964-EA78-1AB727A76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BDFA-6694-2120-0036-71F51E2248AC}"/>
              </a:ext>
            </a:extLst>
          </p:cNvPr>
          <p:cNvSpPr>
            <a:spLocks noGrp="1"/>
          </p:cNvSpPr>
          <p:nvPr>
            <p:ph type="dt" sz="half" idx="10"/>
          </p:nvPr>
        </p:nvSpPr>
        <p:spPr/>
        <p:txBody>
          <a:bodyPr/>
          <a:lstStyle/>
          <a:p>
            <a:fld id="{24705848-BE09-5347-951D-878297C9D2C0}" type="datetimeFigureOut">
              <a:rPr lang="en-US" smtClean="0"/>
              <a:t>5/17/23</a:t>
            </a:fld>
            <a:endParaRPr lang="en-US"/>
          </a:p>
        </p:txBody>
      </p:sp>
      <p:sp>
        <p:nvSpPr>
          <p:cNvPr id="6" name="Footer Placeholder 5">
            <a:extLst>
              <a:ext uri="{FF2B5EF4-FFF2-40B4-BE49-F238E27FC236}">
                <a16:creationId xmlns:a16="http://schemas.microsoft.com/office/drawing/2014/main" id="{D902F882-0A39-C664-F7FE-6C70A0704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04B07-C0E4-C984-24B9-4877A93E1CBF}"/>
              </a:ext>
            </a:extLst>
          </p:cNvPr>
          <p:cNvSpPr>
            <a:spLocks noGrp="1"/>
          </p:cNvSpPr>
          <p:nvPr>
            <p:ph type="sldNum" sz="quarter" idx="12"/>
          </p:nvPr>
        </p:nvSpPr>
        <p:spPr/>
        <p:txBody>
          <a:bodyPr/>
          <a:lstStyle/>
          <a:p>
            <a:fld id="{D6E445B1-E02B-1C44-9A41-CFA88172FA97}" type="slidenum">
              <a:rPr lang="en-US" smtClean="0"/>
              <a:t>‹#›</a:t>
            </a:fld>
            <a:endParaRPr lang="en-US"/>
          </a:p>
        </p:txBody>
      </p:sp>
    </p:spTree>
    <p:extLst>
      <p:ext uri="{BB962C8B-B14F-4D97-AF65-F5344CB8AC3E}">
        <p14:creationId xmlns:p14="http://schemas.microsoft.com/office/powerpoint/2010/main" val="122947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01ADC-CA4D-ECCF-E98C-8BBA2D5AC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9EA8C7-C47B-8FDC-E6AC-3C40C051E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E6BD4-C092-1B96-EC7A-32FF7AC2F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05848-BE09-5347-951D-878297C9D2C0}" type="datetimeFigureOut">
              <a:rPr lang="en-US" smtClean="0"/>
              <a:t>5/17/23</a:t>
            </a:fld>
            <a:endParaRPr lang="en-US"/>
          </a:p>
        </p:txBody>
      </p:sp>
      <p:sp>
        <p:nvSpPr>
          <p:cNvPr id="5" name="Footer Placeholder 4">
            <a:extLst>
              <a:ext uri="{FF2B5EF4-FFF2-40B4-BE49-F238E27FC236}">
                <a16:creationId xmlns:a16="http://schemas.microsoft.com/office/drawing/2014/main" id="{98FFBBBF-64D6-A003-9E73-AE6B1B5ED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6EFA2-53E0-2475-D426-F91A20E83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445B1-E02B-1C44-9A41-CFA88172FA97}" type="slidenum">
              <a:rPr lang="en-US" smtClean="0"/>
              <a:t>‹#›</a:t>
            </a:fld>
            <a:endParaRPr lang="en-US"/>
          </a:p>
        </p:txBody>
      </p:sp>
    </p:spTree>
    <p:extLst>
      <p:ext uri="{BB962C8B-B14F-4D97-AF65-F5344CB8AC3E}">
        <p14:creationId xmlns:p14="http://schemas.microsoft.com/office/powerpoint/2010/main" val="260299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21.png"/><Relationship Id="rId5" Type="http://schemas.openxmlformats.org/officeDocument/2006/relationships/image" Target="../media/image7.pn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612D39-6B9D-CAD2-E2A2-E5E6EF948FE2}"/>
              </a:ext>
            </a:extLst>
          </p:cNvPr>
          <p:cNvSpPr txBox="1"/>
          <p:nvPr/>
        </p:nvSpPr>
        <p:spPr>
          <a:xfrm>
            <a:off x="210065" y="494270"/>
            <a:ext cx="2651688" cy="1477328"/>
          </a:xfrm>
          <a:prstGeom prst="rect">
            <a:avLst/>
          </a:prstGeom>
          <a:noFill/>
        </p:spPr>
        <p:txBody>
          <a:bodyPr wrap="none" rtlCol="0">
            <a:spAutoFit/>
          </a:bodyPr>
          <a:lstStyle/>
          <a:p>
            <a:r>
              <a:rPr lang="en-US" dirty="0"/>
              <a:t>Outline</a:t>
            </a:r>
          </a:p>
          <a:p>
            <a:pPr marL="342900" indent="-342900">
              <a:buAutoNum type="arabicPeriod"/>
            </a:pPr>
            <a:r>
              <a:rPr lang="en-US" dirty="0"/>
              <a:t>Phenotype/Genotypes</a:t>
            </a:r>
          </a:p>
          <a:p>
            <a:pPr marL="342900" indent="-342900">
              <a:buAutoNum type="arabicPeriod"/>
            </a:pPr>
            <a:r>
              <a:rPr lang="en-US" dirty="0"/>
              <a:t>Single QTL scan</a:t>
            </a:r>
          </a:p>
          <a:p>
            <a:pPr marL="342900" indent="-342900">
              <a:buAutoNum type="arabicPeriod"/>
            </a:pPr>
            <a:r>
              <a:rPr lang="en-US" dirty="0"/>
              <a:t>Multi-QTL scan</a:t>
            </a:r>
          </a:p>
          <a:p>
            <a:pPr marL="342900" indent="-342900">
              <a:buAutoNum type="arabicPeriod"/>
            </a:pPr>
            <a:endParaRPr lang="en-US" dirty="0"/>
          </a:p>
        </p:txBody>
      </p:sp>
    </p:spTree>
    <p:extLst>
      <p:ext uri="{BB962C8B-B14F-4D97-AF65-F5344CB8AC3E}">
        <p14:creationId xmlns:p14="http://schemas.microsoft.com/office/powerpoint/2010/main" val="419577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40">
            <a:extLst>
              <a:ext uri="{FF2B5EF4-FFF2-40B4-BE49-F238E27FC236}">
                <a16:creationId xmlns:a16="http://schemas.microsoft.com/office/drawing/2014/main" id="{7EFE8BF9-906D-12E7-4C48-C8924115DB1E}"/>
              </a:ext>
            </a:extLst>
          </p:cNvPr>
          <p:cNvSpPr txBox="1"/>
          <p:nvPr/>
        </p:nvSpPr>
        <p:spPr>
          <a:xfrm>
            <a:off x="1524000" y="174856"/>
            <a:ext cx="1840832" cy="523220"/>
          </a:xfrm>
          <a:prstGeom prst="rect">
            <a:avLst/>
          </a:prstGeom>
          <a:noFill/>
        </p:spPr>
        <p:txBody>
          <a:bodyPr wrap="square" rtlCol="0">
            <a:spAutoFit/>
          </a:bodyPr>
          <a:lstStyle/>
          <a:p>
            <a:pPr algn="ctr"/>
            <a:r>
              <a:rPr kumimoji="1" lang="en-US" altLang="ja-JP" sz="2800" b="1" dirty="0">
                <a:latin typeface="+mj-lt"/>
                <a:cs typeface="Arial" panose="020B0604020202020204" pitchFamily="34" charset="0"/>
              </a:rPr>
              <a:t>Method</a:t>
            </a:r>
            <a:endParaRPr kumimoji="1" lang="ja-JP" altLang="en-US" sz="2800" b="1" dirty="0">
              <a:latin typeface="+mj-lt"/>
              <a:cs typeface="Arial" panose="020B0604020202020204" pitchFamily="34" charset="0"/>
            </a:endParaRPr>
          </a:p>
        </p:txBody>
      </p:sp>
      <p:sp>
        <p:nvSpPr>
          <p:cNvPr id="5" name="テキスト ボックス 19">
            <a:extLst>
              <a:ext uri="{FF2B5EF4-FFF2-40B4-BE49-F238E27FC236}">
                <a16:creationId xmlns:a16="http://schemas.microsoft.com/office/drawing/2014/main" id="{D8AA250F-76BF-1403-CA5F-583FCC4C35B3}"/>
              </a:ext>
            </a:extLst>
          </p:cNvPr>
          <p:cNvSpPr txBox="1"/>
          <p:nvPr/>
        </p:nvSpPr>
        <p:spPr>
          <a:xfrm>
            <a:off x="1839041" y="925178"/>
            <a:ext cx="7170286" cy="400110"/>
          </a:xfrm>
          <a:prstGeom prst="rect">
            <a:avLst/>
          </a:prstGeom>
          <a:noFill/>
        </p:spPr>
        <p:txBody>
          <a:bodyPr wrap="square" rtlCol="0">
            <a:spAutoFit/>
          </a:bodyPr>
          <a:lstStyle/>
          <a:p>
            <a:pPr>
              <a:defRPr/>
            </a:pPr>
            <a:r>
              <a:rPr kumimoji="1" lang="ja-JP" altLang="en-US" sz="2000" kern="0" dirty="0">
                <a:solidFill>
                  <a:prstClr val="black"/>
                </a:solidFill>
              </a:rPr>
              <a:t>〇 </a:t>
            </a:r>
            <a:r>
              <a:rPr kumimoji="1" lang="en-US" altLang="ja-JP" sz="2000" kern="0" dirty="0">
                <a:solidFill>
                  <a:prstClr val="black"/>
                </a:solidFill>
              </a:rPr>
              <a:t>n=108, F2 (B6 x MOLF), 12~15 weeks. </a:t>
            </a:r>
            <a:endParaRPr kumimoji="1" lang="ja-JP" altLang="en-US" sz="2000" kern="0" dirty="0">
              <a:solidFill>
                <a:prstClr val="black"/>
              </a:solidFill>
            </a:endParaRPr>
          </a:p>
        </p:txBody>
      </p:sp>
      <p:cxnSp>
        <p:nvCxnSpPr>
          <p:cNvPr id="6" name="直線矢印コネクタ 4">
            <a:extLst>
              <a:ext uri="{FF2B5EF4-FFF2-40B4-BE49-F238E27FC236}">
                <a16:creationId xmlns:a16="http://schemas.microsoft.com/office/drawing/2014/main" id="{0948FCB6-ECFD-1C26-1A45-C66E6CE47C88}"/>
              </a:ext>
            </a:extLst>
          </p:cNvPr>
          <p:cNvCxnSpPr>
            <a:cxnSpLocks/>
            <a:endCxn id="10" idx="1"/>
          </p:cNvCxnSpPr>
          <p:nvPr/>
        </p:nvCxnSpPr>
        <p:spPr>
          <a:xfrm flipV="1">
            <a:off x="5261446" y="2872830"/>
            <a:ext cx="4676202" cy="147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図 44">
            <a:extLst>
              <a:ext uri="{FF2B5EF4-FFF2-40B4-BE49-F238E27FC236}">
                <a16:creationId xmlns:a16="http://schemas.microsoft.com/office/drawing/2014/main" id="{9F70DF0D-E174-0696-D0BF-1CACCE6C7310}"/>
              </a:ext>
            </a:extLst>
          </p:cNvPr>
          <p:cNvPicPr>
            <a:picLocks noChangeAspect="1"/>
          </p:cNvPicPr>
          <p:nvPr/>
        </p:nvPicPr>
        <p:blipFill>
          <a:blip r:embed="rId3"/>
          <a:stretch>
            <a:fillRect/>
          </a:stretch>
        </p:blipFill>
        <p:spPr>
          <a:xfrm>
            <a:off x="5002513" y="2240072"/>
            <a:ext cx="354959" cy="468000"/>
          </a:xfrm>
          <a:prstGeom prst="rect">
            <a:avLst/>
          </a:prstGeom>
        </p:spPr>
      </p:pic>
      <p:sp>
        <p:nvSpPr>
          <p:cNvPr id="8" name="楕円 7">
            <a:extLst>
              <a:ext uri="{FF2B5EF4-FFF2-40B4-BE49-F238E27FC236}">
                <a16:creationId xmlns:a16="http://schemas.microsoft.com/office/drawing/2014/main" id="{3071F562-3562-0941-15D6-B2CFB315B062}"/>
              </a:ext>
            </a:extLst>
          </p:cNvPr>
          <p:cNvSpPr/>
          <p:nvPr/>
        </p:nvSpPr>
        <p:spPr>
          <a:xfrm>
            <a:off x="5079832" y="2777284"/>
            <a:ext cx="180000" cy="18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12">
            <a:extLst>
              <a:ext uri="{FF2B5EF4-FFF2-40B4-BE49-F238E27FC236}">
                <a16:creationId xmlns:a16="http://schemas.microsoft.com/office/drawing/2014/main" id="{4DF6F4D7-26B1-B14D-CA39-78DAE3BE5F5A}"/>
              </a:ext>
            </a:extLst>
          </p:cNvPr>
          <p:cNvSpPr txBox="1"/>
          <p:nvPr/>
        </p:nvSpPr>
        <p:spPr>
          <a:xfrm>
            <a:off x="7078681" y="2437817"/>
            <a:ext cx="1058325" cy="400110"/>
          </a:xfrm>
          <a:prstGeom prst="rect">
            <a:avLst/>
          </a:prstGeom>
          <a:noFill/>
        </p:spPr>
        <p:txBody>
          <a:bodyPr wrap="square" rtlCol="0">
            <a:spAutoFit/>
          </a:bodyPr>
          <a:lstStyle/>
          <a:p>
            <a:pPr algn="ctr"/>
            <a:r>
              <a:rPr kumimoji="1" lang="en-US" altLang="ja-JP" sz="2000" dirty="0"/>
              <a:t>7 hours</a:t>
            </a:r>
            <a:endParaRPr kumimoji="1" lang="ja-JP" altLang="en-US" sz="2000" dirty="0"/>
          </a:p>
        </p:txBody>
      </p:sp>
      <p:sp>
        <p:nvSpPr>
          <p:cNvPr id="10" name="正方形/長方形 27">
            <a:extLst>
              <a:ext uri="{FF2B5EF4-FFF2-40B4-BE49-F238E27FC236}">
                <a16:creationId xmlns:a16="http://schemas.microsoft.com/office/drawing/2014/main" id="{838CB1E9-4B72-B2F9-B02A-31C01DBFB10E}"/>
              </a:ext>
            </a:extLst>
          </p:cNvPr>
          <p:cNvSpPr/>
          <p:nvPr/>
        </p:nvSpPr>
        <p:spPr>
          <a:xfrm>
            <a:off x="9937648" y="2782830"/>
            <a:ext cx="180000" cy="1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8">
            <a:extLst>
              <a:ext uri="{FF2B5EF4-FFF2-40B4-BE49-F238E27FC236}">
                <a16:creationId xmlns:a16="http://schemas.microsoft.com/office/drawing/2014/main" id="{7D717B3B-341D-61AA-99ED-BA5A119BABE4}"/>
              </a:ext>
            </a:extLst>
          </p:cNvPr>
          <p:cNvSpPr txBox="1"/>
          <p:nvPr/>
        </p:nvSpPr>
        <p:spPr>
          <a:xfrm>
            <a:off x="4714240" y="1804754"/>
            <a:ext cx="3281680" cy="400110"/>
          </a:xfrm>
          <a:prstGeom prst="rect">
            <a:avLst/>
          </a:prstGeom>
          <a:noFill/>
        </p:spPr>
        <p:txBody>
          <a:bodyPr wrap="square">
            <a:spAutoFit/>
          </a:bodyPr>
          <a:lstStyle/>
          <a:p>
            <a:pPr algn="ctr"/>
            <a:r>
              <a:rPr lang="en-US" altLang="ja-JP" sz="2000" dirty="0"/>
              <a:t>LPS IP: 25 </a:t>
            </a:r>
            <a:r>
              <a:rPr lang="en-US" altLang="ja-JP" sz="2000" dirty="0" err="1"/>
              <a:t>μg</a:t>
            </a:r>
            <a:r>
              <a:rPr lang="en-US" altLang="ja-JP" sz="2000" dirty="0"/>
              <a:t>/g x Body weight</a:t>
            </a:r>
            <a:endParaRPr lang="ja-JP" altLang="en-US" sz="2000" dirty="0"/>
          </a:p>
        </p:txBody>
      </p:sp>
      <p:sp>
        <p:nvSpPr>
          <p:cNvPr id="12" name="テキスト ボックス 26">
            <a:extLst>
              <a:ext uri="{FF2B5EF4-FFF2-40B4-BE49-F238E27FC236}">
                <a16:creationId xmlns:a16="http://schemas.microsoft.com/office/drawing/2014/main" id="{E89393C1-C9E4-B31F-F571-1829BC44FE5B}"/>
              </a:ext>
            </a:extLst>
          </p:cNvPr>
          <p:cNvSpPr txBox="1"/>
          <p:nvPr/>
        </p:nvSpPr>
        <p:spPr>
          <a:xfrm>
            <a:off x="2389200" y="4830033"/>
            <a:ext cx="8207680" cy="400110"/>
          </a:xfrm>
          <a:prstGeom prst="rect">
            <a:avLst/>
          </a:prstGeom>
          <a:noFill/>
        </p:spPr>
        <p:txBody>
          <a:bodyPr wrap="square" rtlCol="0">
            <a:spAutoFit/>
          </a:bodyPr>
          <a:lstStyle/>
          <a:p>
            <a:r>
              <a:rPr kumimoji="1" lang="en-US" altLang="ja-JP" sz="2000" dirty="0"/>
              <a:t>: Take body temperature once an hour until body temperature drops to 30</a:t>
            </a:r>
            <a:r>
              <a:rPr kumimoji="1" lang="ja-JP" altLang="en-US" sz="2000" dirty="0"/>
              <a:t> ℃</a:t>
            </a:r>
          </a:p>
        </p:txBody>
      </p:sp>
      <p:sp>
        <p:nvSpPr>
          <p:cNvPr id="13" name="正方形/長方形 30">
            <a:extLst>
              <a:ext uri="{FF2B5EF4-FFF2-40B4-BE49-F238E27FC236}">
                <a16:creationId xmlns:a16="http://schemas.microsoft.com/office/drawing/2014/main" id="{465CF5CC-7F6B-7FAC-4A1E-E48070B68F40}"/>
              </a:ext>
            </a:extLst>
          </p:cNvPr>
          <p:cNvSpPr/>
          <p:nvPr/>
        </p:nvSpPr>
        <p:spPr>
          <a:xfrm>
            <a:off x="2031832" y="5373611"/>
            <a:ext cx="190408" cy="1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31">
            <a:extLst>
              <a:ext uri="{FF2B5EF4-FFF2-40B4-BE49-F238E27FC236}">
                <a16:creationId xmlns:a16="http://schemas.microsoft.com/office/drawing/2014/main" id="{AB02B1A9-3C3E-9C6A-47C8-FA8CA8EE7898}"/>
              </a:ext>
            </a:extLst>
          </p:cNvPr>
          <p:cNvSpPr txBox="1"/>
          <p:nvPr/>
        </p:nvSpPr>
        <p:spPr>
          <a:xfrm>
            <a:off x="2401232" y="5278945"/>
            <a:ext cx="7978480" cy="707886"/>
          </a:xfrm>
          <a:prstGeom prst="rect">
            <a:avLst/>
          </a:prstGeom>
          <a:noFill/>
        </p:spPr>
        <p:txBody>
          <a:bodyPr wrap="square" rtlCol="0">
            <a:spAutoFit/>
          </a:bodyPr>
          <a:lstStyle/>
          <a:p>
            <a:r>
              <a:rPr kumimoji="1" lang="en-US" altLang="ja-JP" sz="2000" dirty="0"/>
              <a:t>: Collect serum immediately after sacrifice. </a:t>
            </a:r>
          </a:p>
          <a:p>
            <a:r>
              <a:rPr kumimoji="1" lang="ja-JP" altLang="en-US" sz="2000" dirty="0"/>
              <a:t>   </a:t>
            </a:r>
            <a:r>
              <a:rPr kumimoji="1" lang="en-US" altLang="ja-JP" sz="2000" dirty="0"/>
              <a:t>ELISA for inflammation-related factors (IL-1b, IL-6, TNF, IFN).</a:t>
            </a:r>
          </a:p>
        </p:txBody>
      </p:sp>
      <p:cxnSp>
        <p:nvCxnSpPr>
          <p:cNvPr id="16" name="Straight Connector 15">
            <a:extLst>
              <a:ext uri="{FF2B5EF4-FFF2-40B4-BE49-F238E27FC236}">
                <a16:creationId xmlns:a16="http://schemas.microsoft.com/office/drawing/2014/main" id="{82D0DDF2-2148-FD30-634D-38B501B87C37}"/>
              </a:ext>
            </a:extLst>
          </p:cNvPr>
          <p:cNvCxnSpPr/>
          <p:nvPr/>
        </p:nvCxnSpPr>
        <p:spPr>
          <a:xfrm>
            <a:off x="1839042" y="5039360"/>
            <a:ext cx="55015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 name="直線矢印コネクタ 4">
            <a:extLst>
              <a:ext uri="{FF2B5EF4-FFF2-40B4-BE49-F238E27FC236}">
                <a16:creationId xmlns:a16="http://schemas.microsoft.com/office/drawing/2014/main" id="{12BE2B3F-D6F0-305D-9072-00621DE23704}"/>
              </a:ext>
            </a:extLst>
          </p:cNvPr>
          <p:cNvCxnSpPr>
            <a:cxnSpLocks/>
            <a:endCxn id="8" idx="2"/>
          </p:cNvCxnSpPr>
          <p:nvPr/>
        </p:nvCxnSpPr>
        <p:spPr>
          <a:xfrm flipV="1">
            <a:off x="3017520" y="2867284"/>
            <a:ext cx="2062312" cy="79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7">
            <a:extLst>
              <a:ext uri="{FF2B5EF4-FFF2-40B4-BE49-F238E27FC236}">
                <a16:creationId xmlns:a16="http://schemas.microsoft.com/office/drawing/2014/main" id="{50B043F0-E8BA-030E-57CA-5104A6A857CD}"/>
              </a:ext>
            </a:extLst>
          </p:cNvPr>
          <p:cNvSpPr/>
          <p:nvPr/>
        </p:nvSpPr>
        <p:spPr>
          <a:xfrm>
            <a:off x="2915752" y="2787444"/>
            <a:ext cx="180000" cy="18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617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0EF538B8-B917-588C-E8A6-D941478FB975}"/>
              </a:ext>
            </a:extLst>
          </p:cNvPr>
          <p:cNvPicPr>
            <a:picLocks noChangeAspect="1"/>
          </p:cNvPicPr>
          <p:nvPr/>
        </p:nvPicPr>
        <p:blipFill>
          <a:blip r:embed="rId2"/>
          <a:stretch>
            <a:fillRect/>
          </a:stretch>
        </p:blipFill>
        <p:spPr>
          <a:xfrm>
            <a:off x="125669" y="494186"/>
            <a:ext cx="5913880" cy="3929553"/>
          </a:xfrm>
          <a:prstGeom prst="rect">
            <a:avLst/>
          </a:prstGeom>
        </p:spPr>
      </p:pic>
      <p:pic>
        <p:nvPicPr>
          <p:cNvPr id="11" name="Picture 10" descr="Chart, line chart&#10;&#10;Description automatically generated">
            <a:extLst>
              <a:ext uri="{FF2B5EF4-FFF2-40B4-BE49-F238E27FC236}">
                <a16:creationId xmlns:a16="http://schemas.microsoft.com/office/drawing/2014/main" id="{BBC996B8-3212-0921-8937-94FA1E44B13B}"/>
              </a:ext>
            </a:extLst>
          </p:cNvPr>
          <p:cNvPicPr>
            <a:picLocks noChangeAspect="1"/>
          </p:cNvPicPr>
          <p:nvPr/>
        </p:nvPicPr>
        <p:blipFill>
          <a:blip r:embed="rId3"/>
          <a:stretch>
            <a:fillRect/>
          </a:stretch>
        </p:blipFill>
        <p:spPr>
          <a:xfrm>
            <a:off x="6164738" y="588779"/>
            <a:ext cx="5711452" cy="3929553"/>
          </a:xfrm>
          <a:prstGeom prst="rect">
            <a:avLst/>
          </a:prstGeom>
        </p:spPr>
      </p:pic>
      <p:sp>
        <p:nvSpPr>
          <p:cNvPr id="2" name="TextBox 1">
            <a:extLst>
              <a:ext uri="{FF2B5EF4-FFF2-40B4-BE49-F238E27FC236}">
                <a16:creationId xmlns:a16="http://schemas.microsoft.com/office/drawing/2014/main" id="{26871D97-6463-B26D-4CC3-93DD03C8661B}"/>
              </a:ext>
            </a:extLst>
          </p:cNvPr>
          <p:cNvSpPr txBox="1"/>
          <p:nvPr/>
        </p:nvSpPr>
        <p:spPr>
          <a:xfrm>
            <a:off x="125669" y="124854"/>
            <a:ext cx="6442213" cy="369332"/>
          </a:xfrm>
          <a:prstGeom prst="rect">
            <a:avLst/>
          </a:prstGeom>
          <a:noFill/>
        </p:spPr>
        <p:txBody>
          <a:bodyPr wrap="none" rtlCol="0">
            <a:spAutoFit/>
          </a:bodyPr>
          <a:lstStyle/>
          <a:p>
            <a:r>
              <a:rPr lang="en-US" dirty="0"/>
              <a:t>Temperature phenotype: </a:t>
            </a:r>
            <a:r>
              <a:rPr lang="en-US" dirty="0" err="1"/>
              <a:t>min_t</a:t>
            </a:r>
            <a:r>
              <a:rPr lang="en-US" dirty="0"/>
              <a:t> and </a:t>
            </a:r>
            <a:r>
              <a:rPr lang="en-US" dirty="0" err="1"/>
              <a:t>max_t</a:t>
            </a:r>
            <a:r>
              <a:rPr lang="en-US" dirty="0"/>
              <a:t> for each animal over 7h</a:t>
            </a:r>
          </a:p>
        </p:txBody>
      </p:sp>
      <p:sp>
        <p:nvSpPr>
          <p:cNvPr id="4" name="TextBox 3">
            <a:extLst>
              <a:ext uri="{FF2B5EF4-FFF2-40B4-BE49-F238E27FC236}">
                <a16:creationId xmlns:a16="http://schemas.microsoft.com/office/drawing/2014/main" id="{6AB87ECB-0A6B-EDD2-076F-DC0FFF704862}"/>
              </a:ext>
            </a:extLst>
          </p:cNvPr>
          <p:cNvSpPr txBox="1"/>
          <p:nvPr/>
        </p:nvSpPr>
        <p:spPr>
          <a:xfrm>
            <a:off x="0" y="4608405"/>
            <a:ext cx="3173176" cy="369332"/>
          </a:xfrm>
          <a:prstGeom prst="rect">
            <a:avLst/>
          </a:prstGeom>
          <a:noFill/>
        </p:spPr>
        <p:txBody>
          <a:bodyPr wrap="none" rtlCol="0">
            <a:spAutoFit/>
          </a:bodyPr>
          <a:lstStyle/>
          <a:p>
            <a:r>
              <a:rPr lang="en-US" dirty="0"/>
              <a:t>Cytokine phenotypes @ 7h only</a:t>
            </a:r>
          </a:p>
        </p:txBody>
      </p:sp>
      <p:pic>
        <p:nvPicPr>
          <p:cNvPr id="8" name="Picture 7" descr="A picture containing text, screenshot, colorfulness, square&#10;&#10;Description automatically generated">
            <a:extLst>
              <a:ext uri="{FF2B5EF4-FFF2-40B4-BE49-F238E27FC236}">
                <a16:creationId xmlns:a16="http://schemas.microsoft.com/office/drawing/2014/main" id="{97A023BD-7743-24DB-4763-F2D765D61F4E}"/>
              </a:ext>
            </a:extLst>
          </p:cNvPr>
          <p:cNvPicPr>
            <a:picLocks noChangeAspect="1"/>
          </p:cNvPicPr>
          <p:nvPr/>
        </p:nvPicPr>
        <p:blipFill>
          <a:blip r:embed="rId4"/>
          <a:stretch>
            <a:fillRect/>
          </a:stretch>
        </p:blipFill>
        <p:spPr>
          <a:xfrm>
            <a:off x="3450959" y="4423739"/>
            <a:ext cx="2589314" cy="2273543"/>
          </a:xfrm>
          <a:prstGeom prst="rect">
            <a:avLst/>
          </a:prstGeom>
        </p:spPr>
      </p:pic>
      <p:cxnSp>
        <p:nvCxnSpPr>
          <p:cNvPr id="10" name="Straight Arrow Connector 9">
            <a:extLst>
              <a:ext uri="{FF2B5EF4-FFF2-40B4-BE49-F238E27FC236}">
                <a16:creationId xmlns:a16="http://schemas.microsoft.com/office/drawing/2014/main" id="{9A213EFE-C536-37DA-716D-AEC77625B29E}"/>
              </a:ext>
            </a:extLst>
          </p:cNvPr>
          <p:cNvCxnSpPr>
            <a:cxnSpLocks/>
            <a:stCxn id="12" idx="1"/>
          </p:cNvCxnSpPr>
          <p:nvPr/>
        </p:nvCxnSpPr>
        <p:spPr>
          <a:xfrm flipH="1">
            <a:off x="8007178" y="456515"/>
            <a:ext cx="358346" cy="13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1C01DB-20C3-C12F-EB18-8B4A0060E3B6}"/>
              </a:ext>
            </a:extLst>
          </p:cNvPr>
          <p:cNvSpPr txBox="1"/>
          <p:nvPr/>
        </p:nvSpPr>
        <p:spPr>
          <a:xfrm>
            <a:off x="8365524" y="271849"/>
            <a:ext cx="1106008" cy="369332"/>
          </a:xfrm>
          <a:prstGeom prst="rect">
            <a:avLst/>
          </a:prstGeom>
          <a:noFill/>
        </p:spPr>
        <p:txBody>
          <a:bodyPr wrap="none" rtlCol="0">
            <a:spAutoFit/>
          </a:bodyPr>
          <a:lstStyle/>
          <a:p>
            <a:r>
              <a:rPr lang="en-US" dirty="0"/>
              <a:t>Fever ~2h</a:t>
            </a:r>
          </a:p>
        </p:txBody>
      </p:sp>
      <p:sp>
        <p:nvSpPr>
          <p:cNvPr id="13" name="TextBox 12">
            <a:extLst>
              <a:ext uri="{FF2B5EF4-FFF2-40B4-BE49-F238E27FC236}">
                <a16:creationId xmlns:a16="http://schemas.microsoft.com/office/drawing/2014/main" id="{91FE57AE-9818-5E13-A8C9-C2313B541ECB}"/>
              </a:ext>
            </a:extLst>
          </p:cNvPr>
          <p:cNvSpPr txBox="1"/>
          <p:nvPr/>
        </p:nvSpPr>
        <p:spPr>
          <a:xfrm>
            <a:off x="10152345" y="4518332"/>
            <a:ext cx="1418978" cy="369332"/>
          </a:xfrm>
          <a:prstGeom prst="rect">
            <a:avLst/>
          </a:prstGeom>
          <a:noFill/>
        </p:spPr>
        <p:txBody>
          <a:bodyPr wrap="none" rtlCol="0">
            <a:spAutoFit/>
          </a:bodyPr>
          <a:lstStyle/>
          <a:p>
            <a:r>
              <a:rPr lang="en-US" dirty="0"/>
              <a:t>Hypothermia</a:t>
            </a:r>
          </a:p>
        </p:txBody>
      </p:sp>
      <p:cxnSp>
        <p:nvCxnSpPr>
          <p:cNvPr id="14" name="Straight Arrow Connector 13">
            <a:extLst>
              <a:ext uri="{FF2B5EF4-FFF2-40B4-BE49-F238E27FC236}">
                <a16:creationId xmlns:a16="http://schemas.microsoft.com/office/drawing/2014/main" id="{F701FB4D-EF16-ACFD-109C-54FD522D7A4C}"/>
              </a:ext>
            </a:extLst>
          </p:cNvPr>
          <p:cNvCxnSpPr>
            <a:cxnSpLocks/>
          </p:cNvCxnSpPr>
          <p:nvPr/>
        </p:nvCxnSpPr>
        <p:spPr>
          <a:xfrm flipV="1">
            <a:off x="10341814" y="3670415"/>
            <a:ext cx="0" cy="75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19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25042FB-A0FF-B591-30E8-F01CD39D9657}"/>
              </a:ext>
            </a:extLst>
          </p:cNvPr>
          <p:cNvSpPr txBox="1"/>
          <p:nvPr/>
        </p:nvSpPr>
        <p:spPr>
          <a:xfrm>
            <a:off x="670339" y="2957637"/>
            <a:ext cx="1818126" cy="369332"/>
          </a:xfrm>
          <a:prstGeom prst="rect">
            <a:avLst/>
          </a:prstGeom>
          <a:noFill/>
        </p:spPr>
        <p:txBody>
          <a:bodyPr wrap="none" rtlCol="0">
            <a:spAutoFit/>
          </a:bodyPr>
          <a:lstStyle/>
          <a:p>
            <a:r>
              <a:rPr lang="en-US" u="sng" dirty="0"/>
              <a:t>Single QTL Model</a:t>
            </a:r>
          </a:p>
        </p:txBody>
      </p:sp>
      <p:sp>
        <p:nvSpPr>
          <p:cNvPr id="14" name="TextBox 13">
            <a:extLst>
              <a:ext uri="{FF2B5EF4-FFF2-40B4-BE49-F238E27FC236}">
                <a16:creationId xmlns:a16="http://schemas.microsoft.com/office/drawing/2014/main" id="{A408BC9A-08E4-8932-14D1-63BBA8309E39}"/>
              </a:ext>
            </a:extLst>
          </p:cNvPr>
          <p:cNvSpPr txBox="1"/>
          <p:nvPr/>
        </p:nvSpPr>
        <p:spPr>
          <a:xfrm>
            <a:off x="435935" y="393405"/>
            <a:ext cx="2006062" cy="369332"/>
          </a:xfrm>
          <a:prstGeom prst="rect">
            <a:avLst/>
          </a:prstGeom>
          <a:noFill/>
        </p:spPr>
        <p:txBody>
          <a:bodyPr wrap="none" rtlCol="0">
            <a:spAutoFit/>
          </a:bodyPr>
          <a:lstStyle/>
          <a:p>
            <a:r>
              <a:rPr lang="en-US" dirty="0"/>
              <a:t>Statistical Structure</a:t>
            </a:r>
          </a:p>
        </p:txBody>
      </p:sp>
      <p:pic>
        <p:nvPicPr>
          <p:cNvPr id="16" name="Picture 15" descr="Diagram&#10;&#10;Description automatically generated with low confidence">
            <a:extLst>
              <a:ext uri="{FF2B5EF4-FFF2-40B4-BE49-F238E27FC236}">
                <a16:creationId xmlns:a16="http://schemas.microsoft.com/office/drawing/2014/main" id="{08935150-3A2F-7A4F-E11E-C398BEE19439}"/>
              </a:ext>
            </a:extLst>
          </p:cNvPr>
          <p:cNvPicPr>
            <a:picLocks noChangeAspect="1"/>
          </p:cNvPicPr>
          <p:nvPr/>
        </p:nvPicPr>
        <p:blipFill>
          <a:blip r:embed="rId3"/>
          <a:stretch>
            <a:fillRect/>
          </a:stretch>
        </p:blipFill>
        <p:spPr>
          <a:xfrm>
            <a:off x="2599857" y="659821"/>
            <a:ext cx="6045200" cy="2044700"/>
          </a:xfrm>
          <a:prstGeom prst="rect">
            <a:avLst/>
          </a:prstGeom>
        </p:spPr>
      </p:pic>
      <p:pic>
        <p:nvPicPr>
          <p:cNvPr id="5" name="Picture 4">
            <a:extLst>
              <a:ext uri="{FF2B5EF4-FFF2-40B4-BE49-F238E27FC236}">
                <a16:creationId xmlns:a16="http://schemas.microsoft.com/office/drawing/2014/main" id="{DF9ADA4D-4B7F-9989-60D7-D54C6F21E640}"/>
              </a:ext>
            </a:extLst>
          </p:cNvPr>
          <p:cNvPicPr>
            <a:picLocks noChangeAspect="1"/>
          </p:cNvPicPr>
          <p:nvPr/>
        </p:nvPicPr>
        <p:blipFill>
          <a:blip r:embed="rId4"/>
          <a:stretch>
            <a:fillRect/>
          </a:stretch>
        </p:blipFill>
        <p:spPr>
          <a:xfrm>
            <a:off x="804702" y="3429000"/>
            <a:ext cx="1549400" cy="279400"/>
          </a:xfrm>
          <a:prstGeom prst="rect">
            <a:avLst/>
          </a:prstGeom>
        </p:spPr>
      </p:pic>
      <p:pic>
        <p:nvPicPr>
          <p:cNvPr id="10" name="Picture 9">
            <a:extLst>
              <a:ext uri="{FF2B5EF4-FFF2-40B4-BE49-F238E27FC236}">
                <a16:creationId xmlns:a16="http://schemas.microsoft.com/office/drawing/2014/main" id="{548523F1-0B01-630E-5EF5-BF44AB2DF440}"/>
              </a:ext>
            </a:extLst>
          </p:cNvPr>
          <p:cNvPicPr>
            <a:picLocks noChangeAspect="1"/>
          </p:cNvPicPr>
          <p:nvPr/>
        </p:nvPicPr>
        <p:blipFill>
          <a:blip r:embed="rId5"/>
          <a:stretch>
            <a:fillRect/>
          </a:stretch>
        </p:blipFill>
        <p:spPr>
          <a:xfrm>
            <a:off x="698662" y="4030144"/>
            <a:ext cx="1803400" cy="279400"/>
          </a:xfrm>
          <a:prstGeom prst="rect">
            <a:avLst/>
          </a:prstGeom>
        </p:spPr>
      </p:pic>
      <p:pic>
        <p:nvPicPr>
          <p:cNvPr id="15" name="Picture 14">
            <a:extLst>
              <a:ext uri="{FF2B5EF4-FFF2-40B4-BE49-F238E27FC236}">
                <a16:creationId xmlns:a16="http://schemas.microsoft.com/office/drawing/2014/main" id="{93C983E6-35BE-E5BA-B24B-53C2C187E799}"/>
              </a:ext>
            </a:extLst>
          </p:cNvPr>
          <p:cNvPicPr>
            <a:picLocks noChangeAspect="1"/>
          </p:cNvPicPr>
          <p:nvPr/>
        </p:nvPicPr>
        <p:blipFill>
          <a:blip r:embed="rId6"/>
          <a:stretch>
            <a:fillRect/>
          </a:stretch>
        </p:blipFill>
        <p:spPr>
          <a:xfrm>
            <a:off x="4756123" y="4247885"/>
            <a:ext cx="304800" cy="241300"/>
          </a:xfrm>
          <a:prstGeom prst="rect">
            <a:avLst/>
          </a:prstGeom>
        </p:spPr>
      </p:pic>
      <p:pic>
        <p:nvPicPr>
          <p:cNvPr id="24" name="Picture 23">
            <a:extLst>
              <a:ext uri="{FF2B5EF4-FFF2-40B4-BE49-F238E27FC236}">
                <a16:creationId xmlns:a16="http://schemas.microsoft.com/office/drawing/2014/main" id="{7EB1AA19-DA85-332C-F0A5-0795E52E30F1}"/>
              </a:ext>
            </a:extLst>
          </p:cNvPr>
          <p:cNvPicPr>
            <a:picLocks noChangeAspect="1"/>
          </p:cNvPicPr>
          <p:nvPr/>
        </p:nvPicPr>
        <p:blipFill>
          <a:blip r:embed="rId7"/>
          <a:stretch>
            <a:fillRect/>
          </a:stretch>
        </p:blipFill>
        <p:spPr>
          <a:xfrm>
            <a:off x="2156852" y="4705313"/>
            <a:ext cx="1846343" cy="323110"/>
          </a:xfrm>
          <a:prstGeom prst="rect">
            <a:avLst/>
          </a:prstGeom>
        </p:spPr>
      </p:pic>
      <p:pic>
        <p:nvPicPr>
          <p:cNvPr id="28" name="Picture 27">
            <a:extLst>
              <a:ext uri="{FF2B5EF4-FFF2-40B4-BE49-F238E27FC236}">
                <a16:creationId xmlns:a16="http://schemas.microsoft.com/office/drawing/2014/main" id="{429DCB76-1060-F449-1BFD-F26790F022B5}"/>
              </a:ext>
            </a:extLst>
          </p:cNvPr>
          <p:cNvPicPr>
            <a:picLocks noChangeAspect="1"/>
          </p:cNvPicPr>
          <p:nvPr/>
        </p:nvPicPr>
        <p:blipFill>
          <a:blip r:embed="rId8"/>
          <a:stretch>
            <a:fillRect/>
          </a:stretch>
        </p:blipFill>
        <p:spPr>
          <a:xfrm>
            <a:off x="216642" y="5360372"/>
            <a:ext cx="3069536" cy="323109"/>
          </a:xfrm>
          <a:prstGeom prst="rect">
            <a:avLst/>
          </a:prstGeom>
        </p:spPr>
      </p:pic>
      <p:sp>
        <p:nvSpPr>
          <p:cNvPr id="30" name="TextBox 29">
            <a:extLst>
              <a:ext uri="{FF2B5EF4-FFF2-40B4-BE49-F238E27FC236}">
                <a16:creationId xmlns:a16="http://schemas.microsoft.com/office/drawing/2014/main" id="{C937926E-76DD-E5C8-4B7B-1EDA3D8BBDED}"/>
              </a:ext>
            </a:extLst>
          </p:cNvPr>
          <p:cNvSpPr txBox="1"/>
          <p:nvPr/>
        </p:nvSpPr>
        <p:spPr>
          <a:xfrm>
            <a:off x="3474343" y="5337260"/>
            <a:ext cx="1979003" cy="369332"/>
          </a:xfrm>
          <a:prstGeom prst="rect">
            <a:avLst/>
          </a:prstGeom>
          <a:noFill/>
        </p:spPr>
        <p:txBody>
          <a:bodyPr wrap="none" rtlCol="0">
            <a:spAutoFit/>
          </a:bodyPr>
          <a:lstStyle/>
          <a:p>
            <a:r>
              <a:rPr lang="en-US" dirty="0"/>
              <a:t>Likelihood function</a:t>
            </a:r>
          </a:p>
        </p:txBody>
      </p:sp>
      <p:pic>
        <p:nvPicPr>
          <p:cNvPr id="32" name="Picture 31" descr="Text&#10;&#10;Description automatically generated">
            <a:extLst>
              <a:ext uri="{FF2B5EF4-FFF2-40B4-BE49-F238E27FC236}">
                <a16:creationId xmlns:a16="http://schemas.microsoft.com/office/drawing/2014/main" id="{1F8F71A9-48F9-87CD-585A-49F744471257}"/>
              </a:ext>
            </a:extLst>
          </p:cNvPr>
          <p:cNvPicPr>
            <a:picLocks noChangeAspect="1"/>
          </p:cNvPicPr>
          <p:nvPr/>
        </p:nvPicPr>
        <p:blipFill>
          <a:blip r:embed="rId9"/>
          <a:stretch>
            <a:fillRect/>
          </a:stretch>
        </p:blipFill>
        <p:spPr>
          <a:xfrm>
            <a:off x="216642" y="5847344"/>
            <a:ext cx="3429000" cy="762000"/>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E78F4BB-0E73-3ADB-AFBC-5B1763B97D67}"/>
                  </a:ext>
                </a:extLst>
              </p:cNvPr>
              <p:cNvSpPr txBox="1"/>
              <p:nvPr/>
            </p:nvSpPr>
            <p:spPr>
              <a:xfrm>
                <a:off x="92990" y="4683988"/>
                <a:ext cx="2261112" cy="402033"/>
              </a:xfrm>
              <a:prstGeom prst="rect">
                <a:avLst/>
              </a:prstGeom>
              <a:noFill/>
            </p:spPr>
            <p:txBody>
              <a:bodyPr wrap="square">
                <a:spAutoFit/>
              </a:bodyPr>
              <a:lstStyle/>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e>
                    </m:func>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𝑖</m:t>
                            </m:r>
                          </m:sub>
                        </m:sSub>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 </a:t>
                </a:r>
              </a:p>
            </p:txBody>
          </p:sp>
        </mc:Choice>
        <mc:Fallback xmlns="">
          <p:sp>
            <p:nvSpPr>
              <p:cNvPr id="34" name="TextBox 33">
                <a:extLst>
                  <a:ext uri="{FF2B5EF4-FFF2-40B4-BE49-F238E27FC236}">
                    <a16:creationId xmlns:a16="http://schemas.microsoft.com/office/drawing/2014/main" id="{AE78F4BB-0E73-3ADB-AFBC-5B1763B97D67}"/>
                  </a:ext>
                </a:extLst>
              </p:cNvPr>
              <p:cNvSpPr txBox="1">
                <a:spLocks noRot="1" noChangeAspect="1" noMove="1" noResize="1" noEditPoints="1" noAdjustHandles="1" noChangeArrowheads="1" noChangeShapeType="1" noTextEdit="1"/>
              </p:cNvSpPr>
              <p:nvPr/>
            </p:nvSpPr>
            <p:spPr>
              <a:xfrm>
                <a:off x="92990" y="4683988"/>
                <a:ext cx="2261112" cy="402033"/>
              </a:xfrm>
              <a:prstGeom prst="rect">
                <a:avLst/>
              </a:prstGeom>
              <a:blipFill>
                <a:blip r:embed="rId10"/>
                <a:stretch>
                  <a:fillRect t="-3030" b="-1818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EA07C35-FB0B-8EE5-7305-44E59ED971C4}"/>
              </a:ext>
            </a:extLst>
          </p:cNvPr>
          <p:cNvSpPr txBox="1"/>
          <p:nvPr/>
        </p:nvSpPr>
        <p:spPr>
          <a:xfrm>
            <a:off x="8851073" y="6565426"/>
            <a:ext cx="3230949" cy="307777"/>
          </a:xfrm>
          <a:prstGeom prst="rect">
            <a:avLst/>
          </a:prstGeom>
          <a:noFill/>
        </p:spPr>
        <p:txBody>
          <a:bodyPr wrap="none" rtlCol="0">
            <a:spAutoFit/>
          </a:bodyPr>
          <a:lstStyle/>
          <a:p>
            <a:r>
              <a:rPr lang="en-US" sz="1400" dirty="0">
                <a:solidFill>
                  <a:schemeClr val="tx1">
                    <a:lumMod val="50000"/>
                    <a:lumOff val="50000"/>
                  </a:schemeClr>
                </a:solidFill>
              </a:rPr>
              <a:t>https://</a:t>
            </a:r>
            <a:r>
              <a:rPr lang="en-US" sz="1400" dirty="0" err="1">
                <a:solidFill>
                  <a:schemeClr val="tx1">
                    <a:lumMod val="50000"/>
                    <a:lumOff val="50000"/>
                  </a:schemeClr>
                </a:solidFill>
              </a:rPr>
              <a:t>www.biostat.wisc.edu</a:t>
            </a:r>
            <a:r>
              <a:rPr lang="en-US" sz="1400" dirty="0">
                <a:solidFill>
                  <a:schemeClr val="tx1">
                    <a:lumMod val="50000"/>
                    <a:lumOff val="50000"/>
                  </a:schemeClr>
                </a:solidFill>
              </a:rPr>
              <a:t>/~</a:t>
            </a:r>
            <a:r>
              <a:rPr lang="en-US" sz="1400" dirty="0" err="1">
                <a:solidFill>
                  <a:schemeClr val="tx1">
                    <a:lumMod val="50000"/>
                    <a:lumOff val="50000"/>
                  </a:schemeClr>
                </a:solidFill>
              </a:rPr>
              <a:t>kbroman</a:t>
            </a:r>
            <a:r>
              <a:rPr lang="en-US" sz="1400" dirty="0">
                <a:solidFill>
                  <a:schemeClr val="tx1">
                    <a:lumMod val="50000"/>
                    <a:lumOff val="50000"/>
                  </a:schemeClr>
                </a:solidFill>
              </a:rPr>
              <a:t>/</a:t>
            </a:r>
          </a:p>
        </p:txBody>
      </p:sp>
      <p:sp>
        <p:nvSpPr>
          <p:cNvPr id="3" name="TextBox 2">
            <a:extLst>
              <a:ext uri="{FF2B5EF4-FFF2-40B4-BE49-F238E27FC236}">
                <a16:creationId xmlns:a16="http://schemas.microsoft.com/office/drawing/2014/main" id="{C023CCE0-3F78-D93B-ED0D-2F5E6CC8D1F8}"/>
              </a:ext>
            </a:extLst>
          </p:cNvPr>
          <p:cNvSpPr txBox="1"/>
          <p:nvPr/>
        </p:nvSpPr>
        <p:spPr>
          <a:xfrm>
            <a:off x="61798" y="137042"/>
            <a:ext cx="3822457" cy="646331"/>
          </a:xfrm>
          <a:prstGeom prst="rect">
            <a:avLst/>
          </a:prstGeom>
          <a:solidFill>
            <a:schemeClr val="tx1"/>
          </a:solidFill>
        </p:spPr>
        <p:txBody>
          <a:bodyPr wrap="none" rtlCol="0">
            <a:spAutoFit/>
          </a:bodyPr>
          <a:lstStyle/>
          <a:p>
            <a:r>
              <a:rPr lang="en-US" sz="3600" dirty="0">
                <a:solidFill>
                  <a:schemeClr val="bg1"/>
                </a:solidFill>
              </a:rPr>
              <a:t>Statistical Structure</a:t>
            </a:r>
          </a:p>
        </p:txBody>
      </p:sp>
      <p:sp>
        <p:nvSpPr>
          <p:cNvPr id="4" name="TextBox 3">
            <a:extLst>
              <a:ext uri="{FF2B5EF4-FFF2-40B4-BE49-F238E27FC236}">
                <a16:creationId xmlns:a16="http://schemas.microsoft.com/office/drawing/2014/main" id="{5F279CB5-B785-897B-0DEC-C4AB09B72EC7}"/>
              </a:ext>
            </a:extLst>
          </p:cNvPr>
          <p:cNvSpPr txBox="1"/>
          <p:nvPr/>
        </p:nvSpPr>
        <p:spPr>
          <a:xfrm>
            <a:off x="8346294" y="6299761"/>
            <a:ext cx="3763403" cy="369332"/>
          </a:xfrm>
          <a:prstGeom prst="rect">
            <a:avLst/>
          </a:prstGeom>
          <a:noFill/>
        </p:spPr>
        <p:txBody>
          <a:bodyPr wrap="none" rtlCol="0">
            <a:spAutoFit/>
          </a:bodyPr>
          <a:lstStyle/>
          <a:p>
            <a:r>
              <a:rPr lang="en-US" dirty="0"/>
              <a:t>Lander &amp; Botstein 1989, Broman 2016</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D1AC0B-CBEE-883A-DB03-F03F3D8C013A}"/>
                  </a:ext>
                </a:extLst>
              </p:cNvPr>
              <p:cNvSpPr txBox="1"/>
              <p:nvPr/>
            </p:nvSpPr>
            <p:spPr>
              <a:xfrm>
                <a:off x="4715682" y="3123470"/>
                <a:ext cx="26071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m:oMathPara>
                </a14:m>
                <a:endParaRPr lang="en-US" dirty="0"/>
              </a:p>
            </p:txBody>
          </p:sp>
        </mc:Choice>
        <mc:Fallback xmlns="">
          <p:sp>
            <p:nvSpPr>
              <p:cNvPr id="7" name="TextBox 6">
                <a:extLst>
                  <a:ext uri="{FF2B5EF4-FFF2-40B4-BE49-F238E27FC236}">
                    <a16:creationId xmlns:a16="http://schemas.microsoft.com/office/drawing/2014/main" id="{71D1AC0B-CBEE-883A-DB03-F03F3D8C013A}"/>
                  </a:ext>
                </a:extLst>
              </p:cNvPr>
              <p:cNvSpPr txBox="1">
                <a:spLocks noRot="1" noChangeAspect="1" noMove="1" noResize="1" noEditPoints="1" noAdjustHandles="1" noChangeArrowheads="1" noChangeShapeType="1" noTextEdit="1"/>
              </p:cNvSpPr>
              <p:nvPr/>
            </p:nvSpPr>
            <p:spPr>
              <a:xfrm>
                <a:off x="4715682" y="3123470"/>
                <a:ext cx="260712" cy="553998"/>
              </a:xfrm>
              <a:prstGeom prst="rect">
                <a:avLst/>
              </a:prstGeom>
              <a:blipFill>
                <a:blip r:embed="rId11"/>
                <a:stretch>
                  <a:fillRect l="-23810" r="-9524"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8FD56D-9046-9A22-EF8D-EDEDC3B7876C}"/>
                  </a:ext>
                </a:extLst>
              </p:cNvPr>
              <p:cNvSpPr txBox="1"/>
              <p:nvPr/>
            </p:nvSpPr>
            <p:spPr>
              <a:xfrm>
                <a:off x="4756123" y="3891644"/>
                <a:ext cx="1402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n-US" dirty="0"/>
              </a:p>
            </p:txBody>
          </p:sp>
        </mc:Choice>
        <mc:Fallback xmlns="">
          <p:sp>
            <p:nvSpPr>
              <p:cNvPr id="8" name="TextBox 7">
                <a:extLst>
                  <a:ext uri="{FF2B5EF4-FFF2-40B4-BE49-F238E27FC236}">
                    <a16:creationId xmlns:a16="http://schemas.microsoft.com/office/drawing/2014/main" id="{AF8FD56D-9046-9A22-EF8D-EDEDC3B7876C}"/>
                  </a:ext>
                </a:extLst>
              </p:cNvPr>
              <p:cNvSpPr txBox="1">
                <a:spLocks noRot="1" noChangeAspect="1" noMove="1" noResize="1" noEditPoints="1" noAdjustHandles="1" noChangeArrowheads="1" noChangeShapeType="1" noTextEdit="1"/>
              </p:cNvSpPr>
              <p:nvPr/>
            </p:nvSpPr>
            <p:spPr>
              <a:xfrm>
                <a:off x="4756123" y="3891644"/>
                <a:ext cx="140230" cy="276999"/>
              </a:xfrm>
              <a:prstGeom prst="rect">
                <a:avLst/>
              </a:prstGeom>
              <a:blipFill>
                <a:blip r:embed="rId12"/>
                <a:stretch>
                  <a:fillRect l="-50000" r="-50000" b="-3043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16CD3C5-44BD-9323-F1AC-044DACB829DC}"/>
              </a:ext>
            </a:extLst>
          </p:cNvPr>
          <p:cNvSpPr txBox="1"/>
          <p:nvPr/>
        </p:nvSpPr>
        <p:spPr>
          <a:xfrm>
            <a:off x="2857315" y="3901443"/>
            <a:ext cx="1818768" cy="338554"/>
          </a:xfrm>
          <a:prstGeom prst="rect">
            <a:avLst/>
          </a:prstGeom>
          <a:noFill/>
        </p:spPr>
        <p:txBody>
          <a:bodyPr wrap="none" rtlCol="0">
            <a:spAutoFit/>
          </a:bodyPr>
          <a:lstStyle/>
          <a:p>
            <a:r>
              <a:rPr lang="en-US" sz="1600" dirty="0"/>
              <a:t>Unknown genotype</a:t>
            </a:r>
          </a:p>
        </p:txBody>
      </p:sp>
      <p:sp>
        <p:nvSpPr>
          <p:cNvPr id="11" name="TextBox 10">
            <a:extLst>
              <a:ext uri="{FF2B5EF4-FFF2-40B4-BE49-F238E27FC236}">
                <a16:creationId xmlns:a16="http://schemas.microsoft.com/office/drawing/2014/main" id="{5B69E27E-28F3-371E-BBDA-041B54A7777B}"/>
              </a:ext>
            </a:extLst>
          </p:cNvPr>
          <p:cNvSpPr txBox="1"/>
          <p:nvPr/>
        </p:nvSpPr>
        <p:spPr>
          <a:xfrm>
            <a:off x="2857315" y="4175802"/>
            <a:ext cx="1926618" cy="338554"/>
          </a:xfrm>
          <a:prstGeom prst="rect">
            <a:avLst/>
          </a:prstGeom>
          <a:noFill/>
        </p:spPr>
        <p:txBody>
          <a:bodyPr wrap="none" rtlCol="0">
            <a:spAutoFit/>
          </a:bodyPr>
          <a:lstStyle/>
          <a:p>
            <a:r>
              <a:rPr lang="en-US" sz="1600" dirty="0"/>
              <a:t>Neighboring markers</a:t>
            </a:r>
          </a:p>
        </p:txBody>
      </p:sp>
      <p:sp>
        <p:nvSpPr>
          <p:cNvPr id="12" name="TextBox 11">
            <a:extLst>
              <a:ext uri="{FF2B5EF4-FFF2-40B4-BE49-F238E27FC236}">
                <a16:creationId xmlns:a16="http://schemas.microsoft.com/office/drawing/2014/main" id="{C6BBCF28-9CC7-88CB-3631-7D0BB1881E50}"/>
              </a:ext>
            </a:extLst>
          </p:cNvPr>
          <p:cNvSpPr txBox="1"/>
          <p:nvPr/>
        </p:nvSpPr>
        <p:spPr>
          <a:xfrm>
            <a:off x="3530373" y="3160954"/>
            <a:ext cx="1088760" cy="338554"/>
          </a:xfrm>
          <a:prstGeom prst="rect">
            <a:avLst/>
          </a:prstGeom>
          <a:noFill/>
        </p:spPr>
        <p:txBody>
          <a:bodyPr wrap="none" rtlCol="0">
            <a:spAutoFit/>
          </a:bodyPr>
          <a:lstStyle/>
          <a:p>
            <a:r>
              <a:rPr lang="en-US" sz="1600" dirty="0"/>
              <a:t>Phenotype</a:t>
            </a:r>
          </a:p>
        </p:txBody>
      </p:sp>
      <p:sp>
        <p:nvSpPr>
          <p:cNvPr id="13" name="TextBox 12">
            <a:extLst>
              <a:ext uri="{FF2B5EF4-FFF2-40B4-BE49-F238E27FC236}">
                <a16:creationId xmlns:a16="http://schemas.microsoft.com/office/drawing/2014/main" id="{A360BBEB-9494-CA08-9024-3C8B647CEAD4}"/>
              </a:ext>
            </a:extLst>
          </p:cNvPr>
          <p:cNvSpPr txBox="1"/>
          <p:nvPr/>
        </p:nvSpPr>
        <p:spPr>
          <a:xfrm>
            <a:off x="3649124" y="3435585"/>
            <a:ext cx="970009" cy="338554"/>
          </a:xfrm>
          <a:prstGeom prst="rect">
            <a:avLst/>
          </a:prstGeom>
          <a:noFill/>
        </p:spPr>
        <p:txBody>
          <a:bodyPr wrap="none" rtlCol="0">
            <a:spAutoFit/>
          </a:bodyPr>
          <a:lstStyle/>
          <a:p>
            <a:r>
              <a:rPr lang="en-US" sz="1600" dirty="0"/>
              <a:t>genotype</a:t>
            </a:r>
          </a:p>
        </p:txBody>
      </p:sp>
    </p:spTree>
    <p:extLst>
      <p:ext uri="{BB962C8B-B14F-4D97-AF65-F5344CB8AC3E}">
        <p14:creationId xmlns:p14="http://schemas.microsoft.com/office/powerpoint/2010/main" val="41845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chart&#10;&#10;Description automatically generated">
            <a:extLst>
              <a:ext uri="{FF2B5EF4-FFF2-40B4-BE49-F238E27FC236}">
                <a16:creationId xmlns:a16="http://schemas.microsoft.com/office/drawing/2014/main" id="{EF927F4F-8369-0640-84D9-DC3D143B63DC}"/>
              </a:ext>
            </a:extLst>
          </p:cNvPr>
          <p:cNvPicPr>
            <a:picLocks noChangeAspect="1"/>
          </p:cNvPicPr>
          <p:nvPr/>
        </p:nvPicPr>
        <p:blipFill rotWithShape="1">
          <a:blip r:embed="rId2"/>
          <a:srcRect/>
          <a:stretch/>
        </p:blipFill>
        <p:spPr>
          <a:xfrm>
            <a:off x="1" y="3664641"/>
            <a:ext cx="9366421" cy="3101522"/>
          </a:xfrm>
          <a:prstGeom prst="rect">
            <a:avLst/>
          </a:prstGeom>
        </p:spPr>
      </p:pic>
      <p:pic>
        <p:nvPicPr>
          <p:cNvPr id="17" name="Picture 16" descr="Chart&#10;&#10;Description automatically generated with low confidence">
            <a:extLst>
              <a:ext uri="{FF2B5EF4-FFF2-40B4-BE49-F238E27FC236}">
                <a16:creationId xmlns:a16="http://schemas.microsoft.com/office/drawing/2014/main" id="{1145A373-1C1E-7AF1-BFC4-42AF862BD4F7}"/>
              </a:ext>
            </a:extLst>
          </p:cNvPr>
          <p:cNvPicPr>
            <a:picLocks noChangeAspect="1"/>
          </p:cNvPicPr>
          <p:nvPr/>
        </p:nvPicPr>
        <p:blipFill rotWithShape="1">
          <a:blip r:embed="rId3"/>
          <a:srcRect/>
          <a:stretch/>
        </p:blipFill>
        <p:spPr>
          <a:xfrm>
            <a:off x="0" y="491301"/>
            <a:ext cx="9366422" cy="3172786"/>
          </a:xfrm>
          <a:prstGeom prst="rect">
            <a:avLst/>
          </a:prstGeom>
        </p:spPr>
      </p:pic>
      <p:sp>
        <p:nvSpPr>
          <p:cNvPr id="2" name="TextBox 1">
            <a:extLst>
              <a:ext uri="{FF2B5EF4-FFF2-40B4-BE49-F238E27FC236}">
                <a16:creationId xmlns:a16="http://schemas.microsoft.com/office/drawing/2014/main" id="{17E9BAA0-EF79-6D39-04FA-73847042928C}"/>
              </a:ext>
            </a:extLst>
          </p:cNvPr>
          <p:cNvSpPr txBox="1"/>
          <p:nvPr/>
        </p:nvSpPr>
        <p:spPr>
          <a:xfrm>
            <a:off x="-1" y="-15168"/>
            <a:ext cx="7541231" cy="369332"/>
          </a:xfrm>
          <a:prstGeom prst="rect">
            <a:avLst/>
          </a:prstGeom>
          <a:noFill/>
        </p:spPr>
        <p:txBody>
          <a:bodyPr wrap="square" rtlCol="0">
            <a:spAutoFit/>
          </a:bodyPr>
          <a:lstStyle/>
          <a:p>
            <a:r>
              <a:rPr lang="en-US" dirty="0"/>
              <a:t>1 QTL scan, </a:t>
            </a:r>
            <a:r>
              <a:rPr lang="en-US" b="1" dirty="0"/>
              <a:t>alpha &lt; 0.05, 0.1 </a:t>
            </a:r>
            <a:r>
              <a:rPr lang="en-US" dirty="0"/>
              <a:t>– </a:t>
            </a:r>
            <a:r>
              <a:rPr lang="en-US" b="1" dirty="0" err="1"/>
              <a:t>no.sex.covariate</a:t>
            </a:r>
            <a:r>
              <a:rPr lang="en-US" dirty="0"/>
              <a:t>, </a:t>
            </a:r>
            <a:r>
              <a:rPr lang="en-US" dirty="0" err="1"/>
              <a:t>x.specific.permutation</a:t>
            </a:r>
            <a:endParaRPr lang="en-US" dirty="0"/>
          </a:p>
        </p:txBody>
      </p:sp>
      <p:sp>
        <p:nvSpPr>
          <p:cNvPr id="3" name="Frame 2">
            <a:extLst>
              <a:ext uri="{FF2B5EF4-FFF2-40B4-BE49-F238E27FC236}">
                <a16:creationId xmlns:a16="http://schemas.microsoft.com/office/drawing/2014/main" id="{AF90FE6A-6B83-8662-11AE-DF38D603F3E7}"/>
              </a:ext>
            </a:extLst>
          </p:cNvPr>
          <p:cNvSpPr/>
          <p:nvPr/>
        </p:nvSpPr>
        <p:spPr>
          <a:xfrm>
            <a:off x="7105135" y="3867665"/>
            <a:ext cx="1186249" cy="2898498"/>
          </a:xfrm>
          <a:prstGeom prst="frame">
            <a:avLst>
              <a:gd name="adj1" fmla="val 10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353E3891-56D9-FBAD-9E79-08DA402EB5FC}"/>
              </a:ext>
            </a:extLst>
          </p:cNvPr>
          <p:cNvSpPr txBox="1"/>
          <p:nvPr/>
        </p:nvSpPr>
        <p:spPr>
          <a:xfrm>
            <a:off x="9193115" y="4670583"/>
            <a:ext cx="2998884" cy="369332"/>
          </a:xfrm>
          <a:prstGeom prst="rect">
            <a:avLst/>
          </a:prstGeom>
          <a:noFill/>
        </p:spPr>
        <p:txBody>
          <a:bodyPr wrap="square" rtlCol="0">
            <a:spAutoFit/>
          </a:bodyPr>
          <a:lstStyle/>
          <a:p>
            <a:r>
              <a:rPr lang="en-US" dirty="0"/>
              <a:t>End chr16 through end chr17</a:t>
            </a:r>
          </a:p>
        </p:txBody>
      </p:sp>
    </p:spTree>
    <p:extLst>
      <p:ext uri="{BB962C8B-B14F-4D97-AF65-F5344CB8AC3E}">
        <p14:creationId xmlns:p14="http://schemas.microsoft.com/office/powerpoint/2010/main" val="384646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2F39F48-E8A0-A3F4-67A0-E39AEA19696F}"/>
              </a:ext>
            </a:extLst>
          </p:cNvPr>
          <p:cNvSpPr txBox="1"/>
          <p:nvPr/>
        </p:nvSpPr>
        <p:spPr>
          <a:xfrm>
            <a:off x="-1" y="-15168"/>
            <a:ext cx="9427029" cy="369332"/>
          </a:xfrm>
          <a:prstGeom prst="rect">
            <a:avLst/>
          </a:prstGeom>
          <a:noFill/>
        </p:spPr>
        <p:txBody>
          <a:bodyPr wrap="square" rtlCol="0">
            <a:spAutoFit/>
          </a:bodyPr>
          <a:lstStyle/>
          <a:p>
            <a:r>
              <a:rPr lang="en-US" dirty="0" err="1"/>
              <a:t>Min_t</a:t>
            </a:r>
            <a:r>
              <a:rPr lang="en-US" dirty="0"/>
              <a:t> 1 QTL scan , alpha &lt; 0.05 – </a:t>
            </a:r>
            <a:r>
              <a:rPr lang="en-US" b="1" dirty="0" err="1"/>
              <a:t>no.sex.covariate</a:t>
            </a:r>
            <a:r>
              <a:rPr lang="en-US" dirty="0" err="1"/>
              <a:t>,x.specific.permutation</a:t>
            </a:r>
            <a:endParaRPr lang="en-US" dirty="0"/>
          </a:p>
        </p:txBody>
      </p:sp>
      <p:pic>
        <p:nvPicPr>
          <p:cNvPr id="11" name="Picture 10" descr="Chart, scatter chart&#10;&#10;Description automatically generated">
            <a:extLst>
              <a:ext uri="{FF2B5EF4-FFF2-40B4-BE49-F238E27FC236}">
                <a16:creationId xmlns:a16="http://schemas.microsoft.com/office/drawing/2014/main" id="{AAD97873-A7DA-8E7D-CD2F-55BB71E37349}"/>
              </a:ext>
            </a:extLst>
          </p:cNvPr>
          <p:cNvPicPr>
            <a:picLocks noChangeAspect="1"/>
          </p:cNvPicPr>
          <p:nvPr/>
        </p:nvPicPr>
        <p:blipFill>
          <a:blip r:embed="rId2"/>
          <a:stretch>
            <a:fillRect/>
          </a:stretch>
        </p:blipFill>
        <p:spPr>
          <a:xfrm>
            <a:off x="-66688" y="2495816"/>
            <a:ext cx="4296511" cy="4296511"/>
          </a:xfrm>
          <a:prstGeom prst="rect">
            <a:avLst/>
          </a:prstGeom>
        </p:spPr>
      </p:pic>
      <p:pic>
        <p:nvPicPr>
          <p:cNvPr id="14" name="Picture 13" descr="Chart, scatter chart&#10;&#10;Description automatically generated">
            <a:extLst>
              <a:ext uri="{FF2B5EF4-FFF2-40B4-BE49-F238E27FC236}">
                <a16:creationId xmlns:a16="http://schemas.microsoft.com/office/drawing/2014/main" id="{F9159278-78B5-CBD9-A40C-DEAB47A6DA2A}"/>
              </a:ext>
            </a:extLst>
          </p:cNvPr>
          <p:cNvPicPr>
            <a:picLocks noChangeAspect="1"/>
          </p:cNvPicPr>
          <p:nvPr/>
        </p:nvPicPr>
        <p:blipFill>
          <a:blip r:embed="rId3"/>
          <a:stretch>
            <a:fillRect/>
          </a:stretch>
        </p:blipFill>
        <p:spPr>
          <a:xfrm>
            <a:off x="3992243" y="2561489"/>
            <a:ext cx="4296511" cy="4296511"/>
          </a:xfrm>
          <a:prstGeom prst="rect">
            <a:avLst/>
          </a:prstGeom>
        </p:spPr>
      </p:pic>
      <p:pic>
        <p:nvPicPr>
          <p:cNvPr id="9" name="Picture 8" descr="Chart, radar chart&#10;&#10;Description automatically generated">
            <a:extLst>
              <a:ext uri="{FF2B5EF4-FFF2-40B4-BE49-F238E27FC236}">
                <a16:creationId xmlns:a16="http://schemas.microsoft.com/office/drawing/2014/main" id="{4712393B-69C6-1BA1-AB31-EC03E8079951}"/>
              </a:ext>
            </a:extLst>
          </p:cNvPr>
          <p:cNvPicPr>
            <a:picLocks noChangeAspect="1"/>
          </p:cNvPicPr>
          <p:nvPr/>
        </p:nvPicPr>
        <p:blipFill>
          <a:blip r:embed="rId4"/>
          <a:stretch>
            <a:fillRect/>
          </a:stretch>
        </p:blipFill>
        <p:spPr>
          <a:xfrm>
            <a:off x="8157410" y="2646138"/>
            <a:ext cx="3995869" cy="3995869"/>
          </a:xfrm>
          <a:prstGeom prst="rect">
            <a:avLst/>
          </a:prstGeom>
        </p:spPr>
      </p:pic>
      <p:graphicFrame>
        <p:nvGraphicFramePr>
          <p:cNvPr id="4" name="Table 3">
            <a:extLst>
              <a:ext uri="{FF2B5EF4-FFF2-40B4-BE49-F238E27FC236}">
                <a16:creationId xmlns:a16="http://schemas.microsoft.com/office/drawing/2014/main" id="{D3FB1B79-66FF-91C0-EAE7-F68792B13B01}"/>
              </a:ext>
            </a:extLst>
          </p:cNvPr>
          <p:cNvGraphicFramePr>
            <a:graphicFrameLocks noGrp="1"/>
          </p:cNvGraphicFramePr>
          <p:nvPr>
            <p:extLst>
              <p:ext uri="{D42A27DB-BD31-4B8C-83A1-F6EECF244321}">
                <p14:modId xmlns:p14="http://schemas.microsoft.com/office/powerpoint/2010/main" val="1722275611"/>
              </p:ext>
            </p:extLst>
          </p:nvPr>
        </p:nvGraphicFramePr>
        <p:xfrm>
          <a:off x="3006503" y="878858"/>
          <a:ext cx="6705907" cy="941943"/>
        </p:xfrm>
        <a:graphic>
          <a:graphicData uri="http://schemas.openxmlformats.org/drawingml/2006/table">
            <a:tbl>
              <a:tblPr>
                <a:tableStyleId>{5C22544A-7EE6-4342-B048-85BDC9FD1C3A}</a:tableStyleId>
              </a:tblPr>
              <a:tblGrid>
                <a:gridCol w="921251">
                  <a:extLst>
                    <a:ext uri="{9D8B030D-6E8A-4147-A177-3AD203B41FA5}">
                      <a16:colId xmlns:a16="http://schemas.microsoft.com/office/drawing/2014/main" val="3832793276"/>
                    </a:ext>
                  </a:extLst>
                </a:gridCol>
                <a:gridCol w="1221373">
                  <a:extLst>
                    <a:ext uri="{9D8B030D-6E8A-4147-A177-3AD203B41FA5}">
                      <a16:colId xmlns:a16="http://schemas.microsoft.com/office/drawing/2014/main" val="4128578013"/>
                    </a:ext>
                  </a:extLst>
                </a:gridCol>
                <a:gridCol w="1268347">
                  <a:extLst>
                    <a:ext uri="{9D8B030D-6E8A-4147-A177-3AD203B41FA5}">
                      <a16:colId xmlns:a16="http://schemas.microsoft.com/office/drawing/2014/main" val="344404699"/>
                    </a:ext>
                  </a:extLst>
                </a:gridCol>
                <a:gridCol w="1385789">
                  <a:extLst>
                    <a:ext uri="{9D8B030D-6E8A-4147-A177-3AD203B41FA5}">
                      <a16:colId xmlns:a16="http://schemas.microsoft.com/office/drawing/2014/main" val="3760303522"/>
                    </a:ext>
                  </a:extLst>
                </a:gridCol>
                <a:gridCol w="1909147">
                  <a:extLst>
                    <a:ext uri="{9D8B030D-6E8A-4147-A177-3AD203B41FA5}">
                      <a16:colId xmlns:a16="http://schemas.microsoft.com/office/drawing/2014/main" val="3723791768"/>
                    </a:ext>
                  </a:extLst>
                </a:gridCol>
              </a:tblGrid>
              <a:tr h="0">
                <a:tc>
                  <a:txBody>
                    <a:bodyPr/>
                    <a:lstStyle/>
                    <a:p>
                      <a:pPr algn="l" fontAlgn="b"/>
                      <a:r>
                        <a:rPr lang="en-US" sz="1600" u="none" strike="noStrike">
                          <a:effectLst/>
                        </a:rPr>
                        <a:t>chr</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Pos (</a:t>
                      </a:r>
                      <a:r>
                        <a:rPr lang="en-US" sz="1600" u="none" strike="noStrike" dirty="0" err="1">
                          <a:effectLst/>
                        </a:rPr>
                        <a:t>cM</a:t>
                      </a: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min_t</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pval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markers</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1530097"/>
                  </a:ext>
                </a:extLst>
              </a:tr>
              <a:tr h="344289">
                <a:tc>
                  <a:txBody>
                    <a:bodyPr/>
                    <a:lstStyle/>
                    <a:p>
                      <a:pPr algn="l"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45.43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gUNC18418623</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5625481"/>
                  </a:ext>
                </a:extLst>
              </a:tr>
              <a:tr h="344289">
                <a:tc>
                  <a:txBody>
                    <a:bodyPr/>
                    <a:lstStyle/>
                    <a:p>
                      <a:pPr algn="l" fontAlgn="b"/>
                      <a:r>
                        <a:rPr lang="en-US" sz="1600" u="none" strike="noStrike">
                          <a:effectLst/>
                        </a:rPr>
                        <a:t>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58.94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4.94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0.01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gUNC28567135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2927834"/>
                  </a:ext>
                </a:extLst>
              </a:tr>
            </a:tbl>
          </a:graphicData>
        </a:graphic>
      </p:graphicFrame>
    </p:spTree>
    <p:extLst>
      <p:ext uri="{BB962C8B-B14F-4D97-AF65-F5344CB8AC3E}">
        <p14:creationId xmlns:p14="http://schemas.microsoft.com/office/powerpoint/2010/main" val="361511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1E11BB-D2E4-5726-4DAE-B13D6223A2D0}"/>
              </a:ext>
            </a:extLst>
          </p:cNvPr>
          <p:cNvPicPr>
            <a:picLocks noChangeAspect="1"/>
          </p:cNvPicPr>
          <p:nvPr/>
        </p:nvPicPr>
        <p:blipFill rotWithShape="1">
          <a:blip r:embed="rId2"/>
          <a:srcRect t="36882" b="37369"/>
          <a:stretch/>
        </p:blipFill>
        <p:spPr>
          <a:xfrm>
            <a:off x="-1" y="779894"/>
            <a:ext cx="11973395" cy="3336324"/>
          </a:xfrm>
          <a:prstGeom prst="rect">
            <a:avLst/>
          </a:prstGeom>
        </p:spPr>
      </p:pic>
      <p:sp>
        <p:nvSpPr>
          <p:cNvPr id="8" name="TextBox 7">
            <a:extLst>
              <a:ext uri="{FF2B5EF4-FFF2-40B4-BE49-F238E27FC236}">
                <a16:creationId xmlns:a16="http://schemas.microsoft.com/office/drawing/2014/main" id="{9034CA7A-39A0-D495-855B-DF7BB7EEBB1C}"/>
              </a:ext>
            </a:extLst>
          </p:cNvPr>
          <p:cNvSpPr txBox="1"/>
          <p:nvPr/>
        </p:nvSpPr>
        <p:spPr>
          <a:xfrm>
            <a:off x="-1" y="-15168"/>
            <a:ext cx="9427029" cy="369332"/>
          </a:xfrm>
          <a:prstGeom prst="rect">
            <a:avLst/>
          </a:prstGeom>
          <a:noFill/>
        </p:spPr>
        <p:txBody>
          <a:bodyPr wrap="square" rtlCol="0">
            <a:spAutoFit/>
          </a:bodyPr>
          <a:lstStyle/>
          <a:p>
            <a:r>
              <a:rPr lang="en-US" dirty="0" err="1"/>
              <a:t>Min_t</a:t>
            </a:r>
            <a:r>
              <a:rPr lang="en-US" dirty="0"/>
              <a:t> 1 QTL scan </a:t>
            </a:r>
          </a:p>
        </p:txBody>
      </p:sp>
      <p:pic>
        <p:nvPicPr>
          <p:cNvPr id="10" name="Picture 9" descr="A picture containing text, line, font, plot&#10;&#10;Description automatically generated">
            <a:extLst>
              <a:ext uri="{FF2B5EF4-FFF2-40B4-BE49-F238E27FC236}">
                <a16:creationId xmlns:a16="http://schemas.microsoft.com/office/drawing/2014/main" id="{AF2DE702-1B3B-2F01-9822-0FDB0AC723AC}"/>
              </a:ext>
            </a:extLst>
          </p:cNvPr>
          <p:cNvPicPr>
            <a:picLocks noChangeAspect="1"/>
          </p:cNvPicPr>
          <p:nvPr/>
        </p:nvPicPr>
        <p:blipFill rotWithShape="1">
          <a:blip r:embed="rId3"/>
          <a:srcRect l="2211" t="15550"/>
          <a:stretch/>
        </p:blipFill>
        <p:spPr>
          <a:xfrm>
            <a:off x="218605" y="3775541"/>
            <a:ext cx="5033017" cy="3082459"/>
          </a:xfrm>
          <a:prstGeom prst="rect">
            <a:avLst/>
          </a:prstGeom>
        </p:spPr>
      </p:pic>
      <p:pic>
        <p:nvPicPr>
          <p:cNvPr id="11" name="Picture 10" descr="A picture containing text, line, font, plot&#10;&#10;Description automatically generated">
            <a:extLst>
              <a:ext uri="{FF2B5EF4-FFF2-40B4-BE49-F238E27FC236}">
                <a16:creationId xmlns:a16="http://schemas.microsoft.com/office/drawing/2014/main" id="{BD63B7B7-4241-9F22-6E1C-83F510367A1C}"/>
              </a:ext>
            </a:extLst>
          </p:cNvPr>
          <p:cNvPicPr>
            <a:picLocks noChangeAspect="1"/>
          </p:cNvPicPr>
          <p:nvPr/>
        </p:nvPicPr>
        <p:blipFill rotWithShape="1">
          <a:blip r:embed="rId3"/>
          <a:srcRect l="4865" t="5596" b="80652"/>
          <a:stretch/>
        </p:blipFill>
        <p:spPr>
          <a:xfrm>
            <a:off x="2764971" y="104336"/>
            <a:ext cx="4459955" cy="457200"/>
          </a:xfrm>
          <a:prstGeom prst="rect">
            <a:avLst/>
          </a:prstGeom>
        </p:spPr>
      </p:pic>
      <p:cxnSp>
        <p:nvCxnSpPr>
          <p:cNvPr id="13" name="Straight Arrow Connector 12">
            <a:extLst>
              <a:ext uri="{FF2B5EF4-FFF2-40B4-BE49-F238E27FC236}">
                <a16:creationId xmlns:a16="http://schemas.microsoft.com/office/drawing/2014/main" id="{556CF141-81D8-C6D2-A23B-266EEED2125E}"/>
              </a:ext>
            </a:extLst>
          </p:cNvPr>
          <p:cNvCxnSpPr>
            <a:cxnSpLocks/>
          </p:cNvCxnSpPr>
          <p:nvPr/>
        </p:nvCxnSpPr>
        <p:spPr>
          <a:xfrm flipH="1">
            <a:off x="3447535" y="4609070"/>
            <a:ext cx="20882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ECECB1E-795C-B350-603A-8A6F44B3D1C6}"/>
              </a:ext>
            </a:extLst>
          </p:cNvPr>
          <p:cNvSpPr txBox="1"/>
          <p:nvPr/>
        </p:nvSpPr>
        <p:spPr>
          <a:xfrm>
            <a:off x="5745892" y="4596714"/>
            <a:ext cx="1705403" cy="369332"/>
          </a:xfrm>
          <a:prstGeom prst="rect">
            <a:avLst/>
          </a:prstGeom>
          <a:noFill/>
        </p:spPr>
        <p:txBody>
          <a:bodyPr wrap="none" rtlCol="0">
            <a:spAutoFit/>
          </a:bodyPr>
          <a:lstStyle/>
          <a:p>
            <a:r>
              <a:rPr lang="en-US" dirty="0"/>
              <a:t>2 QTL on chr17?</a:t>
            </a:r>
          </a:p>
        </p:txBody>
      </p:sp>
    </p:spTree>
    <p:extLst>
      <p:ext uri="{BB962C8B-B14F-4D97-AF65-F5344CB8AC3E}">
        <p14:creationId xmlns:p14="http://schemas.microsoft.com/office/powerpoint/2010/main" val="131695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BC14155-7952-21DE-EF4D-6A4894510E30}"/>
              </a:ext>
            </a:extLst>
          </p:cNvPr>
          <p:cNvGraphicFramePr>
            <a:graphicFrameLocks noGrp="1"/>
          </p:cNvGraphicFramePr>
          <p:nvPr>
            <p:extLst>
              <p:ext uri="{D42A27DB-BD31-4B8C-83A1-F6EECF244321}">
                <p14:modId xmlns:p14="http://schemas.microsoft.com/office/powerpoint/2010/main" val="1786752998"/>
              </p:ext>
            </p:extLst>
          </p:nvPr>
        </p:nvGraphicFramePr>
        <p:xfrm>
          <a:off x="6268312" y="812612"/>
          <a:ext cx="5446468" cy="1201514"/>
        </p:xfrm>
        <a:graphic>
          <a:graphicData uri="http://schemas.openxmlformats.org/drawingml/2006/table">
            <a:tbl>
              <a:tblPr>
                <a:tableStyleId>{5C22544A-7EE6-4342-B048-85BDC9FD1C3A}</a:tableStyleId>
              </a:tblPr>
              <a:tblGrid>
                <a:gridCol w="566392">
                  <a:extLst>
                    <a:ext uri="{9D8B030D-6E8A-4147-A177-3AD203B41FA5}">
                      <a16:colId xmlns:a16="http://schemas.microsoft.com/office/drawing/2014/main" val="3263145844"/>
                    </a:ext>
                  </a:extLst>
                </a:gridCol>
                <a:gridCol w="566392">
                  <a:extLst>
                    <a:ext uri="{9D8B030D-6E8A-4147-A177-3AD203B41FA5}">
                      <a16:colId xmlns:a16="http://schemas.microsoft.com/office/drawing/2014/main" val="1759432462"/>
                    </a:ext>
                  </a:extLst>
                </a:gridCol>
                <a:gridCol w="687762">
                  <a:extLst>
                    <a:ext uri="{9D8B030D-6E8A-4147-A177-3AD203B41FA5}">
                      <a16:colId xmlns:a16="http://schemas.microsoft.com/office/drawing/2014/main" val="1103283067"/>
                    </a:ext>
                  </a:extLst>
                </a:gridCol>
                <a:gridCol w="809131">
                  <a:extLst>
                    <a:ext uri="{9D8B030D-6E8A-4147-A177-3AD203B41FA5}">
                      <a16:colId xmlns:a16="http://schemas.microsoft.com/office/drawing/2014/main" val="1820467236"/>
                    </a:ext>
                  </a:extLst>
                </a:gridCol>
                <a:gridCol w="849589">
                  <a:extLst>
                    <a:ext uri="{9D8B030D-6E8A-4147-A177-3AD203B41FA5}">
                      <a16:colId xmlns:a16="http://schemas.microsoft.com/office/drawing/2014/main" val="3018605294"/>
                    </a:ext>
                  </a:extLst>
                </a:gridCol>
                <a:gridCol w="566392">
                  <a:extLst>
                    <a:ext uri="{9D8B030D-6E8A-4147-A177-3AD203B41FA5}">
                      <a16:colId xmlns:a16="http://schemas.microsoft.com/office/drawing/2014/main" val="2476114490"/>
                    </a:ext>
                  </a:extLst>
                </a:gridCol>
                <a:gridCol w="834418">
                  <a:extLst>
                    <a:ext uri="{9D8B030D-6E8A-4147-A177-3AD203B41FA5}">
                      <a16:colId xmlns:a16="http://schemas.microsoft.com/office/drawing/2014/main" val="924610527"/>
                    </a:ext>
                  </a:extLst>
                </a:gridCol>
                <a:gridCol w="566392">
                  <a:extLst>
                    <a:ext uri="{9D8B030D-6E8A-4147-A177-3AD203B41FA5}">
                      <a16:colId xmlns:a16="http://schemas.microsoft.com/office/drawing/2014/main" val="2330034190"/>
                    </a:ext>
                  </a:extLst>
                </a:gridCol>
              </a:tblGrid>
              <a:tr h="199605">
                <a:tc gridSpan="2">
                  <a:txBody>
                    <a:bodyPr/>
                    <a:lstStyle/>
                    <a:p>
                      <a:pPr algn="ctr" fontAlgn="b"/>
                      <a:endParaRPr lang="en-US" sz="1200" b="1" i="0" u="none" strike="noStrike" dirty="0">
                        <a:solidFill>
                          <a:srgbClr val="000000"/>
                        </a:solidFill>
                        <a:effectLst/>
                        <a:latin typeface="+mn-lt"/>
                      </a:endParaRPr>
                    </a:p>
                  </a:txBody>
                  <a:tcPr marL="119313" marR="119313" marT="59657" marB="59657" anchor="b">
                    <a:solidFill>
                      <a:schemeClr val="accent1">
                        <a:lumMod val="20000"/>
                        <a:lumOff val="80000"/>
                      </a:schemeClr>
                    </a:solidFill>
                  </a:tcPr>
                </a:tc>
                <a:tc hMerge="1">
                  <a:txBody>
                    <a:bodyPr/>
                    <a:lstStyle/>
                    <a:p>
                      <a:endParaRPr lang="en-US"/>
                    </a:p>
                  </a:txBody>
                  <a:tcPr>
                    <a:solidFill>
                      <a:schemeClr val="accent1">
                        <a:lumMod val="20000"/>
                        <a:lumOff val="80000"/>
                      </a:schemeClr>
                    </a:solidFill>
                  </a:tcPr>
                </a:tc>
                <a:tc gridSpan="6">
                  <a:txBody>
                    <a:bodyPr/>
                    <a:lstStyle/>
                    <a:p>
                      <a:pPr algn="ctr" fontAlgn="b"/>
                      <a:r>
                        <a:rPr lang="en-US" sz="1200" b="1" u="none" strike="noStrike" dirty="0">
                          <a:effectLst/>
                          <a:latin typeface="+mn-lt"/>
                        </a:rPr>
                        <a:t>2 QTL model with additive terms</a:t>
                      </a:r>
                      <a:endParaRPr lang="en-US" sz="1200" b="1" i="0" u="none" strike="noStrike" dirty="0">
                        <a:solidFill>
                          <a:srgbClr val="000000"/>
                        </a:solidFill>
                        <a:effectLst/>
                        <a:latin typeface="+mn-lt"/>
                      </a:endParaRPr>
                    </a:p>
                  </a:txBody>
                  <a:tcPr marL="119313" marR="119313" marT="59657" marB="59657" anchor="b">
                    <a:solidFill>
                      <a:schemeClr val="accent6">
                        <a:lumMod val="20000"/>
                        <a:lumOff val="80000"/>
                      </a:schemeClr>
                    </a:solidFill>
                  </a:tcPr>
                </a:tc>
                <a:tc hMerge="1">
                  <a:txBody>
                    <a:bodyPr/>
                    <a:lstStyle/>
                    <a:p>
                      <a:endParaRPr lang="en-US"/>
                    </a:p>
                  </a:txBody>
                  <a:tcPr>
                    <a:solidFill>
                      <a:schemeClr val="accent6">
                        <a:lumMod val="20000"/>
                        <a:lumOff val="80000"/>
                      </a:schemeClr>
                    </a:solidFill>
                  </a:tcPr>
                </a:tc>
                <a:tc hMerge="1">
                  <a:txBody>
                    <a:bodyPr/>
                    <a:lstStyle/>
                    <a:p>
                      <a:endParaRPr lang="en-US"/>
                    </a:p>
                  </a:txBody>
                  <a:tcPr>
                    <a:solidFill>
                      <a:schemeClr val="accent6">
                        <a:lumMod val="20000"/>
                        <a:lumOff val="80000"/>
                      </a:schemeClr>
                    </a:solidFill>
                  </a:tcPr>
                </a:tc>
                <a:tc hMerge="1">
                  <a:txBody>
                    <a:bodyPr/>
                    <a:lstStyle/>
                    <a:p>
                      <a:endParaRPr lang="en-US"/>
                    </a:p>
                  </a:txBody>
                  <a:tcPr>
                    <a:solidFill>
                      <a:schemeClr val="accent6">
                        <a:lumMod val="20000"/>
                        <a:lumOff val="80000"/>
                      </a:schemeClr>
                    </a:solidFill>
                  </a:tcPr>
                </a:tc>
                <a:tc hMerge="1">
                  <a:txBody>
                    <a:bodyPr/>
                    <a:lstStyle/>
                    <a:p>
                      <a:endParaRPr lang="en-US"/>
                    </a:p>
                  </a:txBody>
                  <a:tcPr>
                    <a:solidFill>
                      <a:schemeClr val="accent6">
                        <a:lumMod val="20000"/>
                        <a:lumOff val="80000"/>
                      </a:schemeClr>
                    </a:solidFill>
                  </a:tcPr>
                </a:tc>
                <a:tc hMerge="1">
                  <a:txBody>
                    <a:bodyPr/>
                    <a:lstStyle/>
                    <a:p>
                      <a:endParaRPr lang="en-US"/>
                    </a:p>
                  </a:txBody>
                  <a:tcPr>
                    <a:solidFill>
                      <a:schemeClr val="accent6">
                        <a:lumMod val="20000"/>
                        <a:lumOff val="80000"/>
                      </a:schemeClr>
                    </a:solidFill>
                  </a:tcPr>
                </a:tc>
                <a:extLst>
                  <a:ext uri="{0D108BD9-81ED-4DB2-BD59-A6C34878D82A}">
                    <a16:rowId xmlns:a16="http://schemas.microsoft.com/office/drawing/2014/main" val="383604249"/>
                  </a:ext>
                </a:extLst>
              </a:tr>
              <a:tr h="413129">
                <a:tc>
                  <a:txBody>
                    <a:bodyPr/>
                    <a:lstStyle/>
                    <a:p>
                      <a:pPr algn="l" fontAlgn="b"/>
                      <a:r>
                        <a:rPr lang="en-US" sz="1200" u="none" strike="noStrike" dirty="0">
                          <a:effectLst/>
                          <a:latin typeface="+mn-lt"/>
                        </a:rPr>
                        <a:t>chr1</a:t>
                      </a:r>
                      <a:endParaRPr lang="en-US" sz="1200" b="0" i="0" u="none" strike="noStrike" dirty="0">
                        <a:solidFill>
                          <a:srgbClr val="000000"/>
                        </a:solidFill>
                        <a:effectLst/>
                        <a:latin typeface="+mn-lt"/>
                      </a:endParaRPr>
                    </a:p>
                  </a:txBody>
                  <a:tcPr marL="11356" marR="11356" marT="11356" marB="0" anchor="b">
                    <a:solidFill>
                      <a:schemeClr val="accent1">
                        <a:lumMod val="20000"/>
                        <a:lumOff val="80000"/>
                      </a:schemeClr>
                    </a:solidFill>
                  </a:tcPr>
                </a:tc>
                <a:tc>
                  <a:txBody>
                    <a:bodyPr/>
                    <a:lstStyle/>
                    <a:p>
                      <a:pPr algn="l" fontAlgn="b"/>
                      <a:r>
                        <a:rPr lang="en-US" sz="1200" u="none" strike="noStrike">
                          <a:effectLst/>
                          <a:latin typeface="+mn-lt"/>
                        </a:rPr>
                        <a:t>chr2</a:t>
                      </a:r>
                      <a:endParaRPr lang="en-US" sz="1200" b="0" i="0" u="none" strike="noStrike">
                        <a:solidFill>
                          <a:srgbClr val="000000"/>
                        </a:solidFill>
                        <a:effectLst/>
                        <a:latin typeface="+mn-lt"/>
                      </a:endParaRPr>
                    </a:p>
                  </a:txBody>
                  <a:tcPr marL="11356" marR="11356" marT="11356" marB="0" anchor="b">
                    <a:solidFill>
                      <a:schemeClr val="accent1">
                        <a:lumMod val="20000"/>
                        <a:lumOff val="80000"/>
                      </a:schemeClr>
                    </a:solidFill>
                  </a:tcPr>
                </a:tc>
                <a:tc>
                  <a:txBody>
                    <a:bodyPr/>
                    <a:lstStyle/>
                    <a:p>
                      <a:pPr algn="l" fontAlgn="b"/>
                      <a:r>
                        <a:rPr lang="en-US" sz="1200" u="none" strike="noStrike" dirty="0">
                          <a:effectLst/>
                          <a:latin typeface="+mn-lt"/>
                        </a:rPr>
                        <a:t>pos1a</a:t>
                      </a:r>
                      <a:endParaRPr lang="en-US" sz="1200" b="0" i="0" u="none" strike="noStrike" dirty="0">
                        <a:solidFill>
                          <a:srgbClr val="000000"/>
                        </a:solidFill>
                        <a:effectLst/>
                        <a:latin typeface="+mn-lt"/>
                      </a:endParaRPr>
                    </a:p>
                  </a:txBody>
                  <a:tcPr marL="11356" marR="11356" marT="11356" marB="0" anchor="b">
                    <a:solidFill>
                      <a:schemeClr val="accent6">
                        <a:lumMod val="20000"/>
                        <a:lumOff val="80000"/>
                      </a:schemeClr>
                    </a:solidFill>
                  </a:tcPr>
                </a:tc>
                <a:tc>
                  <a:txBody>
                    <a:bodyPr/>
                    <a:lstStyle/>
                    <a:p>
                      <a:pPr algn="l" fontAlgn="b"/>
                      <a:r>
                        <a:rPr lang="en-US" sz="1200" u="none" strike="noStrike">
                          <a:effectLst/>
                          <a:latin typeface="+mn-lt"/>
                        </a:rPr>
                        <a:t>pos2a</a:t>
                      </a:r>
                      <a:endParaRPr lang="en-US" sz="1200" b="0" i="0" u="none" strike="noStrike">
                        <a:solidFill>
                          <a:srgbClr val="000000"/>
                        </a:solidFill>
                        <a:effectLst/>
                        <a:latin typeface="+mn-lt"/>
                      </a:endParaRPr>
                    </a:p>
                  </a:txBody>
                  <a:tcPr marL="11356" marR="11356" marT="11356" marB="0" anchor="b">
                    <a:solidFill>
                      <a:schemeClr val="accent6">
                        <a:lumMod val="20000"/>
                        <a:lumOff val="80000"/>
                      </a:schemeClr>
                    </a:solidFill>
                  </a:tcPr>
                </a:tc>
                <a:tc>
                  <a:txBody>
                    <a:bodyPr/>
                    <a:lstStyle/>
                    <a:p>
                      <a:pPr algn="l" fontAlgn="b"/>
                      <a:r>
                        <a:rPr lang="en-US" sz="1200" u="none" strike="noStrike">
                          <a:effectLst/>
                          <a:latin typeface="+mn-lt"/>
                        </a:rPr>
                        <a:t>lod.add</a:t>
                      </a:r>
                      <a:endParaRPr lang="en-US" sz="1200" b="0" i="0" u="none" strike="noStrike">
                        <a:solidFill>
                          <a:srgbClr val="000000"/>
                        </a:solidFill>
                        <a:effectLst/>
                        <a:latin typeface="+mn-lt"/>
                      </a:endParaRPr>
                    </a:p>
                  </a:txBody>
                  <a:tcPr marL="11356" marR="11356" marT="11356" marB="0" anchor="b">
                    <a:solidFill>
                      <a:schemeClr val="accent6">
                        <a:lumMod val="20000"/>
                        <a:lumOff val="80000"/>
                      </a:schemeClr>
                    </a:solidFill>
                  </a:tcPr>
                </a:tc>
                <a:tc>
                  <a:txBody>
                    <a:bodyPr/>
                    <a:lstStyle/>
                    <a:p>
                      <a:pPr algn="l" fontAlgn="b"/>
                      <a:r>
                        <a:rPr lang="en-US" sz="1200" u="none" strike="noStrike">
                          <a:effectLst/>
                          <a:latin typeface="+mn-lt"/>
                        </a:rPr>
                        <a:t>pval add </a:t>
                      </a:r>
                      <a:endParaRPr lang="en-US" sz="1200" b="0" i="0" u="none" strike="noStrike">
                        <a:solidFill>
                          <a:srgbClr val="000000"/>
                        </a:solidFill>
                        <a:effectLst/>
                        <a:latin typeface="+mn-lt"/>
                      </a:endParaRPr>
                    </a:p>
                  </a:txBody>
                  <a:tcPr marL="11356" marR="11356" marT="11356" marB="0" anchor="b">
                    <a:solidFill>
                      <a:schemeClr val="accent6">
                        <a:lumMod val="20000"/>
                        <a:lumOff val="80000"/>
                      </a:schemeClr>
                    </a:solidFill>
                  </a:tcPr>
                </a:tc>
                <a:tc>
                  <a:txBody>
                    <a:bodyPr/>
                    <a:lstStyle/>
                    <a:p>
                      <a:pPr algn="l" fontAlgn="b"/>
                      <a:r>
                        <a:rPr lang="en-US" sz="1200" u="none" strike="noStrike">
                          <a:effectLst/>
                          <a:latin typeface="+mn-lt"/>
                        </a:rPr>
                        <a:t>lod.av1</a:t>
                      </a:r>
                      <a:endParaRPr lang="en-US" sz="1200" b="0" i="0" u="none" strike="noStrike">
                        <a:solidFill>
                          <a:srgbClr val="000000"/>
                        </a:solidFill>
                        <a:effectLst/>
                        <a:latin typeface="+mn-lt"/>
                      </a:endParaRPr>
                    </a:p>
                  </a:txBody>
                  <a:tcPr marL="11356" marR="11356" marT="11356" marB="0" anchor="b">
                    <a:solidFill>
                      <a:schemeClr val="accent6">
                        <a:lumMod val="20000"/>
                        <a:lumOff val="80000"/>
                      </a:schemeClr>
                    </a:solidFill>
                  </a:tcPr>
                </a:tc>
                <a:tc>
                  <a:txBody>
                    <a:bodyPr/>
                    <a:lstStyle/>
                    <a:p>
                      <a:pPr algn="l" fontAlgn="b"/>
                      <a:r>
                        <a:rPr lang="en-US" sz="1200" u="none" strike="noStrike">
                          <a:effectLst/>
                          <a:latin typeface="+mn-lt"/>
                        </a:rPr>
                        <a:t>pval av1</a:t>
                      </a:r>
                      <a:endParaRPr lang="en-US" sz="1200" b="0" i="0" u="none" strike="noStrike">
                        <a:solidFill>
                          <a:srgbClr val="000000"/>
                        </a:solidFill>
                        <a:effectLst/>
                        <a:latin typeface="+mn-lt"/>
                      </a:endParaRPr>
                    </a:p>
                  </a:txBody>
                  <a:tcPr marL="11356" marR="11356" marT="11356" marB="0" anchor="b">
                    <a:solidFill>
                      <a:schemeClr val="accent6">
                        <a:lumMod val="20000"/>
                        <a:lumOff val="80000"/>
                      </a:schemeClr>
                    </a:solidFill>
                  </a:tcPr>
                </a:tc>
                <a:extLst>
                  <a:ext uri="{0D108BD9-81ED-4DB2-BD59-A6C34878D82A}">
                    <a16:rowId xmlns:a16="http://schemas.microsoft.com/office/drawing/2014/main" val="3998072339"/>
                  </a:ext>
                </a:extLst>
              </a:tr>
              <a:tr h="272235">
                <a:tc>
                  <a:txBody>
                    <a:bodyPr/>
                    <a:lstStyle/>
                    <a:p>
                      <a:pPr algn="l" fontAlgn="b"/>
                      <a:r>
                        <a:rPr lang="en-US" sz="1200" u="none" strike="noStrike">
                          <a:effectLst/>
                          <a:latin typeface="+mn-lt"/>
                        </a:rPr>
                        <a:t>5</a:t>
                      </a:r>
                      <a:endParaRPr lang="en-US" sz="1200" b="0" i="0" u="none" strike="noStrike">
                        <a:solidFill>
                          <a:srgbClr val="000000"/>
                        </a:solidFill>
                        <a:effectLst/>
                        <a:latin typeface="+mn-lt"/>
                      </a:endParaRPr>
                    </a:p>
                  </a:txBody>
                  <a:tcPr marL="12425" marR="12425" marT="12425" marB="0" anchor="b">
                    <a:solidFill>
                      <a:schemeClr val="accent1">
                        <a:lumMod val="60000"/>
                        <a:lumOff val="40000"/>
                      </a:schemeClr>
                    </a:solidFill>
                  </a:tcPr>
                </a:tc>
                <a:tc>
                  <a:txBody>
                    <a:bodyPr/>
                    <a:lstStyle/>
                    <a:p>
                      <a:pPr algn="l" fontAlgn="b"/>
                      <a:r>
                        <a:rPr lang="en-US" sz="1200" u="none" strike="noStrike">
                          <a:effectLst/>
                          <a:latin typeface="+mn-lt"/>
                        </a:rPr>
                        <a:t>16</a:t>
                      </a:r>
                      <a:endParaRPr lang="en-US" sz="1200" b="0" i="0" u="none" strike="noStrike">
                        <a:solidFill>
                          <a:srgbClr val="000000"/>
                        </a:solidFill>
                        <a:effectLst/>
                        <a:latin typeface="+mn-lt"/>
                      </a:endParaRPr>
                    </a:p>
                  </a:txBody>
                  <a:tcPr marL="12425" marR="12425" marT="12425" marB="0" anchor="b">
                    <a:solidFill>
                      <a:schemeClr val="accent1">
                        <a:lumMod val="60000"/>
                        <a:lumOff val="40000"/>
                      </a:schemeClr>
                    </a:solidFill>
                  </a:tcPr>
                </a:tc>
                <a:tc>
                  <a:txBody>
                    <a:bodyPr/>
                    <a:lstStyle/>
                    <a:p>
                      <a:pPr algn="r" fontAlgn="b"/>
                      <a:r>
                        <a:rPr lang="en-US" sz="1200" b="0" i="0" u="none" strike="noStrike">
                          <a:solidFill>
                            <a:srgbClr val="000000"/>
                          </a:solidFill>
                          <a:effectLst/>
                          <a:latin typeface="+mn-lt"/>
                        </a:rPr>
                        <a:t>56.330</a:t>
                      </a:r>
                    </a:p>
                  </a:txBody>
                  <a:tcPr marL="9525" marR="9525" marT="9525" marB="0" anchor="b">
                    <a:solidFill>
                      <a:schemeClr val="accent6">
                        <a:lumMod val="40000"/>
                        <a:lumOff val="60000"/>
                      </a:schemeClr>
                    </a:solidFill>
                  </a:tcPr>
                </a:tc>
                <a:tc>
                  <a:txBody>
                    <a:bodyPr/>
                    <a:lstStyle/>
                    <a:p>
                      <a:pPr algn="r" fontAlgn="b"/>
                      <a:r>
                        <a:rPr lang="en-US" sz="1200" b="0" i="0" u="none" strike="noStrike">
                          <a:solidFill>
                            <a:srgbClr val="000000"/>
                          </a:solidFill>
                          <a:effectLst/>
                          <a:latin typeface="+mn-lt"/>
                        </a:rPr>
                        <a:t>57.439</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latin typeface="+mn-lt"/>
                        </a:rPr>
                        <a:t>6.587</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highlight>
                            <a:srgbClr val="FFFF00"/>
                          </a:highlight>
                          <a:latin typeface="+mn-lt"/>
                        </a:rPr>
                        <a:t>0.088</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latin typeface="+mn-lt"/>
                        </a:rPr>
                        <a:t>3.913</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highlight>
                            <a:srgbClr val="FFFF00"/>
                          </a:highlight>
                          <a:latin typeface="+mn-lt"/>
                        </a:rPr>
                        <a:t>0.026</a:t>
                      </a:r>
                    </a:p>
                  </a:txBody>
                  <a:tcPr marL="9525" marR="9525" marT="9525" marB="0" anchor="b">
                    <a:solidFill>
                      <a:schemeClr val="accent6">
                        <a:lumMod val="40000"/>
                        <a:lumOff val="60000"/>
                      </a:schemeClr>
                    </a:solidFill>
                  </a:tcPr>
                </a:tc>
                <a:extLst>
                  <a:ext uri="{0D108BD9-81ED-4DB2-BD59-A6C34878D82A}">
                    <a16:rowId xmlns:a16="http://schemas.microsoft.com/office/drawing/2014/main" val="2281539784"/>
                  </a:ext>
                </a:extLst>
              </a:tr>
              <a:tr h="213956">
                <a:tc>
                  <a:txBody>
                    <a:bodyPr/>
                    <a:lstStyle/>
                    <a:p>
                      <a:pPr algn="l" fontAlgn="b"/>
                      <a:r>
                        <a:rPr lang="en-US" sz="1200" u="none" strike="noStrike">
                          <a:effectLst/>
                          <a:latin typeface="+mn-lt"/>
                        </a:rPr>
                        <a:t>17</a:t>
                      </a:r>
                      <a:endParaRPr lang="en-US" sz="1200" b="0" i="0" u="none" strike="noStrike">
                        <a:solidFill>
                          <a:srgbClr val="000000"/>
                        </a:solidFill>
                        <a:effectLst/>
                        <a:latin typeface="+mn-lt"/>
                      </a:endParaRPr>
                    </a:p>
                  </a:txBody>
                  <a:tcPr marL="12425" marR="12425" marT="12425" marB="0" anchor="b">
                    <a:solidFill>
                      <a:schemeClr val="accent1">
                        <a:lumMod val="60000"/>
                        <a:lumOff val="40000"/>
                      </a:schemeClr>
                    </a:solidFill>
                  </a:tcPr>
                </a:tc>
                <a:tc>
                  <a:txBody>
                    <a:bodyPr/>
                    <a:lstStyle/>
                    <a:p>
                      <a:pPr algn="l" fontAlgn="b"/>
                      <a:r>
                        <a:rPr lang="en-US" sz="1200" u="none" strike="noStrike">
                          <a:effectLst/>
                          <a:latin typeface="+mn-lt"/>
                        </a:rPr>
                        <a:t>17</a:t>
                      </a:r>
                      <a:endParaRPr lang="en-US" sz="1200" b="0" i="0" u="none" strike="noStrike">
                        <a:solidFill>
                          <a:srgbClr val="000000"/>
                        </a:solidFill>
                        <a:effectLst/>
                        <a:latin typeface="+mn-lt"/>
                      </a:endParaRPr>
                    </a:p>
                  </a:txBody>
                  <a:tcPr marL="12425" marR="12425" marT="12425" marB="0" anchor="b">
                    <a:solidFill>
                      <a:schemeClr val="accent1">
                        <a:lumMod val="60000"/>
                        <a:lumOff val="40000"/>
                      </a:schemeClr>
                    </a:solidFill>
                  </a:tcPr>
                </a:tc>
                <a:tc>
                  <a:txBody>
                    <a:bodyPr/>
                    <a:lstStyle/>
                    <a:p>
                      <a:pPr algn="r" fontAlgn="b"/>
                      <a:r>
                        <a:rPr lang="en-US" sz="1200" b="0" i="0" u="none" strike="noStrike" dirty="0">
                          <a:solidFill>
                            <a:srgbClr val="000000"/>
                          </a:solidFill>
                          <a:effectLst/>
                          <a:latin typeface="+mn-lt"/>
                        </a:rPr>
                        <a:t>54.050</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latin typeface="+mn-lt"/>
                        </a:rPr>
                        <a:t>104.042</a:t>
                      </a:r>
                    </a:p>
                  </a:txBody>
                  <a:tcPr marL="9525" marR="9525" marT="9525" marB="0" anchor="b">
                    <a:solidFill>
                      <a:schemeClr val="accent6">
                        <a:lumMod val="40000"/>
                        <a:lumOff val="60000"/>
                      </a:schemeClr>
                    </a:solidFill>
                  </a:tcPr>
                </a:tc>
                <a:tc>
                  <a:txBody>
                    <a:bodyPr/>
                    <a:lstStyle/>
                    <a:p>
                      <a:pPr algn="r" fontAlgn="b"/>
                      <a:r>
                        <a:rPr lang="en-US" sz="1200" b="0" i="0" u="none" strike="noStrike">
                          <a:solidFill>
                            <a:srgbClr val="000000"/>
                          </a:solidFill>
                          <a:effectLst/>
                          <a:latin typeface="+mn-lt"/>
                        </a:rPr>
                        <a:t>8.706</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highlight>
                            <a:srgbClr val="FFFF00"/>
                          </a:highlight>
                          <a:latin typeface="+mn-lt"/>
                        </a:rPr>
                        <a:t>0.004</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latin typeface="+mn-lt"/>
                        </a:rPr>
                        <a:t>3.763</a:t>
                      </a:r>
                    </a:p>
                  </a:txBody>
                  <a:tcPr marL="9525" marR="9525" marT="9525" marB="0" anchor="b">
                    <a:solidFill>
                      <a:schemeClr val="accent6">
                        <a:lumMod val="40000"/>
                        <a:lumOff val="60000"/>
                      </a:schemeClr>
                    </a:solidFill>
                  </a:tcPr>
                </a:tc>
                <a:tc>
                  <a:txBody>
                    <a:bodyPr/>
                    <a:lstStyle/>
                    <a:p>
                      <a:pPr algn="r" fontAlgn="b"/>
                      <a:r>
                        <a:rPr lang="en-US" sz="1200" b="0" i="0" u="none" strike="noStrike" dirty="0">
                          <a:solidFill>
                            <a:srgbClr val="000000"/>
                          </a:solidFill>
                          <a:effectLst/>
                          <a:highlight>
                            <a:srgbClr val="FFFF00"/>
                          </a:highlight>
                          <a:latin typeface="+mn-lt"/>
                        </a:rPr>
                        <a:t>0.049</a:t>
                      </a:r>
                    </a:p>
                  </a:txBody>
                  <a:tcPr marL="9525" marR="9525" marT="9525" marB="0" anchor="b">
                    <a:solidFill>
                      <a:schemeClr val="accent6">
                        <a:lumMod val="40000"/>
                        <a:lumOff val="60000"/>
                      </a:schemeClr>
                    </a:solidFill>
                  </a:tcPr>
                </a:tc>
                <a:extLst>
                  <a:ext uri="{0D108BD9-81ED-4DB2-BD59-A6C34878D82A}">
                    <a16:rowId xmlns:a16="http://schemas.microsoft.com/office/drawing/2014/main" val="3013847187"/>
                  </a:ext>
                </a:extLst>
              </a:tr>
            </a:tbl>
          </a:graphicData>
        </a:graphic>
      </p:graphicFrame>
      <p:pic>
        <p:nvPicPr>
          <p:cNvPr id="7" name="Picture 6" descr="Chart, radar chart, line chart&#10;&#10;Description automatically generated">
            <a:extLst>
              <a:ext uri="{FF2B5EF4-FFF2-40B4-BE49-F238E27FC236}">
                <a16:creationId xmlns:a16="http://schemas.microsoft.com/office/drawing/2014/main" id="{3C4418E0-A26D-3CCD-1C5D-301A20D231BE}"/>
              </a:ext>
            </a:extLst>
          </p:cNvPr>
          <p:cNvPicPr>
            <a:picLocks noChangeAspect="1"/>
          </p:cNvPicPr>
          <p:nvPr/>
        </p:nvPicPr>
        <p:blipFill>
          <a:blip r:embed="rId2"/>
          <a:stretch>
            <a:fillRect/>
          </a:stretch>
        </p:blipFill>
        <p:spPr>
          <a:xfrm>
            <a:off x="5643556" y="2738397"/>
            <a:ext cx="2838244" cy="2525997"/>
          </a:xfrm>
          <a:prstGeom prst="rect">
            <a:avLst/>
          </a:prstGeom>
        </p:spPr>
      </p:pic>
      <p:pic>
        <p:nvPicPr>
          <p:cNvPr id="10" name="Picture 9" descr="Chart, line chart&#10;&#10;Description automatically generated">
            <a:extLst>
              <a:ext uri="{FF2B5EF4-FFF2-40B4-BE49-F238E27FC236}">
                <a16:creationId xmlns:a16="http://schemas.microsoft.com/office/drawing/2014/main" id="{A6CE16AE-7626-F33D-C8BA-589B0A561659}"/>
              </a:ext>
            </a:extLst>
          </p:cNvPr>
          <p:cNvPicPr>
            <a:picLocks noChangeAspect="1"/>
          </p:cNvPicPr>
          <p:nvPr/>
        </p:nvPicPr>
        <p:blipFill>
          <a:blip r:embed="rId3"/>
          <a:stretch>
            <a:fillRect/>
          </a:stretch>
        </p:blipFill>
        <p:spPr>
          <a:xfrm>
            <a:off x="8944325" y="2749540"/>
            <a:ext cx="2952316" cy="2590975"/>
          </a:xfrm>
          <a:prstGeom prst="rect">
            <a:avLst/>
          </a:prstGeom>
        </p:spPr>
      </p:pic>
      <p:sp>
        <p:nvSpPr>
          <p:cNvPr id="13" name="TextBox 12">
            <a:extLst>
              <a:ext uri="{FF2B5EF4-FFF2-40B4-BE49-F238E27FC236}">
                <a16:creationId xmlns:a16="http://schemas.microsoft.com/office/drawing/2014/main" id="{B3AC9B07-CB05-66D1-A029-5CDD8E6CA35E}"/>
              </a:ext>
            </a:extLst>
          </p:cNvPr>
          <p:cNvSpPr txBox="1"/>
          <p:nvPr/>
        </p:nvSpPr>
        <p:spPr>
          <a:xfrm>
            <a:off x="9190166" y="2444937"/>
            <a:ext cx="2270589" cy="369332"/>
          </a:xfrm>
          <a:prstGeom prst="rect">
            <a:avLst/>
          </a:prstGeom>
          <a:noFill/>
        </p:spPr>
        <p:txBody>
          <a:bodyPr wrap="square">
            <a:spAutoFit/>
          </a:bodyPr>
          <a:lstStyle/>
          <a:p>
            <a:r>
              <a:rPr lang="en-US" dirty="0"/>
              <a:t>c</a:t>
            </a:r>
            <a:r>
              <a:rPr lang="en-US" dirty="0">
                <a:effectLst/>
              </a:rPr>
              <a:t>hr5,</a:t>
            </a:r>
            <a:r>
              <a:rPr lang="en-US" dirty="0"/>
              <a:t> chr16</a:t>
            </a:r>
          </a:p>
        </p:txBody>
      </p:sp>
      <p:pic>
        <p:nvPicPr>
          <p:cNvPr id="14" name="Picture 13" descr="Chart, histogram&#10;&#10;Description automatically generated">
            <a:extLst>
              <a:ext uri="{FF2B5EF4-FFF2-40B4-BE49-F238E27FC236}">
                <a16:creationId xmlns:a16="http://schemas.microsoft.com/office/drawing/2014/main" id="{50A4C14E-04F2-B1EF-90DC-A0C080031DCF}"/>
              </a:ext>
            </a:extLst>
          </p:cNvPr>
          <p:cNvPicPr>
            <a:picLocks noChangeAspect="1"/>
          </p:cNvPicPr>
          <p:nvPr/>
        </p:nvPicPr>
        <p:blipFill>
          <a:blip r:embed="rId4"/>
          <a:stretch>
            <a:fillRect/>
          </a:stretch>
        </p:blipFill>
        <p:spPr>
          <a:xfrm>
            <a:off x="104194" y="344168"/>
            <a:ext cx="4908142" cy="3717884"/>
          </a:xfrm>
          <a:prstGeom prst="rect">
            <a:avLst/>
          </a:prstGeom>
        </p:spPr>
      </p:pic>
      <p:sp>
        <p:nvSpPr>
          <p:cNvPr id="15" name="TextBox 14">
            <a:extLst>
              <a:ext uri="{FF2B5EF4-FFF2-40B4-BE49-F238E27FC236}">
                <a16:creationId xmlns:a16="http://schemas.microsoft.com/office/drawing/2014/main" id="{F3CB6A87-AFE3-C2E4-E63E-5A299C9658D4}"/>
              </a:ext>
            </a:extLst>
          </p:cNvPr>
          <p:cNvSpPr txBox="1"/>
          <p:nvPr/>
        </p:nvSpPr>
        <p:spPr>
          <a:xfrm>
            <a:off x="5714124" y="2396350"/>
            <a:ext cx="718466" cy="369332"/>
          </a:xfrm>
          <a:prstGeom prst="rect">
            <a:avLst/>
          </a:prstGeom>
          <a:noFill/>
        </p:spPr>
        <p:txBody>
          <a:bodyPr wrap="none" rtlCol="0">
            <a:spAutoFit/>
          </a:bodyPr>
          <a:lstStyle/>
          <a:p>
            <a:r>
              <a:rPr lang="en-US" dirty="0"/>
              <a:t>chr17</a:t>
            </a:r>
          </a:p>
        </p:txBody>
      </p:sp>
      <p:sp>
        <p:nvSpPr>
          <p:cNvPr id="16" name="TextBox 15">
            <a:extLst>
              <a:ext uri="{FF2B5EF4-FFF2-40B4-BE49-F238E27FC236}">
                <a16:creationId xmlns:a16="http://schemas.microsoft.com/office/drawing/2014/main" id="{C76CF73F-F361-25E9-093A-C6CD903A950E}"/>
              </a:ext>
            </a:extLst>
          </p:cNvPr>
          <p:cNvSpPr txBox="1"/>
          <p:nvPr/>
        </p:nvSpPr>
        <p:spPr>
          <a:xfrm rot="16200000">
            <a:off x="-150731" y="1810613"/>
            <a:ext cx="757130" cy="276999"/>
          </a:xfrm>
          <a:prstGeom prst="rect">
            <a:avLst/>
          </a:prstGeom>
          <a:solidFill>
            <a:srgbClr val="FFFF00"/>
          </a:solidFill>
        </p:spPr>
        <p:txBody>
          <a:bodyPr wrap="none" rtlCol="0">
            <a:spAutoFit/>
          </a:bodyPr>
          <a:lstStyle/>
          <a:p>
            <a:r>
              <a:rPr lang="en-US" sz="1200" b="1" dirty="0"/>
              <a:t>Additive </a:t>
            </a:r>
          </a:p>
        </p:txBody>
      </p:sp>
      <p:sp>
        <p:nvSpPr>
          <p:cNvPr id="17" name="TextBox 16">
            <a:extLst>
              <a:ext uri="{FF2B5EF4-FFF2-40B4-BE49-F238E27FC236}">
                <a16:creationId xmlns:a16="http://schemas.microsoft.com/office/drawing/2014/main" id="{5FF1EAC0-A2C8-7491-7AA7-E488FBD37908}"/>
              </a:ext>
            </a:extLst>
          </p:cNvPr>
          <p:cNvSpPr txBox="1"/>
          <p:nvPr/>
        </p:nvSpPr>
        <p:spPr>
          <a:xfrm>
            <a:off x="1771517" y="3791101"/>
            <a:ext cx="1480918" cy="276999"/>
          </a:xfrm>
          <a:prstGeom prst="rect">
            <a:avLst/>
          </a:prstGeom>
          <a:solidFill>
            <a:srgbClr val="FFFF00"/>
          </a:solidFill>
        </p:spPr>
        <p:txBody>
          <a:bodyPr wrap="none" rtlCol="0">
            <a:spAutoFit/>
          </a:bodyPr>
          <a:lstStyle/>
          <a:p>
            <a:r>
              <a:rPr lang="en-US" sz="1200" b="1" dirty="0"/>
              <a:t>Additive conditional</a:t>
            </a:r>
          </a:p>
        </p:txBody>
      </p:sp>
      <p:sp>
        <p:nvSpPr>
          <p:cNvPr id="18" name="TextBox 17">
            <a:extLst>
              <a:ext uri="{FF2B5EF4-FFF2-40B4-BE49-F238E27FC236}">
                <a16:creationId xmlns:a16="http://schemas.microsoft.com/office/drawing/2014/main" id="{24A96476-78AC-90B1-2DFF-1D280117CD29}"/>
              </a:ext>
            </a:extLst>
          </p:cNvPr>
          <p:cNvSpPr txBox="1"/>
          <p:nvPr/>
        </p:nvSpPr>
        <p:spPr>
          <a:xfrm>
            <a:off x="227834" y="4631094"/>
            <a:ext cx="4276731" cy="1569660"/>
          </a:xfrm>
          <a:prstGeom prst="rect">
            <a:avLst/>
          </a:prstGeom>
          <a:noFill/>
        </p:spPr>
        <p:txBody>
          <a:bodyPr wrap="square">
            <a:spAutoFit/>
          </a:bodyPr>
          <a:lstStyle/>
          <a:p>
            <a:r>
              <a:rPr lang="en-US" sz="1200" dirty="0">
                <a:solidFill>
                  <a:srgbClr val="212121"/>
                </a:solidFill>
                <a:latin typeface="Calibri" panose="020F0502020204030204" pitchFamily="34" charset="0"/>
                <a:ea typeface="Times New Roman" panose="02020603050405020304" pitchFamily="18" charset="0"/>
              </a:rPr>
              <a:t>Here we assess whether a two-QTL model provides sufficiently improved fit over the best single-QTL model. U</a:t>
            </a:r>
            <a:r>
              <a:rPr lang="en-US" sz="1200" dirty="0">
                <a:solidFill>
                  <a:srgbClr val="212121"/>
                </a:solidFill>
                <a:effectLst/>
                <a:latin typeface="Calibri" panose="020F0502020204030204" pitchFamily="34" charset="0"/>
                <a:ea typeface="Times New Roman" panose="02020603050405020304" pitchFamily="18" charset="0"/>
              </a:rPr>
              <a:t>pper triangle the 2QTL additive model likelihood improvement over the null model. Precisely, it measures the improvement in the fit of the </a:t>
            </a:r>
            <a:r>
              <a:rPr lang="en-US" sz="1200" dirty="0">
                <a:solidFill>
                  <a:srgbClr val="212121"/>
                </a:solidFill>
                <a:latin typeface="Calibri" panose="020F0502020204030204" pitchFamily="34" charset="0"/>
                <a:ea typeface="Times New Roman" panose="02020603050405020304" pitchFamily="18" charset="0"/>
              </a:rPr>
              <a:t>additive</a:t>
            </a:r>
            <a:r>
              <a:rPr lang="en-US" sz="1200" dirty="0">
                <a:solidFill>
                  <a:srgbClr val="212121"/>
                </a:solidFill>
                <a:effectLst/>
                <a:latin typeface="Calibri" panose="020F0502020204030204" pitchFamily="34" charset="0"/>
                <a:ea typeface="Times New Roman" panose="02020603050405020304" pitchFamily="18" charset="0"/>
              </a:rPr>
              <a:t> two-QTL model over a model with no QTL, and indicates evidence for at least one QTL. The lower triangle shows the improvement of the model with 2QTL over the model with 1 QTL and indicates evidence for a second QTL.</a:t>
            </a:r>
            <a:endParaRPr lang="en-US" sz="1200" dirty="0"/>
          </a:p>
        </p:txBody>
      </p:sp>
      <p:sp>
        <p:nvSpPr>
          <p:cNvPr id="19" name="TextBox 18">
            <a:extLst>
              <a:ext uri="{FF2B5EF4-FFF2-40B4-BE49-F238E27FC236}">
                <a16:creationId xmlns:a16="http://schemas.microsoft.com/office/drawing/2014/main" id="{CE515CBF-850D-A0F4-CE72-690F72C5EA87}"/>
              </a:ext>
            </a:extLst>
          </p:cNvPr>
          <p:cNvSpPr txBox="1"/>
          <p:nvPr/>
        </p:nvSpPr>
        <p:spPr>
          <a:xfrm>
            <a:off x="6698863" y="338232"/>
            <a:ext cx="4276731" cy="276999"/>
          </a:xfrm>
          <a:prstGeom prst="rect">
            <a:avLst/>
          </a:prstGeom>
          <a:noFill/>
        </p:spPr>
        <p:txBody>
          <a:bodyPr wrap="square">
            <a:spAutoFit/>
          </a:bodyPr>
          <a:lstStyle/>
          <a:p>
            <a:r>
              <a:rPr lang="en-US" sz="1200" dirty="0">
                <a:solidFill>
                  <a:srgbClr val="212121"/>
                </a:solidFill>
                <a:latin typeface="Calibri" panose="020F0502020204030204" pitchFamily="34" charset="0"/>
                <a:ea typeface="Times New Roman" panose="02020603050405020304" pitchFamily="18" charset="0"/>
              </a:rPr>
              <a:t>The pairs of QTL that are significant are the following</a:t>
            </a:r>
            <a:endParaRPr lang="en-US" sz="1200" dirty="0"/>
          </a:p>
        </p:txBody>
      </p:sp>
      <p:sp>
        <p:nvSpPr>
          <p:cNvPr id="20" name="TextBox 19">
            <a:extLst>
              <a:ext uri="{FF2B5EF4-FFF2-40B4-BE49-F238E27FC236}">
                <a16:creationId xmlns:a16="http://schemas.microsoft.com/office/drawing/2014/main" id="{2009EB66-59D8-AC7E-7C24-A14F359B8E1C}"/>
              </a:ext>
            </a:extLst>
          </p:cNvPr>
          <p:cNvSpPr txBox="1"/>
          <p:nvPr/>
        </p:nvSpPr>
        <p:spPr>
          <a:xfrm>
            <a:off x="-1" y="-15168"/>
            <a:ext cx="9427029" cy="369332"/>
          </a:xfrm>
          <a:prstGeom prst="rect">
            <a:avLst/>
          </a:prstGeom>
          <a:noFill/>
        </p:spPr>
        <p:txBody>
          <a:bodyPr wrap="square" rtlCol="0">
            <a:spAutoFit/>
          </a:bodyPr>
          <a:lstStyle/>
          <a:p>
            <a:r>
              <a:rPr lang="en-US" dirty="0" err="1"/>
              <a:t>Min_t</a:t>
            </a:r>
            <a:r>
              <a:rPr lang="en-US" dirty="0"/>
              <a:t> 2 QTL scan </a:t>
            </a:r>
          </a:p>
        </p:txBody>
      </p:sp>
    </p:spTree>
    <p:extLst>
      <p:ext uri="{BB962C8B-B14F-4D97-AF65-F5344CB8AC3E}">
        <p14:creationId xmlns:p14="http://schemas.microsoft.com/office/powerpoint/2010/main" val="28106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B950A-E27C-2C1D-D042-DF7ED0E0CBD8}"/>
              </a:ext>
            </a:extLst>
          </p:cNvPr>
          <p:cNvSpPr txBox="1"/>
          <p:nvPr/>
        </p:nvSpPr>
        <p:spPr>
          <a:xfrm>
            <a:off x="135924" y="234778"/>
            <a:ext cx="3083921" cy="1200329"/>
          </a:xfrm>
          <a:prstGeom prst="rect">
            <a:avLst/>
          </a:prstGeom>
          <a:noFill/>
        </p:spPr>
        <p:txBody>
          <a:bodyPr wrap="none" rtlCol="0">
            <a:spAutoFit/>
          </a:bodyPr>
          <a:lstStyle/>
          <a:p>
            <a:r>
              <a:rPr lang="en-US" dirty="0"/>
              <a:t>Questions:</a:t>
            </a:r>
          </a:p>
          <a:p>
            <a:pPr marL="342900" indent="-342900">
              <a:buAutoNum type="arabicPeriod"/>
            </a:pPr>
            <a:r>
              <a:rPr lang="en-US" dirty="0" err="1"/>
              <a:t>Rqtl</a:t>
            </a:r>
            <a:r>
              <a:rPr lang="en-US" dirty="0"/>
              <a:t> imputation necessary?</a:t>
            </a:r>
          </a:p>
          <a:p>
            <a:pPr marL="342900" indent="-342900">
              <a:buAutoNum type="arabicPeriod"/>
            </a:pPr>
            <a:r>
              <a:rPr lang="en-US" dirty="0"/>
              <a:t>Multiple </a:t>
            </a:r>
            <a:r>
              <a:rPr lang="en-US" dirty="0" err="1"/>
              <a:t>pheno</a:t>
            </a:r>
            <a:endParaRPr lang="en-US" dirty="0"/>
          </a:p>
          <a:p>
            <a:pPr marL="342900" indent="-342900">
              <a:buAutoNum type="arabicPeriod"/>
            </a:pPr>
            <a:r>
              <a:rPr lang="en-US" dirty="0" err="1"/>
              <a:t>Inlcluding</a:t>
            </a:r>
            <a:r>
              <a:rPr lang="en-US" dirty="0"/>
              <a:t> F1 </a:t>
            </a:r>
          </a:p>
        </p:txBody>
      </p:sp>
    </p:spTree>
    <p:extLst>
      <p:ext uri="{BB962C8B-B14F-4D97-AF65-F5344CB8AC3E}">
        <p14:creationId xmlns:p14="http://schemas.microsoft.com/office/powerpoint/2010/main" val="1506181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566</Words>
  <Application>Microsoft Macintosh PowerPoint</Application>
  <PresentationFormat>Widescreen</PresentationFormat>
  <Paragraphs>97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Batorsky, Rebecca E.</dc:creator>
  <cp:lastModifiedBy>Batorsky, Rebecca E.</cp:lastModifiedBy>
  <cp:revision>14</cp:revision>
  <dcterms:created xsi:type="dcterms:W3CDTF">2023-05-17T14:25:53Z</dcterms:created>
  <dcterms:modified xsi:type="dcterms:W3CDTF">2023-05-17T18:18:50Z</dcterms:modified>
</cp:coreProperties>
</file>