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5F283A"/>
    <a:srgbClr val="431C31"/>
    <a:srgbClr val="4E1E4E"/>
    <a:srgbClr val="EA5E2F"/>
    <a:srgbClr val="878680"/>
    <a:srgbClr val="4F4F48"/>
    <a:srgbClr val="A95656"/>
    <a:srgbClr val="C0C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083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03174-5768-F5EF-9287-ED1F03823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C25B14-9ADF-70D0-B085-ED98D94C9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F1B25D-DD2B-B698-0EF4-D0A69DC4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E7B0-EC00-4138-BD16-7BD5FD72E830}" type="datetimeFigureOut">
              <a:rPr lang="de-CH" smtClean="0"/>
              <a:t>30.03.2024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7973D4-803C-6BD8-B7DA-A0DA7630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945FFF-6204-6056-F8A5-5C1CCD7D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7317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F62FA-19E3-B99F-E1F9-9EAE9110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3C6FF6-11CF-1963-44BE-8A67B1284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4E911-6331-0F5A-8C9E-E4302290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E7B0-EC00-4138-BD16-7BD5FD72E830}" type="datetimeFigureOut">
              <a:rPr lang="de-CH" smtClean="0"/>
              <a:t>30.03.2024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CE0048-6E68-8B0A-5BFE-AF9813B0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48A4FA-0D73-1EE4-430B-FC05501D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959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EB36A45-BE7F-82E7-CAB5-1634CF0DD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DDF4AE-9F51-659C-9CCF-6575485D0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08A226-5820-6311-4EFB-8BDBDB2D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E7B0-EC00-4138-BD16-7BD5FD72E830}" type="datetimeFigureOut">
              <a:rPr lang="de-CH" smtClean="0"/>
              <a:t>30.03.2024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928500-0E23-0B0B-CB52-0A499C05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6EBDB6-1D5E-2DAF-8A29-3D61B8B7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659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626CD-8D4A-C19D-E2AC-B22968F7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611305-68BE-E488-9A33-B700215F8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F46A94-A630-185F-6BC2-EA575260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E7B0-EC00-4138-BD16-7BD5FD72E830}" type="datetimeFigureOut">
              <a:rPr lang="de-CH" smtClean="0"/>
              <a:t>30.03.2024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FC5333-5FF2-7781-156C-E99D6A5A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3E38EE-60CA-3499-DA80-D12662EC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886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91D49-CE58-83C1-D98F-86BDEE6C4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EA0003-606D-3CAF-C99C-13DFB601E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58F3E8-B284-FCCA-C3D3-348AC549C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E7B0-EC00-4138-BD16-7BD5FD72E830}" type="datetimeFigureOut">
              <a:rPr lang="de-CH" smtClean="0"/>
              <a:t>30.03.2024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57F55A-9027-24CB-21CA-622B05E3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BCCAAB-CBE4-EB30-B292-6470FF6F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207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0C5AE-D33D-3F02-7367-E7D72AED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D5D5E5-7BCE-FEDE-CA26-52AFBEA7D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432CD6-6480-CACF-9333-F9C9F38CD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2BFAA0-0041-327F-F057-74C502F5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E7B0-EC00-4138-BD16-7BD5FD72E830}" type="datetimeFigureOut">
              <a:rPr lang="de-CH" smtClean="0"/>
              <a:t>30.03.2024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616486-7433-ACA3-FE3F-8E7EBD79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243591-9CEB-67F4-1A6B-11EB4F19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254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7E734-D5A2-1795-326D-1E0F3A12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514E98-9983-7731-2C2E-997AB9D34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526B73-93E5-6CC0-6D09-578365529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19F8117-3897-8CA3-3B42-60C10E582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E3EBC3C-186C-D6C2-AFF5-72E1A1B79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A7591F6-CF3F-78D9-28DE-576E09FD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E7B0-EC00-4138-BD16-7BD5FD72E830}" type="datetimeFigureOut">
              <a:rPr lang="de-CH" smtClean="0"/>
              <a:t>30.03.2024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858B68-BC08-1CF4-9A46-886E97F0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3E4EAA-6467-3E5E-01CF-0CBE89E2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859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3E7C1-7CC5-73F8-827C-14C87636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DE0D2B2-E306-729A-75F7-2D0891E1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E7B0-EC00-4138-BD16-7BD5FD72E830}" type="datetimeFigureOut">
              <a:rPr lang="de-CH" smtClean="0"/>
              <a:t>30.03.2024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BAD381-3501-48B3-7240-029455E5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9498E3-899B-01D8-795E-8CD6DDEB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803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636153-2D03-320C-AA0A-FCE10E2D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E7B0-EC00-4138-BD16-7BD5FD72E830}" type="datetimeFigureOut">
              <a:rPr lang="de-CH" smtClean="0"/>
              <a:t>30.03.2024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07D79E-0C24-E44A-E321-63841DBA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948CA4-B6C0-A21A-E56A-ECED44C7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81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949AD-43B4-3FF2-40AA-2945DA61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673670-7064-206E-C092-15C68A546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A265AE-446F-1FA1-F86F-C52E29D7E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0BD51F-3E5C-E648-36E4-52639F9E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E7B0-EC00-4138-BD16-7BD5FD72E830}" type="datetimeFigureOut">
              <a:rPr lang="de-CH" smtClean="0"/>
              <a:t>30.03.2024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08FDD6-62C8-5490-0F84-AC43CA0B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11CCF3-AE67-E126-CF57-96CE6719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33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7C2A2-9CAB-C85B-6D42-2F759044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AE4C7B-10B4-D9CB-F519-C6216AE60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BE09B8-50EB-34D3-39AD-E4C326A98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929019-0331-6C60-F5B2-E2E23290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E7B0-EC00-4138-BD16-7BD5FD72E830}" type="datetimeFigureOut">
              <a:rPr lang="de-CH" smtClean="0"/>
              <a:t>30.03.2024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8CABB0-8DD5-6C31-79FC-FCEFE6B9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06484B-A748-E833-B3A7-AF430C88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040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A5C42"/>
            </a:gs>
            <a:gs pos="53000">
              <a:srgbClr val="93404A"/>
            </a:gs>
            <a:gs pos="100000">
              <a:srgbClr val="291029"/>
            </a:gs>
          </a:gsLst>
          <a:lin ang="16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096642F-AFF6-E4DF-7333-F3864E12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264C67-B230-EC8F-0CEC-C93BC43C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5755E3-4049-257A-B618-21D124B4A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48E7B0-EC00-4138-BD16-7BD5FD72E830}" type="datetimeFigureOut">
              <a:rPr lang="de-CH" smtClean="0"/>
              <a:t>30.03.2024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5053E4-AEBC-969A-8767-CF7D1F9B3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69B6DA-7C03-7992-E32C-CE307C283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725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20.svg"/><Relationship Id="rId2" Type="http://schemas.openxmlformats.org/officeDocument/2006/relationships/image" Target="../media/image3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8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BEE6FBFA-E575-2D63-6AA7-FF5CE777E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1556" y="5479563"/>
            <a:ext cx="9144000" cy="1307621"/>
          </a:xfrm>
        </p:spPr>
        <p:txBody>
          <a:bodyPr>
            <a:normAutofit lnSpcReduction="10000"/>
          </a:bodyPr>
          <a:lstStyle/>
          <a:p>
            <a:pPr algn="r"/>
            <a:r>
              <a:rPr lang="de-CH" dirty="0"/>
              <a:t>04.04.2024</a:t>
            </a:r>
          </a:p>
          <a:p>
            <a:pPr algn="r"/>
            <a:r>
              <a:rPr lang="de-CH" dirty="0"/>
              <a:t>Anna </a:t>
            </a:r>
            <a:r>
              <a:rPr lang="de-CH" dirty="0" err="1"/>
              <a:t>Pietzak</a:t>
            </a:r>
            <a:r>
              <a:rPr lang="de-CH" dirty="0"/>
              <a:t>, Timothy Roberts</a:t>
            </a:r>
          </a:p>
          <a:p>
            <a:pPr algn="r"/>
            <a:r>
              <a:rPr lang="de-CH" dirty="0"/>
              <a:t>Operating Systems FS24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81D8180-7D38-7869-7AAA-AE3FAB0DC552}"/>
              </a:ext>
            </a:extLst>
          </p:cNvPr>
          <p:cNvSpPr/>
          <p:nvPr/>
        </p:nvSpPr>
        <p:spPr>
          <a:xfrm>
            <a:off x="0" y="0"/>
            <a:ext cx="491067" cy="6858000"/>
          </a:xfrm>
          <a:prstGeom prst="rect">
            <a:avLst/>
          </a:prstGeom>
          <a:solidFill>
            <a:srgbClr val="7B242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 descr="Geöffneter Ordner mit einfarbiger Füllung">
            <a:extLst>
              <a:ext uri="{FF2B5EF4-FFF2-40B4-BE49-F238E27FC236}">
                <a16:creationId xmlns:a16="http://schemas.microsoft.com/office/drawing/2014/main" id="{484ABC68-5DD4-11E1-2B5F-09EF9CEB4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99399" y="4802385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BB209AE-8B6A-4F1C-EF0C-8A2AA79F31FB}"/>
              </a:ext>
            </a:extLst>
          </p:cNvPr>
          <p:cNvSpPr/>
          <p:nvPr/>
        </p:nvSpPr>
        <p:spPr>
          <a:xfrm>
            <a:off x="0" y="0"/>
            <a:ext cx="12192000" cy="144624"/>
          </a:xfrm>
          <a:prstGeom prst="rect">
            <a:avLst/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3" name="Grafik 12" descr="Zahnrad mit einfarbiger Füllung">
            <a:extLst>
              <a:ext uri="{FF2B5EF4-FFF2-40B4-BE49-F238E27FC236}">
                <a16:creationId xmlns:a16="http://schemas.microsoft.com/office/drawing/2014/main" id="{1B24989E-BC26-2CAD-1C65-70D0FBA00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990" y="2092068"/>
            <a:ext cx="504487" cy="504487"/>
          </a:xfrm>
          <a:prstGeom prst="rect">
            <a:avLst/>
          </a:prstGeom>
        </p:spPr>
      </p:pic>
      <p:pic>
        <p:nvPicPr>
          <p:cNvPr id="15" name="Grafik 14" descr="Abfall mit einfarbiger Füllung">
            <a:extLst>
              <a:ext uri="{FF2B5EF4-FFF2-40B4-BE49-F238E27FC236}">
                <a16:creationId xmlns:a16="http://schemas.microsoft.com/office/drawing/2014/main" id="{F4EDC813-8775-1DBE-AEEE-6349D904B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233" y="6291885"/>
            <a:ext cx="495300" cy="495300"/>
          </a:xfrm>
          <a:prstGeom prst="rect">
            <a:avLst/>
          </a:prstGeom>
        </p:spPr>
      </p:pic>
      <p:pic>
        <p:nvPicPr>
          <p:cNvPr id="17" name="Grafik 16" descr="Bauer mit einfarbiger Füllung">
            <a:extLst>
              <a:ext uri="{FF2B5EF4-FFF2-40B4-BE49-F238E27FC236}">
                <a16:creationId xmlns:a16="http://schemas.microsoft.com/office/drawing/2014/main" id="{57B954E7-BB12-998B-BF57-1E2907D3F1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4990" y="1582987"/>
            <a:ext cx="504487" cy="504487"/>
          </a:xfrm>
          <a:prstGeom prst="rect">
            <a:avLst/>
          </a:prstGeom>
        </p:spPr>
      </p:pic>
      <p:pic>
        <p:nvPicPr>
          <p:cNvPr id="19" name="Grafik 18" descr="Fuchs mit einfarbiger Füllung">
            <a:extLst>
              <a:ext uri="{FF2B5EF4-FFF2-40B4-BE49-F238E27FC236}">
                <a16:creationId xmlns:a16="http://schemas.microsoft.com/office/drawing/2014/main" id="{93ADE7F6-4941-38B0-A1FF-65740F1E51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160" y="1128208"/>
            <a:ext cx="450186" cy="450186"/>
          </a:xfrm>
          <a:prstGeom prst="rect">
            <a:avLst/>
          </a:prstGeom>
        </p:spPr>
      </p:pic>
      <p:pic>
        <p:nvPicPr>
          <p:cNvPr id="21" name="Grafik 20" descr="Feder mit einfarbiger Füllung">
            <a:extLst>
              <a:ext uri="{FF2B5EF4-FFF2-40B4-BE49-F238E27FC236}">
                <a16:creationId xmlns:a16="http://schemas.microsoft.com/office/drawing/2014/main" id="{EE7291AC-43A2-3F33-5AA1-D0350C588D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98" y="652304"/>
            <a:ext cx="471311" cy="471311"/>
          </a:xfrm>
          <a:prstGeom prst="rect">
            <a:avLst/>
          </a:prstGeom>
        </p:spPr>
      </p:pic>
      <p:pic>
        <p:nvPicPr>
          <p:cNvPr id="22" name="Grafik 21" descr="Ordner mit einfarbiger Füllung">
            <a:extLst>
              <a:ext uri="{FF2B5EF4-FFF2-40B4-BE49-F238E27FC236}">
                <a16:creationId xmlns:a16="http://schemas.microsoft.com/office/drawing/2014/main" id="{314DD2CA-7C1E-C5C3-BCFC-065774FC8A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42" y="167289"/>
            <a:ext cx="480422" cy="480422"/>
          </a:xfrm>
          <a:prstGeom prst="rect">
            <a:avLst/>
          </a:prstGeom>
        </p:spPr>
      </p:pic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6662301-3288-E517-AF9B-2AE361180A83}"/>
              </a:ext>
            </a:extLst>
          </p:cNvPr>
          <p:cNvSpPr/>
          <p:nvPr/>
        </p:nvSpPr>
        <p:spPr>
          <a:xfrm>
            <a:off x="1354667" y="323786"/>
            <a:ext cx="7473244" cy="4914259"/>
          </a:xfrm>
          <a:prstGeom prst="roundRect">
            <a:avLst>
              <a:gd name="adj" fmla="val 182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8F4149F3-851E-1037-1F3D-A50A2A64AC54}"/>
              </a:ext>
            </a:extLst>
          </p:cNvPr>
          <p:cNvSpPr/>
          <p:nvPr/>
        </p:nvSpPr>
        <p:spPr>
          <a:xfrm>
            <a:off x="1363097" y="361245"/>
            <a:ext cx="1479125" cy="4876540"/>
          </a:xfrm>
          <a:prstGeom prst="roundRect">
            <a:avLst>
              <a:gd name="adj" fmla="val 1824"/>
            </a:avLst>
          </a:prstGeom>
          <a:solidFill>
            <a:srgbClr val="E7E5E4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217DBF24-125B-CDB1-0496-910FDC0DF6ED}"/>
              </a:ext>
            </a:extLst>
          </p:cNvPr>
          <p:cNvSpPr/>
          <p:nvPr/>
        </p:nvSpPr>
        <p:spPr>
          <a:xfrm>
            <a:off x="1346509" y="323785"/>
            <a:ext cx="7481402" cy="251947"/>
          </a:xfrm>
          <a:prstGeom prst="roundRect">
            <a:avLst>
              <a:gd name="adj" fmla="val 1824"/>
            </a:avLst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6609B31F-24A5-6AC2-5695-8B6208ED2001}"/>
              </a:ext>
            </a:extLst>
          </p:cNvPr>
          <p:cNvSpPr/>
          <p:nvPr/>
        </p:nvSpPr>
        <p:spPr>
          <a:xfrm>
            <a:off x="1385667" y="388664"/>
            <a:ext cx="108000" cy="108000"/>
          </a:xfrm>
          <a:prstGeom prst="ellipse">
            <a:avLst/>
          </a:prstGeom>
          <a:solidFill>
            <a:srgbClr val="EA5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45794A89-BB3E-3237-3E70-E28F4CCF68E0}"/>
              </a:ext>
            </a:extLst>
          </p:cNvPr>
          <p:cNvSpPr/>
          <p:nvPr/>
        </p:nvSpPr>
        <p:spPr>
          <a:xfrm>
            <a:off x="151623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F5DBFEF6-AA14-ADB6-A82D-1203D4932811}"/>
              </a:ext>
            </a:extLst>
          </p:cNvPr>
          <p:cNvSpPr/>
          <p:nvPr/>
        </p:nvSpPr>
        <p:spPr>
          <a:xfrm>
            <a:off x="164680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 descr="Ordner mit einfarbiger Füllung">
            <a:extLst>
              <a:ext uri="{FF2B5EF4-FFF2-40B4-BE49-F238E27FC236}">
                <a16:creationId xmlns:a16="http://schemas.microsoft.com/office/drawing/2014/main" id="{0F76F2EF-4CE3-52EA-0E82-1FB2D1257F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71825" y="342098"/>
            <a:ext cx="1884752" cy="188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FCBF7B2-1849-B63D-A125-C5D3F5B90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367" y="1898385"/>
            <a:ext cx="2497667" cy="1126699"/>
          </a:xfrm>
        </p:spPr>
        <p:txBody>
          <a:bodyPr>
            <a:normAutofit/>
          </a:bodyPr>
          <a:lstStyle/>
          <a:p>
            <a:r>
              <a:rPr lang="de-CH" sz="3600" dirty="0"/>
              <a:t>File System Extension</a:t>
            </a:r>
          </a:p>
        </p:txBody>
      </p:sp>
      <p:pic>
        <p:nvPicPr>
          <p:cNvPr id="35" name="Grafik 34" descr="Ordner mit einfarbiger Füllung">
            <a:extLst>
              <a:ext uri="{FF2B5EF4-FFF2-40B4-BE49-F238E27FC236}">
                <a16:creationId xmlns:a16="http://schemas.microsoft.com/office/drawing/2014/main" id="{76C0E315-229A-570E-60C0-0E191047779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49867" y="342098"/>
            <a:ext cx="1884752" cy="1884752"/>
          </a:xfrm>
          <a:prstGeom prst="rect">
            <a:avLst/>
          </a:prstGeom>
        </p:spPr>
      </p:pic>
      <p:sp>
        <p:nvSpPr>
          <p:cNvPr id="36" name="Titel 1">
            <a:extLst>
              <a:ext uri="{FF2B5EF4-FFF2-40B4-BE49-F238E27FC236}">
                <a16:creationId xmlns:a16="http://schemas.microsoft.com/office/drawing/2014/main" id="{BFF1A3ED-502D-6AE7-AD51-EAF95F2FCD31}"/>
              </a:ext>
            </a:extLst>
          </p:cNvPr>
          <p:cNvSpPr txBox="1">
            <a:spLocks/>
          </p:cNvSpPr>
          <p:nvPr/>
        </p:nvSpPr>
        <p:spPr>
          <a:xfrm>
            <a:off x="5843409" y="1898385"/>
            <a:ext cx="2497667" cy="6430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3600" dirty="0" err="1">
                <a:solidFill>
                  <a:schemeClr val="bg1">
                    <a:lumMod val="65000"/>
                  </a:schemeClr>
                </a:solidFill>
              </a:rPr>
              <a:t>work</a:t>
            </a:r>
            <a:endParaRPr lang="de-CH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7" name="Grafik 36" descr="Ordner mit einfarbiger Füllung">
            <a:extLst>
              <a:ext uri="{FF2B5EF4-FFF2-40B4-BE49-F238E27FC236}">
                <a16:creationId xmlns:a16="http://schemas.microsoft.com/office/drawing/2014/main" id="{2490CCF6-9D7D-B228-1AB0-57561E6E8E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71825" y="2910831"/>
            <a:ext cx="1884752" cy="1884752"/>
          </a:xfrm>
          <a:prstGeom prst="rect">
            <a:avLst/>
          </a:prstGeom>
        </p:spPr>
      </p:pic>
      <p:sp>
        <p:nvSpPr>
          <p:cNvPr id="38" name="Titel 1">
            <a:extLst>
              <a:ext uri="{FF2B5EF4-FFF2-40B4-BE49-F238E27FC236}">
                <a16:creationId xmlns:a16="http://schemas.microsoft.com/office/drawing/2014/main" id="{AAD5F39F-01A2-B512-0648-F969D2C566DA}"/>
              </a:ext>
            </a:extLst>
          </p:cNvPr>
          <p:cNvSpPr txBox="1">
            <a:spLocks/>
          </p:cNvSpPr>
          <p:nvPr/>
        </p:nvSpPr>
        <p:spPr>
          <a:xfrm>
            <a:off x="3165367" y="4467118"/>
            <a:ext cx="2497667" cy="6430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3600" dirty="0">
                <a:solidFill>
                  <a:schemeClr val="bg1">
                    <a:lumMod val="65000"/>
                  </a:schemeClr>
                </a:solidFill>
              </a:rPr>
              <a:t>private</a:t>
            </a:r>
          </a:p>
        </p:txBody>
      </p:sp>
      <p:sp>
        <p:nvSpPr>
          <p:cNvPr id="39" name="Titel 1">
            <a:extLst>
              <a:ext uri="{FF2B5EF4-FFF2-40B4-BE49-F238E27FC236}">
                <a16:creationId xmlns:a16="http://schemas.microsoft.com/office/drawing/2014/main" id="{45EBE2C2-AD52-7962-A2C7-AC342FEF8EAF}"/>
              </a:ext>
            </a:extLst>
          </p:cNvPr>
          <p:cNvSpPr txBox="1">
            <a:spLocks/>
          </p:cNvSpPr>
          <p:nvPr/>
        </p:nvSpPr>
        <p:spPr>
          <a:xfrm>
            <a:off x="1407310" y="505980"/>
            <a:ext cx="1458843" cy="22280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b="1" dirty="0"/>
              <a:t>Places</a:t>
            </a:r>
          </a:p>
          <a:p>
            <a:pPr algn="l"/>
            <a:r>
              <a:rPr lang="de-CH" sz="1400" dirty="0" err="1"/>
              <a:t>Recent</a:t>
            </a:r>
            <a:endParaRPr lang="de-CH" sz="1400" dirty="0"/>
          </a:p>
          <a:p>
            <a:pPr algn="l"/>
            <a:r>
              <a:rPr lang="de-CH" sz="1400" dirty="0"/>
              <a:t>Home</a:t>
            </a:r>
          </a:p>
          <a:p>
            <a:pPr algn="l"/>
            <a:r>
              <a:rPr lang="de-CH" sz="1400" dirty="0"/>
              <a:t>Desktop</a:t>
            </a:r>
          </a:p>
          <a:p>
            <a:pPr algn="l"/>
            <a:r>
              <a:rPr lang="de-CH" sz="1400" dirty="0" err="1"/>
              <a:t>Documents</a:t>
            </a:r>
            <a:endParaRPr lang="de-CH" sz="1400" dirty="0"/>
          </a:p>
          <a:p>
            <a:pPr algn="l"/>
            <a:r>
              <a:rPr lang="de-CH" sz="1400" dirty="0"/>
              <a:t>Downloads</a:t>
            </a:r>
          </a:p>
          <a:p>
            <a:pPr algn="l"/>
            <a:r>
              <a:rPr lang="de-CH" sz="1400" dirty="0"/>
              <a:t>Music</a:t>
            </a:r>
          </a:p>
          <a:p>
            <a:pPr algn="l"/>
            <a:r>
              <a:rPr lang="de-CH" sz="1400" dirty="0"/>
              <a:t>Pictures</a:t>
            </a:r>
          </a:p>
          <a:p>
            <a:pPr algn="l"/>
            <a:r>
              <a:rPr lang="de-CH" sz="1400" dirty="0"/>
              <a:t>Videos</a:t>
            </a:r>
          </a:p>
          <a:p>
            <a:pPr algn="l"/>
            <a:r>
              <a:rPr lang="de-CH" sz="1400" dirty="0"/>
              <a:t>Trash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Devices</a:t>
            </a:r>
          </a:p>
          <a:p>
            <a:pPr algn="l"/>
            <a:r>
              <a:rPr lang="de-CH" sz="1400" dirty="0"/>
              <a:t>Computer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Network</a:t>
            </a:r>
          </a:p>
          <a:p>
            <a:pPr algn="l"/>
            <a:r>
              <a:rPr lang="de-CH" sz="1400" dirty="0"/>
              <a:t>Connect </a:t>
            </a:r>
            <a:r>
              <a:rPr lang="de-CH" sz="1400" dirty="0" err="1"/>
              <a:t>to</a:t>
            </a:r>
            <a:r>
              <a:rPr lang="de-CH" sz="1400" dirty="0"/>
              <a:t> Server</a:t>
            </a:r>
          </a:p>
        </p:txBody>
      </p:sp>
      <p:sp>
        <p:nvSpPr>
          <p:cNvPr id="43" name="Titel 1">
            <a:extLst>
              <a:ext uri="{FF2B5EF4-FFF2-40B4-BE49-F238E27FC236}">
                <a16:creationId xmlns:a16="http://schemas.microsoft.com/office/drawing/2014/main" id="{E6C525BE-89F0-E627-867A-FDD0CDD04573}"/>
              </a:ext>
            </a:extLst>
          </p:cNvPr>
          <p:cNvSpPr txBox="1">
            <a:spLocks/>
          </p:cNvSpPr>
          <p:nvPr/>
        </p:nvSpPr>
        <p:spPr>
          <a:xfrm>
            <a:off x="1754807" y="213201"/>
            <a:ext cx="1458843" cy="403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b="1" dirty="0">
                <a:solidFill>
                  <a:schemeClr val="bg1"/>
                </a:solidFill>
              </a:rPr>
              <a:t>/</a:t>
            </a:r>
            <a:endParaRPr lang="de-C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9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EBC7BC9-92A8-433B-1D7C-51181B79E01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491067" cy="6858000"/>
          </a:xfrm>
          <a:prstGeom prst="rect">
            <a:avLst/>
          </a:prstGeom>
          <a:solidFill>
            <a:srgbClr val="7B242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6BB1D60-9068-26A2-12D4-535B79126CE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144624"/>
          </a:xfrm>
          <a:prstGeom prst="rect">
            <a:avLst/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 descr="Zahnrad mit einfarbiger Füllung">
            <a:extLst>
              <a:ext uri="{FF2B5EF4-FFF2-40B4-BE49-F238E27FC236}">
                <a16:creationId xmlns:a16="http://schemas.microsoft.com/office/drawing/2014/main" id="{CFF2B3BF-A609-7804-37CC-B68833B6627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990" y="2092068"/>
            <a:ext cx="504487" cy="504487"/>
          </a:xfrm>
          <a:prstGeom prst="rect">
            <a:avLst/>
          </a:prstGeom>
        </p:spPr>
      </p:pic>
      <p:pic>
        <p:nvPicPr>
          <p:cNvPr id="7" name="Grafik 6" descr="Abfall mit einfarbiger Füllung">
            <a:extLst>
              <a:ext uri="{FF2B5EF4-FFF2-40B4-BE49-F238E27FC236}">
                <a16:creationId xmlns:a16="http://schemas.microsoft.com/office/drawing/2014/main" id="{F355EF2A-3E92-7EC6-247C-5C38201410E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233" y="6291885"/>
            <a:ext cx="495300" cy="495300"/>
          </a:xfrm>
          <a:prstGeom prst="rect">
            <a:avLst/>
          </a:prstGeom>
        </p:spPr>
      </p:pic>
      <p:pic>
        <p:nvPicPr>
          <p:cNvPr id="8" name="Grafik 7" descr="Bauer mit einfarbiger Füllung">
            <a:extLst>
              <a:ext uri="{FF2B5EF4-FFF2-40B4-BE49-F238E27FC236}">
                <a16:creationId xmlns:a16="http://schemas.microsoft.com/office/drawing/2014/main" id="{66E4704C-8597-5095-5530-477B8474C84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990" y="1582987"/>
            <a:ext cx="504487" cy="504487"/>
          </a:xfrm>
          <a:prstGeom prst="rect">
            <a:avLst/>
          </a:prstGeom>
        </p:spPr>
      </p:pic>
      <p:pic>
        <p:nvPicPr>
          <p:cNvPr id="9" name="Grafik 8" descr="Fuchs mit einfarbiger Füllung">
            <a:extLst>
              <a:ext uri="{FF2B5EF4-FFF2-40B4-BE49-F238E27FC236}">
                <a16:creationId xmlns:a16="http://schemas.microsoft.com/office/drawing/2014/main" id="{D28C4A7B-3D4E-B28F-3512-A05879CE9B3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60" y="1128208"/>
            <a:ext cx="450186" cy="450186"/>
          </a:xfrm>
          <a:prstGeom prst="rect">
            <a:avLst/>
          </a:prstGeom>
        </p:spPr>
      </p:pic>
      <p:pic>
        <p:nvPicPr>
          <p:cNvPr id="10" name="Grafik 9" descr="Feder mit einfarbiger Füllung">
            <a:extLst>
              <a:ext uri="{FF2B5EF4-FFF2-40B4-BE49-F238E27FC236}">
                <a16:creationId xmlns:a16="http://schemas.microsoft.com/office/drawing/2014/main" id="{19230F80-9E76-ACCD-27B7-01EA9A2B770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98" y="652304"/>
            <a:ext cx="471311" cy="471311"/>
          </a:xfrm>
          <a:prstGeom prst="rect">
            <a:avLst/>
          </a:prstGeom>
        </p:spPr>
      </p:pic>
      <p:pic>
        <p:nvPicPr>
          <p:cNvPr id="11" name="Grafik 10" descr="Ordner mit einfarbiger Füllung">
            <a:extLst>
              <a:ext uri="{FF2B5EF4-FFF2-40B4-BE49-F238E27FC236}">
                <a16:creationId xmlns:a16="http://schemas.microsoft.com/office/drawing/2014/main" id="{97360CCF-D673-7963-2830-629B02C0D8B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42" y="167289"/>
            <a:ext cx="480422" cy="480422"/>
          </a:xfrm>
          <a:prstGeom prst="rect">
            <a:avLst/>
          </a:prstGeom>
        </p:spPr>
      </p:pic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06BC2DF-9FE4-5AD4-99C9-2F2F048092CF}"/>
              </a:ext>
            </a:extLst>
          </p:cNvPr>
          <p:cNvSpPr/>
          <p:nvPr/>
        </p:nvSpPr>
        <p:spPr>
          <a:xfrm>
            <a:off x="1354666" y="323786"/>
            <a:ext cx="9999133" cy="5883831"/>
          </a:xfrm>
          <a:prstGeom prst="roundRect">
            <a:avLst>
              <a:gd name="adj" fmla="val 182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5C795C08-8AAE-AB8C-77F4-076016DC53C8}"/>
              </a:ext>
            </a:extLst>
          </p:cNvPr>
          <p:cNvSpPr/>
          <p:nvPr/>
        </p:nvSpPr>
        <p:spPr>
          <a:xfrm>
            <a:off x="1363097" y="361245"/>
            <a:ext cx="1479125" cy="5838670"/>
          </a:xfrm>
          <a:prstGeom prst="roundRect">
            <a:avLst>
              <a:gd name="adj" fmla="val 1824"/>
            </a:avLst>
          </a:prstGeom>
          <a:solidFill>
            <a:srgbClr val="E7E5E4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2FA22589-BD65-A8D1-ABC2-55A26C74608E}"/>
              </a:ext>
            </a:extLst>
          </p:cNvPr>
          <p:cNvSpPr/>
          <p:nvPr/>
        </p:nvSpPr>
        <p:spPr>
          <a:xfrm>
            <a:off x="1346509" y="323785"/>
            <a:ext cx="10010048" cy="251947"/>
          </a:xfrm>
          <a:prstGeom prst="roundRect">
            <a:avLst>
              <a:gd name="adj" fmla="val 1824"/>
            </a:avLst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AC222B29-F6DD-5E69-6DE0-D3DB7AA4D9D1}"/>
              </a:ext>
            </a:extLst>
          </p:cNvPr>
          <p:cNvSpPr/>
          <p:nvPr/>
        </p:nvSpPr>
        <p:spPr>
          <a:xfrm>
            <a:off x="1385667" y="388664"/>
            <a:ext cx="108000" cy="108000"/>
          </a:xfrm>
          <a:prstGeom prst="ellipse">
            <a:avLst/>
          </a:prstGeom>
          <a:solidFill>
            <a:srgbClr val="EA5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532EE7-9642-ED53-1242-71CA75F7D3D2}"/>
              </a:ext>
            </a:extLst>
          </p:cNvPr>
          <p:cNvSpPr/>
          <p:nvPr/>
        </p:nvSpPr>
        <p:spPr>
          <a:xfrm>
            <a:off x="151623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E1BE2B1-8F0D-27F5-C6A3-41B46DC60474}"/>
              </a:ext>
            </a:extLst>
          </p:cNvPr>
          <p:cNvSpPr/>
          <p:nvPr/>
        </p:nvSpPr>
        <p:spPr>
          <a:xfrm>
            <a:off x="164680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Titel 1">
            <a:extLst>
              <a:ext uri="{FF2B5EF4-FFF2-40B4-BE49-F238E27FC236}">
                <a16:creationId xmlns:a16="http://schemas.microsoft.com/office/drawing/2014/main" id="{CBCEA5E9-2E41-18BF-777B-6D24026802F5}"/>
              </a:ext>
            </a:extLst>
          </p:cNvPr>
          <p:cNvSpPr txBox="1">
            <a:spLocks/>
          </p:cNvSpPr>
          <p:nvPr/>
        </p:nvSpPr>
        <p:spPr>
          <a:xfrm>
            <a:off x="1407310" y="505980"/>
            <a:ext cx="1458843" cy="22280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b="1" dirty="0"/>
              <a:t>Places</a:t>
            </a:r>
          </a:p>
          <a:p>
            <a:pPr algn="l"/>
            <a:r>
              <a:rPr lang="de-CH" sz="1400" dirty="0" err="1"/>
              <a:t>Recent</a:t>
            </a:r>
            <a:endParaRPr lang="de-CH" sz="1400" dirty="0"/>
          </a:p>
          <a:p>
            <a:pPr algn="l"/>
            <a:r>
              <a:rPr lang="de-CH" sz="1400" dirty="0"/>
              <a:t>Home</a:t>
            </a:r>
          </a:p>
          <a:p>
            <a:pPr algn="l"/>
            <a:r>
              <a:rPr lang="de-CH" sz="1400" dirty="0"/>
              <a:t>Desktop</a:t>
            </a:r>
          </a:p>
          <a:p>
            <a:pPr algn="l"/>
            <a:r>
              <a:rPr lang="de-CH" sz="1400" dirty="0" err="1"/>
              <a:t>Documents</a:t>
            </a:r>
            <a:endParaRPr lang="de-CH" sz="1400" dirty="0"/>
          </a:p>
          <a:p>
            <a:pPr algn="l"/>
            <a:r>
              <a:rPr lang="de-CH" sz="1400" dirty="0"/>
              <a:t>Downloads</a:t>
            </a:r>
          </a:p>
          <a:p>
            <a:pPr algn="l"/>
            <a:r>
              <a:rPr lang="de-CH" sz="1400" dirty="0"/>
              <a:t>Music</a:t>
            </a:r>
          </a:p>
          <a:p>
            <a:pPr algn="l"/>
            <a:r>
              <a:rPr lang="de-CH" sz="1400" dirty="0"/>
              <a:t>Pictures</a:t>
            </a:r>
          </a:p>
          <a:p>
            <a:pPr algn="l"/>
            <a:r>
              <a:rPr lang="de-CH" sz="1400" dirty="0"/>
              <a:t>Videos</a:t>
            </a:r>
          </a:p>
          <a:p>
            <a:pPr algn="l"/>
            <a:r>
              <a:rPr lang="de-CH" sz="1400" dirty="0"/>
              <a:t>Trash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Devices</a:t>
            </a:r>
          </a:p>
          <a:p>
            <a:pPr algn="l"/>
            <a:r>
              <a:rPr lang="de-CH" sz="1400" dirty="0"/>
              <a:t>Computer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Network</a:t>
            </a:r>
          </a:p>
          <a:p>
            <a:pPr algn="l"/>
            <a:r>
              <a:rPr lang="de-CH" sz="1400" dirty="0"/>
              <a:t>Connect </a:t>
            </a:r>
            <a:r>
              <a:rPr lang="de-CH" sz="1400" dirty="0" err="1"/>
              <a:t>to</a:t>
            </a:r>
            <a:r>
              <a:rPr lang="de-CH" sz="1400" dirty="0"/>
              <a:t> Server</a:t>
            </a:r>
          </a:p>
        </p:txBody>
      </p:sp>
      <p:sp>
        <p:nvSpPr>
          <p:cNvPr id="51" name="Titel 1">
            <a:extLst>
              <a:ext uri="{FF2B5EF4-FFF2-40B4-BE49-F238E27FC236}">
                <a16:creationId xmlns:a16="http://schemas.microsoft.com/office/drawing/2014/main" id="{B3EEA290-A0ED-35DC-E57E-4BDCD281DD31}"/>
              </a:ext>
            </a:extLst>
          </p:cNvPr>
          <p:cNvSpPr txBox="1">
            <a:spLocks/>
          </p:cNvSpPr>
          <p:nvPr/>
        </p:nvSpPr>
        <p:spPr>
          <a:xfrm>
            <a:off x="1754807" y="213201"/>
            <a:ext cx="5579711" cy="403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b="1" dirty="0">
                <a:solidFill>
                  <a:schemeClr val="bg1"/>
                </a:solidFill>
              </a:rPr>
              <a:t>/File System Extension/Problem.txt</a:t>
            </a:r>
            <a:endParaRPr lang="de-CH" sz="1600" dirty="0">
              <a:solidFill>
                <a:schemeClr val="bg1"/>
              </a:solidFill>
            </a:endParaRPr>
          </a:p>
        </p:txBody>
      </p:sp>
      <p:pic>
        <p:nvPicPr>
          <p:cNvPr id="60" name="Grafik 59" descr="Pfeil nach unten mit einfarbiger Füllung">
            <a:extLst>
              <a:ext uri="{FF2B5EF4-FFF2-40B4-BE49-F238E27FC236}">
                <a16:creationId xmlns:a16="http://schemas.microsoft.com/office/drawing/2014/main" id="{8573EB0A-0682-683A-4F1B-64361B19AD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69651" y="3085867"/>
            <a:ext cx="914400" cy="914400"/>
          </a:xfrm>
          <a:prstGeom prst="rect">
            <a:avLst/>
          </a:prstGeom>
        </p:spPr>
      </p:pic>
      <p:pic>
        <p:nvPicPr>
          <p:cNvPr id="62" name="Grafik 61" descr="Laptop mit einfarbiger Füllung">
            <a:extLst>
              <a:ext uri="{FF2B5EF4-FFF2-40B4-BE49-F238E27FC236}">
                <a16:creationId xmlns:a16="http://schemas.microsoft.com/office/drawing/2014/main" id="{DB05E3F3-A56F-96D7-022D-FEE805A4668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23346" y="647711"/>
            <a:ext cx="2407010" cy="2407010"/>
          </a:xfrm>
          <a:prstGeom prst="rect">
            <a:avLst/>
          </a:prstGeom>
        </p:spPr>
      </p:pic>
      <p:sp>
        <p:nvSpPr>
          <p:cNvPr id="64" name="Inhaltsplatzhalter 63" hidden="1">
            <a:extLst>
              <a:ext uri="{FF2B5EF4-FFF2-40B4-BE49-F238E27FC236}">
                <a16:creationId xmlns:a16="http://schemas.microsoft.com/office/drawing/2014/main" id="{1CD08A09-D9EE-F002-4A50-06D917798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5" name="Grafik 64" descr="Pfeil nach unten mit einfarbiger Füllung">
            <a:extLst>
              <a:ext uri="{FF2B5EF4-FFF2-40B4-BE49-F238E27FC236}">
                <a16:creationId xmlns:a16="http://schemas.microsoft.com/office/drawing/2014/main" id="{308C5835-E152-7A10-5D21-8AAEF78B72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163241">
            <a:off x="4793973" y="3085867"/>
            <a:ext cx="914400" cy="914400"/>
          </a:xfrm>
          <a:prstGeom prst="rect">
            <a:avLst/>
          </a:prstGeom>
        </p:spPr>
      </p:pic>
      <p:pic>
        <p:nvPicPr>
          <p:cNvPr id="69" name="Grafik 68" descr="Pfeil nach unten mit einfarbiger Füllung">
            <a:extLst>
              <a:ext uri="{FF2B5EF4-FFF2-40B4-BE49-F238E27FC236}">
                <a16:creationId xmlns:a16="http://schemas.microsoft.com/office/drawing/2014/main" id="{E0AE4312-23DF-3DDE-F728-D03AD08A6B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9436759" flipH="1">
            <a:off x="7545328" y="3085867"/>
            <a:ext cx="914400" cy="914400"/>
          </a:xfrm>
          <a:prstGeom prst="rect">
            <a:avLst/>
          </a:prstGeom>
        </p:spPr>
      </p:pic>
      <p:pic>
        <p:nvPicPr>
          <p:cNvPr id="70" name="Grafik 69" descr="Ordner mit einfarbiger Füllung">
            <a:extLst>
              <a:ext uri="{FF2B5EF4-FFF2-40B4-BE49-F238E27FC236}">
                <a16:creationId xmlns:a16="http://schemas.microsoft.com/office/drawing/2014/main" id="{FE840B94-A631-EA78-D334-94BB098DD5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57094" y="3868415"/>
            <a:ext cx="1616790" cy="1616790"/>
          </a:xfrm>
          <a:prstGeom prst="rect">
            <a:avLst/>
          </a:prstGeom>
        </p:spPr>
      </p:pic>
      <p:pic>
        <p:nvPicPr>
          <p:cNvPr id="71" name="Grafik 70" descr="Ordner mit einfarbiger Füllung">
            <a:extLst>
              <a:ext uri="{FF2B5EF4-FFF2-40B4-BE49-F238E27FC236}">
                <a16:creationId xmlns:a16="http://schemas.microsoft.com/office/drawing/2014/main" id="{B9300525-B3B9-6587-50C8-D5EF24468F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18456" y="3868415"/>
            <a:ext cx="1616790" cy="1616790"/>
          </a:xfrm>
          <a:prstGeom prst="rect">
            <a:avLst/>
          </a:prstGeom>
        </p:spPr>
      </p:pic>
      <p:pic>
        <p:nvPicPr>
          <p:cNvPr id="72" name="Grafik 24" descr="Ordner mit einfarbiger Füllung">
            <a:extLst>
              <a:ext uri="{FF2B5EF4-FFF2-40B4-BE49-F238E27FC236}">
                <a16:creationId xmlns:a16="http://schemas.microsoft.com/office/drawing/2014/main" id="{2A212A10-A7AD-32B3-C417-CA186F3F74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39220" y="3868415"/>
            <a:ext cx="1616790" cy="1616790"/>
          </a:xfrm>
          <a:prstGeom prst="rect">
            <a:avLst/>
          </a:prstGeom>
        </p:spPr>
      </p:pic>
      <p:sp>
        <p:nvSpPr>
          <p:cNvPr id="73" name="Textfeld 72">
            <a:extLst>
              <a:ext uri="{FF2B5EF4-FFF2-40B4-BE49-F238E27FC236}">
                <a16:creationId xmlns:a16="http://schemas.microsoft.com/office/drawing/2014/main" id="{53C432F5-DEFC-B4B0-453E-E5D496CCC2B3}"/>
              </a:ext>
            </a:extLst>
          </p:cNvPr>
          <p:cNvSpPr txBox="1"/>
          <p:nvPr/>
        </p:nvSpPr>
        <p:spPr>
          <a:xfrm>
            <a:off x="3405609" y="5228823"/>
            <a:ext cx="184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Holiday Pictures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1784099C-748F-A5B9-EE78-42AC13EF9D96}"/>
              </a:ext>
            </a:extLst>
          </p:cNvPr>
          <p:cNvSpPr txBox="1"/>
          <p:nvPr/>
        </p:nvSpPr>
        <p:spPr>
          <a:xfrm>
            <a:off x="5854633" y="5228823"/>
            <a:ext cx="167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CS </a:t>
            </a:r>
            <a:r>
              <a:rPr lang="de-CH" dirty="0" err="1"/>
              <a:t>Exercises</a:t>
            </a:r>
            <a:endParaRPr lang="de-CH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944A60CE-A0F3-01D8-EE11-48991A302956}"/>
              </a:ext>
            </a:extLst>
          </p:cNvPr>
          <p:cNvSpPr txBox="1"/>
          <p:nvPr/>
        </p:nvSpPr>
        <p:spPr>
          <a:xfrm>
            <a:off x="7968098" y="5228823"/>
            <a:ext cx="167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Work </a:t>
            </a:r>
            <a:r>
              <a:rPr lang="de-CH" dirty="0" err="1"/>
              <a:t>hours</a:t>
            </a:r>
            <a:endParaRPr lang="de-CH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70468577-3386-44F3-DBC1-81D8AFA465F1}"/>
              </a:ext>
            </a:extLst>
          </p:cNvPr>
          <p:cNvSpPr txBox="1"/>
          <p:nvPr/>
        </p:nvSpPr>
        <p:spPr>
          <a:xfrm>
            <a:off x="8206277" y="1200937"/>
            <a:ext cx="2496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/>
              <a:t>We</a:t>
            </a:r>
            <a:r>
              <a:rPr lang="de-CH" sz="2400" dirty="0"/>
              <a:t> </a:t>
            </a:r>
            <a:r>
              <a:rPr lang="de-CH" sz="2400" dirty="0" err="1"/>
              <a:t>have</a:t>
            </a:r>
            <a:r>
              <a:rPr lang="de-CH" sz="2400" dirty="0"/>
              <a:t> </a:t>
            </a:r>
            <a:r>
              <a:rPr lang="de-CH" sz="2400" dirty="0" err="1"/>
              <a:t>only</a:t>
            </a:r>
            <a:r>
              <a:rPr lang="de-CH" sz="2400" dirty="0"/>
              <a:t> </a:t>
            </a:r>
            <a:r>
              <a:rPr lang="de-CH" sz="2400" dirty="0" err="1"/>
              <a:t>one</a:t>
            </a:r>
            <a:r>
              <a:rPr lang="de-CH" sz="2400" dirty="0"/>
              <a:t> </a:t>
            </a:r>
            <a:r>
              <a:rPr lang="de-CH" sz="2400" dirty="0" err="1"/>
              <a:t>device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parts</a:t>
            </a:r>
            <a:r>
              <a:rPr lang="de-CH" sz="2400" dirty="0"/>
              <a:t> </a:t>
            </a:r>
            <a:r>
              <a:rPr lang="de-CH" sz="2400" dirty="0" err="1"/>
              <a:t>of</a:t>
            </a:r>
            <a:r>
              <a:rPr lang="de-CH" sz="2400" dirty="0"/>
              <a:t> </a:t>
            </a:r>
            <a:r>
              <a:rPr lang="de-CH" sz="2400" dirty="0" err="1"/>
              <a:t>our</a:t>
            </a:r>
            <a:r>
              <a:rPr lang="de-CH" sz="2400" dirty="0"/>
              <a:t> live. </a:t>
            </a:r>
          </a:p>
        </p:txBody>
      </p:sp>
    </p:spTree>
    <p:extLst>
      <p:ext uri="{BB962C8B-B14F-4D97-AF65-F5344CB8AC3E}">
        <p14:creationId xmlns:p14="http://schemas.microsoft.com/office/powerpoint/2010/main" val="23596745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534EB4-C1BD-72A2-055F-B56CD439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D252F4-E30B-1561-E14E-74B9DB697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729C1EA-FDD2-6936-70E0-7AEF0992108A}"/>
              </a:ext>
            </a:extLst>
          </p:cNvPr>
          <p:cNvSpPr/>
          <p:nvPr/>
        </p:nvSpPr>
        <p:spPr>
          <a:xfrm>
            <a:off x="0" y="0"/>
            <a:ext cx="491067" cy="6858000"/>
          </a:xfrm>
          <a:prstGeom prst="rect">
            <a:avLst/>
          </a:prstGeom>
          <a:solidFill>
            <a:srgbClr val="7B242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4849388-E5D6-75E3-347A-79AAB9B185ED}"/>
              </a:ext>
            </a:extLst>
          </p:cNvPr>
          <p:cNvSpPr/>
          <p:nvPr/>
        </p:nvSpPr>
        <p:spPr>
          <a:xfrm>
            <a:off x="0" y="0"/>
            <a:ext cx="12192000" cy="144624"/>
          </a:xfrm>
          <a:prstGeom prst="rect">
            <a:avLst/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 descr="Zahnrad mit einfarbiger Füllung">
            <a:extLst>
              <a:ext uri="{FF2B5EF4-FFF2-40B4-BE49-F238E27FC236}">
                <a16:creationId xmlns:a16="http://schemas.microsoft.com/office/drawing/2014/main" id="{7210CCCB-9212-2377-7CE4-6BA620629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990" y="2092068"/>
            <a:ext cx="504487" cy="504487"/>
          </a:xfrm>
          <a:prstGeom prst="rect">
            <a:avLst/>
          </a:prstGeom>
        </p:spPr>
      </p:pic>
      <p:pic>
        <p:nvPicPr>
          <p:cNvPr id="7" name="Grafik 6" descr="Abfall mit einfarbiger Füllung">
            <a:extLst>
              <a:ext uri="{FF2B5EF4-FFF2-40B4-BE49-F238E27FC236}">
                <a16:creationId xmlns:a16="http://schemas.microsoft.com/office/drawing/2014/main" id="{AEEA02BB-6E83-47B9-4C47-56F21DA5C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233" y="6291885"/>
            <a:ext cx="495300" cy="495300"/>
          </a:xfrm>
          <a:prstGeom prst="rect">
            <a:avLst/>
          </a:prstGeom>
        </p:spPr>
      </p:pic>
      <p:pic>
        <p:nvPicPr>
          <p:cNvPr id="8" name="Grafik 7" descr="Bauer mit einfarbiger Füllung">
            <a:extLst>
              <a:ext uri="{FF2B5EF4-FFF2-40B4-BE49-F238E27FC236}">
                <a16:creationId xmlns:a16="http://schemas.microsoft.com/office/drawing/2014/main" id="{43AF299F-68BC-3CB6-A122-E6E473BFE3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990" y="1582987"/>
            <a:ext cx="504487" cy="504487"/>
          </a:xfrm>
          <a:prstGeom prst="rect">
            <a:avLst/>
          </a:prstGeom>
        </p:spPr>
      </p:pic>
      <p:pic>
        <p:nvPicPr>
          <p:cNvPr id="9" name="Grafik 8" descr="Fuchs mit einfarbiger Füllung">
            <a:extLst>
              <a:ext uri="{FF2B5EF4-FFF2-40B4-BE49-F238E27FC236}">
                <a16:creationId xmlns:a16="http://schemas.microsoft.com/office/drawing/2014/main" id="{9E7454FE-5BE3-70CC-0C21-4AA9577B10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60" y="1128208"/>
            <a:ext cx="450186" cy="450186"/>
          </a:xfrm>
          <a:prstGeom prst="rect">
            <a:avLst/>
          </a:prstGeom>
        </p:spPr>
      </p:pic>
      <p:pic>
        <p:nvPicPr>
          <p:cNvPr id="10" name="Grafik 9" descr="Feder mit einfarbiger Füllung">
            <a:extLst>
              <a:ext uri="{FF2B5EF4-FFF2-40B4-BE49-F238E27FC236}">
                <a16:creationId xmlns:a16="http://schemas.microsoft.com/office/drawing/2014/main" id="{9B63E5FF-9320-2628-44FF-FC3EB128B1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98" y="652304"/>
            <a:ext cx="471311" cy="471311"/>
          </a:xfrm>
          <a:prstGeom prst="rect">
            <a:avLst/>
          </a:prstGeom>
        </p:spPr>
      </p:pic>
      <p:pic>
        <p:nvPicPr>
          <p:cNvPr id="11" name="Grafik 10" descr="Ordner mit einfarbiger Füllung">
            <a:extLst>
              <a:ext uri="{FF2B5EF4-FFF2-40B4-BE49-F238E27FC236}">
                <a16:creationId xmlns:a16="http://schemas.microsoft.com/office/drawing/2014/main" id="{F2D58D6E-E1DF-68FC-557E-BCDFCA6C38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42" y="167289"/>
            <a:ext cx="480422" cy="480422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F70F768-9EAC-A42C-C3AB-7101282F330E}"/>
              </a:ext>
            </a:extLst>
          </p:cNvPr>
          <p:cNvSpPr/>
          <p:nvPr/>
        </p:nvSpPr>
        <p:spPr>
          <a:xfrm>
            <a:off x="1346509" y="323785"/>
            <a:ext cx="9999133" cy="5883831"/>
          </a:xfrm>
          <a:prstGeom prst="roundRect">
            <a:avLst>
              <a:gd name="adj" fmla="val 182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DBA6B08-0263-A4FC-93BA-35C607A3526C}"/>
              </a:ext>
            </a:extLst>
          </p:cNvPr>
          <p:cNvSpPr/>
          <p:nvPr/>
        </p:nvSpPr>
        <p:spPr>
          <a:xfrm>
            <a:off x="1363097" y="361245"/>
            <a:ext cx="1479125" cy="5838670"/>
          </a:xfrm>
          <a:prstGeom prst="roundRect">
            <a:avLst>
              <a:gd name="adj" fmla="val 1824"/>
            </a:avLst>
          </a:prstGeom>
          <a:solidFill>
            <a:srgbClr val="E7E5E4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E7D9201-6462-2E68-F3FF-9E2BDA622A97}"/>
              </a:ext>
            </a:extLst>
          </p:cNvPr>
          <p:cNvSpPr/>
          <p:nvPr/>
        </p:nvSpPr>
        <p:spPr>
          <a:xfrm>
            <a:off x="1346509" y="323785"/>
            <a:ext cx="10010048" cy="251947"/>
          </a:xfrm>
          <a:prstGeom prst="roundRect">
            <a:avLst>
              <a:gd name="adj" fmla="val 1824"/>
            </a:avLst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44E54A5-FDE1-3209-BDCB-6ED8E3EB077A}"/>
              </a:ext>
            </a:extLst>
          </p:cNvPr>
          <p:cNvSpPr/>
          <p:nvPr/>
        </p:nvSpPr>
        <p:spPr>
          <a:xfrm>
            <a:off x="1385667" y="388664"/>
            <a:ext cx="108000" cy="108000"/>
          </a:xfrm>
          <a:prstGeom prst="ellipse">
            <a:avLst/>
          </a:prstGeom>
          <a:solidFill>
            <a:srgbClr val="EA5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3FA83FC-F75D-4DC7-8681-C7052E314344}"/>
              </a:ext>
            </a:extLst>
          </p:cNvPr>
          <p:cNvSpPr/>
          <p:nvPr/>
        </p:nvSpPr>
        <p:spPr>
          <a:xfrm>
            <a:off x="151623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F140343-E28F-DCA1-BFC0-63E93F1EDFDE}"/>
              </a:ext>
            </a:extLst>
          </p:cNvPr>
          <p:cNvSpPr/>
          <p:nvPr/>
        </p:nvSpPr>
        <p:spPr>
          <a:xfrm>
            <a:off x="164680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CA46F129-411E-FF84-379C-F8D84FFC8E7E}"/>
              </a:ext>
            </a:extLst>
          </p:cNvPr>
          <p:cNvSpPr txBox="1">
            <a:spLocks/>
          </p:cNvSpPr>
          <p:nvPr/>
        </p:nvSpPr>
        <p:spPr>
          <a:xfrm>
            <a:off x="1407310" y="505980"/>
            <a:ext cx="1458843" cy="22280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b="1" dirty="0"/>
              <a:t>Places</a:t>
            </a:r>
          </a:p>
          <a:p>
            <a:pPr algn="l"/>
            <a:r>
              <a:rPr lang="de-CH" sz="1400" dirty="0" err="1"/>
              <a:t>Recent</a:t>
            </a:r>
            <a:endParaRPr lang="de-CH" sz="1400" dirty="0"/>
          </a:p>
          <a:p>
            <a:pPr algn="l"/>
            <a:r>
              <a:rPr lang="de-CH" sz="1400" dirty="0"/>
              <a:t>Home</a:t>
            </a:r>
          </a:p>
          <a:p>
            <a:pPr algn="l"/>
            <a:r>
              <a:rPr lang="de-CH" sz="1400" dirty="0"/>
              <a:t>Desktop</a:t>
            </a:r>
          </a:p>
          <a:p>
            <a:pPr algn="l"/>
            <a:r>
              <a:rPr lang="de-CH" sz="1400" dirty="0" err="1"/>
              <a:t>Documents</a:t>
            </a:r>
            <a:endParaRPr lang="de-CH" sz="1400" dirty="0"/>
          </a:p>
          <a:p>
            <a:pPr algn="l"/>
            <a:r>
              <a:rPr lang="de-CH" sz="1400" dirty="0"/>
              <a:t>Downloads</a:t>
            </a:r>
          </a:p>
          <a:p>
            <a:pPr algn="l"/>
            <a:r>
              <a:rPr lang="de-CH" sz="1400" dirty="0"/>
              <a:t>Music</a:t>
            </a:r>
          </a:p>
          <a:p>
            <a:pPr algn="l"/>
            <a:r>
              <a:rPr lang="de-CH" sz="1400" dirty="0"/>
              <a:t>Pictures</a:t>
            </a:r>
          </a:p>
          <a:p>
            <a:pPr algn="l"/>
            <a:r>
              <a:rPr lang="de-CH" sz="1400" dirty="0"/>
              <a:t>Videos</a:t>
            </a:r>
          </a:p>
          <a:p>
            <a:pPr algn="l"/>
            <a:r>
              <a:rPr lang="de-CH" sz="1400" dirty="0"/>
              <a:t>Trash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Devices</a:t>
            </a:r>
          </a:p>
          <a:p>
            <a:pPr algn="l"/>
            <a:r>
              <a:rPr lang="de-CH" sz="1400" dirty="0"/>
              <a:t>Computer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Network</a:t>
            </a:r>
          </a:p>
          <a:p>
            <a:pPr algn="l"/>
            <a:r>
              <a:rPr lang="de-CH" sz="1400" dirty="0"/>
              <a:t>Connect </a:t>
            </a:r>
            <a:r>
              <a:rPr lang="de-CH" sz="1400" dirty="0" err="1"/>
              <a:t>to</a:t>
            </a:r>
            <a:r>
              <a:rPr lang="de-CH" sz="1400" dirty="0"/>
              <a:t> Server</a:t>
            </a:r>
          </a:p>
        </p:txBody>
      </p:sp>
      <p:pic>
        <p:nvPicPr>
          <p:cNvPr id="23" name="Grafik 22" descr="Ordner mit einfarbiger Füllung">
            <a:extLst>
              <a:ext uri="{FF2B5EF4-FFF2-40B4-BE49-F238E27FC236}">
                <a16:creationId xmlns:a16="http://schemas.microsoft.com/office/drawing/2014/main" id="{D0750BD8-3C2B-3598-0D21-CE7CA65E89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50507" y="1165520"/>
            <a:ext cx="963121" cy="963121"/>
          </a:xfrm>
          <a:prstGeom prst="rect">
            <a:avLst/>
          </a:prstGeom>
        </p:spPr>
      </p:pic>
      <p:pic>
        <p:nvPicPr>
          <p:cNvPr id="24" name="Grafik 23" descr="Ordner mit einfarbiger Füllung">
            <a:extLst>
              <a:ext uri="{FF2B5EF4-FFF2-40B4-BE49-F238E27FC236}">
                <a16:creationId xmlns:a16="http://schemas.microsoft.com/office/drawing/2014/main" id="{7821336E-EA2D-7108-AD59-8487171E1F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49667" y="2251119"/>
            <a:ext cx="964800" cy="964800"/>
          </a:xfrm>
          <a:prstGeom prst="rect">
            <a:avLst/>
          </a:prstGeom>
        </p:spPr>
      </p:pic>
      <p:pic>
        <p:nvPicPr>
          <p:cNvPr id="25" name="Grafik 24" descr="Ordner mit einfarbiger Füllung">
            <a:extLst>
              <a:ext uri="{FF2B5EF4-FFF2-40B4-BE49-F238E27FC236}">
                <a16:creationId xmlns:a16="http://schemas.microsoft.com/office/drawing/2014/main" id="{C518C2D0-342F-3227-D463-8E83FAB3EC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49667" y="3338397"/>
            <a:ext cx="964800" cy="96480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3EE0313C-DC19-4A14-51BD-5370930F1811}"/>
              </a:ext>
            </a:extLst>
          </p:cNvPr>
          <p:cNvSpPr txBox="1"/>
          <p:nvPr/>
        </p:nvSpPr>
        <p:spPr>
          <a:xfrm>
            <a:off x="4197980" y="1501656"/>
            <a:ext cx="184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Holiday Pictures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594E0A9-069C-7A37-E848-51B2E8618776}"/>
              </a:ext>
            </a:extLst>
          </p:cNvPr>
          <p:cNvSpPr txBox="1"/>
          <p:nvPr/>
        </p:nvSpPr>
        <p:spPr>
          <a:xfrm>
            <a:off x="4197980" y="2586234"/>
            <a:ext cx="167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CS </a:t>
            </a:r>
            <a:r>
              <a:rPr lang="de-CH" dirty="0" err="1"/>
              <a:t>Exercises</a:t>
            </a:r>
            <a:endParaRPr lang="de-CH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E4A00B8-5F8D-0DA3-ACD3-7A4F8A5079CE}"/>
              </a:ext>
            </a:extLst>
          </p:cNvPr>
          <p:cNvSpPr txBox="1"/>
          <p:nvPr/>
        </p:nvSpPr>
        <p:spPr>
          <a:xfrm>
            <a:off x="4197980" y="3670811"/>
            <a:ext cx="167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Work </a:t>
            </a:r>
            <a:r>
              <a:rPr lang="de-CH" dirty="0" err="1"/>
              <a:t>hours</a:t>
            </a:r>
            <a:endParaRPr lang="de-CH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5AA7B4F-9396-97F9-C957-F65341FD3016}"/>
              </a:ext>
            </a:extLst>
          </p:cNvPr>
          <p:cNvSpPr txBox="1"/>
          <p:nvPr/>
        </p:nvSpPr>
        <p:spPr>
          <a:xfrm>
            <a:off x="3015277" y="4571514"/>
            <a:ext cx="8150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/>
              <a:t>We</a:t>
            </a:r>
            <a:r>
              <a:rPr lang="de-CH" sz="2400" dirty="0"/>
              <a:t> </a:t>
            </a:r>
            <a:r>
              <a:rPr lang="de-CH" sz="2400" dirty="0" err="1"/>
              <a:t>can</a:t>
            </a:r>
            <a:r>
              <a:rPr lang="de-CH" sz="2400" dirty="0"/>
              <a:t> </a:t>
            </a:r>
            <a:r>
              <a:rPr lang="de-CH" sz="2400" dirty="0" err="1"/>
              <a:t>extend</a:t>
            </a:r>
            <a:r>
              <a:rPr lang="de-CH" sz="2400" dirty="0"/>
              <a:t> </a:t>
            </a:r>
            <a:r>
              <a:rPr lang="de-CH" sz="2400"/>
              <a:t>our </a:t>
            </a:r>
            <a:r>
              <a:rPr lang="de-CH" sz="2400" dirty="0" err="1"/>
              <a:t>file</a:t>
            </a:r>
            <a:r>
              <a:rPr lang="de-CH" sz="2400" dirty="0"/>
              <a:t> </a:t>
            </a:r>
            <a:r>
              <a:rPr lang="de-CH" sz="2400" dirty="0" err="1"/>
              <a:t>system</a:t>
            </a:r>
            <a:r>
              <a:rPr lang="de-CH" sz="2400" dirty="0"/>
              <a:t> </a:t>
            </a:r>
            <a:r>
              <a:rPr lang="de-CH" sz="2400" dirty="0" err="1"/>
              <a:t>to</a:t>
            </a:r>
            <a:r>
              <a:rPr lang="de-CH" sz="2400" dirty="0"/>
              <a:t> </a:t>
            </a:r>
            <a:r>
              <a:rPr lang="de-CH" sz="2400" dirty="0" err="1"/>
              <a:t>allow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</a:t>
            </a:r>
            <a:r>
              <a:rPr lang="de-CH" sz="2400" dirty="0" err="1"/>
              <a:t>further</a:t>
            </a:r>
            <a:r>
              <a:rPr lang="de-CH" sz="2400" dirty="0"/>
              <a:t> </a:t>
            </a:r>
            <a:r>
              <a:rPr lang="de-CH" sz="2400" dirty="0" err="1"/>
              <a:t>categorisation</a:t>
            </a:r>
            <a:r>
              <a:rPr lang="de-CH" sz="2400" dirty="0"/>
              <a:t> </a:t>
            </a:r>
            <a:r>
              <a:rPr lang="de-CH" sz="2400" dirty="0" err="1"/>
              <a:t>of</a:t>
            </a:r>
            <a:r>
              <a:rPr lang="de-CH" sz="2400" dirty="0"/>
              <a:t> </a:t>
            </a:r>
            <a:r>
              <a:rPr lang="de-CH" sz="2400" dirty="0" err="1"/>
              <a:t>our</a:t>
            </a:r>
            <a:r>
              <a:rPr lang="de-CH" sz="2400" dirty="0"/>
              <a:t> </a:t>
            </a:r>
            <a:r>
              <a:rPr lang="de-CH" sz="2400" dirty="0" err="1"/>
              <a:t>files</a:t>
            </a:r>
            <a:r>
              <a:rPr lang="de-CH" sz="2400" dirty="0"/>
              <a:t>. </a:t>
            </a:r>
          </a:p>
          <a:p>
            <a:r>
              <a:rPr lang="de-CH" sz="2400" dirty="0" err="1"/>
              <a:t>That</a:t>
            </a:r>
            <a:r>
              <a:rPr lang="de-CH" sz="2400" dirty="0"/>
              <a:t> </a:t>
            </a:r>
            <a:r>
              <a:rPr lang="de-CH" sz="2400" dirty="0" err="1"/>
              <a:t>way</a:t>
            </a:r>
            <a:r>
              <a:rPr lang="de-CH" sz="2400" dirty="0"/>
              <a:t> </a:t>
            </a:r>
            <a:r>
              <a:rPr lang="de-CH" sz="2400" dirty="0" err="1"/>
              <a:t>we</a:t>
            </a:r>
            <a:r>
              <a:rPr lang="de-CH" sz="2400" dirty="0"/>
              <a:t> </a:t>
            </a:r>
            <a:r>
              <a:rPr lang="de-CH" sz="2400" dirty="0" err="1"/>
              <a:t>can</a:t>
            </a:r>
            <a:r>
              <a:rPr lang="de-CH" sz="2400" dirty="0"/>
              <a:t> </a:t>
            </a:r>
            <a:r>
              <a:rPr lang="de-CH" sz="2400" dirty="0" err="1"/>
              <a:t>selectivly</a:t>
            </a:r>
            <a:r>
              <a:rPr lang="de-CH" sz="2400" dirty="0"/>
              <a:t> </a:t>
            </a:r>
            <a:r>
              <a:rPr lang="de-CH" sz="2400" dirty="0" err="1"/>
              <a:t>display</a:t>
            </a:r>
            <a:r>
              <a:rPr lang="de-CH" sz="2400" dirty="0"/>
              <a:t> </a:t>
            </a:r>
            <a:r>
              <a:rPr lang="de-CH" sz="2400" dirty="0" err="1"/>
              <a:t>only</a:t>
            </a:r>
            <a:r>
              <a:rPr lang="de-CH" sz="2400" dirty="0"/>
              <a:t> </a:t>
            </a:r>
            <a:r>
              <a:rPr lang="de-CH" sz="2400" dirty="0" err="1"/>
              <a:t>files</a:t>
            </a:r>
            <a:r>
              <a:rPr lang="de-CH" sz="2400" dirty="0"/>
              <a:t> </a:t>
            </a:r>
            <a:r>
              <a:rPr lang="de-CH" sz="2400" dirty="0" err="1"/>
              <a:t>related</a:t>
            </a:r>
            <a:r>
              <a:rPr lang="de-CH" sz="2400" dirty="0"/>
              <a:t> </a:t>
            </a:r>
            <a:r>
              <a:rPr lang="de-CH" sz="2400" dirty="0" err="1"/>
              <a:t>to</a:t>
            </a:r>
            <a:r>
              <a:rPr lang="de-CH" sz="2400" dirty="0"/>
              <a:t> </a:t>
            </a:r>
            <a:r>
              <a:rPr lang="de-CH" sz="2400" dirty="0" err="1"/>
              <a:t>our</a:t>
            </a:r>
            <a:r>
              <a:rPr lang="de-CH" sz="2400" dirty="0"/>
              <a:t> </a:t>
            </a:r>
            <a:r>
              <a:rPr lang="de-CH" sz="2400" dirty="0" err="1"/>
              <a:t>current</a:t>
            </a:r>
            <a:r>
              <a:rPr lang="de-CH" sz="2400" dirty="0"/>
              <a:t> </a:t>
            </a:r>
            <a:r>
              <a:rPr lang="de-CH" sz="2400" dirty="0" err="1"/>
              <a:t>activity</a:t>
            </a:r>
            <a:r>
              <a:rPr lang="de-CH" sz="2400" dirty="0"/>
              <a:t>. </a:t>
            </a:r>
          </a:p>
        </p:txBody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15CBBFAA-5F54-F321-A9D4-7AAF61390606}"/>
              </a:ext>
            </a:extLst>
          </p:cNvPr>
          <p:cNvSpPr txBox="1">
            <a:spLocks/>
          </p:cNvSpPr>
          <p:nvPr/>
        </p:nvSpPr>
        <p:spPr>
          <a:xfrm>
            <a:off x="1754807" y="213201"/>
            <a:ext cx="5579711" cy="403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b="1" dirty="0">
                <a:solidFill>
                  <a:schemeClr val="bg1"/>
                </a:solidFill>
              </a:rPr>
              <a:t>/File System Extension/</a:t>
            </a:r>
            <a:r>
              <a:rPr lang="de-CH" sz="1600" b="1" dirty="0" err="1">
                <a:solidFill>
                  <a:schemeClr val="bg1"/>
                </a:solidFill>
              </a:rPr>
              <a:t>Solution.c</a:t>
            </a:r>
            <a:endParaRPr lang="de-CH" sz="1600" dirty="0">
              <a:solidFill>
                <a:schemeClr val="bg1"/>
              </a:solidFill>
            </a:endParaRP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9C63C4CE-ED29-BB2E-E11A-A3E6BA03A8E2}"/>
              </a:ext>
            </a:extLst>
          </p:cNvPr>
          <p:cNvSpPr/>
          <p:nvPr/>
        </p:nvSpPr>
        <p:spPr>
          <a:xfrm>
            <a:off x="8495167" y="694615"/>
            <a:ext cx="1563233" cy="3497458"/>
          </a:xfrm>
          <a:prstGeom prst="roundRect">
            <a:avLst>
              <a:gd name="adj" fmla="val 5545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89006C1-8267-4654-34C7-A0BB025F0FCF}"/>
              </a:ext>
            </a:extLst>
          </p:cNvPr>
          <p:cNvSpPr txBox="1"/>
          <p:nvPr/>
        </p:nvSpPr>
        <p:spPr>
          <a:xfrm>
            <a:off x="4197979" y="694615"/>
            <a:ext cx="184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Name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F5E1279-05E8-7B2C-497C-E0B8A9D1EE0C}"/>
              </a:ext>
            </a:extLst>
          </p:cNvPr>
          <p:cNvSpPr txBox="1"/>
          <p:nvPr/>
        </p:nvSpPr>
        <p:spPr>
          <a:xfrm>
            <a:off x="6096000" y="694615"/>
            <a:ext cx="102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Date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8A13D7A-0087-BCB2-44F4-807D4FD96D56}"/>
              </a:ext>
            </a:extLst>
          </p:cNvPr>
          <p:cNvSpPr txBox="1"/>
          <p:nvPr/>
        </p:nvSpPr>
        <p:spPr>
          <a:xfrm>
            <a:off x="7469150" y="694615"/>
            <a:ext cx="102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Type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D1B0D6D-3942-08C1-EF4B-3322C311245F}"/>
              </a:ext>
            </a:extLst>
          </p:cNvPr>
          <p:cNvSpPr txBox="1"/>
          <p:nvPr/>
        </p:nvSpPr>
        <p:spPr>
          <a:xfrm>
            <a:off x="8583769" y="694615"/>
            <a:ext cx="102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Tag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0CBA418-726F-7267-4E2B-711910AF5E4D}"/>
              </a:ext>
            </a:extLst>
          </p:cNvPr>
          <p:cNvSpPr txBox="1"/>
          <p:nvPr/>
        </p:nvSpPr>
        <p:spPr>
          <a:xfrm>
            <a:off x="6096000" y="1501656"/>
            <a:ext cx="132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30.12.2023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AC2183D-81BB-6E97-44AE-9AF0A8621BFE}"/>
              </a:ext>
            </a:extLst>
          </p:cNvPr>
          <p:cNvSpPr txBox="1"/>
          <p:nvPr/>
        </p:nvSpPr>
        <p:spPr>
          <a:xfrm>
            <a:off x="6096000" y="2586234"/>
            <a:ext cx="167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01.04.2024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FF1700A-15BA-B4E7-CEC2-2FDFDE0409AA}"/>
              </a:ext>
            </a:extLst>
          </p:cNvPr>
          <p:cNvSpPr txBox="1"/>
          <p:nvPr/>
        </p:nvSpPr>
        <p:spPr>
          <a:xfrm>
            <a:off x="6096000" y="3670811"/>
            <a:ext cx="167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27.03.2024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3E00217-B145-7233-D06D-E32E9ACE80FB}"/>
              </a:ext>
            </a:extLst>
          </p:cNvPr>
          <p:cNvSpPr txBox="1"/>
          <p:nvPr/>
        </p:nvSpPr>
        <p:spPr>
          <a:xfrm>
            <a:off x="7492084" y="1501656"/>
            <a:ext cx="77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folder</a:t>
            </a:r>
            <a:endParaRPr lang="de-CH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83E7697-8D92-FD01-E0AD-CAD880F744A6}"/>
              </a:ext>
            </a:extLst>
          </p:cNvPr>
          <p:cNvSpPr txBox="1"/>
          <p:nvPr/>
        </p:nvSpPr>
        <p:spPr>
          <a:xfrm>
            <a:off x="7492084" y="2583346"/>
            <a:ext cx="77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folder</a:t>
            </a:r>
            <a:endParaRPr lang="de-CH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DA469B7-AC7B-DE39-825B-38B70B275560}"/>
              </a:ext>
            </a:extLst>
          </p:cNvPr>
          <p:cNvSpPr txBox="1"/>
          <p:nvPr/>
        </p:nvSpPr>
        <p:spPr>
          <a:xfrm>
            <a:off x="7492084" y="3674227"/>
            <a:ext cx="77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folder</a:t>
            </a:r>
            <a:endParaRPr lang="de-CH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AA9F982-6711-25DF-8766-05A58B503361}"/>
              </a:ext>
            </a:extLst>
          </p:cNvPr>
          <p:cNvSpPr txBox="1"/>
          <p:nvPr/>
        </p:nvSpPr>
        <p:spPr>
          <a:xfrm>
            <a:off x="8583769" y="1501656"/>
            <a:ext cx="102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private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371E337-5DB3-26BA-D61C-BC33748AB2C1}"/>
              </a:ext>
            </a:extLst>
          </p:cNvPr>
          <p:cNvSpPr txBox="1"/>
          <p:nvPr/>
        </p:nvSpPr>
        <p:spPr>
          <a:xfrm>
            <a:off x="8583768" y="2583346"/>
            <a:ext cx="137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education</a:t>
            </a:r>
            <a:endParaRPr lang="de-CH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BA2CEA0-666E-D878-1AF7-B390196556D2}"/>
              </a:ext>
            </a:extLst>
          </p:cNvPr>
          <p:cNvSpPr txBox="1"/>
          <p:nvPr/>
        </p:nvSpPr>
        <p:spPr>
          <a:xfrm>
            <a:off x="8583769" y="3674227"/>
            <a:ext cx="77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830281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4"/>
                                      </p:to>
                                    </p:set>
                                    <p:animEffect filter="image" prLst="opacity: 0.4">
                                      <p:cBhvr rctx="IE">
                                        <p:cTn id="26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4"/>
                                      </p:to>
                                    </p:set>
                                    <p:animEffect filter="image" prLst="opacity: 0.4">
                                      <p:cBhvr rctx="IE">
                                        <p:cTn id="29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4"/>
                                      </p:to>
                                    </p:set>
                                    <p:animEffect filter="image" prLst="opacity: 0.4">
                                      <p:cBhvr rctx="IE">
                                        <p:cTn id="32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4"/>
                                      </p:to>
                                    </p:set>
                                    <p:animEffect filter="image" prLst="opacity: 0.4">
                                      <p:cBhvr rctx="IE">
                                        <p:cTn id="35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4"/>
                                      </p:to>
                                    </p:set>
                                    <p:animEffect filter="image" prLst="opacity: 0.4">
                                      <p:cBhvr rctx="IE">
                                        <p:cTn id="38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4"/>
                                      </p:to>
                                    </p:set>
                                    <p:animEffect filter="image" prLst="opacity: 0.4">
                                      <p:cBhvr rctx="IE">
                                        <p:cTn id="41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4"/>
                                      </p:to>
                                    </p:set>
                                    <p:animEffect filter="image" prLst="opacity: 0.4">
                                      <p:cBhvr rctx="IE">
                                        <p:cTn id="44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4"/>
                                      </p:to>
                                    </p:set>
                                    <p:animEffect filter="image" prLst="opacity: 0.4">
                                      <p:cBhvr rctx="IE">
                                        <p:cTn id="47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4"/>
                                      </p:to>
                                    </p:set>
                                    <p:animEffect filter="image" prLst="opacity: 0.4">
                                      <p:cBhvr rctx="IE">
                                        <p:cTn id="50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4"/>
                                      </p:to>
                                    </p:set>
                                    <p:animEffect filter="image" prLst="opacity: 0.4">
                                      <p:cBhvr rctx="IE">
                                        <p:cTn id="53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46" grpId="0" animBg="1"/>
      <p:bldP spid="46" grpId="1" animBg="1"/>
      <p:bldP spid="34" grpId="0"/>
      <p:bldP spid="35" grpId="0"/>
      <p:bldP spid="37" grpId="0"/>
      <p:bldP spid="40" grpId="0"/>
      <p:bldP spid="42" grpId="0"/>
      <p:bldP spid="43" grpId="0"/>
      <p:bldP spid="43" grpId="1"/>
      <p:bldP spid="44" grpId="0"/>
      <p:bldP spid="45" grpId="0"/>
      <p:bldP spid="4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534EB4-C1BD-72A2-055F-B56CD439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D252F4-E30B-1561-E14E-74B9DB697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F4D71CD-262D-B562-7DDA-707880FAA2FF}"/>
              </a:ext>
            </a:extLst>
          </p:cNvPr>
          <p:cNvSpPr/>
          <p:nvPr/>
        </p:nvSpPr>
        <p:spPr>
          <a:xfrm>
            <a:off x="0" y="0"/>
            <a:ext cx="491067" cy="6858000"/>
          </a:xfrm>
          <a:prstGeom prst="rect">
            <a:avLst/>
          </a:prstGeom>
          <a:solidFill>
            <a:srgbClr val="7B242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C45E160-AE81-9EF9-A214-B6C5E26B7A08}"/>
              </a:ext>
            </a:extLst>
          </p:cNvPr>
          <p:cNvSpPr/>
          <p:nvPr/>
        </p:nvSpPr>
        <p:spPr>
          <a:xfrm>
            <a:off x="0" y="0"/>
            <a:ext cx="12192000" cy="144624"/>
          </a:xfrm>
          <a:prstGeom prst="rect">
            <a:avLst/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 descr="Zahnrad mit einfarbiger Füllung">
            <a:extLst>
              <a:ext uri="{FF2B5EF4-FFF2-40B4-BE49-F238E27FC236}">
                <a16:creationId xmlns:a16="http://schemas.microsoft.com/office/drawing/2014/main" id="{E536234B-9985-03CC-FCE1-EA1FA793E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990" y="2092068"/>
            <a:ext cx="504487" cy="504487"/>
          </a:xfrm>
          <a:prstGeom prst="rect">
            <a:avLst/>
          </a:prstGeom>
        </p:spPr>
      </p:pic>
      <p:pic>
        <p:nvPicPr>
          <p:cNvPr id="7" name="Grafik 6" descr="Abfall mit einfarbiger Füllung">
            <a:extLst>
              <a:ext uri="{FF2B5EF4-FFF2-40B4-BE49-F238E27FC236}">
                <a16:creationId xmlns:a16="http://schemas.microsoft.com/office/drawing/2014/main" id="{6E4E9D65-4BAB-C1B2-F0CD-3F4994303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233" y="6291885"/>
            <a:ext cx="495300" cy="495300"/>
          </a:xfrm>
          <a:prstGeom prst="rect">
            <a:avLst/>
          </a:prstGeom>
        </p:spPr>
      </p:pic>
      <p:pic>
        <p:nvPicPr>
          <p:cNvPr id="8" name="Grafik 7" descr="Bauer mit einfarbiger Füllung">
            <a:extLst>
              <a:ext uri="{FF2B5EF4-FFF2-40B4-BE49-F238E27FC236}">
                <a16:creationId xmlns:a16="http://schemas.microsoft.com/office/drawing/2014/main" id="{CA135A8F-A5D5-1F46-EBBC-C1284A8047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990" y="1582987"/>
            <a:ext cx="504487" cy="504487"/>
          </a:xfrm>
          <a:prstGeom prst="rect">
            <a:avLst/>
          </a:prstGeom>
        </p:spPr>
      </p:pic>
      <p:pic>
        <p:nvPicPr>
          <p:cNvPr id="9" name="Grafik 8" descr="Fuchs mit einfarbiger Füllung">
            <a:extLst>
              <a:ext uri="{FF2B5EF4-FFF2-40B4-BE49-F238E27FC236}">
                <a16:creationId xmlns:a16="http://schemas.microsoft.com/office/drawing/2014/main" id="{ACFD53A4-AA2F-25B1-576B-A3CA3095C6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60" y="1128208"/>
            <a:ext cx="450186" cy="450186"/>
          </a:xfrm>
          <a:prstGeom prst="rect">
            <a:avLst/>
          </a:prstGeom>
        </p:spPr>
      </p:pic>
      <p:pic>
        <p:nvPicPr>
          <p:cNvPr id="10" name="Grafik 9" descr="Feder mit einfarbiger Füllung">
            <a:extLst>
              <a:ext uri="{FF2B5EF4-FFF2-40B4-BE49-F238E27FC236}">
                <a16:creationId xmlns:a16="http://schemas.microsoft.com/office/drawing/2014/main" id="{7F583F36-3A82-7395-590D-176C77E7DE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98" y="652304"/>
            <a:ext cx="471311" cy="471311"/>
          </a:xfrm>
          <a:prstGeom prst="rect">
            <a:avLst/>
          </a:prstGeom>
        </p:spPr>
      </p:pic>
      <p:pic>
        <p:nvPicPr>
          <p:cNvPr id="11" name="Grafik 10" descr="Ordner mit einfarbiger Füllung">
            <a:extLst>
              <a:ext uri="{FF2B5EF4-FFF2-40B4-BE49-F238E27FC236}">
                <a16:creationId xmlns:a16="http://schemas.microsoft.com/office/drawing/2014/main" id="{5D4683CC-7577-CCDA-CD34-934565C6DF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42" y="167289"/>
            <a:ext cx="480422" cy="480422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119E06D-24FD-5755-FB50-882EA30AAC11}"/>
              </a:ext>
            </a:extLst>
          </p:cNvPr>
          <p:cNvSpPr/>
          <p:nvPr/>
        </p:nvSpPr>
        <p:spPr>
          <a:xfrm>
            <a:off x="1354666" y="323786"/>
            <a:ext cx="9999133" cy="5883831"/>
          </a:xfrm>
          <a:prstGeom prst="roundRect">
            <a:avLst>
              <a:gd name="adj" fmla="val 182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6FEF005C-37B8-035D-06D1-E9C2E8660534}"/>
              </a:ext>
            </a:extLst>
          </p:cNvPr>
          <p:cNvSpPr/>
          <p:nvPr/>
        </p:nvSpPr>
        <p:spPr>
          <a:xfrm>
            <a:off x="1363097" y="361245"/>
            <a:ext cx="1479125" cy="5838670"/>
          </a:xfrm>
          <a:prstGeom prst="roundRect">
            <a:avLst>
              <a:gd name="adj" fmla="val 1824"/>
            </a:avLst>
          </a:prstGeom>
          <a:solidFill>
            <a:srgbClr val="E7E5E4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8FD93E3E-187D-3B5B-7CCF-3C4F1D958672}"/>
              </a:ext>
            </a:extLst>
          </p:cNvPr>
          <p:cNvSpPr/>
          <p:nvPr/>
        </p:nvSpPr>
        <p:spPr>
          <a:xfrm>
            <a:off x="1346509" y="323785"/>
            <a:ext cx="10010048" cy="251947"/>
          </a:xfrm>
          <a:prstGeom prst="roundRect">
            <a:avLst>
              <a:gd name="adj" fmla="val 1824"/>
            </a:avLst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F7393DE-803C-96E9-D734-59EC435F2424}"/>
              </a:ext>
            </a:extLst>
          </p:cNvPr>
          <p:cNvSpPr/>
          <p:nvPr/>
        </p:nvSpPr>
        <p:spPr>
          <a:xfrm>
            <a:off x="1385667" y="388664"/>
            <a:ext cx="108000" cy="108000"/>
          </a:xfrm>
          <a:prstGeom prst="ellipse">
            <a:avLst/>
          </a:prstGeom>
          <a:solidFill>
            <a:srgbClr val="EA5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D769C5F-2278-120B-B37F-0A2D89FB4AD5}"/>
              </a:ext>
            </a:extLst>
          </p:cNvPr>
          <p:cNvSpPr/>
          <p:nvPr/>
        </p:nvSpPr>
        <p:spPr>
          <a:xfrm>
            <a:off x="151623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697573B-5D2F-CCB1-AE27-19C0450739EC}"/>
              </a:ext>
            </a:extLst>
          </p:cNvPr>
          <p:cNvSpPr/>
          <p:nvPr/>
        </p:nvSpPr>
        <p:spPr>
          <a:xfrm>
            <a:off x="164680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F32358BF-B5FB-1C6B-D686-AE11D963D258}"/>
              </a:ext>
            </a:extLst>
          </p:cNvPr>
          <p:cNvSpPr txBox="1">
            <a:spLocks/>
          </p:cNvSpPr>
          <p:nvPr/>
        </p:nvSpPr>
        <p:spPr>
          <a:xfrm>
            <a:off x="1407310" y="505980"/>
            <a:ext cx="1458843" cy="22280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b="1" dirty="0"/>
              <a:t>Places</a:t>
            </a:r>
          </a:p>
          <a:p>
            <a:pPr algn="l"/>
            <a:r>
              <a:rPr lang="de-CH" sz="1400" dirty="0" err="1"/>
              <a:t>Recent</a:t>
            </a:r>
            <a:endParaRPr lang="de-CH" sz="1400" dirty="0"/>
          </a:p>
          <a:p>
            <a:pPr algn="l"/>
            <a:r>
              <a:rPr lang="de-CH" sz="1400" dirty="0"/>
              <a:t>Home</a:t>
            </a:r>
          </a:p>
          <a:p>
            <a:pPr algn="l"/>
            <a:r>
              <a:rPr lang="de-CH" sz="1400" dirty="0"/>
              <a:t>Desktop</a:t>
            </a:r>
          </a:p>
          <a:p>
            <a:pPr algn="l"/>
            <a:r>
              <a:rPr lang="de-CH" sz="1400" dirty="0" err="1"/>
              <a:t>Documents</a:t>
            </a:r>
            <a:endParaRPr lang="de-CH" sz="1400" dirty="0"/>
          </a:p>
          <a:p>
            <a:pPr algn="l"/>
            <a:r>
              <a:rPr lang="de-CH" sz="1400" dirty="0"/>
              <a:t>Downloads</a:t>
            </a:r>
          </a:p>
          <a:p>
            <a:pPr algn="l"/>
            <a:r>
              <a:rPr lang="de-CH" sz="1400" dirty="0"/>
              <a:t>Music</a:t>
            </a:r>
          </a:p>
          <a:p>
            <a:pPr algn="l"/>
            <a:r>
              <a:rPr lang="de-CH" sz="1400" dirty="0"/>
              <a:t>Pictures</a:t>
            </a:r>
          </a:p>
          <a:p>
            <a:pPr algn="l"/>
            <a:r>
              <a:rPr lang="de-CH" sz="1400" dirty="0"/>
              <a:t>Videos</a:t>
            </a:r>
          </a:p>
          <a:p>
            <a:pPr algn="l"/>
            <a:r>
              <a:rPr lang="de-CH" sz="1400" dirty="0"/>
              <a:t>Trash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Devices</a:t>
            </a:r>
          </a:p>
          <a:p>
            <a:pPr algn="l"/>
            <a:r>
              <a:rPr lang="de-CH" sz="1400" dirty="0"/>
              <a:t>Computer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Network</a:t>
            </a:r>
          </a:p>
          <a:p>
            <a:pPr algn="l"/>
            <a:r>
              <a:rPr lang="de-CH" sz="1400" dirty="0"/>
              <a:t>Connect </a:t>
            </a:r>
            <a:r>
              <a:rPr lang="de-CH" sz="1400" dirty="0" err="1"/>
              <a:t>to</a:t>
            </a:r>
            <a:r>
              <a:rPr lang="de-CH" sz="1400" dirty="0"/>
              <a:t> Server</a:t>
            </a: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0EB2E07C-198E-F089-EBB4-157B5CE1AC77}"/>
              </a:ext>
            </a:extLst>
          </p:cNvPr>
          <p:cNvSpPr txBox="1">
            <a:spLocks/>
          </p:cNvSpPr>
          <p:nvPr/>
        </p:nvSpPr>
        <p:spPr>
          <a:xfrm>
            <a:off x="1754807" y="213201"/>
            <a:ext cx="5579711" cy="403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b="1" dirty="0">
                <a:solidFill>
                  <a:schemeClr val="bg1"/>
                </a:solidFill>
              </a:rPr>
              <a:t>/File System Extension/Time Table.png</a:t>
            </a:r>
            <a:endParaRPr lang="de-C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347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Breitbild</PresentationFormat>
  <Paragraphs>96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File System Extension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 Extension</dc:title>
  <dc:creator>anna pietzak</dc:creator>
  <cp:lastModifiedBy>Anna Pietzak</cp:lastModifiedBy>
  <cp:revision>11</cp:revision>
  <dcterms:created xsi:type="dcterms:W3CDTF">2024-03-27T11:51:36Z</dcterms:created>
  <dcterms:modified xsi:type="dcterms:W3CDTF">2024-03-30T15:40:42Z</dcterms:modified>
</cp:coreProperties>
</file>