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773341"/>
    <a:srgbClr val="652B3C"/>
    <a:srgbClr val="9E4848"/>
    <a:srgbClr val="FFFF99"/>
    <a:srgbClr val="5F283A"/>
    <a:srgbClr val="431C31"/>
    <a:srgbClr val="4E1E4E"/>
    <a:srgbClr val="EA5E2F"/>
    <a:srgbClr val="87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5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CB9A-DBA8-4CFA-84B1-5C1145DF3001}" type="datetimeFigureOut">
              <a:rPr lang="de-CH" smtClean="0"/>
              <a:t>11.06.2024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A45C-DF42-454D-AB0C-67E6F0221F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67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03174-5768-F5EF-9287-ED1F0382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C25B14-9ADF-70D0-B085-ED98D94C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1B25D-DD2B-B698-0EF4-D0A69DC4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351-051D-416D-A439-98D2041E1D1E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973D4-803C-6BD8-B7DA-A0DA763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45FFF-6204-6056-F8A5-5C1CCD7D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731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F62FA-19E3-B99F-E1F9-9EAE911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C6FF6-11CF-1963-44BE-8A67B128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E911-6331-0F5A-8C9E-E4302290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2D96-60FA-4D4F-B4AD-9B75E837A9D1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E0048-6E68-8B0A-5BFE-AF9813B0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8A4FA-0D73-1EE4-430B-FC05501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5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B36A45-BE7F-82E7-CAB5-1634CF0D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DDF4AE-9F51-659C-9CCF-6575485D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A226-5820-6311-4EFB-8BDBDB2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D651-8012-48C8-85FC-3DD86D04B6B2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28500-0E23-0B0B-CB52-0A499C05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EBDB6-1D5E-2DAF-8A29-3D61B8B7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5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626CD-8D4A-C19D-E2AC-B22968F7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11305-68BE-E488-9A33-B700215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46A94-A630-185F-6BC2-EA575260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BB5C-D7FB-45E5-9890-ED8CB48B57F4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C5333-5FF2-7781-156C-E99D6A5A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E38EE-60CA-3499-DA80-D12662E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861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91D49-CE58-83C1-D98F-86BDEE6C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A0003-606D-3CAF-C99C-13DFB60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8F3E8-B284-FCCA-C3D3-348AC549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668A-1C27-4EB1-BAFF-A62D3349D197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7F55A-9027-24CB-21CA-622B05E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CCAAB-CBE4-EB30-B292-6470FF6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0C5AE-D33D-3F02-7367-E7D72AE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5D5E5-7BCE-FEDE-CA26-52AFBEA7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432CD6-6480-CACF-9333-F9C9F38C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FAA0-0041-327F-F057-74C502F5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B258-3B92-42BA-9B85-EA6232CDD6A2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16486-7433-ACA3-FE3F-8E7EBD79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43591-9CEB-67F4-1A6B-11EB4F1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5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734-D5A2-1795-326D-1E0F3A1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14E98-9983-7731-2C2E-997AB9D3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26B73-93E5-6CC0-6D09-57836552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9F8117-3897-8CA3-3B42-60C10E58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3EBC3C-186C-D6C2-AFF5-72E1A1B7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7591F6-CF3F-78D9-28DE-576E09F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80E7-6074-41E3-AAD7-AE8269F13D35}" type="datetime1">
              <a:rPr lang="de-CH" smtClean="0"/>
              <a:t>11.06.2024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858B68-BC08-1CF4-9A46-886E97F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3E4EAA-6467-3E5E-01CF-0CBE89E2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85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3E7C1-7CC5-73F8-827C-14C8763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0D2B2-E306-729A-75F7-2D0891E1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0725-939A-4032-91AA-1130D331B466}" type="datetime1">
              <a:rPr lang="de-CH" smtClean="0"/>
              <a:t>11.06.2024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AD381-3501-48B3-7240-029455E5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498E3-899B-01D8-795E-8CD6DDEB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0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636153-2D03-320C-AA0A-FCE10E2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88D-89D9-4A31-AA9D-0A1B491A6F79}" type="datetime1">
              <a:rPr lang="de-CH" smtClean="0"/>
              <a:t>11.06.2024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7D79E-0C24-E44A-E321-63841DBA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48CA4-B6C0-A21A-E56A-ECED44C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49AD-43B4-3FF2-40AA-2945DA6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3670-7064-206E-C092-15C68A54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A265AE-446F-1FA1-F86F-C52E29D7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BD51F-3E5C-E648-36E4-52639F9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A2A9-3C12-4894-B32B-2D82EBAAC609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08FDD6-62C8-5490-0F84-AC43CA0B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1CCF3-AE67-E126-CF57-96CE6719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33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C2A2-9CAB-C85B-6D42-2F759044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AE4C7B-10B4-D9CB-F519-C6216AE60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BE09B8-50EB-34D3-39AD-E4C326A9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29019-0331-6C60-F5B2-E2E2329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B01E-2A41-4A6F-892D-4F257555E61F}" type="datetime1">
              <a:rPr lang="de-CH" smtClean="0"/>
              <a:t>11.06.2024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CABB0-8DD5-6C31-79FC-FCEFE6B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6484B-A748-E833-B3A7-AF430C8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40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A5C42"/>
            </a:gs>
            <a:gs pos="53000">
              <a:srgbClr val="93404A"/>
            </a:gs>
            <a:gs pos="100000">
              <a:srgbClr val="291029"/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96642F-AFF6-E4DF-7333-F3864E1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64C67-B230-EC8F-0CEC-C93BC43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755E3-4049-257A-B618-21D124B4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FB5C0-F549-4606-B4DB-828B69281519}" type="datetime1">
              <a:rPr lang="de-CH" smtClean="0"/>
              <a:t>11.06.2024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053E4-AEBC-969A-8767-CF7D1F9B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9B6DA-7C03-7992-E32C-CE307C28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400" b="1" smtClean="0"/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25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3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5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9.svg"/><Relationship Id="rId2" Type="http://schemas.openxmlformats.org/officeDocument/2006/relationships/image" Target="../media/image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7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3.svg"/><Relationship Id="rId2" Type="http://schemas.openxmlformats.org/officeDocument/2006/relationships/image" Target="../media/image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31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EE6FBFA-E575-2D63-6AA7-FF5CE777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556" y="5479563"/>
            <a:ext cx="9144000" cy="1307621"/>
          </a:xfrm>
        </p:spPr>
        <p:txBody>
          <a:bodyPr>
            <a:normAutofit lnSpcReduction="10000"/>
          </a:bodyPr>
          <a:lstStyle/>
          <a:p>
            <a:pPr algn="r"/>
            <a:r>
              <a:rPr lang="de-CH" dirty="0"/>
              <a:t>13.06.2024</a:t>
            </a:r>
          </a:p>
          <a:p>
            <a:pPr algn="r"/>
            <a:r>
              <a:rPr lang="de-CH" dirty="0"/>
              <a:t>Anna </a:t>
            </a:r>
            <a:r>
              <a:rPr lang="de-CH" dirty="0" err="1"/>
              <a:t>Pietzak</a:t>
            </a:r>
            <a:r>
              <a:rPr lang="de-CH" dirty="0"/>
              <a:t>, Timothy Roberts</a:t>
            </a:r>
          </a:p>
          <a:p>
            <a:pPr algn="r"/>
            <a:r>
              <a:rPr lang="de-CH" dirty="0"/>
              <a:t>Operating Systems FS24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1D8180-7D38-7869-7AAA-AE3FAB0DC552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Geöffneter Ordner mit einfarbiger Füllung">
            <a:extLst>
              <a:ext uri="{FF2B5EF4-FFF2-40B4-BE49-F238E27FC236}">
                <a16:creationId xmlns:a16="http://schemas.microsoft.com/office/drawing/2014/main" id="{484ABC68-5DD4-11E1-2B5F-09EF9CEB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9399" y="4802385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B209AE-8B6A-4F1C-EF0C-8A2AA79F31FB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 descr="Zahnrad mit einfarbiger Füllung">
            <a:extLst>
              <a:ext uri="{FF2B5EF4-FFF2-40B4-BE49-F238E27FC236}">
                <a16:creationId xmlns:a16="http://schemas.microsoft.com/office/drawing/2014/main" id="{1B24989E-BC26-2CAD-1C65-70D0FBA00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15" name="Grafik 14" descr="Abfall mit einfarbiger Füllung">
            <a:extLst>
              <a:ext uri="{FF2B5EF4-FFF2-40B4-BE49-F238E27FC236}">
                <a16:creationId xmlns:a16="http://schemas.microsoft.com/office/drawing/2014/main" id="{F4EDC813-8775-1DBE-AEEE-6349D904B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17" name="Grafik 16" descr="Bauer mit einfarbiger Füllung">
            <a:extLst>
              <a:ext uri="{FF2B5EF4-FFF2-40B4-BE49-F238E27FC236}">
                <a16:creationId xmlns:a16="http://schemas.microsoft.com/office/drawing/2014/main" id="{57B954E7-BB12-998B-BF57-1E2907D3F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19" name="Grafik 18" descr="Fuchs mit einfarbiger Füllung">
            <a:extLst>
              <a:ext uri="{FF2B5EF4-FFF2-40B4-BE49-F238E27FC236}">
                <a16:creationId xmlns:a16="http://schemas.microsoft.com/office/drawing/2014/main" id="{93ADE7F6-4941-38B0-A1FF-65740F1E51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21" name="Grafik 20" descr="Feder mit einfarbiger Füllung">
            <a:extLst>
              <a:ext uri="{FF2B5EF4-FFF2-40B4-BE49-F238E27FC236}">
                <a16:creationId xmlns:a16="http://schemas.microsoft.com/office/drawing/2014/main" id="{EE7291AC-43A2-3F33-5AA1-D0350C588D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22" name="Grafik 21" descr="Ordner mit einfarbiger Füllung">
            <a:extLst>
              <a:ext uri="{FF2B5EF4-FFF2-40B4-BE49-F238E27FC236}">
                <a16:creationId xmlns:a16="http://schemas.microsoft.com/office/drawing/2014/main" id="{314DD2CA-7C1E-C5C3-BCFC-065774FC8A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662301-3288-E517-AF9B-2AE361180A83}"/>
              </a:ext>
            </a:extLst>
          </p:cNvPr>
          <p:cNvSpPr/>
          <p:nvPr/>
        </p:nvSpPr>
        <p:spPr>
          <a:xfrm>
            <a:off x="1354667" y="323786"/>
            <a:ext cx="7473244" cy="4914259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F4149F3-851E-1037-1F3D-A50A2A64AC54}"/>
              </a:ext>
            </a:extLst>
          </p:cNvPr>
          <p:cNvSpPr/>
          <p:nvPr/>
        </p:nvSpPr>
        <p:spPr>
          <a:xfrm>
            <a:off x="1363097" y="361245"/>
            <a:ext cx="1479125" cy="487654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17DBF24-125B-CDB1-0496-910FDC0DF6ED}"/>
              </a:ext>
            </a:extLst>
          </p:cNvPr>
          <p:cNvSpPr/>
          <p:nvPr/>
        </p:nvSpPr>
        <p:spPr>
          <a:xfrm>
            <a:off x="1346509" y="323785"/>
            <a:ext cx="7481402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609B31F-24A5-6AC2-5695-8B6208ED200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5794A89-BB3E-3237-3E70-E28F4CCF68E0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5DBFEF6-AA14-ADB6-A82D-1203D4932811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 descr="Ordner mit einfarbiger Füllung">
            <a:extLst>
              <a:ext uri="{FF2B5EF4-FFF2-40B4-BE49-F238E27FC236}">
                <a16:creationId xmlns:a16="http://schemas.microsoft.com/office/drawing/2014/main" id="{0F76F2EF-4CE3-52EA-0E82-1FB2D1257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1825" y="342098"/>
            <a:ext cx="1884752" cy="188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CBF7B2-1849-B63D-A125-C5D3F5B90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367" y="1898385"/>
            <a:ext cx="2497667" cy="1126699"/>
          </a:xfrm>
        </p:spPr>
        <p:txBody>
          <a:bodyPr>
            <a:normAutofit/>
          </a:bodyPr>
          <a:lstStyle/>
          <a:p>
            <a:r>
              <a:rPr lang="de-CH" sz="3600" dirty="0"/>
              <a:t>File System Extension</a:t>
            </a:r>
          </a:p>
        </p:txBody>
      </p:sp>
      <p:pic>
        <p:nvPicPr>
          <p:cNvPr id="35" name="Grafik 34" descr="Ordner mit einfarbiger Füllung">
            <a:extLst>
              <a:ext uri="{FF2B5EF4-FFF2-40B4-BE49-F238E27FC236}">
                <a16:creationId xmlns:a16="http://schemas.microsoft.com/office/drawing/2014/main" id="{76C0E315-229A-570E-60C0-0E19104777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49867" y="342098"/>
            <a:ext cx="1884752" cy="1884752"/>
          </a:xfrm>
          <a:prstGeom prst="rect">
            <a:avLst/>
          </a:prstGeom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BFF1A3ED-502D-6AE7-AD51-EAF95F2FCD31}"/>
              </a:ext>
            </a:extLst>
          </p:cNvPr>
          <p:cNvSpPr txBox="1">
            <a:spLocks/>
          </p:cNvSpPr>
          <p:nvPr/>
        </p:nvSpPr>
        <p:spPr>
          <a:xfrm>
            <a:off x="5843409" y="1898385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 err="1">
                <a:solidFill>
                  <a:schemeClr val="bg1">
                    <a:lumMod val="65000"/>
                  </a:schemeClr>
                </a:solidFill>
              </a:rPr>
              <a:t>work</a:t>
            </a:r>
            <a:endParaRPr lang="de-CH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Grafik 36" descr="Ordner mit einfarbiger Füllung">
            <a:extLst>
              <a:ext uri="{FF2B5EF4-FFF2-40B4-BE49-F238E27FC236}">
                <a16:creationId xmlns:a16="http://schemas.microsoft.com/office/drawing/2014/main" id="{2490CCF6-9D7D-B228-1AB0-57561E6E8E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1825" y="2910831"/>
            <a:ext cx="1884752" cy="1884752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AAD5F39F-01A2-B512-0648-F969D2C566DA}"/>
              </a:ext>
            </a:extLst>
          </p:cNvPr>
          <p:cNvSpPr txBox="1">
            <a:spLocks/>
          </p:cNvSpPr>
          <p:nvPr/>
        </p:nvSpPr>
        <p:spPr>
          <a:xfrm>
            <a:off x="3165367" y="4467118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5EBE2C2-AD52-7962-A2C7-AC342FEF8EAF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E6C525BE-89F0-E627-867A-FDD0CDD04573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1458843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BC7BC9-92A8-433B-1D7C-51181B79E0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BB1D60-9068-26A2-12D4-535B79126C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CFF2B3BF-A609-7804-37CC-B68833B662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F355EF2A-3E92-7EC6-247C-5C38201410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66E4704C-8597-5095-5530-477B8474C8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D28C4A7B-3D4E-B28F-3512-A05879CE9B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19230F80-9E76-ACCD-27B7-01EA9A2B7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97360CCF-D673-7963-2830-629B02C0D8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06BC2DF-9FE4-5AD4-99C9-2F2F048092CF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C795C08-8AAE-AB8C-77F4-076016DC53C8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FA22589-BD65-A8D1-ABC2-55A26C74608E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C222B29-F6DD-5E69-6DE0-D3DB7AA4D9D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532EE7-9642-ED53-1242-71CA75F7D3D2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E1BE2B1-8F0D-27F5-C6A3-41B46DC60474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CBCEA5E9-2E41-18BF-777B-6D24026802F5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3EEA290-A0ED-35DC-E57E-4BDCD281DD31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Extension/Problem.txt</a:t>
            </a:r>
            <a:endParaRPr lang="de-CH" sz="1600" dirty="0">
              <a:solidFill>
                <a:schemeClr val="bg1"/>
              </a:solidFill>
            </a:endParaRPr>
          </a:p>
        </p:txBody>
      </p:sp>
      <p:pic>
        <p:nvPicPr>
          <p:cNvPr id="60" name="Grafik 59" descr="Pfeil nach unten mit einfarbiger Füllung">
            <a:extLst>
              <a:ext uri="{FF2B5EF4-FFF2-40B4-BE49-F238E27FC236}">
                <a16:creationId xmlns:a16="http://schemas.microsoft.com/office/drawing/2014/main" id="{8573EB0A-0682-683A-4F1B-64361B19A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9651" y="3085867"/>
            <a:ext cx="914400" cy="914400"/>
          </a:xfrm>
          <a:prstGeom prst="rect">
            <a:avLst/>
          </a:prstGeom>
        </p:spPr>
      </p:pic>
      <p:pic>
        <p:nvPicPr>
          <p:cNvPr id="62" name="Grafik 61" descr="Laptop mit einfarbiger Füllung">
            <a:extLst>
              <a:ext uri="{FF2B5EF4-FFF2-40B4-BE49-F238E27FC236}">
                <a16:creationId xmlns:a16="http://schemas.microsoft.com/office/drawing/2014/main" id="{DB05E3F3-A56F-96D7-022D-FEE805A466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3346" y="647711"/>
            <a:ext cx="2407010" cy="2407010"/>
          </a:xfrm>
          <a:prstGeom prst="rect">
            <a:avLst/>
          </a:prstGeom>
        </p:spPr>
      </p:pic>
      <p:sp>
        <p:nvSpPr>
          <p:cNvPr id="64" name="Inhaltsplatzhalter 63" hidden="1">
            <a:extLst>
              <a:ext uri="{FF2B5EF4-FFF2-40B4-BE49-F238E27FC236}">
                <a16:creationId xmlns:a16="http://schemas.microsoft.com/office/drawing/2014/main" id="{1CD08A09-D9EE-F002-4A50-06D91779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5" name="Grafik 64" descr="Pfeil nach unten mit einfarbiger Füllung">
            <a:extLst>
              <a:ext uri="{FF2B5EF4-FFF2-40B4-BE49-F238E27FC236}">
                <a16:creationId xmlns:a16="http://schemas.microsoft.com/office/drawing/2014/main" id="{308C5835-E152-7A10-5D21-8AAEF78B72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63241">
            <a:off x="4793973" y="3085867"/>
            <a:ext cx="914400" cy="914400"/>
          </a:xfrm>
          <a:prstGeom prst="rect">
            <a:avLst/>
          </a:prstGeom>
        </p:spPr>
      </p:pic>
      <p:pic>
        <p:nvPicPr>
          <p:cNvPr id="69" name="Grafik 68" descr="Pfeil nach unten mit einfarbiger Füllung">
            <a:extLst>
              <a:ext uri="{FF2B5EF4-FFF2-40B4-BE49-F238E27FC236}">
                <a16:creationId xmlns:a16="http://schemas.microsoft.com/office/drawing/2014/main" id="{E0AE4312-23DF-3DDE-F728-D03AD08A6B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36759" flipH="1">
            <a:off x="7545328" y="3085867"/>
            <a:ext cx="914400" cy="914400"/>
          </a:xfrm>
          <a:prstGeom prst="rect">
            <a:avLst/>
          </a:prstGeom>
        </p:spPr>
      </p:pic>
      <p:pic>
        <p:nvPicPr>
          <p:cNvPr id="70" name="Grafik 69" descr="Ordner mit einfarbiger Füllung">
            <a:extLst>
              <a:ext uri="{FF2B5EF4-FFF2-40B4-BE49-F238E27FC236}">
                <a16:creationId xmlns:a16="http://schemas.microsoft.com/office/drawing/2014/main" id="{FE840B94-A631-EA78-D334-94BB098DD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7094" y="3868415"/>
            <a:ext cx="1616790" cy="1616790"/>
          </a:xfrm>
          <a:prstGeom prst="rect">
            <a:avLst/>
          </a:prstGeom>
        </p:spPr>
      </p:pic>
      <p:pic>
        <p:nvPicPr>
          <p:cNvPr id="71" name="Grafik 70" descr="Ordner mit einfarbiger Füllung">
            <a:extLst>
              <a:ext uri="{FF2B5EF4-FFF2-40B4-BE49-F238E27FC236}">
                <a16:creationId xmlns:a16="http://schemas.microsoft.com/office/drawing/2014/main" id="{B9300525-B3B9-6587-50C8-D5EF24468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8456" y="3868415"/>
            <a:ext cx="1616790" cy="1616790"/>
          </a:xfrm>
          <a:prstGeom prst="rect">
            <a:avLst/>
          </a:prstGeom>
        </p:spPr>
      </p:pic>
      <p:pic>
        <p:nvPicPr>
          <p:cNvPr id="72" name="Grafik 24" descr="Ordner mit einfarbiger Füllung">
            <a:extLst>
              <a:ext uri="{FF2B5EF4-FFF2-40B4-BE49-F238E27FC236}">
                <a16:creationId xmlns:a16="http://schemas.microsoft.com/office/drawing/2014/main" id="{2A212A10-A7AD-32B3-C417-CA186F3F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9220" y="3868415"/>
            <a:ext cx="1616790" cy="1616790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53C432F5-DEFC-B4B0-453E-E5D496CCC2B3}"/>
              </a:ext>
            </a:extLst>
          </p:cNvPr>
          <p:cNvSpPr txBox="1"/>
          <p:nvPr/>
        </p:nvSpPr>
        <p:spPr>
          <a:xfrm>
            <a:off x="3405609" y="5228823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Holiday Pictures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784099C-748F-A5B9-EE78-42AC13EF9D96}"/>
              </a:ext>
            </a:extLst>
          </p:cNvPr>
          <p:cNvSpPr txBox="1"/>
          <p:nvPr/>
        </p:nvSpPr>
        <p:spPr>
          <a:xfrm>
            <a:off x="5854633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44A60CE-A0F3-01D8-EE11-48991A302956}"/>
              </a:ext>
            </a:extLst>
          </p:cNvPr>
          <p:cNvSpPr txBox="1"/>
          <p:nvPr/>
        </p:nvSpPr>
        <p:spPr>
          <a:xfrm>
            <a:off x="7968098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0468577-3386-44F3-DBC1-81D8AFA465F1}"/>
              </a:ext>
            </a:extLst>
          </p:cNvPr>
          <p:cNvSpPr txBox="1"/>
          <p:nvPr/>
        </p:nvSpPr>
        <p:spPr>
          <a:xfrm>
            <a:off x="8206277" y="1200937"/>
            <a:ext cx="249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have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one</a:t>
            </a:r>
            <a:r>
              <a:rPr lang="de-CH" sz="2400" dirty="0"/>
              <a:t> </a:t>
            </a:r>
            <a:r>
              <a:rPr lang="de-CH" sz="2400" dirty="0" err="1"/>
              <a:t>device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parts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live.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C5E0C80-24E1-B4D9-9659-FEC1C6A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67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Ordner mit einfarbiger Füllung">
            <a:extLst>
              <a:ext uri="{FF2B5EF4-FFF2-40B4-BE49-F238E27FC236}">
                <a16:creationId xmlns:a16="http://schemas.microsoft.com/office/drawing/2014/main" id="{D0750BD8-3C2B-3598-0D21-CE7CA65E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0507" y="1165520"/>
            <a:ext cx="963121" cy="963121"/>
          </a:xfrm>
          <a:prstGeom prst="rect">
            <a:avLst/>
          </a:prstGeom>
        </p:spPr>
      </p:pic>
      <p:pic>
        <p:nvPicPr>
          <p:cNvPr id="24" name="Grafik 23" descr="Ordner mit einfarbiger Füllung">
            <a:extLst>
              <a:ext uri="{FF2B5EF4-FFF2-40B4-BE49-F238E27FC236}">
                <a16:creationId xmlns:a16="http://schemas.microsoft.com/office/drawing/2014/main" id="{7821336E-EA2D-7108-AD59-8487171E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67" y="2251119"/>
            <a:ext cx="964800" cy="964800"/>
          </a:xfrm>
          <a:prstGeom prst="rect">
            <a:avLst/>
          </a:prstGeom>
        </p:spPr>
      </p:pic>
      <p:pic>
        <p:nvPicPr>
          <p:cNvPr id="25" name="Grafik 24" descr="Ordner mit einfarbiger Füllung">
            <a:extLst>
              <a:ext uri="{FF2B5EF4-FFF2-40B4-BE49-F238E27FC236}">
                <a16:creationId xmlns:a16="http://schemas.microsoft.com/office/drawing/2014/main" id="{C518C2D0-342F-3227-D463-8E83FAB3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667" y="3338397"/>
            <a:ext cx="964800" cy="9648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EE0313C-DC19-4A14-51BD-5370930F1811}"/>
              </a:ext>
            </a:extLst>
          </p:cNvPr>
          <p:cNvSpPr txBox="1"/>
          <p:nvPr/>
        </p:nvSpPr>
        <p:spPr>
          <a:xfrm>
            <a:off x="4197980" y="1501656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Holiday Pictures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94E0A9-069C-7A37-E848-51B2E8618776}"/>
              </a:ext>
            </a:extLst>
          </p:cNvPr>
          <p:cNvSpPr txBox="1"/>
          <p:nvPr/>
        </p:nvSpPr>
        <p:spPr>
          <a:xfrm>
            <a:off x="419798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4A00B8-5F8D-0DA3-ACD3-7A4F8A5079CE}"/>
              </a:ext>
            </a:extLst>
          </p:cNvPr>
          <p:cNvSpPr txBox="1"/>
          <p:nvPr/>
        </p:nvSpPr>
        <p:spPr>
          <a:xfrm>
            <a:off x="419798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5AA7B4F-9396-97F9-C957-F65341FD3016}"/>
              </a:ext>
            </a:extLst>
          </p:cNvPr>
          <p:cNvSpPr txBox="1"/>
          <p:nvPr/>
        </p:nvSpPr>
        <p:spPr>
          <a:xfrm>
            <a:off x="3015277" y="4571514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extend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</a:t>
            </a:r>
            <a:r>
              <a:rPr lang="de-CH" sz="2400" dirty="0"/>
              <a:t> </a:t>
            </a:r>
            <a:r>
              <a:rPr lang="de-CH" sz="2400" dirty="0" err="1"/>
              <a:t>system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allow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further</a:t>
            </a:r>
            <a:r>
              <a:rPr lang="de-CH" sz="2400" dirty="0"/>
              <a:t> </a:t>
            </a:r>
            <a:r>
              <a:rPr lang="de-CH" sz="2400" dirty="0" err="1"/>
              <a:t>categorisation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. </a:t>
            </a:r>
          </a:p>
          <a:p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way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selectivly</a:t>
            </a:r>
            <a:r>
              <a:rPr lang="de-CH" sz="2400" dirty="0"/>
              <a:t> </a:t>
            </a:r>
            <a:r>
              <a:rPr lang="de-CH" sz="2400" dirty="0" err="1"/>
              <a:t>display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 </a:t>
            </a:r>
            <a:r>
              <a:rPr lang="de-CH" sz="2400" dirty="0" err="1"/>
              <a:t>related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current</a:t>
            </a:r>
            <a:r>
              <a:rPr lang="de-CH" sz="2400" dirty="0"/>
              <a:t> </a:t>
            </a:r>
            <a:r>
              <a:rPr lang="de-CH" sz="2400" dirty="0" err="1"/>
              <a:t>activity</a:t>
            </a:r>
            <a:r>
              <a:rPr lang="de-CH" sz="2400" dirty="0"/>
              <a:t>. 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C63C4CE-ED29-BB2E-E11A-A3E6BA03A8E2}"/>
              </a:ext>
            </a:extLst>
          </p:cNvPr>
          <p:cNvSpPr/>
          <p:nvPr/>
        </p:nvSpPr>
        <p:spPr>
          <a:xfrm>
            <a:off x="8495167" y="694615"/>
            <a:ext cx="1563233" cy="3497458"/>
          </a:xfrm>
          <a:prstGeom prst="roundRect">
            <a:avLst>
              <a:gd name="adj" fmla="val 5545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89006C1-8267-4654-34C7-A0BB025F0FCF}"/>
              </a:ext>
            </a:extLst>
          </p:cNvPr>
          <p:cNvSpPr txBox="1"/>
          <p:nvPr/>
        </p:nvSpPr>
        <p:spPr>
          <a:xfrm>
            <a:off x="4197979" y="694615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5E1279-05E8-7B2C-497C-E0B8A9D1EE0C}"/>
              </a:ext>
            </a:extLst>
          </p:cNvPr>
          <p:cNvSpPr txBox="1"/>
          <p:nvPr/>
        </p:nvSpPr>
        <p:spPr>
          <a:xfrm>
            <a:off x="609600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A13D7A-0087-BCB2-44F4-807D4FD96D56}"/>
              </a:ext>
            </a:extLst>
          </p:cNvPr>
          <p:cNvSpPr txBox="1"/>
          <p:nvPr/>
        </p:nvSpPr>
        <p:spPr>
          <a:xfrm>
            <a:off x="746915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Type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1B0D6D-3942-08C1-EF4B-3322C311245F}"/>
              </a:ext>
            </a:extLst>
          </p:cNvPr>
          <p:cNvSpPr txBox="1"/>
          <p:nvPr/>
        </p:nvSpPr>
        <p:spPr>
          <a:xfrm>
            <a:off x="8583769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0CBA418-726F-7267-4E2B-711910AF5E4D}"/>
              </a:ext>
            </a:extLst>
          </p:cNvPr>
          <p:cNvSpPr txBox="1"/>
          <p:nvPr/>
        </p:nvSpPr>
        <p:spPr>
          <a:xfrm>
            <a:off x="6096000" y="1501656"/>
            <a:ext cx="13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30.12.2023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AC2183D-81BB-6E97-44AE-9AF0A8621BFE}"/>
              </a:ext>
            </a:extLst>
          </p:cNvPr>
          <p:cNvSpPr txBox="1"/>
          <p:nvPr/>
        </p:nvSpPr>
        <p:spPr>
          <a:xfrm>
            <a:off x="609600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01.04.2024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F1700A-15BA-B4E7-CEC2-2FDFDE0409AA}"/>
              </a:ext>
            </a:extLst>
          </p:cNvPr>
          <p:cNvSpPr txBox="1"/>
          <p:nvPr/>
        </p:nvSpPr>
        <p:spPr>
          <a:xfrm>
            <a:off x="609600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27.03.2024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3E00217-B145-7233-D06D-E32E9ACE80FB}"/>
              </a:ext>
            </a:extLst>
          </p:cNvPr>
          <p:cNvSpPr txBox="1"/>
          <p:nvPr/>
        </p:nvSpPr>
        <p:spPr>
          <a:xfrm>
            <a:off x="7492084" y="150165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E7697-8D92-FD01-E0AD-CAD880F744A6}"/>
              </a:ext>
            </a:extLst>
          </p:cNvPr>
          <p:cNvSpPr txBox="1"/>
          <p:nvPr/>
        </p:nvSpPr>
        <p:spPr>
          <a:xfrm>
            <a:off x="7492084" y="258334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A469B7-AC7B-DE39-825B-38B70B275560}"/>
              </a:ext>
            </a:extLst>
          </p:cNvPr>
          <p:cNvSpPr txBox="1"/>
          <p:nvPr/>
        </p:nvSpPr>
        <p:spPr>
          <a:xfrm>
            <a:off x="7492084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A9F982-6711-25DF-8766-05A58B503361}"/>
              </a:ext>
            </a:extLst>
          </p:cNvPr>
          <p:cNvSpPr txBox="1"/>
          <p:nvPr/>
        </p:nvSpPr>
        <p:spPr>
          <a:xfrm>
            <a:off x="8583769" y="1501656"/>
            <a:ext cx="102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private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71E337-5DB3-26BA-D61C-BC33748AB2C1}"/>
              </a:ext>
            </a:extLst>
          </p:cNvPr>
          <p:cNvSpPr txBox="1"/>
          <p:nvPr/>
        </p:nvSpPr>
        <p:spPr>
          <a:xfrm>
            <a:off x="8583768" y="2583346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education</a:t>
            </a:r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BA2CEA0-666E-D878-1AF7-B390196556D2}"/>
              </a:ext>
            </a:extLst>
          </p:cNvPr>
          <p:cNvSpPr txBox="1"/>
          <p:nvPr/>
        </p:nvSpPr>
        <p:spPr>
          <a:xfrm>
            <a:off x="8583769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/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D7313B72-2398-C664-5762-62DF00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3</a:t>
            </a:fld>
            <a:endParaRPr lang="de-CH"/>
          </a:p>
        </p:txBody>
      </p:sp>
      <p:pic>
        <p:nvPicPr>
          <p:cNvPr id="38" name="Grafik 37" descr="Ein Bild, das Rechteck, Screenshot, Quadrat, Grafiken enthält.&#10;&#10;Automatisch generierte Beschreibung">
            <a:extLst>
              <a:ext uri="{FF2B5EF4-FFF2-40B4-BE49-F238E27FC236}">
                <a16:creationId xmlns:a16="http://schemas.microsoft.com/office/drawing/2014/main" id="{4F524D2A-81EE-D1E2-2873-5FABFC2449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95" y="1009441"/>
            <a:ext cx="6442512" cy="2008742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D767CB82-18A0-8A7E-C1FD-EB4C7F82E806}"/>
              </a:ext>
            </a:extLst>
          </p:cNvPr>
          <p:cNvSpPr txBox="1"/>
          <p:nvPr/>
        </p:nvSpPr>
        <p:spPr>
          <a:xfrm>
            <a:off x="3764564" y="3482309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(multiple) tags to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 tags from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track of allowed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files by tags in directory and subdirectory</a:t>
            </a:r>
          </a:p>
        </p:txBody>
      </p:sp>
    </p:spTree>
    <p:extLst>
      <p:ext uri="{BB962C8B-B14F-4D97-AF65-F5344CB8AC3E}">
        <p14:creationId xmlns:p14="http://schemas.microsoft.com/office/powerpoint/2010/main" val="228302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Usage</a:t>
            </a:r>
            <a:r>
              <a:rPr lang="de-CH" dirty="0"/>
              <a:t>: $0 {</a:t>
            </a:r>
            <a:r>
              <a:rPr lang="de-CH" dirty="0" err="1"/>
              <a:t>help|mkfile|tagFile|ls|deleteTag|newTag|showAllTags</a:t>
            </a:r>
            <a:r>
              <a:rPr lang="de-CH" dirty="0"/>
              <a:t>}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D7313B72-2398-C664-5762-62DF00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4</a:t>
            </a:fld>
            <a:endParaRPr lang="de-CH"/>
          </a:p>
        </p:txBody>
      </p:sp>
      <p:pic>
        <p:nvPicPr>
          <p:cNvPr id="3" name="Grafik 2" descr="Ein Bild, das Diagramm, Reihe enthält.&#10;&#10;Automatisch generierte Beschreibung">
            <a:extLst>
              <a:ext uri="{FF2B5EF4-FFF2-40B4-BE49-F238E27FC236}">
                <a16:creationId xmlns:a16="http://schemas.microsoft.com/office/drawing/2014/main" id="{78BBC98D-D8CD-C0FE-D0FE-1838AD5629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09" y="2275223"/>
            <a:ext cx="6948152" cy="3490061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9DED84EC-6161-B0A3-3AE4-9D0121F4AAA2}"/>
              </a:ext>
            </a:extLst>
          </p:cNvPr>
          <p:cNvSpPr/>
          <p:nvPr/>
        </p:nvSpPr>
        <p:spPr>
          <a:xfrm>
            <a:off x="8050843" y="3218175"/>
            <a:ext cx="215800" cy="136389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4685279-3CD0-F83F-379A-BD0C0B9F95E5}"/>
              </a:ext>
            </a:extLst>
          </p:cNvPr>
          <p:cNvSpPr/>
          <p:nvPr/>
        </p:nvSpPr>
        <p:spPr>
          <a:xfrm>
            <a:off x="4983691" y="4040817"/>
            <a:ext cx="650875" cy="16570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9F17139-ECAE-5C0D-4B41-A3221705E7E4}"/>
              </a:ext>
            </a:extLst>
          </p:cNvPr>
          <p:cNvSpPr/>
          <p:nvPr/>
        </p:nvSpPr>
        <p:spPr>
          <a:xfrm>
            <a:off x="5355288" y="4433006"/>
            <a:ext cx="430619" cy="139700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F009687-F138-CDFD-7C01-C783DE893EBB}"/>
              </a:ext>
            </a:extLst>
          </p:cNvPr>
          <p:cNvSpPr/>
          <p:nvPr/>
        </p:nvSpPr>
        <p:spPr>
          <a:xfrm>
            <a:off x="7890623" y="4751747"/>
            <a:ext cx="746787" cy="16570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6E6298D-6C1E-EC09-8303-01D89DE03784}"/>
              </a:ext>
            </a:extLst>
          </p:cNvPr>
          <p:cNvSpPr/>
          <p:nvPr/>
        </p:nvSpPr>
        <p:spPr>
          <a:xfrm>
            <a:off x="7125732" y="5046133"/>
            <a:ext cx="999446" cy="177182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30160A9-0894-7806-0DEB-0C9C0C74B533}"/>
              </a:ext>
            </a:extLst>
          </p:cNvPr>
          <p:cNvSpPr/>
          <p:nvPr/>
        </p:nvSpPr>
        <p:spPr>
          <a:xfrm>
            <a:off x="6043072" y="5046133"/>
            <a:ext cx="982849" cy="177182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A69566C-57B4-512E-BF16-82B9DEADE8A0}"/>
              </a:ext>
            </a:extLst>
          </p:cNvPr>
          <p:cNvSpPr/>
          <p:nvPr/>
        </p:nvSpPr>
        <p:spPr>
          <a:xfrm>
            <a:off x="7628325" y="4047715"/>
            <a:ext cx="863742" cy="15880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2206304-9750-388F-11D6-122C5A41CB8A}"/>
              </a:ext>
            </a:extLst>
          </p:cNvPr>
          <p:cNvSpPr/>
          <p:nvPr/>
        </p:nvSpPr>
        <p:spPr>
          <a:xfrm>
            <a:off x="9397880" y="4433006"/>
            <a:ext cx="598078" cy="156633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2CF5F9E-9F00-45E1-6B74-F95DEE93C9F5}"/>
              </a:ext>
            </a:extLst>
          </p:cNvPr>
          <p:cNvSpPr/>
          <p:nvPr/>
        </p:nvSpPr>
        <p:spPr>
          <a:xfrm>
            <a:off x="10441388" y="4441472"/>
            <a:ext cx="426637" cy="14816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4663A56-3712-F388-D15E-839CC4349207}"/>
              </a:ext>
            </a:extLst>
          </p:cNvPr>
          <p:cNvSpPr/>
          <p:nvPr/>
        </p:nvSpPr>
        <p:spPr>
          <a:xfrm>
            <a:off x="9324976" y="4057297"/>
            <a:ext cx="732366" cy="141214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9A2BC54-CE2C-4BEE-D38E-8F9E30B75D77}"/>
              </a:ext>
            </a:extLst>
          </p:cNvPr>
          <p:cNvSpPr/>
          <p:nvPr/>
        </p:nvSpPr>
        <p:spPr>
          <a:xfrm>
            <a:off x="8552305" y="4051430"/>
            <a:ext cx="689062" cy="13815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A13809A-4B61-9FEC-58DB-FD3092B0C896}"/>
              </a:ext>
            </a:extLst>
          </p:cNvPr>
          <p:cNvSpPr/>
          <p:nvPr/>
        </p:nvSpPr>
        <p:spPr>
          <a:xfrm>
            <a:off x="4531783" y="4424538"/>
            <a:ext cx="215900" cy="165101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722EDDB-2F00-501B-02B5-7650544659D3}"/>
              </a:ext>
            </a:extLst>
          </p:cNvPr>
          <p:cNvSpPr/>
          <p:nvPr/>
        </p:nvSpPr>
        <p:spPr>
          <a:xfrm>
            <a:off x="5214056" y="4751866"/>
            <a:ext cx="1052688" cy="16570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E8543BE-3EDB-CA04-CB9B-DF800DBEEE00}"/>
              </a:ext>
            </a:extLst>
          </p:cNvPr>
          <p:cNvSpPr/>
          <p:nvPr/>
        </p:nvSpPr>
        <p:spPr>
          <a:xfrm>
            <a:off x="5525910" y="5072240"/>
            <a:ext cx="436137" cy="15107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88AC8B1-83B0-6DA7-0DD7-5F7B6F5BB45C}"/>
              </a:ext>
            </a:extLst>
          </p:cNvPr>
          <p:cNvSpPr/>
          <p:nvPr/>
        </p:nvSpPr>
        <p:spPr>
          <a:xfrm>
            <a:off x="8552305" y="4433006"/>
            <a:ext cx="699884" cy="156633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B22259-09FA-8C65-5EA5-2BF79DC18824}"/>
              </a:ext>
            </a:extLst>
          </p:cNvPr>
          <p:cNvSpPr/>
          <p:nvPr/>
        </p:nvSpPr>
        <p:spPr>
          <a:xfrm>
            <a:off x="6578054" y="4040818"/>
            <a:ext cx="969090" cy="16570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1122F02-4A01-038F-16AF-A585B332F245}"/>
              </a:ext>
            </a:extLst>
          </p:cNvPr>
          <p:cNvSpPr/>
          <p:nvPr/>
        </p:nvSpPr>
        <p:spPr>
          <a:xfrm>
            <a:off x="6150750" y="4057297"/>
            <a:ext cx="339258" cy="14121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2D06006-1EA5-BE4A-8FCC-F8C5B45468CF}"/>
              </a:ext>
            </a:extLst>
          </p:cNvPr>
          <p:cNvSpPr/>
          <p:nvPr/>
        </p:nvSpPr>
        <p:spPr>
          <a:xfrm>
            <a:off x="5799667" y="4057297"/>
            <a:ext cx="351083" cy="141214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30C53DD-D8D6-479B-B28F-8457E7021BF3}"/>
              </a:ext>
            </a:extLst>
          </p:cNvPr>
          <p:cNvSpPr/>
          <p:nvPr/>
        </p:nvSpPr>
        <p:spPr>
          <a:xfrm>
            <a:off x="4747683" y="4423949"/>
            <a:ext cx="223310" cy="174733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EDE7B42-A764-3D1F-4F97-F084686C7646}"/>
              </a:ext>
            </a:extLst>
          </p:cNvPr>
          <p:cNvSpPr/>
          <p:nvPr/>
        </p:nvSpPr>
        <p:spPr>
          <a:xfrm>
            <a:off x="7852833" y="3218175"/>
            <a:ext cx="198010" cy="143797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F462EA6-E616-E3CA-64CD-8BE68519E71F}"/>
              </a:ext>
            </a:extLst>
          </p:cNvPr>
          <p:cNvSpPr/>
          <p:nvPr/>
        </p:nvSpPr>
        <p:spPr>
          <a:xfrm>
            <a:off x="10140950" y="4047715"/>
            <a:ext cx="1033991" cy="16570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9F3FF4BC-8883-353B-5705-E5C02E0989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41261" y="3561253"/>
            <a:ext cx="869864" cy="1662062"/>
          </a:xfrm>
          <a:prstGeom prst="rect">
            <a:avLst/>
          </a:prstGeom>
        </p:spPr>
      </p:pic>
      <p:sp>
        <p:nvSpPr>
          <p:cNvPr id="80" name="Rechteck 79">
            <a:extLst>
              <a:ext uri="{FF2B5EF4-FFF2-40B4-BE49-F238E27FC236}">
                <a16:creationId xmlns:a16="http://schemas.microsoft.com/office/drawing/2014/main" id="{6CF5DE54-60F2-1010-F0C9-31978A248668}"/>
              </a:ext>
            </a:extLst>
          </p:cNvPr>
          <p:cNvSpPr/>
          <p:nvPr/>
        </p:nvSpPr>
        <p:spPr>
          <a:xfrm>
            <a:off x="3353857" y="3666772"/>
            <a:ext cx="309035" cy="134410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474B6281-453B-7D1F-146E-50BF43527BB9}"/>
              </a:ext>
            </a:extLst>
          </p:cNvPr>
          <p:cNvSpPr/>
          <p:nvPr/>
        </p:nvSpPr>
        <p:spPr>
          <a:xfrm>
            <a:off x="3662055" y="3666772"/>
            <a:ext cx="280237" cy="134410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B1B97B-7A2E-051D-5408-30553201DD7B}"/>
              </a:ext>
            </a:extLst>
          </p:cNvPr>
          <p:cNvSpPr/>
          <p:nvPr/>
        </p:nvSpPr>
        <p:spPr>
          <a:xfrm>
            <a:off x="3324743" y="3935589"/>
            <a:ext cx="333273" cy="121708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58141B7-27FB-3385-4AD4-EF2BF6B9F68C}"/>
              </a:ext>
            </a:extLst>
          </p:cNvPr>
          <p:cNvSpPr/>
          <p:nvPr/>
        </p:nvSpPr>
        <p:spPr>
          <a:xfrm>
            <a:off x="3658017" y="3935589"/>
            <a:ext cx="325019" cy="123825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E76D323B-D833-7280-6243-76FDD3315C1F}"/>
              </a:ext>
            </a:extLst>
          </p:cNvPr>
          <p:cNvSpPr/>
          <p:nvPr/>
        </p:nvSpPr>
        <p:spPr>
          <a:xfrm>
            <a:off x="3442745" y="4191704"/>
            <a:ext cx="215271" cy="113243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D878EAE6-D052-DE63-2604-461B8116E420}"/>
              </a:ext>
            </a:extLst>
          </p:cNvPr>
          <p:cNvSpPr/>
          <p:nvPr/>
        </p:nvSpPr>
        <p:spPr>
          <a:xfrm>
            <a:off x="3658016" y="4189587"/>
            <a:ext cx="201502" cy="121708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1C74BC77-CC3C-5F00-C35A-89A1084AF7EC}"/>
              </a:ext>
            </a:extLst>
          </p:cNvPr>
          <p:cNvSpPr/>
          <p:nvPr/>
        </p:nvSpPr>
        <p:spPr>
          <a:xfrm>
            <a:off x="3529542" y="4441472"/>
            <a:ext cx="233892" cy="110068"/>
          </a:xfrm>
          <a:prstGeom prst="rect">
            <a:avLst/>
          </a:prstGeom>
          <a:solidFill>
            <a:schemeClr val="accent1">
              <a:lumMod val="60000"/>
              <a:lumOff val="40000"/>
              <a:alpha val="2470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43F7BEC-D9F3-D42D-3BD2-6F0098950501}"/>
              </a:ext>
            </a:extLst>
          </p:cNvPr>
          <p:cNvSpPr/>
          <p:nvPr/>
        </p:nvSpPr>
        <p:spPr>
          <a:xfrm>
            <a:off x="3361267" y="4681714"/>
            <a:ext cx="578908" cy="123825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5D14350C-77DA-09C6-A47D-1F2655835206}"/>
              </a:ext>
            </a:extLst>
          </p:cNvPr>
          <p:cNvSpPr/>
          <p:nvPr/>
        </p:nvSpPr>
        <p:spPr>
          <a:xfrm>
            <a:off x="3482975" y="4934656"/>
            <a:ext cx="331258" cy="137584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E478537-7D1D-E245-2AE4-5A32A9013793}"/>
              </a:ext>
            </a:extLst>
          </p:cNvPr>
          <p:cNvSpPr txBox="1"/>
          <p:nvPr/>
        </p:nvSpPr>
        <p:spPr>
          <a:xfrm>
            <a:off x="3141261" y="1423354"/>
            <a:ext cx="803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 err="1"/>
              <a:t>Usage</a:t>
            </a:r>
            <a:r>
              <a:rPr lang="de-CH" b="1" dirty="0"/>
              <a:t>: </a:t>
            </a:r>
            <a:r>
              <a:rPr lang="de-CH" b="1" dirty="0" err="1"/>
              <a:t>eftas</a:t>
            </a:r>
            <a:r>
              <a:rPr lang="de-CH" b="1" dirty="0"/>
              <a:t> {</a:t>
            </a:r>
            <a:r>
              <a:rPr lang="de-CH" b="1" dirty="0" err="1"/>
              <a:t>help|mkfile|tagFile|ls|deleteTag|listAll|newTag|showAllTags</a:t>
            </a:r>
            <a:r>
              <a:rPr lang="de-CH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0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9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Extension/Demonstration.mp4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5</a:t>
            </a:fld>
            <a:endParaRPr lang="de-CH"/>
          </a:p>
        </p:txBody>
      </p:sp>
      <p:pic>
        <p:nvPicPr>
          <p:cNvPr id="21" name="Grafik 20" descr="Präsentation mit Medien mit einfarbiger Füllung">
            <a:extLst>
              <a:ext uri="{FF2B5EF4-FFF2-40B4-BE49-F238E27FC236}">
                <a16:creationId xmlns:a16="http://schemas.microsoft.com/office/drawing/2014/main" id="{95B3CB47-B324-F051-2F57-2FB4BEE582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27179" y="1068143"/>
            <a:ext cx="4564117" cy="45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Extension/Disscussion.txt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6</a:t>
            </a:fld>
            <a:endParaRPr lang="de-CH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BB99B9E-1DBE-F45C-AAC3-F5E475B36B31}"/>
              </a:ext>
            </a:extLst>
          </p:cNvPr>
          <p:cNvSpPr txBox="1"/>
          <p:nvPr/>
        </p:nvSpPr>
        <p:spPr>
          <a:xfrm>
            <a:off x="3224463" y="2878793"/>
            <a:ext cx="3337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What we accomplished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an interface to manipulate, manage and filter by </a:t>
            </a:r>
            <a:r>
              <a:rPr lang="en-GB" dirty="0" err="1"/>
              <a:t>filetags</a:t>
            </a:r>
            <a:endParaRPr lang="en-GB" dirty="0"/>
          </a:p>
          <a:p>
            <a:endParaRPr lang="en-GB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422D02E-E052-9B3D-7249-AE9DC1CCE72D}"/>
              </a:ext>
            </a:extLst>
          </p:cNvPr>
          <p:cNvSpPr txBox="1"/>
          <p:nvPr/>
        </p:nvSpPr>
        <p:spPr>
          <a:xfrm>
            <a:off x="7177707" y="2878793"/>
            <a:ext cx="3337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Where we could go from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Apply file operations based on tags (e.g. file permission)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Graphical representation of tagging system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3" name="Grafik 22" descr="Ambition mit einfarbiger Füllung">
            <a:extLst>
              <a:ext uri="{FF2B5EF4-FFF2-40B4-BE49-F238E27FC236}">
                <a16:creationId xmlns:a16="http://schemas.microsoft.com/office/drawing/2014/main" id="{C5AE05F9-191D-EFAB-4DAF-421C81DB77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7783" y="815633"/>
            <a:ext cx="1864093" cy="1864093"/>
          </a:xfrm>
          <a:prstGeom prst="rect">
            <a:avLst/>
          </a:prstGeom>
        </p:spPr>
      </p:pic>
      <p:pic>
        <p:nvPicPr>
          <p:cNvPr id="25" name="Grafik 24" descr="Ambition mit einfarbiger Füllung">
            <a:extLst>
              <a:ext uri="{FF2B5EF4-FFF2-40B4-BE49-F238E27FC236}">
                <a16:creationId xmlns:a16="http://schemas.microsoft.com/office/drawing/2014/main" id="{1BB5646C-22DB-7095-66F2-4CCCE686D4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33469" y="865967"/>
            <a:ext cx="1864093" cy="18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Extension/Lessons_Learned.txt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7</a:t>
            </a:fld>
            <a:endParaRPr lang="de-CH"/>
          </a:p>
        </p:txBody>
      </p:sp>
      <p:sp>
        <p:nvSpPr>
          <p:cNvPr id="2" name="Textfeld 1" hidden="1">
            <a:extLst>
              <a:ext uri="{FF2B5EF4-FFF2-40B4-BE49-F238E27FC236}">
                <a16:creationId xmlns:a16="http://schemas.microsoft.com/office/drawing/2014/main" id="{F6463F78-EA0C-665E-1BF9-66951FCF51DF}"/>
              </a:ext>
            </a:extLst>
          </p:cNvPr>
          <p:cNvSpPr txBox="1"/>
          <p:nvPr/>
        </p:nvSpPr>
        <p:spPr>
          <a:xfrm>
            <a:off x="3015277" y="3329856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Good</a:t>
            </a:r>
            <a:r>
              <a:rPr lang="de-CH" sz="2400" dirty="0"/>
              <a:t> </a:t>
            </a:r>
            <a:r>
              <a:rPr lang="de-CH" sz="2400" dirty="0" err="1"/>
              <a:t>teamwork</a:t>
            </a:r>
            <a:endParaRPr lang="de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 err="1"/>
              <a:t>Protocoll</a:t>
            </a:r>
            <a:r>
              <a:rPr lang="de-CH" sz="2400" dirty="0"/>
              <a:t> </a:t>
            </a:r>
            <a:r>
              <a:rPr lang="de-CH" sz="2400" dirty="0" err="1"/>
              <a:t>what</a:t>
            </a:r>
            <a:r>
              <a:rPr lang="de-CH" sz="2400" dirty="0"/>
              <a:t> </a:t>
            </a:r>
            <a:r>
              <a:rPr lang="de-CH" sz="2400" dirty="0" err="1"/>
              <a:t>you</a:t>
            </a:r>
            <a:r>
              <a:rPr lang="de-CH" sz="2400" dirty="0"/>
              <a:t> do, </a:t>
            </a:r>
            <a:r>
              <a:rPr lang="de-CH" sz="2400" dirty="0" err="1"/>
              <a:t>while</a:t>
            </a:r>
            <a:r>
              <a:rPr lang="de-CH" sz="2400" dirty="0"/>
              <a:t> </a:t>
            </a:r>
            <a:r>
              <a:rPr lang="de-CH" sz="2400" dirty="0" err="1"/>
              <a:t>you’re</a:t>
            </a:r>
            <a:r>
              <a:rPr lang="de-CH" sz="2400" dirty="0"/>
              <a:t> </a:t>
            </a:r>
            <a:r>
              <a:rPr lang="de-CH" sz="2400" dirty="0" err="1"/>
              <a:t>doing</a:t>
            </a:r>
            <a:r>
              <a:rPr lang="de-CH" sz="2400" dirty="0"/>
              <a:t> </a:t>
            </a:r>
            <a:r>
              <a:rPr lang="de-CH" sz="2400" dirty="0" err="1"/>
              <a:t>it</a:t>
            </a:r>
            <a:endParaRPr lang="de-CH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de-CH" sz="2400" dirty="0"/>
              <a:t>Can </a:t>
            </a:r>
            <a:r>
              <a:rPr lang="de-CH" sz="2400" dirty="0" err="1"/>
              <a:t>be</a:t>
            </a:r>
            <a:r>
              <a:rPr lang="de-CH" sz="2400" dirty="0"/>
              <a:t> </a:t>
            </a:r>
            <a:r>
              <a:rPr lang="de-CH" sz="2400" dirty="0" err="1"/>
              <a:t>difficult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find </a:t>
            </a:r>
            <a:r>
              <a:rPr lang="de-CH" sz="2400" dirty="0" err="1"/>
              <a:t>the</a:t>
            </a:r>
            <a:r>
              <a:rPr lang="de-CH" sz="2400" dirty="0"/>
              <a:t> source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led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a </a:t>
            </a:r>
            <a:r>
              <a:rPr lang="de-CH" sz="2400" dirty="0" err="1"/>
              <a:t>solution</a:t>
            </a:r>
            <a:r>
              <a:rPr lang="de-CH" sz="2400" dirty="0"/>
              <a:t> </a:t>
            </a:r>
            <a:r>
              <a:rPr lang="de-CH" sz="2400" dirty="0" err="1"/>
              <a:t>again</a:t>
            </a:r>
            <a:endParaRPr lang="de-CH" sz="2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AC0D25-D519-F736-3B47-EAA77168CD37}"/>
              </a:ext>
            </a:extLst>
          </p:cNvPr>
          <p:cNvSpPr txBox="1"/>
          <p:nvPr/>
        </p:nvSpPr>
        <p:spPr>
          <a:xfrm>
            <a:off x="3003082" y="3429000"/>
            <a:ext cx="3337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Good 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 Partner of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Regularly check up on current status and time plan</a:t>
            </a:r>
          </a:p>
        </p:txBody>
      </p:sp>
      <p:pic>
        <p:nvPicPr>
          <p:cNvPr id="22" name="Grafik 21" descr="Gruppenbrainstorming mit einfarbiger Füllung">
            <a:extLst>
              <a:ext uri="{FF2B5EF4-FFF2-40B4-BE49-F238E27FC236}">
                <a16:creationId xmlns:a16="http://schemas.microsoft.com/office/drawing/2014/main" id="{9CF7AD90-255E-9708-AE68-13049150E8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8659" y="1271949"/>
            <a:ext cx="1876682" cy="187668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DD71B54-931E-1D1A-21E0-31EF3BB23E0A}"/>
              </a:ext>
            </a:extLst>
          </p:cNvPr>
          <p:cNvSpPr txBox="1"/>
          <p:nvPr/>
        </p:nvSpPr>
        <p:spPr>
          <a:xfrm>
            <a:off x="6853187" y="3429000"/>
            <a:ext cx="414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Workflow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note of solution steps / helpful information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Later on more comprehensible what was done, and it can be recreated</a:t>
            </a:r>
          </a:p>
        </p:txBody>
      </p:sp>
      <p:pic>
        <p:nvPicPr>
          <p:cNvPr id="25" name="Grafik 24" descr="Post-it-Notizen mit einfarbiger Füllung">
            <a:extLst>
              <a:ext uri="{FF2B5EF4-FFF2-40B4-BE49-F238E27FC236}">
                <a16:creationId xmlns:a16="http://schemas.microsoft.com/office/drawing/2014/main" id="{99B9A663-7EEF-1ACF-0B3B-3C19A8FC95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31742" y="1578394"/>
            <a:ext cx="1570237" cy="15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173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</vt:lpstr>
      <vt:lpstr>File System Extension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Extension</dc:title>
  <dc:creator>anna pietzak</dc:creator>
  <cp:lastModifiedBy>Anna Pietzak</cp:lastModifiedBy>
  <cp:revision>22</cp:revision>
  <dcterms:created xsi:type="dcterms:W3CDTF">2024-03-27T11:51:36Z</dcterms:created>
  <dcterms:modified xsi:type="dcterms:W3CDTF">2024-06-11T20:43:37Z</dcterms:modified>
</cp:coreProperties>
</file>