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E73565"/>
    <a:srgbClr val="1396A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8" autoAdjust="0"/>
    <p:restoredTop sz="94651"/>
  </p:normalViewPr>
  <p:slideViewPr>
    <p:cSldViewPr snapToGrid="0">
      <p:cViewPr varScale="1">
        <p:scale>
          <a:sx n="110" d="100"/>
          <a:sy n="110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2E324-9B8A-4B30-9E0F-06CE08365D70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9AFA6-6B6B-48A2-96B7-23999B01D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31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92697-0172-45FF-9BEA-68E358D3AC84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2B750-AEEF-486C-BEDC-E627D20F65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272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7282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2B750-AEEF-486C-BEDC-E627D20F651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334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2B750-AEEF-486C-BEDC-E627D20F651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730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2B750-AEEF-486C-BEDC-E627D20F651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113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2B750-AEEF-486C-BEDC-E627D20F651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917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2B750-AEEF-486C-BEDC-E627D20F651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192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2B750-AEEF-486C-BEDC-E627D20F651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123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2B750-AEEF-486C-BEDC-E627D20F651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85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- Tri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asted-image.pdf" descr="pasted-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7194" y="-339593"/>
            <a:ext cx="12226388" cy="75371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1295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ogo, Pipe, Title, H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">
            <a:extLst>
              <a:ext uri="{FF2B5EF4-FFF2-40B4-BE49-F238E27FC236}">
                <a16:creationId xmlns:a16="http://schemas.microsoft.com/office/drawing/2014/main" id="{93C486C8-8D61-0541-8AA8-E5D6883691A8}"/>
              </a:ext>
            </a:extLst>
          </p:cNvPr>
          <p:cNvSpPr/>
          <p:nvPr userDrawn="1"/>
        </p:nvSpPr>
        <p:spPr>
          <a:xfrm flipV="1">
            <a:off x="1643758" y="277089"/>
            <a:ext cx="0" cy="207471"/>
          </a:xfrm>
          <a:prstGeom prst="line">
            <a:avLst/>
          </a:prstGeom>
          <a:ln w="12700">
            <a:solidFill>
              <a:srgbClr val="1396AE"/>
            </a:solidFill>
          </a:ln>
        </p:spPr>
        <p:txBody>
          <a:bodyPr lIns="60956" tIns="60956" rIns="60956" bIns="60956"/>
          <a:lstStyle/>
          <a:p>
            <a:pPr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800"/>
          </a:p>
        </p:txBody>
      </p:sp>
      <p:pic>
        <p:nvPicPr>
          <p:cNvPr id="5" name="Shape 12" descr="Shap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054" y="-1"/>
            <a:ext cx="1056603" cy="74648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1811524" y="313321"/>
            <a:ext cx="8567889" cy="171239"/>
          </a:xfrm>
          <a:prstGeom prst="rect">
            <a:avLst/>
          </a:prstGeom>
          <a:ln w="25400">
            <a:miter lim="400000"/>
          </a:ln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200" kern="0" dirty="0" smtClean="0">
                <a:solidFill>
                  <a:srgbClr val="535353"/>
                </a:solidFill>
                <a:latin typeface="Montserrat Light" pitchFamily="2" charset="77"/>
                <a:ea typeface="Montserrat Bold"/>
                <a:cs typeface="Montserrat Bold"/>
              </a:defRPr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marL="0" lvl="0" defTabSz="1219200" hangingPunct="0"/>
            <a:r>
              <a:rPr lang="en-US" dirty="0"/>
              <a:t>PRESENTATION / SECTION NAME</a:t>
            </a:r>
            <a:endParaRPr lang="en-GB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534333" y="778933"/>
            <a:ext cx="1108049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GB" sz="3200" b="0" i="0" u="none" strike="noStrike" kern="0" cap="none" spc="0" baseline="0" dirty="0">
                <a:ln>
                  <a:noFill/>
                </a:ln>
                <a:solidFill>
                  <a:srgbClr val="1BA6BC"/>
                </a:solidFill>
                <a:uFillTx/>
                <a:latin typeface="Montserrat Light" pitchFamily="2" charset="77"/>
                <a:ea typeface="Montserrat Bold"/>
                <a:cs typeface="Montserrat Bold"/>
              </a:defRPr>
            </a:lvl1pPr>
          </a:lstStyle>
          <a:p>
            <a:pPr marL="279400" marR="0" lvl="0" indent="-457200" defTabSz="1219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GB" sz="3200" kern="0" dirty="0">
                <a:solidFill>
                  <a:srgbClr val="1BA6BC"/>
                </a:solidFill>
                <a:latin typeface="Montserrat Light" pitchFamily="2" charset="77"/>
              </a:rPr>
              <a:t>Slide Title (Montserrat Light / Montserrat + Bold)</a:t>
            </a:r>
            <a:endParaRPr lang="en-GB" dirty="0"/>
          </a:p>
        </p:txBody>
      </p:sp>
      <p:pic>
        <p:nvPicPr>
          <p:cNvPr id="13" name="Picture 2" descr="Corndel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987" y="210588"/>
            <a:ext cx="939839" cy="37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11115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889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Shape 686"/>
          <p:cNvSpPr txBox="1"/>
          <p:nvPr/>
        </p:nvSpPr>
        <p:spPr>
          <a:xfrm>
            <a:off x="514488" y="2384884"/>
            <a:ext cx="11677512" cy="171329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1219200" hangingPunct="0">
              <a:lnSpc>
                <a:spcPts val="5000"/>
              </a:lnSpc>
              <a:defRPr sz="9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lang="en-GB" sz="4800" kern="0" dirty="0">
                <a:solidFill>
                  <a:srgbClr val="FFFFFF"/>
                </a:solidFill>
                <a:latin typeface="Montserrat Light" panose="00000400000000000000" pitchFamily="50" charset="0"/>
                <a:sym typeface="Montserrat Bold"/>
              </a:rPr>
              <a:t>Introduction to</a:t>
            </a:r>
          </a:p>
          <a:p>
            <a:pPr lvl="0" defTabSz="1219200" hangingPunct="0">
              <a:lnSpc>
                <a:spcPts val="5000"/>
              </a:lnSpc>
              <a:defRPr sz="9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lang="en-GB" sz="4400" b="1" kern="0" dirty="0">
                <a:solidFill>
                  <a:srgbClr val="FFFFFF"/>
                </a:solidFill>
                <a:latin typeface="Montserrat" panose="00000500000000000000" pitchFamily="50" charset="0"/>
                <a:sym typeface="Montserrat Bold"/>
              </a:rPr>
              <a:t>Object-Oriented Programming (OOP)</a:t>
            </a:r>
          </a:p>
          <a:p>
            <a:pPr lvl="0" defTabSz="1219200" hangingPunct="0">
              <a:defRPr sz="9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lang="en-GB" sz="2400" kern="0" dirty="0">
                <a:solidFill>
                  <a:srgbClr val="FFFFFF"/>
                </a:solidFill>
                <a:latin typeface="Montserrat Light" panose="00000400000000000000" pitchFamily="50" charset="0"/>
                <a:ea typeface="Montserrat Bold"/>
                <a:cs typeface="Montserrat Bold"/>
                <a:sym typeface="Montserrat Bold"/>
              </a:rPr>
              <a:t>in Java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849" y="549715"/>
            <a:ext cx="1020189" cy="210946"/>
          </a:xfrm>
          <a:prstGeom prst="rect">
            <a:avLst/>
          </a:prstGeom>
        </p:spPr>
      </p:pic>
      <p:pic>
        <p:nvPicPr>
          <p:cNvPr id="7" name="Picture 2" descr="https://www.corndel.com/wp-content/uploads/2016/12/Logo_reverse_RGB_57575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719" y="178226"/>
            <a:ext cx="337888" cy="33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7727092" y="162504"/>
            <a:ext cx="4341342" cy="3693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r"/>
            <a:r>
              <a:rPr lang="en-GB" b="1" dirty="0" err="1">
                <a:solidFill>
                  <a:schemeClr val="bg1"/>
                </a:solidFill>
                <a:latin typeface="Trebuchet MS" panose="020B0603020202020204" pitchFamily="34" charset="0"/>
                <a:cs typeface="Montserrat"/>
              </a:rPr>
              <a:t>Corndel</a:t>
            </a:r>
            <a:r>
              <a:rPr lang="en-GB" b="1" dirty="0">
                <a:solidFill>
                  <a:schemeClr val="bg1"/>
                </a:solidFill>
                <a:latin typeface="Trebuchet MS" panose="020B0603020202020204" pitchFamily="34" charset="0"/>
                <a:cs typeface="Montserrat"/>
              </a:rPr>
              <a:t> Software Engineering Academy</a:t>
            </a:r>
            <a:endParaRPr lang="en-GB" dirty="0">
              <a:solidFill>
                <a:schemeClr val="bg1"/>
              </a:solidFill>
              <a:latin typeface="Trebuchet MS" panose="020B0603020202020204" pitchFamily="34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69651" y="477270"/>
            <a:ext cx="2170198" cy="3693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r"/>
            <a:r>
              <a:rPr lang="en-GB" dirty="0">
                <a:solidFill>
                  <a:schemeClr val="bg1"/>
                </a:solidFill>
                <a:latin typeface="Trebuchet MS" panose="020B0603020202020204" pitchFamily="34" charset="0"/>
                <a:cs typeface="Montserrat"/>
              </a:rPr>
              <a:t>in partnership with</a:t>
            </a:r>
            <a:endParaRPr lang="en-GB" dirty="0">
              <a:solidFill>
                <a:schemeClr val="bg1"/>
              </a:solidFill>
              <a:latin typeface="Trebuchet MS" panose="020B0603020202020204" pitchFamily="34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716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INTRODUCTION TO OBJECT-ORIENTED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4333" y="778933"/>
            <a:ext cx="11080493" cy="443198"/>
          </a:xfrm>
        </p:spPr>
        <p:txBody>
          <a:bodyPr/>
          <a:lstStyle/>
          <a:p>
            <a:r>
              <a:rPr lang="en-GB" dirty="0"/>
              <a:t>Using </a:t>
            </a:r>
            <a:r>
              <a:rPr lang="en-GB" b="1" dirty="0">
                <a:latin typeface="Montserrat" panose="00000500000000000000" pitchFamily="50" charset="0"/>
              </a:rPr>
              <a:t>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4333" y="1368046"/>
            <a:ext cx="44989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You have now seen how to declare variables: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6753" y="1729405"/>
            <a:ext cx="3105127" cy="282357"/>
          </a:xfrm>
          <a:prstGeom prst="roundRect">
            <a:avLst>
              <a:gd name="adj" fmla="val 4751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1396AE"/>
                </a:solidFill>
                <a:latin typeface="Lucida Console" panose="020B0609040504020204" pitchFamily="49" charset="0"/>
              </a:rPr>
              <a:t>String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carMake</a:t>
            </a:r>
            <a:r>
              <a:rPr lang="en-GB" sz="1200" dirty="0">
                <a:latin typeface="Lucida Console" panose="020B0609040504020204" pitchFamily="49" charset="0"/>
              </a:rPr>
              <a:t> = </a:t>
            </a:r>
            <a:r>
              <a:rPr lang="en-GB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“Volkswagen”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4333" y="2567747"/>
            <a:ext cx="3971764" cy="9387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Let’s say we want to store information about 3 people’s cars.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We could do this by using several variables, e.g.: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6753" y="3655202"/>
            <a:ext cx="3922339" cy="1920526"/>
          </a:xfrm>
          <a:prstGeom prst="roundRect">
            <a:avLst>
              <a:gd name="adj" fmla="val 1600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GB" sz="1200" dirty="0">
                <a:solidFill>
                  <a:srgbClr val="1396AE"/>
                </a:solidFill>
                <a:latin typeface="Lucida Console" panose="020B0609040504020204" pitchFamily="49" charset="0"/>
              </a:rPr>
              <a:t>String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alicesCarMake</a:t>
            </a:r>
            <a:r>
              <a:rPr lang="en-GB" sz="1200" dirty="0">
                <a:latin typeface="Lucida Console" panose="020B0609040504020204" pitchFamily="49" charset="0"/>
              </a:rPr>
              <a:t> = </a:t>
            </a:r>
            <a:r>
              <a:rPr lang="en-GB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“Audi”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GB" sz="1200" dirty="0">
                <a:solidFill>
                  <a:srgbClr val="1396AE"/>
                </a:solidFill>
                <a:latin typeface="Lucida Console" panose="020B0609040504020204" pitchFamily="49" charset="0"/>
              </a:rPr>
              <a:t>String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alicesCarModel</a:t>
            </a:r>
            <a:r>
              <a:rPr lang="en-GB" sz="1200" dirty="0">
                <a:latin typeface="Lucida Console" panose="020B0609040504020204" pitchFamily="49" charset="0"/>
              </a:rPr>
              <a:t> = </a:t>
            </a:r>
            <a:r>
              <a:rPr lang="en-GB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“A3”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GB" sz="1200" dirty="0">
                <a:solidFill>
                  <a:srgbClr val="1396AE"/>
                </a:solidFill>
                <a:latin typeface="Lucida Console" panose="020B0609040504020204" pitchFamily="49" charset="0"/>
              </a:rPr>
              <a:t>String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alicesCarYearBuilt</a:t>
            </a:r>
            <a:r>
              <a:rPr lang="en-GB" sz="1200" dirty="0">
                <a:latin typeface="Lucida Console" panose="020B0609040504020204" pitchFamily="49" charset="0"/>
              </a:rPr>
              <a:t> = </a:t>
            </a:r>
            <a:r>
              <a:rPr lang="en-GB" sz="1200" dirty="0">
                <a:solidFill>
                  <a:srgbClr val="FFC000"/>
                </a:solidFill>
                <a:latin typeface="Lucida Console" panose="020B0609040504020204" pitchFamily="49" charset="0"/>
              </a:rPr>
              <a:t>2014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GB" sz="1200" dirty="0">
                <a:solidFill>
                  <a:srgbClr val="1396AE"/>
                </a:solidFill>
                <a:latin typeface="Lucida Console" panose="020B0609040504020204" pitchFamily="49" charset="0"/>
              </a:rPr>
              <a:t>String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bobsCarMake</a:t>
            </a:r>
            <a:r>
              <a:rPr lang="en-GB" sz="1200" dirty="0">
                <a:latin typeface="Lucida Console" panose="020B0609040504020204" pitchFamily="49" charset="0"/>
              </a:rPr>
              <a:t> = </a:t>
            </a:r>
            <a:r>
              <a:rPr lang="en-GB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“Bentley”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GB" sz="1200" dirty="0">
                <a:solidFill>
                  <a:srgbClr val="1396AE"/>
                </a:solidFill>
                <a:latin typeface="Lucida Console" panose="020B0609040504020204" pitchFamily="49" charset="0"/>
              </a:rPr>
              <a:t>String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bobsCarModel</a:t>
            </a:r>
            <a:r>
              <a:rPr lang="en-GB" sz="1200" dirty="0">
                <a:latin typeface="Lucida Console" panose="020B0609040504020204" pitchFamily="49" charset="0"/>
              </a:rPr>
              <a:t> = </a:t>
            </a:r>
            <a:r>
              <a:rPr lang="en-GB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“</a:t>
            </a:r>
            <a:r>
              <a:rPr lang="en-GB" sz="12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Bentayga</a:t>
            </a:r>
            <a:r>
              <a:rPr lang="en-GB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”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GB" sz="1200" dirty="0">
                <a:solidFill>
                  <a:srgbClr val="1396AE"/>
                </a:solidFill>
                <a:latin typeface="Lucida Console" panose="020B0609040504020204" pitchFamily="49" charset="0"/>
              </a:rPr>
              <a:t>String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bobsCarYearBuilt</a:t>
            </a:r>
            <a:r>
              <a:rPr lang="en-GB" sz="1200" dirty="0">
                <a:latin typeface="Lucida Console" panose="020B0609040504020204" pitchFamily="49" charset="0"/>
              </a:rPr>
              <a:t> = </a:t>
            </a:r>
            <a:r>
              <a:rPr lang="en-GB" sz="1200" dirty="0">
                <a:solidFill>
                  <a:srgbClr val="FFC000"/>
                </a:solidFill>
                <a:latin typeface="Lucida Console" panose="020B0609040504020204" pitchFamily="49" charset="0"/>
              </a:rPr>
              <a:t>2018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GB" sz="1200" dirty="0">
                <a:solidFill>
                  <a:srgbClr val="1396AE"/>
                </a:solidFill>
                <a:latin typeface="Lucida Console" panose="020B0609040504020204" pitchFamily="49" charset="0"/>
              </a:rPr>
              <a:t>String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charliesCarMake</a:t>
            </a:r>
            <a:r>
              <a:rPr lang="en-GB" sz="1200" dirty="0">
                <a:latin typeface="Lucida Console" panose="020B0609040504020204" pitchFamily="49" charset="0"/>
              </a:rPr>
              <a:t> = </a:t>
            </a:r>
            <a:r>
              <a:rPr lang="en-GB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“Chrysler”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GB" sz="1200" dirty="0">
                <a:solidFill>
                  <a:srgbClr val="1396AE"/>
                </a:solidFill>
                <a:latin typeface="Lucida Console" panose="020B0609040504020204" pitchFamily="49" charset="0"/>
              </a:rPr>
              <a:t>String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charliesCarModel</a:t>
            </a:r>
            <a:r>
              <a:rPr lang="en-GB" sz="1200" dirty="0">
                <a:latin typeface="Lucida Console" panose="020B0609040504020204" pitchFamily="49" charset="0"/>
              </a:rPr>
              <a:t> = </a:t>
            </a:r>
            <a:r>
              <a:rPr lang="en-GB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“Crossfire”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GB" sz="1200" dirty="0">
                <a:solidFill>
                  <a:srgbClr val="1396AE"/>
                </a:solidFill>
                <a:latin typeface="Lucida Console" panose="020B0609040504020204" pitchFamily="49" charset="0"/>
              </a:rPr>
              <a:t>String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charliesCarYearBuilt</a:t>
            </a:r>
            <a:r>
              <a:rPr lang="en-GB" sz="1200" dirty="0">
                <a:latin typeface="Lucida Console" panose="020B0609040504020204" pitchFamily="49" charset="0"/>
              </a:rPr>
              <a:t> = </a:t>
            </a:r>
            <a:r>
              <a:rPr lang="en-GB" sz="1200" dirty="0">
                <a:solidFill>
                  <a:srgbClr val="FFC000"/>
                </a:solidFill>
                <a:latin typeface="Lucida Console" panose="020B0609040504020204" pitchFamily="49" charset="0"/>
              </a:rPr>
              <a:t>2005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5A17BA-62F7-994D-A842-95DFD780018C}"/>
              </a:ext>
            </a:extLst>
          </p:cNvPr>
          <p:cNvSpPr txBox="1"/>
          <p:nvPr/>
        </p:nvSpPr>
        <p:spPr>
          <a:xfrm>
            <a:off x="6074579" y="3497905"/>
            <a:ext cx="2735495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24">
              <a:defRPr/>
            </a:pPr>
            <a:r>
              <a:rPr lang="en-GB" sz="1600" b="1" kern="0" dirty="0">
                <a:solidFill>
                  <a:srgbClr val="1396AE"/>
                </a:solidFill>
                <a:latin typeface="Montserrat"/>
                <a:cs typeface="Arial"/>
                <a:sym typeface="Montserrat"/>
              </a:rPr>
              <a:t>Alice’s car’s make</a:t>
            </a:r>
          </a:p>
          <a:p>
            <a:pPr defTabSz="1219124">
              <a:defRPr/>
            </a:pPr>
            <a:r>
              <a:rPr lang="en-GB" sz="1600" b="1" kern="0" dirty="0">
                <a:solidFill>
                  <a:srgbClr val="1396AE"/>
                </a:solidFill>
                <a:latin typeface="Montserrat"/>
                <a:cs typeface="Arial"/>
                <a:sym typeface="Montserrat"/>
              </a:rPr>
              <a:t>Alice’s car’s model</a:t>
            </a:r>
          </a:p>
          <a:p>
            <a:pPr defTabSz="1219124">
              <a:defRPr/>
            </a:pPr>
            <a:r>
              <a:rPr lang="en-GB" sz="1600" b="1" kern="0" dirty="0">
                <a:solidFill>
                  <a:srgbClr val="1396AE"/>
                </a:solidFill>
                <a:latin typeface="Montserrat"/>
                <a:cs typeface="Arial"/>
                <a:sym typeface="Montserrat"/>
              </a:rPr>
              <a:t>Alice’s car’s year built</a:t>
            </a:r>
          </a:p>
          <a:p>
            <a:pPr defTabSz="1219124">
              <a:defRPr/>
            </a:pPr>
            <a:r>
              <a:rPr lang="en-GB" sz="1600" b="1" kern="0" dirty="0">
                <a:solidFill>
                  <a:srgbClr val="1396AE"/>
                </a:solidFill>
                <a:latin typeface="Montserrat"/>
                <a:cs typeface="Arial"/>
                <a:sym typeface="Montserrat"/>
              </a:rPr>
              <a:t>Bob’s car’s make</a:t>
            </a:r>
          </a:p>
          <a:p>
            <a:pPr defTabSz="1219124">
              <a:defRPr/>
            </a:pPr>
            <a:r>
              <a:rPr lang="en-GB" sz="1600" b="1" kern="0" dirty="0">
                <a:solidFill>
                  <a:srgbClr val="1396AE"/>
                </a:solidFill>
                <a:latin typeface="Montserrat"/>
                <a:cs typeface="Arial"/>
                <a:sym typeface="Montserrat"/>
              </a:rPr>
              <a:t>Bob’s car’s model</a:t>
            </a:r>
          </a:p>
          <a:p>
            <a:pPr defTabSz="1219124">
              <a:defRPr/>
            </a:pPr>
            <a:r>
              <a:rPr lang="en-GB" sz="1600" b="1" kern="0" dirty="0">
                <a:solidFill>
                  <a:srgbClr val="1396AE"/>
                </a:solidFill>
                <a:latin typeface="Montserrat"/>
                <a:cs typeface="Arial"/>
                <a:sym typeface="Montserrat"/>
              </a:rPr>
              <a:t>Bob’s car’s year built</a:t>
            </a:r>
            <a:endParaRPr lang="en-GB" sz="1600" b="1" kern="0" dirty="0">
              <a:solidFill>
                <a:srgbClr val="1396AE"/>
              </a:solidFill>
              <a:latin typeface="Montserrat"/>
              <a:cs typeface="Arial"/>
              <a:sym typeface="Arial"/>
            </a:endParaRPr>
          </a:p>
          <a:p>
            <a:pPr defTabSz="1219124">
              <a:defRPr/>
            </a:pPr>
            <a:r>
              <a:rPr lang="en-GB" sz="1600" b="1" kern="0" dirty="0">
                <a:solidFill>
                  <a:srgbClr val="1396AE"/>
                </a:solidFill>
                <a:latin typeface="Montserrat"/>
                <a:cs typeface="Arial"/>
                <a:sym typeface="Montserrat"/>
              </a:rPr>
              <a:t>Charlie’s car’s make</a:t>
            </a:r>
          </a:p>
          <a:p>
            <a:pPr defTabSz="1219124">
              <a:defRPr/>
            </a:pPr>
            <a:r>
              <a:rPr lang="en-GB" sz="1600" b="1" kern="0" dirty="0">
                <a:solidFill>
                  <a:srgbClr val="1396AE"/>
                </a:solidFill>
                <a:latin typeface="Montserrat"/>
                <a:cs typeface="Arial"/>
                <a:sym typeface="Montserrat"/>
              </a:rPr>
              <a:t>Charlie’s car’s model</a:t>
            </a:r>
          </a:p>
          <a:p>
            <a:pPr defTabSz="1219124">
              <a:defRPr/>
            </a:pPr>
            <a:r>
              <a:rPr lang="en-GB" sz="1600" b="1" kern="0" dirty="0">
                <a:solidFill>
                  <a:srgbClr val="1396AE"/>
                </a:solidFill>
                <a:latin typeface="Montserrat"/>
                <a:cs typeface="Arial"/>
                <a:sym typeface="Montserrat"/>
              </a:rPr>
              <a:t>Charlie’s car’s year built</a:t>
            </a:r>
            <a:endParaRPr lang="en-GB" sz="1600" b="1" kern="0" dirty="0">
              <a:solidFill>
                <a:srgbClr val="1396AE"/>
              </a:solidFill>
              <a:latin typeface="Montserrat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5A17BA-62F7-994D-A842-95DFD780018C}"/>
              </a:ext>
            </a:extLst>
          </p:cNvPr>
          <p:cNvSpPr txBox="1"/>
          <p:nvPr/>
        </p:nvSpPr>
        <p:spPr>
          <a:xfrm>
            <a:off x="9839274" y="3497905"/>
            <a:ext cx="1368015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24">
              <a:defRPr/>
            </a:pPr>
            <a:r>
              <a:rPr lang="en-GB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Arial"/>
                <a:sym typeface="Montserrat"/>
              </a:rPr>
              <a:t>“Audi”</a:t>
            </a:r>
          </a:p>
          <a:p>
            <a:pPr defTabSz="1219124">
              <a:defRPr/>
            </a:pPr>
            <a:r>
              <a:rPr lang="en-GB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Arial"/>
                <a:sym typeface="Montserrat"/>
              </a:rPr>
              <a:t>“A3”</a:t>
            </a:r>
          </a:p>
          <a:p>
            <a:pPr defTabSz="1219124">
              <a:defRPr/>
            </a:pPr>
            <a:r>
              <a:rPr lang="en-GB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Arial"/>
                <a:sym typeface="Montserrat"/>
              </a:rPr>
              <a:t>2014</a:t>
            </a:r>
          </a:p>
          <a:p>
            <a:pPr defTabSz="1219124">
              <a:defRPr/>
            </a:pPr>
            <a:r>
              <a:rPr lang="en-GB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Arial"/>
                <a:sym typeface="Montserrat"/>
              </a:rPr>
              <a:t>“Bentley”</a:t>
            </a:r>
          </a:p>
          <a:p>
            <a:pPr defTabSz="1219124">
              <a:defRPr/>
            </a:pPr>
            <a:r>
              <a:rPr lang="en-GB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Arial"/>
                <a:sym typeface="Montserrat"/>
              </a:rPr>
              <a:t>“</a:t>
            </a:r>
            <a:r>
              <a:rPr lang="en-GB" sz="16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Arial"/>
                <a:sym typeface="Montserrat"/>
              </a:rPr>
              <a:t>Bentayga</a:t>
            </a:r>
            <a:r>
              <a:rPr lang="en-GB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Arial"/>
                <a:sym typeface="Montserrat"/>
              </a:rPr>
              <a:t>”</a:t>
            </a:r>
          </a:p>
          <a:p>
            <a:pPr defTabSz="1219124">
              <a:defRPr/>
            </a:pPr>
            <a:r>
              <a:rPr lang="en-GB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Arial"/>
                <a:sym typeface="Montserrat"/>
              </a:rPr>
              <a:t>2018</a:t>
            </a:r>
          </a:p>
          <a:p>
            <a:pPr defTabSz="1219124">
              <a:defRPr/>
            </a:pPr>
            <a:r>
              <a:rPr lang="en-GB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Arial"/>
                <a:sym typeface="Montserrat"/>
              </a:rPr>
              <a:t>“Chrysler”</a:t>
            </a:r>
          </a:p>
          <a:p>
            <a:pPr defTabSz="1219124">
              <a:defRPr/>
            </a:pPr>
            <a:r>
              <a:rPr lang="en-GB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Arial"/>
                <a:sym typeface="Montserrat"/>
              </a:rPr>
              <a:t>“Crossfire”</a:t>
            </a:r>
          </a:p>
          <a:p>
            <a:pPr defTabSz="1219124">
              <a:defRPr/>
            </a:pPr>
            <a:r>
              <a:rPr lang="en-GB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Arial"/>
                <a:sym typeface="Montserrat"/>
              </a:rPr>
              <a:t>2005</a:t>
            </a:r>
            <a:endParaRPr lang="en-GB" sz="1600" b="1" kern="0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cs typeface="Arial"/>
              <a:sym typeface="Arial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043955" y="3606974"/>
            <a:ext cx="1721709" cy="0"/>
          </a:xfrm>
          <a:prstGeom prst="straightConnector1">
            <a:avLst/>
          </a:prstGeom>
          <a:ln w="38100">
            <a:solidFill>
              <a:srgbClr val="E735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118096" y="3854109"/>
            <a:ext cx="1647568" cy="0"/>
          </a:xfrm>
          <a:prstGeom prst="straightConnector1">
            <a:avLst/>
          </a:prstGeom>
          <a:ln w="38100">
            <a:solidFill>
              <a:srgbClr val="E735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439372" y="4084769"/>
            <a:ext cx="1326292" cy="0"/>
          </a:xfrm>
          <a:prstGeom prst="straightConnector1">
            <a:avLst/>
          </a:prstGeom>
          <a:ln w="38100">
            <a:solidFill>
              <a:srgbClr val="E735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903912" y="4340142"/>
            <a:ext cx="1861752" cy="0"/>
          </a:xfrm>
          <a:prstGeom prst="straightConnector1">
            <a:avLst/>
          </a:prstGeom>
          <a:ln w="38100">
            <a:solidFill>
              <a:srgbClr val="E735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043955" y="4587277"/>
            <a:ext cx="1721709" cy="0"/>
          </a:xfrm>
          <a:prstGeom prst="straightConnector1">
            <a:avLst/>
          </a:prstGeom>
          <a:ln w="38100">
            <a:solidFill>
              <a:srgbClr val="E735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299328" y="4817937"/>
            <a:ext cx="1466336" cy="0"/>
          </a:xfrm>
          <a:prstGeom prst="straightConnector1">
            <a:avLst/>
          </a:prstGeom>
          <a:ln w="38100">
            <a:solidFill>
              <a:srgbClr val="E735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216950" y="5081547"/>
            <a:ext cx="1548714" cy="0"/>
          </a:xfrm>
          <a:prstGeom prst="straightConnector1">
            <a:avLst/>
          </a:prstGeom>
          <a:ln w="38100">
            <a:solidFill>
              <a:srgbClr val="E735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299328" y="5328682"/>
            <a:ext cx="1466336" cy="0"/>
          </a:xfrm>
          <a:prstGeom prst="straightConnector1">
            <a:avLst/>
          </a:prstGeom>
          <a:ln w="38100">
            <a:solidFill>
              <a:srgbClr val="E735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637080" y="5559342"/>
            <a:ext cx="1128584" cy="0"/>
          </a:xfrm>
          <a:prstGeom prst="straightConnector1">
            <a:avLst/>
          </a:prstGeom>
          <a:ln w="38100">
            <a:solidFill>
              <a:srgbClr val="E735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74579" y="3020828"/>
            <a:ext cx="53310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If we draw this as a diagram, it would look like this…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579" y="5976876"/>
            <a:ext cx="53310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That’s a bit ugly!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4333" y="5712602"/>
            <a:ext cx="39717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That’s a lot of variables!</a:t>
            </a:r>
          </a:p>
        </p:txBody>
      </p:sp>
    </p:spTree>
    <p:extLst>
      <p:ext uri="{BB962C8B-B14F-4D97-AF65-F5344CB8AC3E}">
        <p14:creationId xmlns:p14="http://schemas.microsoft.com/office/powerpoint/2010/main" val="14408068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1" grpId="0"/>
      <p:bldP spid="12" grpId="0"/>
      <p:bldP spid="32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INTRODUCTION TO OBJECT-ORIENTED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4333" y="778933"/>
            <a:ext cx="11080493" cy="443198"/>
          </a:xfrm>
        </p:spPr>
        <p:txBody>
          <a:bodyPr/>
          <a:lstStyle/>
          <a:p>
            <a:r>
              <a:rPr lang="en-GB" b="1" dirty="0">
                <a:latin typeface="Montserrat" panose="00000500000000000000" pitchFamily="50" charset="0"/>
              </a:rPr>
              <a:t>Grouping</a:t>
            </a:r>
            <a:r>
              <a:rPr lang="en-GB" dirty="0"/>
              <a:t> variables</a:t>
            </a:r>
            <a:r>
              <a:rPr lang="en-GB" b="1" dirty="0">
                <a:latin typeface="Montserrat" panose="00000500000000000000" pitchFamily="50" charset="0"/>
              </a:rPr>
              <a:t> </a:t>
            </a:r>
            <a:r>
              <a:rPr lang="en-GB" dirty="0"/>
              <a:t>together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4332" y="1528040"/>
            <a:ext cx="494382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Ideally, we’d prefer our diagram to look like this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5A17BA-62F7-994D-A842-95DFD780018C}"/>
              </a:ext>
            </a:extLst>
          </p:cNvPr>
          <p:cNvSpPr txBox="1"/>
          <p:nvPr/>
        </p:nvSpPr>
        <p:spPr>
          <a:xfrm>
            <a:off x="662320" y="2067726"/>
            <a:ext cx="15371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24">
              <a:defRPr/>
            </a:pPr>
            <a:r>
              <a:rPr lang="en-GB" sz="1600" b="1" kern="0" dirty="0">
                <a:solidFill>
                  <a:srgbClr val="1396AE"/>
                </a:solidFill>
                <a:latin typeface="Montserrat"/>
                <a:cs typeface="Arial"/>
                <a:sym typeface="Montserrat"/>
              </a:rPr>
              <a:t>Alice’s car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11524" y="2168425"/>
            <a:ext cx="668065" cy="0"/>
          </a:xfrm>
          <a:prstGeom prst="straightConnector1">
            <a:avLst/>
          </a:prstGeom>
          <a:ln w="38100">
            <a:solidFill>
              <a:srgbClr val="E735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671481" y="3406318"/>
            <a:ext cx="808108" cy="0"/>
          </a:xfrm>
          <a:prstGeom prst="straightConnector1">
            <a:avLst/>
          </a:prstGeom>
          <a:ln w="38100">
            <a:solidFill>
              <a:srgbClr val="E735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26508" y="4608415"/>
            <a:ext cx="453081" cy="0"/>
          </a:xfrm>
          <a:prstGeom prst="straightConnector1">
            <a:avLst/>
          </a:prstGeom>
          <a:ln w="38100">
            <a:solidFill>
              <a:srgbClr val="E735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479589" y="2067726"/>
            <a:ext cx="3138616" cy="974961"/>
          </a:xfrm>
          <a:prstGeom prst="roundRect">
            <a:avLst>
              <a:gd name="adj" fmla="val 691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5A17BA-62F7-994D-A842-95DFD780018C}"/>
              </a:ext>
            </a:extLst>
          </p:cNvPr>
          <p:cNvSpPr txBox="1"/>
          <p:nvPr/>
        </p:nvSpPr>
        <p:spPr>
          <a:xfrm>
            <a:off x="662320" y="3285864"/>
            <a:ext cx="15371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24">
              <a:defRPr/>
            </a:pPr>
            <a:r>
              <a:rPr lang="en-GB" sz="1600" b="1" kern="0" dirty="0">
                <a:solidFill>
                  <a:srgbClr val="1396AE"/>
                </a:solidFill>
                <a:latin typeface="Montserrat"/>
                <a:cs typeface="Arial"/>
                <a:sym typeface="Montserrat"/>
              </a:rPr>
              <a:t>Bob’s car</a:t>
            </a:r>
            <a:endParaRPr lang="en-GB" sz="1600" b="1" kern="0" dirty="0">
              <a:solidFill>
                <a:srgbClr val="1396AE"/>
              </a:solidFill>
              <a:latin typeface="Montserrat"/>
              <a:cs typeface="Arial"/>
              <a:sym typeface="Arial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5A17BA-62F7-994D-A842-95DFD780018C}"/>
              </a:ext>
            </a:extLst>
          </p:cNvPr>
          <p:cNvSpPr txBox="1"/>
          <p:nvPr/>
        </p:nvSpPr>
        <p:spPr>
          <a:xfrm>
            <a:off x="2684579" y="2283908"/>
            <a:ext cx="120463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24">
              <a:defRPr/>
            </a:pPr>
            <a:r>
              <a:rPr lang="en-GB" sz="1600" b="1" kern="0" dirty="0">
                <a:solidFill>
                  <a:srgbClr val="1396AE"/>
                </a:solidFill>
                <a:latin typeface="Montserrat"/>
                <a:cs typeface="Arial"/>
                <a:sym typeface="Montserrat"/>
              </a:rPr>
              <a:t>Make</a:t>
            </a:r>
          </a:p>
          <a:p>
            <a:pPr defTabSz="1219124">
              <a:defRPr/>
            </a:pPr>
            <a:r>
              <a:rPr lang="en-GB" sz="1600" b="1" kern="0" dirty="0">
                <a:solidFill>
                  <a:srgbClr val="1396AE"/>
                </a:solidFill>
                <a:latin typeface="Montserrat"/>
                <a:cs typeface="Arial"/>
                <a:sym typeface="Montserrat"/>
              </a:rPr>
              <a:t>Model</a:t>
            </a:r>
          </a:p>
          <a:p>
            <a:pPr defTabSz="1219124">
              <a:defRPr/>
            </a:pPr>
            <a:r>
              <a:rPr lang="en-GB" sz="1600" b="1" kern="0" dirty="0">
                <a:solidFill>
                  <a:srgbClr val="1396AE"/>
                </a:solidFill>
                <a:latin typeface="Montserrat"/>
                <a:cs typeface="Arial"/>
                <a:sym typeface="Montserrat"/>
              </a:rPr>
              <a:t>Year built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5A17BA-62F7-994D-A842-95DFD780018C}"/>
              </a:ext>
            </a:extLst>
          </p:cNvPr>
          <p:cNvSpPr txBox="1"/>
          <p:nvPr/>
        </p:nvSpPr>
        <p:spPr>
          <a:xfrm>
            <a:off x="4353298" y="2283908"/>
            <a:ext cx="120256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24">
              <a:defRPr/>
            </a:pPr>
            <a:r>
              <a:rPr lang="en-GB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Arial"/>
                <a:sym typeface="Montserrat"/>
              </a:rPr>
              <a:t>“Audi”</a:t>
            </a:r>
          </a:p>
          <a:p>
            <a:pPr defTabSz="1219124">
              <a:defRPr/>
            </a:pPr>
            <a:r>
              <a:rPr lang="en-GB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Arial"/>
                <a:sym typeface="Montserrat"/>
              </a:rPr>
              <a:t>“A3”</a:t>
            </a:r>
          </a:p>
          <a:p>
            <a:pPr defTabSz="1219124">
              <a:defRPr/>
            </a:pPr>
            <a:r>
              <a:rPr lang="en-GB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Arial"/>
                <a:sym typeface="Montserrat"/>
              </a:rPr>
              <a:t>2014</a:t>
            </a:r>
            <a:endParaRPr lang="en-GB" sz="1600" b="1" kern="0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cs typeface="Arial"/>
              <a:sym typeface="Arial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308155" y="2392977"/>
            <a:ext cx="967443" cy="0"/>
          </a:xfrm>
          <a:prstGeom prst="straightConnector1">
            <a:avLst/>
          </a:prstGeom>
          <a:ln w="38100">
            <a:solidFill>
              <a:srgbClr val="E735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411422" y="2640112"/>
            <a:ext cx="864176" cy="0"/>
          </a:xfrm>
          <a:prstGeom prst="straightConnector1">
            <a:avLst/>
          </a:prstGeom>
          <a:ln w="38100">
            <a:solidFill>
              <a:srgbClr val="E735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791876" y="2870772"/>
            <a:ext cx="483722" cy="0"/>
          </a:xfrm>
          <a:prstGeom prst="straightConnector1">
            <a:avLst/>
          </a:prstGeom>
          <a:ln w="38100">
            <a:solidFill>
              <a:srgbClr val="E735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C5A17BA-62F7-994D-A842-95DFD780018C}"/>
              </a:ext>
            </a:extLst>
          </p:cNvPr>
          <p:cNvSpPr txBox="1"/>
          <p:nvPr/>
        </p:nvSpPr>
        <p:spPr>
          <a:xfrm>
            <a:off x="662320" y="4501323"/>
            <a:ext cx="15371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24">
              <a:defRPr/>
            </a:pPr>
            <a:r>
              <a:rPr lang="en-GB" sz="1600" b="1" kern="0" dirty="0">
                <a:solidFill>
                  <a:srgbClr val="1396AE"/>
                </a:solidFill>
                <a:latin typeface="Montserrat"/>
                <a:cs typeface="Arial"/>
                <a:sym typeface="Montserrat"/>
              </a:rPr>
              <a:t>Charlie’s car</a:t>
            </a:r>
            <a:endParaRPr lang="en-GB" sz="1600" b="1" kern="0" dirty="0">
              <a:solidFill>
                <a:srgbClr val="1396AE"/>
              </a:solidFill>
              <a:latin typeface="Montserrat"/>
              <a:cs typeface="Arial"/>
              <a:sym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C5A17BA-62F7-994D-A842-95DFD780018C}"/>
              </a:ext>
            </a:extLst>
          </p:cNvPr>
          <p:cNvSpPr txBox="1"/>
          <p:nvPr/>
        </p:nvSpPr>
        <p:spPr>
          <a:xfrm>
            <a:off x="2527686" y="2066731"/>
            <a:ext cx="8045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24">
              <a:defRPr/>
            </a:pPr>
            <a:r>
              <a:rPr lang="en-GB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Arial"/>
                <a:sym typeface="Montserrat"/>
              </a:rPr>
              <a:t>Car</a:t>
            </a:r>
            <a:endParaRPr lang="en-GB" sz="1600" b="1" kern="0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cs typeface="Arial"/>
              <a:sym typeface="Arial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479589" y="3285864"/>
            <a:ext cx="3138616" cy="974961"/>
          </a:xfrm>
          <a:prstGeom prst="roundRect">
            <a:avLst>
              <a:gd name="adj" fmla="val 691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5A17BA-62F7-994D-A842-95DFD780018C}"/>
              </a:ext>
            </a:extLst>
          </p:cNvPr>
          <p:cNvSpPr txBox="1"/>
          <p:nvPr/>
        </p:nvSpPr>
        <p:spPr>
          <a:xfrm>
            <a:off x="2684579" y="3502046"/>
            <a:ext cx="120463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24">
              <a:defRPr/>
            </a:pPr>
            <a:r>
              <a:rPr lang="en-GB" sz="1600" b="1" kern="0" dirty="0">
                <a:solidFill>
                  <a:srgbClr val="1396AE"/>
                </a:solidFill>
                <a:latin typeface="Montserrat"/>
                <a:cs typeface="Arial"/>
                <a:sym typeface="Montserrat"/>
              </a:rPr>
              <a:t>Make</a:t>
            </a:r>
          </a:p>
          <a:p>
            <a:pPr defTabSz="1219124">
              <a:defRPr/>
            </a:pPr>
            <a:r>
              <a:rPr lang="en-GB" sz="1600" b="1" kern="0" dirty="0">
                <a:solidFill>
                  <a:srgbClr val="1396AE"/>
                </a:solidFill>
                <a:latin typeface="Montserrat"/>
                <a:cs typeface="Arial"/>
                <a:sym typeface="Montserrat"/>
              </a:rPr>
              <a:t>Model</a:t>
            </a:r>
          </a:p>
          <a:p>
            <a:pPr defTabSz="1219124">
              <a:defRPr/>
            </a:pPr>
            <a:r>
              <a:rPr lang="en-GB" sz="1600" b="1" kern="0" dirty="0">
                <a:solidFill>
                  <a:srgbClr val="1396AE"/>
                </a:solidFill>
                <a:latin typeface="Montserrat"/>
                <a:cs typeface="Arial"/>
                <a:sym typeface="Montserrat"/>
              </a:rPr>
              <a:t>Year built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C5A17BA-62F7-994D-A842-95DFD780018C}"/>
              </a:ext>
            </a:extLst>
          </p:cNvPr>
          <p:cNvSpPr txBox="1"/>
          <p:nvPr/>
        </p:nvSpPr>
        <p:spPr>
          <a:xfrm>
            <a:off x="4353297" y="3502046"/>
            <a:ext cx="120256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24">
              <a:defRPr/>
            </a:pPr>
            <a:r>
              <a:rPr lang="en-GB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Arial"/>
                <a:sym typeface="Montserrat"/>
              </a:rPr>
              <a:t>“Bentley”</a:t>
            </a:r>
          </a:p>
          <a:p>
            <a:pPr defTabSz="1219124">
              <a:defRPr/>
            </a:pPr>
            <a:r>
              <a:rPr lang="en-GB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Arial"/>
                <a:sym typeface="Montserrat"/>
              </a:rPr>
              <a:t>“</a:t>
            </a:r>
            <a:r>
              <a:rPr lang="en-GB" sz="16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Arial"/>
                <a:sym typeface="Montserrat"/>
              </a:rPr>
              <a:t>Bentayga</a:t>
            </a:r>
            <a:r>
              <a:rPr lang="en-GB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Arial"/>
                <a:sym typeface="Montserrat"/>
              </a:rPr>
              <a:t>”</a:t>
            </a:r>
          </a:p>
          <a:p>
            <a:pPr defTabSz="1219124">
              <a:defRPr/>
            </a:pPr>
            <a:r>
              <a:rPr lang="en-GB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Arial"/>
                <a:sym typeface="Montserrat"/>
              </a:rPr>
              <a:t>2018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308155" y="3611115"/>
            <a:ext cx="967443" cy="0"/>
          </a:xfrm>
          <a:prstGeom prst="straightConnector1">
            <a:avLst/>
          </a:prstGeom>
          <a:ln w="38100">
            <a:solidFill>
              <a:srgbClr val="E735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411422" y="3858250"/>
            <a:ext cx="864176" cy="0"/>
          </a:xfrm>
          <a:prstGeom prst="straightConnector1">
            <a:avLst/>
          </a:prstGeom>
          <a:ln w="38100">
            <a:solidFill>
              <a:srgbClr val="E735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791876" y="4088910"/>
            <a:ext cx="483722" cy="0"/>
          </a:xfrm>
          <a:prstGeom prst="straightConnector1">
            <a:avLst/>
          </a:prstGeom>
          <a:ln w="38100">
            <a:solidFill>
              <a:srgbClr val="E735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C5A17BA-62F7-994D-A842-95DFD780018C}"/>
              </a:ext>
            </a:extLst>
          </p:cNvPr>
          <p:cNvSpPr txBox="1"/>
          <p:nvPr/>
        </p:nvSpPr>
        <p:spPr>
          <a:xfrm>
            <a:off x="2527686" y="3284869"/>
            <a:ext cx="8045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24">
              <a:defRPr/>
            </a:pPr>
            <a:r>
              <a:rPr lang="en-GB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Arial"/>
                <a:sym typeface="Montserrat"/>
              </a:rPr>
              <a:t>Car</a:t>
            </a:r>
            <a:endParaRPr lang="en-GB" sz="1600" b="1" kern="0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cs typeface="Arial"/>
              <a:sym typeface="Arial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479589" y="4501345"/>
            <a:ext cx="3138616" cy="974961"/>
          </a:xfrm>
          <a:prstGeom prst="roundRect">
            <a:avLst>
              <a:gd name="adj" fmla="val 691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C5A17BA-62F7-994D-A842-95DFD780018C}"/>
              </a:ext>
            </a:extLst>
          </p:cNvPr>
          <p:cNvSpPr txBox="1"/>
          <p:nvPr/>
        </p:nvSpPr>
        <p:spPr>
          <a:xfrm>
            <a:off x="2684579" y="4717527"/>
            <a:ext cx="120463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24">
              <a:defRPr/>
            </a:pPr>
            <a:r>
              <a:rPr lang="en-GB" sz="1600" b="1" kern="0" dirty="0">
                <a:solidFill>
                  <a:srgbClr val="1396AE"/>
                </a:solidFill>
                <a:latin typeface="Montserrat"/>
                <a:cs typeface="Arial"/>
                <a:sym typeface="Montserrat"/>
              </a:rPr>
              <a:t>Make</a:t>
            </a:r>
          </a:p>
          <a:p>
            <a:pPr defTabSz="1219124">
              <a:defRPr/>
            </a:pPr>
            <a:r>
              <a:rPr lang="en-GB" sz="1600" b="1" kern="0" dirty="0">
                <a:solidFill>
                  <a:srgbClr val="1396AE"/>
                </a:solidFill>
                <a:latin typeface="Montserrat"/>
                <a:cs typeface="Arial"/>
                <a:sym typeface="Montserrat"/>
              </a:rPr>
              <a:t>Model</a:t>
            </a:r>
          </a:p>
          <a:p>
            <a:pPr defTabSz="1219124">
              <a:defRPr/>
            </a:pPr>
            <a:r>
              <a:rPr lang="en-GB" sz="1600" b="1" kern="0" dirty="0">
                <a:solidFill>
                  <a:srgbClr val="1396AE"/>
                </a:solidFill>
                <a:latin typeface="Montserrat"/>
                <a:cs typeface="Arial"/>
                <a:sym typeface="Montserrat"/>
              </a:rPr>
              <a:t>Year built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5A17BA-62F7-994D-A842-95DFD780018C}"/>
              </a:ext>
            </a:extLst>
          </p:cNvPr>
          <p:cNvSpPr txBox="1"/>
          <p:nvPr/>
        </p:nvSpPr>
        <p:spPr>
          <a:xfrm>
            <a:off x="4353298" y="4717527"/>
            <a:ext cx="120256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24">
              <a:defRPr/>
            </a:pPr>
            <a:r>
              <a:rPr lang="en-GB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Arial"/>
                <a:sym typeface="Montserrat"/>
              </a:rPr>
              <a:t>“Chrysler”</a:t>
            </a:r>
          </a:p>
          <a:p>
            <a:pPr defTabSz="1219124">
              <a:defRPr/>
            </a:pPr>
            <a:r>
              <a:rPr lang="en-GB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Arial"/>
                <a:sym typeface="Montserrat"/>
              </a:rPr>
              <a:t>“Crossfire”</a:t>
            </a:r>
          </a:p>
          <a:p>
            <a:pPr defTabSz="1219124">
              <a:defRPr/>
            </a:pPr>
            <a:r>
              <a:rPr lang="en-GB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Arial"/>
                <a:sym typeface="Montserrat"/>
              </a:rPr>
              <a:t>2005</a:t>
            </a:r>
            <a:endParaRPr lang="en-GB" sz="1600" b="1" kern="0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cs typeface="Arial"/>
              <a:sym typeface="Arial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3308155" y="4826596"/>
            <a:ext cx="967443" cy="0"/>
          </a:xfrm>
          <a:prstGeom prst="straightConnector1">
            <a:avLst/>
          </a:prstGeom>
          <a:ln w="38100">
            <a:solidFill>
              <a:srgbClr val="E735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411422" y="5073731"/>
            <a:ext cx="864176" cy="0"/>
          </a:xfrm>
          <a:prstGeom prst="straightConnector1">
            <a:avLst/>
          </a:prstGeom>
          <a:ln w="38100">
            <a:solidFill>
              <a:srgbClr val="E735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3791876" y="5304391"/>
            <a:ext cx="483722" cy="0"/>
          </a:xfrm>
          <a:prstGeom prst="straightConnector1">
            <a:avLst/>
          </a:prstGeom>
          <a:ln w="38100">
            <a:solidFill>
              <a:srgbClr val="E735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C5A17BA-62F7-994D-A842-95DFD780018C}"/>
              </a:ext>
            </a:extLst>
          </p:cNvPr>
          <p:cNvSpPr txBox="1"/>
          <p:nvPr/>
        </p:nvSpPr>
        <p:spPr>
          <a:xfrm>
            <a:off x="2527686" y="4500350"/>
            <a:ext cx="8045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24">
              <a:defRPr/>
            </a:pPr>
            <a:r>
              <a:rPr lang="en-GB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Arial"/>
                <a:sym typeface="Montserrat"/>
              </a:rPr>
              <a:t>Car</a:t>
            </a:r>
            <a:endParaRPr lang="en-GB" sz="1600" b="1" kern="0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cs typeface="Arial"/>
              <a:sym typeface="Arial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8395018" y="1780640"/>
            <a:ext cx="3128066" cy="1315745"/>
            <a:chOff x="6074579" y="3497905"/>
            <a:chExt cx="5132710" cy="215895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C5A17BA-62F7-994D-A842-95DFD780018C}"/>
                </a:ext>
              </a:extLst>
            </p:cNvPr>
            <p:cNvSpPr txBox="1"/>
            <p:nvPr/>
          </p:nvSpPr>
          <p:spPr>
            <a:xfrm>
              <a:off x="6074579" y="3497905"/>
              <a:ext cx="2735495" cy="21589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24">
                <a:defRPr/>
              </a:pPr>
              <a:r>
                <a:rPr lang="en-GB" sz="950" b="1" kern="0" dirty="0">
                  <a:solidFill>
                    <a:srgbClr val="1396AE"/>
                  </a:solidFill>
                  <a:latin typeface="Montserrat"/>
                  <a:cs typeface="Arial"/>
                  <a:sym typeface="Montserrat"/>
                </a:rPr>
                <a:t>Alice’s car’s make</a:t>
              </a:r>
            </a:p>
            <a:p>
              <a:pPr defTabSz="1219124">
                <a:defRPr/>
              </a:pPr>
              <a:r>
                <a:rPr lang="en-GB" sz="950" b="1" kern="0" dirty="0">
                  <a:solidFill>
                    <a:srgbClr val="1396AE"/>
                  </a:solidFill>
                  <a:latin typeface="Montserrat"/>
                  <a:cs typeface="Arial"/>
                  <a:sym typeface="Montserrat"/>
                </a:rPr>
                <a:t>Alice’s car’s model</a:t>
              </a:r>
            </a:p>
            <a:p>
              <a:pPr defTabSz="1219124">
                <a:defRPr/>
              </a:pPr>
              <a:r>
                <a:rPr lang="en-GB" sz="950" b="1" kern="0" dirty="0">
                  <a:solidFill>
                    <a:srgbClr val="1396AE"/>
                  </a:solidFill>
                  <a:latin typeface="Montserrat"/>
                  <a:cs typeface="Arial"/>
                  <a:sym typeface="Montserrat"/>
                </a:rPr>
                <a:t>Alice’s car’s year built</a:t>
              </a:r>
            </a:p>
            <a:p>
              <a:pPr defTabSz="1219124">
                <a:defRPr/>
              </a:pPr>
              <a:r>
                <a:rPr lang="en-GB" sz="950" b="1" kern="0" dirty="0">
                  <a:solidFill>
                    <a:srgbClr val="1396AE"/>
                  </a:solidFill>
                  <a:latin typeface="Montserrat"/>
                  <a:cs typeface="Arial"/>
                  <a:sym typeface="Montserrat"/>
                </a:rPr>
                <a:t>Bob’s car’s make</a:t>
              </a:r>
            </a:p>
            <a:p>
              <a:pPr defTabSz="1219124">
                <a:defRPr/>
              </a:pPr>
              <a:r>
                <a:rPr lang="en-GB" sz="950" b="1" kern="0" dirty="0">
                  <a:solidFill>
                    <a:srgbClr val="1396AE"/>
                  </a:solidFill>
                  <a:latin typeface="Montserrat"/>
                  <a:cs typeface="Arial"/>
                  <a:sym typeface="Montserrat"/>
                </a:rPr>
                <a:t>Bob’s car’s model</a:t>
              </a:r>
            </a:p>
            <a:p>
              <a:pPr defTabSz="1219124">
                <a:defRPr/>
              </a:pPr>
              <a:r>
                <a:rPr lang="en-GB" sz="950" b="1" kern="0" dirty="0">
                  <a:solidFill>
                    <a:srgbClr val="1396AE"/>
                  </a:solidFill>
                  <a:latin typeface="Montserrat"/>
                  <a:cs typeface="Arial"/>
                  <a:sym typeface="Montserrat"/>
                </a:rPr>
                <a:t>Bob’s car’s year built</a:t>
              </a:r>
              <a:endParaRPr lang="en-GB" sz="950" b="1" kern="0" dirty="0">
                <a:solidFill>
                  <a:srgbClr val="1396AE"/>
                </a:solidFill>
                <a:latin typeface="Montserrat"/>
                <a:cs typeface="Arial"/>
                <a:sym typeface="Arial"/>
              </a:endParaRPr>
            </a:p>
            <a:p>
              <a:pPr defTabSz="1219124">
                <a:defRPr/>
              </a:pPr>
              <a:r>
                <a:rPr lang="en-GB" sz="950" b="1" kern="0" dirty="0">
                  <a:solidFill>
                    <a:srgbClr val="1396AE"/>
                  </a:solidFill>
                  <a:latin typeface="Montserrat"/>
                  <a:cs typeface="Arial"/>
                  <a:sym typeface="Montserrat"/>
                </a:rPr>
                <a:t>Charlie’s car’s make</a:t>
              </a:r>
            </a:p>
            <a:p>
              <a:pPr defTabSz="1219124">
                <a:defRPr/>
              </a:pPr>
              <a:r>
                <a:rPr lang="en-GB" sz="950" b="1" kern="0" dirty="0">
                  <a:solidFill>
                    <a:srgbClr val="1396AE"/>
                  </a:solidFill>
                  <a:latin typeface="Montserrat"/>
                  <a:cs typeface="Arial"/>
                  <a:sym typeface="Montserrat"/>
                </a:rPr>
                <a:t>Charlie’s car’s model</a:t>
              </a:r>
            </a:p>
            <a:p>
              <a:pPr defTabSz="1219124">
                <a:defRPr/>
              </a:pPr>
              <a:r>
                <a:rPr lang="en-GB" sz="950" b="1" kern="0" dirty="0">
                  <a:solidFill>
                    <a:srgbClr val="1396AE"/>
                  </a:solidFill>
                  <a:latin typeface="Montserrat"/>
                  <a:cs typeface="Arial"/>
                  <a:sym typeface="Montserrat"/>
                </a:rPr>
                <a:t>Charlie’s car’s year built</a:t>
              </a:r>
              <a:endParaRPr lang="en-GB" sz="950" b="1" kern="0" dirty="0">
                <a:solidFill>
                  <a:srgbClr val="1396AE"/>
                </a:solidFill>
                <a:latin typeface="Montserrat"/>
                <a:cs typeface="Arial"/>
                <a:sym typeface="Arial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C5A17BA-62F7-994D-A842-95DFD780018C}"/>
                </a:ext>
              </a:extLst>
            </p:cNvPr>
            <p:cNvSpPr txBox="1"/>
            <p:nvPr/>
          </p:nvSpPr>
          <p:spPr>
            <a:xfrm>
              <a:off x="9839273" y="3497905"/>
              <a:ext cx="1368016" cy="21589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24">
                <a:defRPr/>
              </a:pPr>
              <a:r>
                <a:rPr lang="en-GB" sz="95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Arial"/>
                  <a:sym typeface="Montserrat"/>
                </a:rPr>
                <a:t>“Audi”</a:t>
              </a:r>
            </a:p>
            <a:p>
              <a:pPr defTabSz="1219124">
                <a:defRPr/>
              </a:pPr>
              <a:r>
                <a:rPr lang="en-GB" sz="95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Arial"/>
                  <a:sym typeface="Montserrat"/>
                </a:rPr>
                <a:t>“A3”</a:t>
              </a:r>
            </a:p>
            <a:p>
              <a:pPr defTabSz="1219124">
                <a:defRPr/>
              </a:pPr>
              <a:r>
                <a:rPr lang="en-GB" sz="95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Arial"/>
                  <a:sym typeface="Montserrat"/>
                </a:rPr>
                <a:t>2014</a:t>
              </a:r>
            </a:p>
            <a:p>
              <a:pPr defTabSz="1219124">
                <a:defRPr/>
              </a:pPr>
              <a:r>
                <a:rPr lang="en-GB" sz="95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Arial"/>
                  <a:sym typeface="Montserrat"/>
                </a:rPr>
                <a:t>“Bentley”</a:t>
              </a:r>
            </a:p>
            <a:p>
              <a:pPr defTabSz="1219124">
                <a:defRPr/>
              </a:pPr>
              <a:r>
                <a:rPr lang="en-GB" sz="95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Arial"/>
                  <a:sym typeface="Montserrat"/>
                </a:rPr>
                <a:t>“</a:t>
              </a:r>
              <a:r>
                <a:rPr lang="en-GB" sz="950" b="1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Arial"/>
                  <a:sym typeface="Montserrat"/>
                </a:rPr>
                <a:t>Bentayga</a:t>
              </a:r>
              <a:r>
                <a:rPr lang="en-GB" sz="95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Arial"/>
                  <a:sym typeface="Montserrat"/>
                </a:rPr>
                <a:t>”</a:t>
              </a:r>
            </a:p>
            <a:p>
              <a:pPr defTabSz="1219124">
                <a:defRPr/>
              </a:pPr>
              <a:r>
                <a:rPr lang="en-GB" sz="95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Arial"/>
                  <a:sym typeface="Montserrat"/>
                </a:rPr>
                <a:t>2018</a:t>
              </a:r>
            </a:p>
            <a:p>
              <a:pPr defTabSz="1219124">
                <a:defRPr/>
              </a:pPr>
              <a:r>
                <a:rPr lang="en-GB" sz="95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Arial"/>
                  <a:sym typeface="Montserrat"/>
                </a:rPr>
                <a:t>“Chrysler”</a:t>
              </a:r>
            </a:p>
            <a:p>
              <a:pPr defTabSz="1219124">
                <a:defRPr/>
              </a:pPr>
              <a:r>
                <a:rPr lang="en-GB" sz="95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Arial"/>
                  <a:sym typeface="Montserrat"/>
                </a:rPr>
                <a:t>“Crossfire”</a:t>
              </a:r>
            </a:p>
            <a:p>
              <a:pPr defTabSz="1219124">
                <a:defRPr/>
              </a:pPr>
              <a:r>
                <a:rPr lang="en-GB" sz="95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Arial"/>
                  <a:sym typeface="Montserrat"/>
                </a:rPr>
                <a:t>2005</a:t>
              </a:r>
              <a:endParaRPr lang="en-GB" sz="95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Arial"/>
                <a:sym typeface="Arial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>
              <a:off x="8043955" y="3606974"/>
              <a:ext cx="1721709" cy="0"/>
            </a:xfrm>
            <a:prstGeom prst="straightConnector1">
              <a:avLst/>
            </a:prstGeom>
            <a:ln w="19050">
              <a:solidFill>
                <a:srgbClr val="E7356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8118096" y="3854109"/>
              <a:ext cx="1647568" cy="0"/>
            </a:xfrm>
            <a:prstGeom prst="straightConnector1">
              <a:avLst/>
            </a:prstGeom>
            <a:ln w="19050">
              <a:solidFill>
                <a:srgbClr val="E7356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8439372" y="4084769"/>
              <a:ext cx="1326292" cy="0"/>
            </a:xfrm>
            <a:prstGeom prst="straightConnector1">
              <a:avLst/>
            </a:prstGeom>
            <a:ln w="19050">
              <a:solidFill>
                <a:srgbClr val="E7356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7903912" y="4340142"/>
              <a:ext cx="1861752" cy="0"/>
            </a:xfrm>
            <a:prstGeom prst="straightConnector1">
              <a:avLst/>
            </a:prstGeom>
            <a:ln w="19050">
              <a:solidFill>
                <a:srgbClr val="E7356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8043955" y="4587277"/>
              <a:ext cx="1721709" cy="0"/>
            </a:xfrm>
            <a:prstGeom prst="straightConnector1">
              <a:avLst/>
            </a:prstGeom>
            <a:ln w="19050">
              <a:solidFill>
                <a:srgbClr val="E7356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8299328" y="4817937"/>
              <a:ext cx="1466336" cy="0"/>
            </a:xfrm>
            <a:prstGeom prst="straightConnector1">
              <a:avLst/>
            </a:prstGeom>
            <a:ln w="19050">
              <a:solidFill>
                <a:srgbClr val="E7356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8216950" y="5081547"/>
              <a:ext cx="1548714" cy="0"/>
            </a:xfrm>
            <a:prstGeom prst="straightConnector1">
              <a:avLst/>
            </a:prstGeom>
            <a:ln w="19050">
              <a:solidFill>
                <a:srgbClr val="E7356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8299328" y="5328682"/>
              <a:ext cx="1466336" cy="0"/>
            </a:xfrm>
            <a:prstGeom prst="straightConnector1">
              <a:avLst/>
            </a:prstGeom>
            <a:ln w="19050">
              <a:solidFill>
                <a:srgbClr val="E7356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8637080" y="5559342"/>
              <a:ext cx="1128584" cy="0"/>
            </a:xfrm>
            <a:prstGeom prst="straightConnector1">
              <a:avLst/>
            </a:prstGeom>
            <a:ln w="19050">
              <a:solidFill>
                <a:srgbClr val="E7356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8395018" y="1468888"/>
            <a:ext cx="276562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Old diagram, for reference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725502" y="3516394"/>
            <a:ext cx="426377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Why is the new diagram better?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725502" y="3977401"/>
            <a:ext cx="4435141" cy="18774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It’s </a:t>
            </a: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more clear what’s going on!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It’s clear that the data is in groups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Each group has the same structure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We can give a name to that structure</a:t>
            </a:r>
            <a:b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</a:b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(in this case, </a:t>
            </a:r>
            <a:r>
              <a:rPr lang="en-GB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Arial"/>
              </a:rPr>
              <a:t>Car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We can name each group (e.g. </a:t>
            </a:r>
            <a:r>
              <a:rPr lang="en-GB" sz="1400" b="1" kern="0" dirty="0">
                <a:solidFill>
                  <a:srgbClr val="1396AE"/>
                </a:solidFill>
                <a:latin typeface="Montserrat"/>
                <a:cs typeface="Arial"/>
              </a:rPr>
              <a:t>Alice’s car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) rather than just the individual items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725502" y="6199298"/>
            <a:ext cx="4797582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If only we could structure our variables like this.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But wait! We can! ...</a:t>
            </a:r>
          </a:p>
        </p:txBody>
      </p:sp>
    </p:spTree>
    <p:extLst>
      <p:ext uri="{BB962C8B-B14F-4D97-AF65-F5344CB8AC3E}">
        <p14:creationId xmlns:p14="http://schemas.microsoft.com/office/powerpoint/2010/main" val="35009933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animBg="1"/>
      <p:bldP spid="24" grpId="0"/>
      <p:bldP spid="28" grpId="0"/>
      <p:bldP spid="29" grpId="0"/>
      <p:bldP spid="45" grpId="0"/>
      <p:bldP spid="61" grpId="0"/>
      <p:bldP spid="62" grpId="0" animBg="1"/>
      <p:bldP spid="63" grpId="0"/>
      <p:bldP spid="64" grpId="0"/>
      <p:bldP spid="68" grpId="0"/>
      <p:bldP spid="69" grpId="0" animBg="1"/>
      <p:bldP spid="70" grpId="0"/>
      <p:bldP spid="71" grpId="0"/>
      <p:bldP spid="75" grpId="0"/>
      <p:bldP spid="91" grpId="0"/>
      <p:bldP spid="92" grpId="0"/>
      <p:bldP spid="93" grpId="0"/>
      <p:bldP spid="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INTRODUCTION TO OBJECT-ORIENTED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4333" y="778933"/>
            <a:ext cx="11080493" cy="443198"/>
          </a:xfrm>
        </p:spPr>
        <p:txBody>
          <a:bodyPr/>
          <a:lstStyle/>
          <a:p>
            <a:r>
              <a:rPr lang="en-GB" b="1" dirty="0">
                <a:latin typeface="Montserrat" panose="00000500000000000000" pitchFamily="50" charset="0"/>
              </a:rPr>
              <a:t>Classes</a:t>
            </a:r>
            <a:r>
              <a:rPr lang="en-GB" dirty="0"/>
              <a:t> and </a:t>
            </a:r>
            <a:r>
              <a:rPr lang="en-GB" b="1" dirty="0">
                <a:latin typeface="Montserrat" panose="00000500000000000000" pitchFamily="50" charset="0"/>
              </a:rPr>
              <a:t>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4332" y="1528040"/>
            <a:ext cx="4058216" cy="7232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A </a:t>
            </a: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Class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 is a container for data and behaviour.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It encapsulates a set of related information and functionality.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6752" y="2418732"/>
            <a:ext cx="2447767" cy="1235154"/>
          </a:xfrm>
          <a:prstGeom prst="roundRect">
            <a:avLst>
              <a:gd name="adj" fmla="val 4909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class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>
                <a:solidFill>
                  <a:srgbClr val="1396AE"/>
                </a:solidFill>
                <a:latin typeface="Lucida Console" panose="020B0609040504020204" pitchFamily="49" charset="0"/>
              </a:rPr>
              <a:t>Car</a:t>
            </a:r>
            <a:r>
              <a:rPr lang="en-GB" sz="1200" dirty="0">
                <a:latin typeface="Lucida Console" panose="020B0609040504020204" pitchFamily="49" charset="0"/>
              </a:rPr>
              <a:t> {</a:t>
            </a:r>
          </a:p>
          <a:p>
            <a:endParaRPr lang="en-GB" sz="6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String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>
                <a:solidFill>
                  <a:srgbClr val="7030A0"/>
                </a:solidFill>
                <a:latin typeface="Lucida Console" panose="020B0609040504020204" pitchFamily="49" charset="0"/>
              </a:rPr>
              <a:t>make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String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>
                <a:solidFill>
                  <a:srgbClr val="7030A0"/>
                </a:solidFill>
                <a:latin typeface="Lucida Console" panose="020B0609040504020204" pitchFamily="49" charset="0"/>
              </a:rPr>
              <a:t>model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 err="1">
                <a:solidFill>
                  <a:srgbClr val="009999"/>
                </a:solidFill>
                <a:latin typeface="Lucida Console" panose="020B0609040504020204" pitchFamily="49" charset="0"/>
              </a:rPr>
              <a:t>int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yearBuilt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  <a:p>
            <a:endParaRPr lang="en-GB" sz="6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34332" y="4485371"/>
            <a:ext cx="37328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An </a:t>
            </a: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Object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 is an instance of a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Class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56752" y="4869456"/>
            <a:ext cx="3172697" cy="918448"/>
          </a:xfrm>
          <a:prstGeom prst="roundRect">
            <a:avLst>
              <a:gd name="adj" fmla="val 4909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1396AE"/>
                </a:solidFill>
                <a:latin typeface="Lucida Console" panose="020B0609040504020204" pitchFamily="49" charset="0"/>
              </a:rPr>
              <a:t>Car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alicesCar</a:t>
            </a:r>
            <a:r>
              <a:rPr lang="en-GB" sz="1200" dirty="0">
                <a:latin typeface="Lucida Console" panose="020B0609040504020204" pitchFamily="49" charset="0"/>
              </a:rPr>
              <a:t>   = </a:t>
            </a:r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new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>
                <a:solidFill>
                  <a:srgbClr val="1396AE"/>
                </a:solidFill>
                <a:latin typeface="Lucida Console" panose="020B0609040504020204" pitchFamily="49" charset="0"/>
              </a:rPr>
              <a:t>Car</a:t>
            </a:r>
            <a:r>
              <a:rPr lang="en-GB" sz="1200" dirty="0">
                <a:latin typeface="Lucida Console" panose="020B0609040504020204" pitchFamily="49" charset="0"/>
              </a:rPr>
              <a:t>();</a:t>
            </a:r>
          </a:p>
          <a:p>
            <a:endParaRPr lang="en-GB" sz="800" dirty="0">
              <a:latin typeface="Lucida Console" panose="020B0609040504020204" pitchFamily="49" charset="0"/>
            </a:endParaRPr>
          </a:p>
          <a:p>
            <a:r>
              <a:rPr lang="en-GB" sz="1200" dirty="0">
                <a:solidFill>
                  <a:srgbClr val="1396AE"/>
                </a:solidFill>
                <a:latin typeface="Lucida Console" panose="020B0609040504020204" pitchFamily="49" charset="0"/>
              </a:rPr>
              <a:t>Car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bobsCar</a:t>
            </a:r>
            <a:r>
              <a:rPr lang="en-GB" sz="1200" dirty="0">
                <a:latin typeface="Lucida Console" panose="020B0609040504020204" pitchFamily="49" charset="0"/>
              </a:rPr>
              <a:t>     = </a:t>
            </a:r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new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>
                <a:solidFill>
                  <a:srgbClr val="1396AE"/>
                </a:solidFill>
                <a:latin typeface="Lucida Console" panose="020B0609040504020204" pitchFamily="49" charset="0"/>
              </a:rPr>
              <a:t>Car</a:t>
            </a:r>
            <a:r>
              <a:rPr lang="en-GB" sz="1200" dirty="0">
                <a:latin typeface="Lucida Console" panose="020B0609040504020204" pitchFamily="49" charset="0"/>
              </a:rPr>
              <a:t>();</a:t>
            </a:r>
          </a:p>
          <a:p>
            <a:endParaRPr lang="en-GB" sz="800" dirty="0">
              <a:latin typeface="Lucida Console" panose="020B0609040504020204" pitchFamily="49" charset="0"/>
            </a:endParaRPr>
          </a:p>
          <a:p>
            <a:r>
              <a:rPr lang="en-GB" sz="1200" dirty="0">
                <a:solidFill>
                  <a:srgbClr val="1396AE"/>
                </a:solidFill>
                <a:latin typeface="Lucida Console" panose="020B0609040504020204" pitchFamily="49" charset="0"/>
              </a:rPr>
              <a:t>Car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charliesCar</a:t>
            </a:r>
            <a:r>
              <a:rPr lang="en-GB" sz="1200" dirty="0">
                <a:latin typeface="Lucida Console" panose="020B0609040504020204" pitchFamily="49" charset="0"/>
              </a:rPr>
              <a:t> = </a:t>
            </a:r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new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>
                <a:solidFill>
                  <a:srgbClr val="1396AE"/>
                </a:solidFill>
                <a:latin typeface="Lucida Console" panose="020B0609040504020204" pitchFamily="49" charset="0"/>
              </a:rPr>
              <a:t>Car</a:t>
            </a:r>
            <a:r>
              <a:rPr lang="en-GB" sz="1200" dirty="0">
                <a:latin typeface="Lucida Console" panose="020B0609040504020204" pitchFamily="49" charset="0"/>
              </a:rPr>
              <a:t>();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283266" y="1983572"/>
            <a:ext cx="3138616" cy="975956"/>
            <a:chOff x="7356127" y="2467885"/>
            <a:chExt cx="3138616" cy="975956"/>
          </a:xfrm>
        </p:grpSpPr>
        <p:sp>
          <p:nvSpPr>
            <p:cNvPr id="52" name="Rounded Rectangle 51"/>
            <p:cNvSpPr/>
            <p:nvPr/>
          </p:nvSpPr>
          <p:spPr>
            <a:xfrm>
              <a:off x="7356127" y="2468880"/>
              <a:ext cx="3138616" cy="974961"/>
            </a:xfrm>
            <a:prstGeom prst="roundRect">
              <a:avLst>
                <a:gd name="adj" fmla="val 6914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C5A17BA-62F7-994D-A842-95DFD780018C}"/>
                </a:ext>
              </a:extLst>
            </p:cNvPr>
            <p:cNvSpPr txBox="1"/>
            <p:nvPr/>
          </p:nvSpPr>
          <p:spPr>
            <a:xfrm>
              <a:off x="7561117" y="2685062"/>
              <a:ext cx="1204637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24">
                <a:defRPr/>
              </a:pPr>
              <a:r>
                <a:rPr lang="en-GB" sz="1600" b="1" kern="0" dirty="0">
                  <a:solidFill>
                    <a:srgbClr val="1396AE"/>
                  </a:solidFill>
                  <a:latin typeface="Montserrat"/>
                  <a:cs typeface="Arial"/>
                  <a:sym typeface="Montserrat"/>
                </a:rPr>
                <a:t>Make</a:t>
              </a:r>
            </a:p>
            <a:p>
              <a:pPr defTabSz="1219124">
                <a:defRPr/>
              </a:pPr>
              <a:r>
                <a:rPr lang="en-GB" sz="1600" b="1" kern="0" dirty="0">
                  <a:solidFill>
                    <a:srgbClr val="1396AE"/>
                  </a:solidFill>
                  <a:latin typeface="Montserrat"/>
                  <a:cs typeface="Arial"/>
                  <a:sym typeface="Montserrat"/>
                </a:rPr>
                <a:t>Model</a:t>
              </a:r>
            </a:p>
            <a:p>
              <a:pPr defTabSz="1219124">
                <a:defRPr/>
              </a:pPr>
              <a:r>
                <a:rPr lang="en-GB" sz="1600" b="1" kern="0" dirty="0">
                  <a:solidFill>
                    <a:srgbClr val="1396AE"/>
                  </a:solidFill>
                  <a:latin typeface="Montserrat"/>
                  <a:cs typeface="Arial"/>
                  <a:sym typeface="Montserrat"/>
                </a:rPr>
                <a:t>Year built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C5A17BA-62F7-994D-A842-95DFD780018C}"/>
                </a:ext>
              </a:extLst>
            </p:cNvPr>
            <p:cNvSpPr txBox="1"/>
            <p:nvPr/>
          </p:nvSpPr>
          <p:spPr>
            <a:xfrm>
              <a:off x="9229836" y="2685062"/>
              <a:ext cx="1202560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24">
                <a:defRPr/>
              </a:pPr>
              <a:r>
                <a:rPr lang="en-GB" sz="16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Arial"/>
                  <a:sym typeface="Montserrat"/>
                </a:rPr>
                <a:t>_________</a:t>
              </a:r>
            </a:p>
            <a:p>
              <a:pPr defTabSz="1219124">
                <a:defRPr/>
              </a:pPr>
              <a:r>
                <a:rPr lang="en-GB" sz="16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Arial"/>
                  <a:sym typeface="Montserrat"/>
                </a:rPr>
                <a:t>_________</a:t>
              </a:r>
            </a:p>
            <a:p>
              <a:pPr defTabSz="1219124">
                <a:defRPr/>
              </a:pPr>
              <a:r>
                <a:rPr lang="en-GB" sz="16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Arial"/>
                  <a:sym typeface="Montserrat"/>
                </a:rPr>
                <a:t>_________</a:t>
              </a:r>
              <a:endParaRPr lang="en-GB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Arial"/>
                <a:sym typeface="Arial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8184693" y="2794131"/>
              <a:ext cx="967443" cy="0"/>
            </a:xfrm>
            <a:prstGeom prst="straightConnector1">
              <a:avLst/>
            </a:prstGeom>
            <a:ln w="38100">
              <a:solidFill>
                <a:srgbClr val="E7356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8287960" y="3041266"/>
              <a:ext cx="864176" cy="0"/>
            </a:xfrm>
            <a:prstGeom prst="straightConnector1">
              <a:avLst/>
            </a:prstGeom>
            <a:ln w="38100">
              <a:solidFill>
                <a:srgbClr val="E7356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8668414" y="3271926"/>
              <a:ext cx="483722" cy="0"/>
            </a:xfrm>
            <a:prstGeom prst="straightConnector1">
              <a:avLst/>
            </a:prstGeom>
            <a:ln w="38100">
              <a:solidFill>
                <a:srgbClr val="E7356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C5A17BA-62F7-994D-A842-95DFD780018C}"/>
                </a:ext>
              </a:extLst>
            </p:cNvPr>
            <p:cNvSpPr txBox="1"/>
            <p:nvPr/>
          </p:nvSpPr>
          <p:spPr>
            <a:xfrm>
              <a:off x="7404224" y="2467885"/>
              <a:ext cx="80454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24">
                <a:defRPr/>
              </a:pPr>
              <a:r>
                <a:rPr lang="en-GB" sz="16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Arial"/>
                  <a:sym typeface="Montserrat"/>
                </a:rPr>
                <a:t>Car</a:t>
              </a:r>
              <a:endParaRPr lang="en-GB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Arial"/>
                <a:sym typeface="Arial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5165008" y="2040663"/>
            <a:ext cx="2553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In our example, the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Class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 is this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template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283266" y="4193105"/>
            <a:ext cx="2325618" cy="723153"/>
            <a:chOff x="3902187" y="2675362"/>
            <a:chExt cx="3138616" cy="975956"/>
          </a:xfrm>
        </p:grpSpPr>
        <p:sp>
          <p:nvSpPr>
            <p:cNvPr id="60" name="Rounded Rectangle 59"/>
            <p:cNvSpPr/>
            <p:nvPr/>
          </p:nvSpPr>
          <p:spPr>
            <a:xfrm>
              <a:off x="3902187" y="2676357"/>
              <a:ext cx="3138616" cy="974961"/>
            </a:xfrm>
            <a:prstGeom prst="roundRect">
              <a:avLst>
                <a:gd name="adj" fmla="val 6914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C5A17BA-62F7-994D-A842-95DFD780018C}"/>
                </a:ext>
              </a:extLst>
            </p:cNvPr>
            <p:cNvSpPr txBox="1"/>
            <p:nvPr/>
          </p:nvSpPr>
          <p:spPr>
            <a:xfrm>
              <a:off x="4107177" y="2892538"/>
              <a:ext cx="1204637" cy="7476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24">
                <a:defRPr/>
              </a:pPr>
              <a:r>
                <a:rPr lang="en-GB" sz="1200" b="1" kern="0" dirty="0">
                  <a:solidFill>
                    <a:srgbClr val="1396AE"/>
                  </a:solidFill>
                  <a:latin typeface="Montserrat"/>
                  <a:cs typeface="Arial"/>
                  <a:sym typeface="Montserrat"/>
                </a:rPr>
                <a:t>Make</a:t>
              </a:r>
            </a:p>
            <a:p>
              <a:pPr defTabSz="1219124">
                <a:defRPr/>
              </a:pPr>
              <a:r>
                <a:rPr lang="en-GB" sz="1200" b="1" kern="0" dirty="0">
                  <a:solidFill>
                    <a:srgbClr val="1396AE"/>
                  </a:solidFill>
                  <a:latin typeface="Montserrat"/>
                  <a:cs typeface="Arial"/>
                  <a:sym typeface="Montserrat"/>
                </a:rPr>
                <a:t>Model</a:t>
              </a:r>
            </a:p>
            <a:p>
              <a:pPr defTabSz="1219124">
                <a:defRPr/>
              </a:pPr>
              <a:r>
                <a:rPr lang="en-GB" sz="1200" b="1" kern="0" dirty="0">
                  <a:solidFill>
                    <a:srgbClr val="1396AE"/>
                  </a:solidFill>
                  <a:latin typeface="Montserrat"/>
                  <a:cs typeface="Arial"/>
                  <a:sym typeface="Montserrat"/>
                </a:rPr>
                <a:t>Year built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C5A17BA-62F7-994D-A842-95DFD780018C}"/>
                </a:ext>
              </a:extLst>
            </p:cNvPr>
            <p:cNvSpPr txBox="1"/>
            <p:nvPr/>
          </p:nvSpPr>
          <p:spPr>
            <a:xfrm>
              <a:off x="5775896" y="2892538"/>
              <a:ext cx="1202560" cy="7476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24">
                <a:defRPr/>
              </a:pPr>
              <a:r>
                <a:rPr lang="en-GB" sz="12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Arial"/>
                  <a:sym typeface="Montserrat"/>
                </a:rPr>
                <a:t>“Audi”</a:t>
              </a:r>
            </a:p>
            <a:p>
              <a:pPr defTabSz="1219124">
                <a:defRPr/>
              </a:pPr>
              <a:r>
                <a:rPr lang="en-GB" sz="12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Arial"/>
                  <a:sym typeface="Montserrat"/>
                </a:rPr>
                <a:t>“A3”</a:t>
              </a:r>
            </a:p>
            <a:p>
              <a:pPr defTabSz="1219124">
                <a:defRPr/>
              </a:pPr>
              <a:r>
                <a:rPr lang="en-GB" sz="12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Arial"/>
                  <a:sym typeface="Montserrat"/>
                </a:rPr>
                <a:t>2014</a:t>
              </a:r>
              <a:endParaRPr lang="en-GB" sz="1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Arial"/>
                <a:sym typeface="Arial"/>
              </a:endParaRP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4730753" y="3001608"/>
              <a:ext cx="967443" cy="0"/>
            </a:xfrm>
            <a:prstGeom prst="straightConnector1">
              <a:avLst/>
            </a:prstGeom>
            <a:ln w="28575">
              <a:solidFill>
                <a:srgbClr val="E7356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4834020" y="3248743"/>
              <a:ext cx="864176" cy="0"/>
            </a:xfrm>
            <a:prstGeom prst="straightConnector1">
              <a:avLst/>
            </a:prstGeom>
            <a:ln w="28575">
              <a:solidFill>
                <a:srgbClr val="E7356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5214474" y="3479403"/>
              <a:ext cx="483722" cy="0"/>
            </a:xfrm>
            <a:prstGeom prst="straightConnector1">
              <a:avLst/>
            </a:prstGeom>
            <a:ln w="28575">
              <a:solidFill>
                <a:srgbClr val="E7356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C5A17BA-62F7-994D-A842-95DFD780018C}"/>
                </a:ext>
              </a:extLst>
            </p:cNvPr>
            <p:cNvSpPr txBox="1"/>
            <p:nvPr/>
          </p:nvSpPr>
          <p:spPr>
            <a:xfrm>
              <a:off x="3950283" y="2675362"/>
              <a:ext cx="804546" cy="2492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24">
                <a:defRPr/>
              </a:pPr>
              <a:r>
                <a:rPr lang="en-GB" sz="12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Arial"/>
                  <a:sym typeface="Montserrat"/>
                </a:rPr>
                <a:t>Car</a:t>
              </a:r>
              <a:endParaRPr lang="en-GB" sz="1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Arial"/>
                <a:sym typeface="Arial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283266" y="5008041"/>
            <a:ext cx="2325618" cy="723153"/>
            <a:chOff x="3902187" y="3893500"/>
            <a:chExt cx="3138616" cy="975956"/>
          </a:xfrm>
        </p:grpSpPr>
        <p:sp>
          <p:nvSpPr>
            <p:cNvPr id="98" name="Rounded Rectangle 97"/>
            <p:cNvSpPr/>
            <p:nvPr/>
          </p:nvSpPr>
          <p:spPr>
            <a:xfrm>
              <a:off x="3902187" y="3894495"/>
              <a:ext cx="3138616" cy="974961"/>
            </a:xfrm>
            <a:prstGeom prst="roundRect">
              <a:avLst>
                <a:gd name="adj" fmla="val 6914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C5A17BA-62F7-994D-A842-95DFD780018C}"/>
                </a:ext>
              </a:extLst>
            </p:cNvPr>
            <p:cNvSpPr txBox="1"/>
            <p:nvPr/>
          </p:nvSpPr>
          <p:spPr>
            <a:xfrm>
              <a:off x="4107177" y="4110676"/>
              <a:ext cx="1204637" cy="7476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24">
                <a:defRPr/>
              </a:pPr>
              <a:r>
                <a:rPr lang="en-GB" sz="1200" b="1" kern="0" dirty="0">
                  <a:solidFill>
                    <a:srgbClr val="1396AE"/>
                  </a:solidFill>
                  <a:latin typeface="Montserrat"/>
                  <a:cs typeface="Arial"/>
                  <a:sym typeface="Montserrat"/>
                </a:rPr>
                <a:t>Make</a:t>
              </a:r>
            </a:p>
            <a:p>
              <a:pPr defTabSz="1219124">
                <a:defRPr/>
              </a:pPr>
              <a:r>
                <a:rPr lang="en-GB" sz="1200" b="1" kern="0" dirty="0">
                  <a:solidFill>
                    <a:srgbClr val="1396AE"/>
                  </a:solidFill>
                  <a:latin typeface="Montserrat"/>
                  <a:cs typeface="Arial"/>
                  <a:sym typeface="Montserrat"/>
                </a:rPr>
                <a:t>Model</a:t>
              </a:r>
            </a:p>
            <a:p>
              <a:pPr defTabSz="1219124">
                <a:defRPr/>
              </a:pPr>
              <a:r>
                <a:rPr lang="en-GB" sz="1200" b="1" kern="0" dirty="0">
                  <a:solidFill>
                    <a:srgbClr val="1396AE"/>
                  </a:solidFill>
                  <a:latin typeface="Montserrat"/>
                  <a:cs typeface="Arial"/>
                  <a:sym typeface="Montserrat"/>
                </a:rPr>
                <a:t>Year built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C5A17BA-62F7-994D-A842-95DFD780018C}"/>
                </a:ext>
              </a:extLst>
            </p:cNvPr>
            <p:cNvSpPr txBox="1"/>
            <p:nvPr/>
          </p:nvSpPr>
          <p:spPr>
            <a:xfrm>
              <a:off x="5775895" y="4110676"/>
              <a:ext cx="1202561" cy="7476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24">
                <a:defRPr/>
              </a:pPr>
              <a:r>
                <a:rPr lang="en-GB" sz="12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Arial"/>
                  <a:sym typeface="Montserrat"/>
                </a:rPr>
                <a:t>“Bentley”</a:t>
              </a:r>
            </a:p>
            <a:p>
              <a:pPr defTabSz="1219124">
                <a:defRPr/>
              </a:pPr>
              <a:r>
                <a:rPr lang="en-GB" sz="12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Arial"/>
                  <a:sym typeface="Montserrat"/>
                </a:rPr>
                <a:t>“</a:t>
              </a:r>
              <a:r>
                <a:rPr lang="en-GB" sz="1200" b="1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Arial"/>
                  <a:sym typeface="Montserrat"/>
                </a:rPr>
                <a:t>Bentayga</a:t>
              </a:r>
              <a:r>
                <a:rPr lang="en-GB" sz="12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Arial"/>
                  <a:sym typeface="Montserrat"/>
                </a:rPr>
                <a:t>”</a:t>
              </a:r>
            </a:p>
            <a:p>
              <a:pPr defTabSz="1219124">
                <a:defRPr/>
              </a:pPr>
              <a:r>
                <a:rPr lang="en-GB" sz="12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Arial"/>
                  <a:sym typeface="Montserrat"/>
                </a:rPr>
                <a:t>2018</a:t>
              </a:r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>
              <a:off x="4730753" y="4219746"/>
              <a:ext cx="967443" cy="0"/>
            </a:xfrm>
            <a:prstGeom prst="straightConnector1">
              <a:avLst/>
            </a:prstGeom>
            <a:ln w="28575">
              <a:solidFill>
                <a:srgbClr val="E7356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4834020" y="4466881"/>
              <a:ext cx="864176" cy="0"/>
            </a:xfrm>
            <a:prstGeom prst="straightConnector1">
              <a:avLst/>
            </a:prstGeom>
            <a:ln w="28575">
              <a:solidFill>
                <a:srgbClr val="E7356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5214474" y="4697541"/>
              <a:ext cx="483722" cy="0"/>
            </a:xfrm>
            <a:prstGeom prst="straightConnector1">
              <a:avLst/>
            </a:prstGeom>
            <a:ln w="28575">
              <a:solidFill>
                <a:srgbClr val="E7356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C5A17BA-62F7-994D-A842-95DFD780018C}"/>
                </a:ext>
              </a:extLst>
            </p:cNvPr>
            <p:cNvSpPr txBox="1"/>
            <p:nvPr/>
          </p:nvSpPr>
          <p:spPr>
            <a:xfrm>
              <a:off x="3950283" y="3893500"/>
              <a:ext cx="804546" cy="2492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24">
                <a:defRPr/>
              </a:pPr>
              <a:r>
                <a:rPr lang="en-GB" sz="12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Arial"/>
                  <a:sym typeface="Montserrat"/>
                </a:rPr>
                <a:t>Car</a:t>
              </a:r>
              <a:endParaRPr lang="en-GB" sz="1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Arial"/>
                <a:sym typeface="Arial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283266" y="5829680"/>
            <a:ext cx="2325618" cy="723153"/>
            <a:chOff x="3902187" y="5108981"/>
            <a:chExt cx="3138616" cy="975956"/>
          </a:xfrm>
        </p:grpSpPr>
        <p:sp>
          <p:nvSpPr>
            <p:cNvPr id="105" name="Rounded Rectangle 104"/>
            <p:cNvSpPr/>
            <p:nvPr/>
          </p:nvSpPr>
          <p:spPr>
            <a:xfrm>
              <a:off x="3902187" y="5109976"/>
              <a:ext cx="3138616" cy="974961"/>
            </a:xfrm>
            <a:prstGeom prst="roundRect">
              <a:avLst>
                <a:gd name="adj" fmla="val 6914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C5A17BA-62F7-994D-A842-95DFD780018C}"/>
                </a:ext>
              </a:extLst>
            </p:cNvPr>
            <p:cNvSpPr txBox="1"/>
            <p:nvPr/>
          </p:nvSpPr>
          <p:spPr>
            <a:xfrm>
              <a:off x="4107177" y="5326158"/>
              <a:ext cx="1204637" cy="7476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24">
                <a:defRPr/>
              </a:pPr>
              <a:r>
                <a:rPr lang="en-GB" sz="1200" b="1" kern="0" dirty="0">
                  <a:solidFill>
                    <a:srgbClr val="1396AE"/>
                  </a:solidFill>
                  <a:latin typeface="Montserrat"/>
                  <a:cs typeface="Arial"/>
                  <a:sym typeface="Montserrat"/>
                </a:rPr>
                <a:t>Make</a:t>
              </a:r>
            </a:p>
            <a:p>
              <a:pPr defTabSz="1219124">
                <a:defRPr/>
              </a:pPr>
              <a:r>
                <a:rPr lang="en-GB" sz="1200" b="1" kern="0" dirty="0">
                  <a:solidFill>
                    <a:srgbClr val="1396AE"/>
                  </a:solidFill>
                  <a:latin typeface="Montserrat"/>
                  <a:cs typeface="Arial"/>
                  <a:sym typeface="Montserrat"/>
                </a:rPr>
                <a:t>Model</a:t>
              </a:r>
            </a:p>
            <a:p>
              <a:pPr defTabSz="1219124">
                <a:defRPr/>
              </a:pPr>
              <a:r>
                <a:rPr lang="en-GB" sz="1200" b="1" kern="0" dirty="0">
                  <a:solidFill>
                    <a:srgbClr val="1396AE"/>
                  </a:solidFill>
                  <a:latin typeface="Montserrat"/>
                  <a:cs typeface="Arial"/>
                  <a:sym typeface="Montserrat"/>
                </a:rPr>
                <a:t>Year built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C5A17BA-62F7-994D-A842-95DFD780018C}"/>
                </a:ext>
              </a:extLst>
            </p:cNvPr>
            <p:cNvSpPr txBox="1"/>
            <p:nvPr/>
          </p:nvSpPr>
          <p:spPr>
            <a:xfrm>
              <a:off x="5775896" y="5326158"/>
              <a:ext cx="1202560" cy="7476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24">
                <a:defRPr/>
              </a:pPr>
              <a:r>
                <a:rPr lang="en-GB" sz="12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Arial"/>
                  <a:sym typeface="Montserrat"/>
                </a:rPr>
                <a:t>“Chrysler”</a:t>
              </a:r>
            </a:p>
            <a:p>
              <a:pPr defTabSz="1219124">
                <a:defRPr/>
              </a:pPr>
              <a:r>
                <a:rPr lang="en-GB" sz="12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Arial"/>
                  <a:sym typeface="Montserrat"/>
                </a:rPr>
                <a:t>“Crossfire”</a:t>
              </a:r>
            </a:p>
            <a:p>
              <a:pPr defTabSz="1219124">
                <a:defRPr/>
              </a:pPr>
              <a:r>
                <a:rPr lang="en-GB" sz="12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Arial"/>
                  <a:sym typeface="Montserrat"/>
                </a:rPr>
                <a:t>2005</a:t>
              </a:r>
              <a:endParaRPr lang="en-GB" sz="1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Arial"/>
                <a:sym typeface="Arial"/>
              </a:endParaRPr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>
              <a:off x="4730753" y="5435227"/>
              <a:ext cx="967443" cy="0"/>
            </a:xfrm>
            <a:prstGeom prst="straightConnector1">
              <a:avLst/>
            </a:prstGeom>
            <a:ln w="28575">
              <a:solidFill>
                <a:srgbClr val="E7356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4834020" y="5682362"/>
              <a:ext cx="864176" cy="0"/>
            </a:xfrm>
            <a:prstGeom prst="straightConnector1">
              <a:avLst/>
            </a:prstGeom>
            <a:ln w="28575">
              <a:solidFill>
                <a:srgbClr val="E7356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5214474" y="5913022"/>
              <a:ext cx="483722" cy="0"/>
            </a:xfrm>
            <a:prstGeom prst="straightConnector1">
              <a:avLst/>
            </a:prstGeom>
            <a:ln w="28575">
              <a:solidFill>
                <a:srgbClr val="E7356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C5A17BA-62F7-994D-A842-95DFD780018C}"/>
                </a:ext>
              </a:extLst>
            </p:cNvPr>
            <p:cNvSpPr txBox="1"/>
            <p:nvPr/>
          </p:nvSpPr>
          <p:spPr>
            <a:xfrm>
              <a:off x="3950283" y="5108981"/>
              <a:ext cx="804546" cy="2492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24">
                <a:defRPr/>
              </a:pPr>
              <a:r>
                <a:rPr lang="en-GB" sz="12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Arial"/>
                  <a:sym typeface="Montserrat"/>
                </a:rPr>
                <a:t>Car</a:t>
              </a:r>
              <a:endParaRPr lang="en-GB" sz="1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Arial"/>
                <a:sym typeface="Arial"/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5165008" y="4485371"/>
            <a:ext cx="293024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In our example, the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Objects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 are </a:t>
            </a:r>
            <a:b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</a:b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these three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instances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 of Car</a:t>
            </a:r>
          </a:p>
        </p:txBody>
      </p:sp>
      <p:sp>
        <p:nvSpPr>
          <p:cNvPr id="10" name="Right Brace 9"/>
          <p:cNvSpPr/>
          <p:nvPr/>
        </p:nvSpPr>
        <p:spPr>
          <a:xfrm rot="5400000">
            <a:off x="2836283" y="5538694"/>
            <a:ext cx="200818" cy="782789"/>
          </a:xfrm>
          <a:prstGeom prst="rightBrace">
            <a:avLst>
              <a:gd name="adj1" fmla="val 44696"/>
              <a:gd name="adj2" fmla="val 50000"/>
            </a:avLst>
          </a:prstGeom>
          <a:ln w="28575">
            <a:solidFill>
              <a:srgbClr val="E735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/>
          <p:cNvSpPr txBox="1"/>
          <p:nvPr/>
        </p:nvSpPr>
        <p:spPr>
          <a:xfrm>
            <a:off x="2545297" y="6042046"/>
            <a:ext cx="78278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objects</a:t>
            </a:r>
          </a:p>
        </p:txBody>
      </p:sp>
      <p:sp>
        <p:nvSpPr>
          <p:cNvPr id="117" name="Right Brace 116"/>
          <p:cNvSpPr/>
          <p:nvPr/>
        </p:nvSpPr>
        <p:spPr>
          <a:xfrm rot="5400000">
            <a:off x="1629978" y="5401477"/>
            <a:ext cx="200818" cy="1057223"/>
          </a:xfrm>
          <a:prstGeom prst="rightBrace">
            <a:avLst>
              <a:gd name="adj1" fmla="val 44696"/>
              <a:gd name="adj2" fmla="val 50000"/>
            </a:avLst>
          </a:prstGeom>
          <a:ln w="28575">
            <a:solidFill>
              <a:srgbClr val="1396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117"/>
          <p:cNvSpPr txBox="1"/>
          <p:nvPr/>
        </p:nvSpPr>
        <p:spPr>
          <a:xfrm>
            <a:off x="1201775" y="6042046"/>
            <a:ext cx="105722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400" b="1" dirty="0">
                <a:solidFill>
                  <a:srgbClr val="1396AE"/>
                </a:solidFill>
                <a:latin typeface="Montserrat" panose="00000500000000000000" pitchFamily="50" charset="0"/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42120516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8" grpId="0" animBg="1"/>
      <p:bldP spid="50" grpId="0"/>
      <p:bldP spid="51" grpId="0" animBg="1"/>
      <p:bldP spid="59" grpId="0"/>
      <p:bldP spid="112" grpId="0"/>
      <p:bldP spid="10" grpId="0" animBg="1"/>
      <p:bldP spid="116" grpId="0" animBg="1"/>
      <p:bldP spid="117" grpId="0" animBg="1"/>
      <p:bldP spid="1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INTRODUCTION TO OBJECT-ORIENTED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4333" y="778933"/>
            <a:ext cx="11080493" cy="443198"/>
          </a:xfrm>
        </p:spPr>
        <p:txBody>
          <a:bodyPr/>
          <a:lstStyle/>
          <a:p>
            <a:r>
              <a:rPr lang="en-GB" b="1" dirty="0">
                <a:latin typeface="Montserrat" panose="00000500000000000000" pitchFamily="50" charset="0"/>
              </a:rPr>
              <a:t>Variables</a:t>
            </a:r>
            <a:r>
              <a:rPr lang="en-GB" dirty="0"/>
              <a:t> and </a:t>
            </a:r>
            <a:r>
              <a:rPr lang="en-GB" b="1" dirty="0">
                <a:latin typeface="Montserrat" panose="00000500000000000000" pitchFamily="50" charset="0"/>
              </a:rPr>
              <a:t>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4332" y="1528040"/>
            <a:ext cx="373286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You can have many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variables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 pointing to the same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object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6752" y="2127568"/>
            <a:ext cx="3172697" cy="1279493"/>
          </a:xfrm>
          <a:prstGeom prst="roundRect">
            <a:avLst>
              <a:gd name="adj" fmla="val 4909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GB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Car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alicesCar</a:t>
            </a:r>
            <a:r>
              <a:rPr lang="en-GB" sz="1200" dirty="0">
                <a:latin typeface="Lucida Console" panose="020B0609040504020204" pitchFamily="49" charset="0"/>
              </a:rPr>
              <a:t> = </a:t>
            </a:r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new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>
                <a:solidFill>
                  <a:srgbClr val="1396AE"/>
                </a:solidFill>
                <a:latin typeface="Lucida Console" panose="020B0609040504020204" pitchFamily="49" charset="0"/>
              </a:rPr>
              <a:t>Car</a:t>
            </a:r>
            <a:r>
              <a:rPr lang="en-GB" sz="1200" dirty="0">
                <a:latin typeface="Lucida Console" panose="020B06090405040202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GB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Car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bobsCar</a:t>
            </a:r>
            <a:r>
              <a:rPr lang="en-GB" sz="1200" dirty="0">
                <a:latin typeface="Lucida Console" panose="020B0609040504020204" pitchFamily="49" charset="0"/>
              </a:rPr>
              <a:t> = </a:t>
            </a:r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new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>
                <a:solidFill>
                  <a:srgbClr val="1396AE"/>
                </a:solidFill>
                <a:latin typeface="Lucida Console" panose="020B0609040504020204" pitchFamily="49" charset="0"/>
              </a:rPr>
              <a:t>Car</a:t>
            </a:r>
            <a:r>
              <a:rPr lang="en-GB" sz="1200" dirty="0">
                <a:latin typeface="Lucida Console" panose="020B06090405040202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GB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Car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charliesCar</a:t>
            </a:r>
            <a:r>
              <a:rPr lang="en-GB" sz="1200" dirty="0">
                <a:latin typeface="Lucida Console" panose="020B0609040504020204" pitchFamily="49" charset="0"/>
              </a:rPr>
              <a:t> = </a:t>
            </a:r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new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>
                <a:solidFill>
                  <a:srgbClr val="1396AE"/>
                </a:solidFill>
                <a:latin typeface="Lucida Console" panose="020B0609040504020204" pitchFamily="49" charset="0"/>
              </a:rPr>
              <a:t>Car</a:t>
            </a:r>
            <a:r>
              <a:rPr lang="en-GB" sz="1200" dirty="0">
                <a:latin typeface="Lucida Console" panose="020B06090405040202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endParaRPr lang="en-GB" sz="800" dirty="0">
              <a:latin typeface="Lucida Console" panose="020B0609040504020204" pitchFamily="49" charset="0"/>
            </a:endParaRPr>
          </a:p>
          <a:p>
            <a:pPr>
              <a:lnSpc>
                <a:spcPct val="110000"/>
              </a:lnSpc>
            </a:pPr>
            <a:r>
              <a:rPr lang="en-GB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Car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mostExpensiveCar</a:t>
            </a:r>
            <a:r>
              <a:rPr lang="en-GB" sz="1200" dirty="0">
                <a:latin typeface="Lucida Console" panose="020B0609040504020204" pitchFamily="49" charset="0"/>
              </a:rPr>
              <a:t> = </a:t>
            </a:r>
            <a:r>
              <a:rPr lang="en-GB" sz="1200" dirty="0" err="1">
                <a:latin typeface="Lucida Console" panose="020B0609040504020204" pitchFamily="49" charset="0"/>
              </a:rPr>
              <a:t>bobsCar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GB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Car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oldestCar</a:t>
            </a:r>
            <a:r>
              <a:rPr lang="en-GB" sz="1200" dirty="0">
                <a:latin typeface="Lucida Console" panose="020B0609040504020204" pitchFamily="49" charset="0"/>
              </a:rPr>
              <a:t> = </a:t>
            </a:r>
            <a:r>
              <a:rPr lang="en-GB" sz="1200" dirty="0" err="1">
                <a:latin typeface="Lucida Console" panose="020B0609040504020204" pitchFamily="49" charset="0"/>
              </a:rPr>
              <a:t>charliesCar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9338316" y="1597351"/>
            <a:ext cx="2325618" cy="723152"/>
            <a:chOff x="9338316" y="1597351"/>
            <a:chExt cx="2325618" cy="723152"/>
          </a:xfrm>
        </p:grpSpPr>
        <p:sp>
          <p:nvSpPr>
            <p:cNvPr id="60" name="Rounded Rectangle 59"/>
            <p:cNvSpPr/>
            <p:nvPr/>
          </p:nvSpPr>
          <p:spPr>
            <a:xfrm>
              <a:off x="9338316" y="1598088"/>
              <a:ext cx="2325618" cy="722415"/>
            </a:xfrm>
            <a:prstGeom prst="roundRect">
              <a:avLst>
                <a:gd name="adj" fmla="val 6914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C5A17BA-62F7-994D-A842-95DFD780018C}"/>
                </a:ext>
              </a:extLst>
            </p:cNvPr>
            <p:cNvSpPr txBox="1"/>
            <p:nvPr/>
          </p:nvSpPr>
          <p:spPr>
            <a:xfrm>
              <a:off x="9490207" y="1758271"/>
              <a:ext cx="892599" cy="553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24">
                <a:defRPr/>
              </a:pPr>
              <a:r>
                <a:rPr lang="en-GB" sz="1200" b="1" kern="0" dirty="0">
                  <a:solidFill>
                    <a:srgbClr val="1396AE"/>
                  </a:solidFill>
                  <a:latin typeface="Montserrat"/>
                  <a:cs typeface="Arial"/>
                  <a:sym typeface="Montserrat"/>
                </a:rPr>
                <a:t>Make</a:t>
              </a:r>
            </a:p>
            <a:p>
              <a:pPr defTabSz="1219124">
                <a:defRPr/>
              </a:pPr>
              <a:r>
                <a:rPr lang="en-GB" sz="1200" b="1" kern="0" dirty="0">
                  <a:solidFill>
                    <a:srgbClr val="1396AE"/>
                  </a:solidFill>
                  <a:latin typeface="Montserrat"/>
                  <a:cs typeface="Arial"/>
                  <a:sym typeface="Montserrat"/>
                </a:rPr>
                <a:t>Model</a:t>
              </a:r>
            </a:p>
            <a:p>
              <a:pPr defTabSz="1219124">
                <a:defRPr/>
              </a:pPr>
              <a:r>
                <a:rPr lang="en-GB" sz="1200" b="1" kern="0" dirty="0">
                  <a:solidFill>
                    <a:srgbClr val="1396AE"/>
                  </a:solidFill>
                  <a:latin typeface="Montserrat"/>
                  <a:cs typeface="Arial"/>
                  <a:sym typeface="Montserrat"/>
                </a:rPr>
                <a:t>Year built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C5A17BA-62F7-994D-A842-95DFD780018C}"/>
                </a:ext>
              </a:extLst>
            </p:cNvPr>
            <p:cNvSpPr txBox="1"/>
            <p:nvPr/>
          </p:nvSpPr>
          <p:spPr>
            <a:xfrm>
              <a:off x="10726677" y="1758272"/>
              <a:ext cx="891060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24">
                <a:defRPr/>
              </a:pPr>
              <a:r>
                <a:rPr lang="en-GB" sz="1200" b="1" kern="0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Montserrat"/>
                  <a:cs typeface="Arial"/>
                  <a:sym typeface="Montserrat"/>
                </a:rPr>
                <a:t>“Its make”</a:t>
              </a:r>
            </a:p>
            <a:p>
              <a:pPr defTabSz="1219124">
                <a:defRPr/>
              </a:pPr>
              <a:r>
                <a:rPr lang="en-GB" sz="1200" b="1" kern="0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Montserrat"/>
                  <a:cs typeface="Arial"/>
                  <a:sym typeface="Montserrat"/>
                </a:rPr>
                <a:t>“Its model”</a:t>
              </a:r>
            </a:p>
            <a:p>
              <a:pPr defTabSz="1219124">
                <a:defRPr/>
              </a:pPr>
              <a:r>
                <a:rPr lang="en-GB" sz="1200" b="1" kern="0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Montserrat"/>
                  <a:cs typeface="Arial"/>
                  <a:sym typeface="Montserrat"/>
                </a:rPr>
                <a:t>2019</a:t>
              </a:r>
              <a:endParaRPr lang="en-GB" sz="1200" b="1" kern="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tserrat"/>
                <a:cs typeface="Arial"/>
                <a:sym typeface="Arial"/>
              </a:endParaRP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9952258" y="1839089"/>
              <a:ext cx="716846" cy="0"/>
            </a:xfrm>
            <a:prstGeom prst="straightConnector1">
              <a:avLst/>
            </a:prstGeom>
            <a:ln w="28575">
              <a:solidFill>
                <a:srgbClr val="E7356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10028776" y="2022208"/>
              <a:ext cx="640328" cy="0"/>
            </a:xfrm>
            <a:prstGeom prst="straightConnector1">
              <a:avLst/>
            </a:prstGeom>
            <a:ln w="28575">
              <a:solidFill>
                <a:srgbClr val="E7356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10310680" y="2193120"/>
              <a:ext cx="358423" cy="0"/>
            </a:xfrm>
            <a:prstGeom prst="straightConnector1">
              <a:avLst/>
            </a:prstGeom>
            <a:ln w="28575">
              <a:solidFill>
                <a:srgbClr val="E7356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C5A17BA-62F7-994D-A842-95DFD780018C}"/>
                </a:ext>
              </a:extLst>
            </p:cNvPr>
            <p:cNvSpPr txBox="1"/>
            <p:nvPr/>
          </p:nvSpPr>
          <p:spPr>
            <a:xfrm>
              <a:off x="9373954" y="1597351"/>
              <a:ext cx="596144" cy="184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24">
                <a:defRPr/>
              </a:pPr>
              <a:r>
                <a:rPr lang="en-GB" sz="12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Arial"/>
                  <a:sym typeface="Montserrat"/>
                </a:rPr>
                <a:t>Car</a:t>
              </a:r>
              <a:endParaRPr lang="en-GB" sz="1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Arial"/>
                <a:sym typeface="Arial"/>
              </a:endParaRPr>
            </a:p>
          </p:txBody>
        </p:sp>
      </p:grpSp>
      <p:cxnSp>
        <p:nvCxnSpPr>
          <p:cNvPr id="64" name="Straight Arrow Connector 63"/>
          <p:cNvCxnSpPr>
            <a:stCxn id="65" idx="3"/>
          </p:cNvCxnSpPr>
          <p:nvPr/>
        </p:nvCxnSpPr>
        <p:spPr>
          <a:xfrm>
            <a:off x="7447739" y="1767830"/>
            <a:ext cx="1854939" cy="5906"/>
          </a:xfrm>
          <a:prstGeom prst="straightConnector1">
            <a:avLst/>
          </a:prstGeom>
          <a:ln w="28575">
            <a:solidFill>
              <a:srgbClr val="E735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C5A17BA-62F7-994D-A842-95DFD780018C}"/>
              </a:ext>
            </a:extLst>
          </p:cNvPr>
          <p:cNvSpPr txBox="1"/>
          <p:nvPr/>
        </p:nvSpPr>
        <p:spPr>
          <a:xfrm>
            <a:off x="6568511" y="1675474"/>
            <a:ext cx="879228" cy="1847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24">
              <a:defRPr/>
            </a:pPr>
            <a:r>
              <a:rPr lang="en-GB" sz="1200" b="1" kern="0" dirty="0">
                <a:solidFill>
                  <a:srgbClr val="1396AE"/>
                </a:solidFill>
                <a:latin typeface="Montserrat"/>
                <a:cs typeface="Arial"/>
                <a:sym typeface="Montserrat"/>
              </a:rPr>
              <a:t>Alice’s car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9338316" y="2449604"/>
            <a:ext cx="2325618" cy="723152"/>
            <a:chOff x="9338316" y="2449604"/>
            <a:chExt cx="2325618" cy="723152"/>
          </a:xfrm>
        </p:grpSpPr>
        <p:sp>
          <p:nvSpPr>
            <p:cNvPr id="67" name="Rounded Rectangle 66"/>
            <p:cNvSpPr/>
            <p:nvPr/>
          </p:nvSpPr>
          <p:spPr>
            <a:xfrm>
              <a:off x="9338316" y="2450341"/>
              <a:ext cx="2325618" cy="722415"/>
            </a:xfrm>
            <a:prstGeom prst="roundRect">
              <a:avLst>
                <a:gd name="adj" fmla="val 6914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C5A17BA-62F7-994D-A842-95DFD780018C}"/>
                </a:ext>
              </a:extLst>
            </p:cNvPr>
            <p:cNvSpPr txBox="1"/>
            <p:nvPr/>
          </p:nvSpPr>
          <p:spPr>
            <a:xfrm>
              <a:off x="9490207" y="2610524"/>
              <a:ext cx="892599" cy="553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24">
                <a:defRPr/>
              </a:pPr>
              <a:r>
                <a:rPr lang="en-GB" sz="1200" b="1" kern="0" dirty="0">
                  <a:solidFill>
                    <a:srgbClr val="1396AE"/>
                  </a:solidFill>
                  <a:latin typeface="Montserrat"/>
                  <a:cs typeface="Arial"/>
                  <a:sym typeface="Montserrat"/>
                </a:rPr>
                <a:t>Make</a:t>
              </a:r>
            </a:p>
            <a:p>
              <a:pPr defTabSz="1219124">
                <a:defRPr/>
              </a:pPr>
              <a:r>
                <a:rPr lang="en-GB" sz="1200" b="1" kern="0" dirty="0">
                  <a:solidFill>
                    <a:srgbClr val="1396AE"/>
                  </a:solidFill>
                  <a:latin typeface="Montserrat"/>
                  <a:cs typeface="Arial"/>
                  <a:sym typeface="Montserrat"/>
                </a:rPr>
                <a:t>Model</a:t>
              </a:r>
            </a:p>
            <a:p>
              <a:pPr defTabSz="1219124">
                <a:defRPr/>
              </a:pPr>
              <a:r>
                <a:rPr lang="en-GB" sz="1200" b="1" kern="0" dirty="0">
                  <a:solidFill>
                    <a:srgbClr val="1396AE"/>
                  </a:solidFill>
                  <a:latin typeface="Montserrat"/>
                  <a:cs typeface="Arial"/>
                  <a:sym typeface="Montserrat"/>
                </a:rPr>
                <a:t>Year built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C5A17BA-62F7-994D-A842-95DFD780018C}"/>
                </a:ext>
              </a:extLst>
            </p:cNvPr>
            <p:cNvSpPr txBox="1"/>
            <p:nvPr/>
          </p:nvSpPr>
          <p:spPr>
            <a:xfrm>
              <a:off x="10726677" y="2610525"/>
              <a:ext cx="891060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24">
                <a:defRPr/>
              </a:pPr>
              <a:r>
                <a:rPr lang="en-GB" sz="1200" b="1" kern="0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Montserrat"/>
                  <a:cs typeface="Arial"/>
                  <a:sym typeface="Montserrat"/>
                </a:rPr>
                <a:t>“Its make”</a:t>
              </a:r>
            </a:p>
            <a:p>
              <a:pPr defTabSz="1219124">
                <a:defRPr/>
              </a:pPr>
              <a:r>
                <a:rPr lang="en-GB" sz="1200" b="1" kern="0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Montserrat"/>
                  <a:cs typeface="Arial"/>
                  <a:sym typeface="Montserrat"/>
                </a:rPr>
                <a:t>“Its model”</a:t>
              </a:r>
            </a:p>
            <a:p>
              <a:pPr defTabSz="1219124">
                <a:defRPr/>
              </a:pPr>
              <a:r>
                <a:rPr lang="en-GB" sz="1200" b="1" kern="0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Montserrat"/>
                  <a:cs typeface="Arial"/>
                  <a:sym typeface="Montserrat"/>
                </a:rPr>
                <a:t>2019</a:t>
              </a:r>
              <a:endParaRPr lang="en-GB" sz="1200" b="1" kern="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tserrat"/>
                <a:cs typeface="Arial"/>
                <a:sym typeface="Arial"/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9952258" y="2691342"/>
              <a:ext cx="716846" cy="0"/>
            </a:xfrm>
            <a:prstGeom prst="straightConnector1">
              <a:avLst/>
            </a:prstGeom>
            <a:ln w="28575">
              <a:solidFill>
                <a:srgbClr val="E7356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0028776" y="2874461"/>
              <a:ext cx="640328" cy="0"/>
            </a:xfrm>
            <a:prstGeom prst="straightConnector1">
              <a:avLst/>
            </a:prstGeom>
            <a:ln w="28575">
              <a:solidFill>
                <a:srgbClr val="E7356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0310680" y="3045373"/>
              <a:ext cx="358423" cy="0"/>
            </a:xfrm>
            <a:prstGeom prst="straightConnector1">
              <a:avLst/>
            </a:prstGeom>
            <a:ln w="28575">
              <a:solidFill>
                <a:srgbClr val="E7356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C5A17BA-62F7-994D-A842-95DFD780018C}"/>
                </a:ext>
              </a:extLst>
            </p:cNvPr>
            <p:cNvSpPr txBox="1"/>
            <p:nvPr/>
          </p:nvSpPr>
          <p:spPr>
            <a:xfrm>
              <a:off x="9373954" y="2449604"/>
              <a:ext cx="596144" cy="184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24">
                <a:defRPr/>
              </a:pPr>
              <a:r>
                <a:rPr lang="en-GB" sz="12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Arial"/>
                  <a:sym typeface="Montserrat"/>
                </a:rPr>
                <a:t>Car</a:t>
              </a:r>
              <a:endParaRPr lang="en-GB" sz="1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Arial"/>
                <a:sym typeface="Arial"/>
              </a:endParaRPr>
            </a:p>
          </p:txBody>
        </p:sp>
      </p:grpSp>
      <p:cxnSp>
        <p:nvCxnSpPr>
          <p:cNvPr id="75" name="Straight Arrow Connector 74"/>
          <p:cNvCxnSpPr>
            <a:stCxn id="77" idx="3"/>
          </p:cNvCxnSpPr>
          <p:nvPr/>
        </p:nvCxnSpPr>
        <p:spPr>
          <a:xfrm>
            <a:off x="7364627" y="2141787"/>
            <a:ext cx="1968129" cy="399244"/>
          </a:xfrm>
          <a:prstGeom prst="straightConnector1">
            <a:avLst/>
          </a:prstGeom>
          <a:ln w="28575">
            <a:solidFill>
              <a:srgbClr val="E735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C5A17BA-62F7-994D-A842-95DFD780018C}"/>
              </a:ext>
            </a:extLst>
          </p:cNvPr>
          <p:cNvSpPr txBox="1"/>
          <p:nvPr/>
        </p:nvSpPr>
        <p:spPr>
          <a:xfrm>
            <a:off x="6568511" y="2049454"/>
            <a:ext cx="7961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24">
              <a:defRPr/>
            </a:pPr>
            <a:r>
              <a:rPr lang="en-GB" sz="1200" b="1" kern="0" dirty="0">
                <a:solidFill>
                  <a:srgbClr val="1396AE"/>
                </a:solidFill>
                <a:latin typeface="Montserrat"/>
                <a:cs typeface="Arial"/>
                <a:sym typeface="Montserrat"/>
              </a:rPr>
              <a:t>Bob’s car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9338316" y="3301812"/>
            <a:ext cx="2325618" cy="723152"/>
            <a:chOff x="9338316" y="3301812"/>
            <a:chExt cx="2325618" cy="723152"/>
          </a:xfrm>
        </p:grpSpPr>
        <p:sp>
          <p:nvSpPr>
            <p:cNvPr id="79" name="Rounded Rectangle 78"/>
            <p:cNvSpPr/>
            <p:nvPr/>
          </p:nvSpPr>
          <p:spPr>
            <a:xfrm>
              <a:off x="9338316" y="3302549"/>
              <a:ext cx="2325618" cy="722415"/>
            </a:xfrm>
            <a:prstGeom prst="roundRect">
              <a:avLst>
                <a:gd name="adj" fmla="val 6914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C5A17BA-62F7-994D-A842-95DFD780018C}"/>
                </a:ext>
              </a:extLst>
            </p:cNvPr>
            <p:cNvSpPr txBox="1"/>
            <p:nvPr/>
          </p:nvSpPr>
          <p:spPr>
            <a:xfrm>
              <a:off x="9490207" y="3462732"/>
              <a:ext cx="892599" cy="553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24">
                <a:defRPr/>
              </a:pPr>
              <a:r>
                <a:rPr lang="en-GB" sz="1200" b="1" kern="0" dirty="0">
                  <a:solidFill>
                    <a:srgbClr val="1396AE"/>
                  </a:solidFill>
                  <a:latin typeface="Montserrat"/>
                  <a:cs typeface="Arial"/>
                  <a:sym typeface="Montserrat"/>
                </a:rPr>
                <a:t>Make</a:t>
              </a:r>
            </a:p>
            <a:p>
              <a:pPr defTabSz="1219124">
                <a:defRPr/>
              </a:pPr>
              <a:r>
                <a:rPr lang="en-GB" sz="1200" b="1" kern="0" dirty="0">
                  <a:solidFill>
                    <a:srgbClr val="1396AE"/>
                  </a:solidFill>
                  <a:latin typeface="Montserrat"/>
                  <a:cs typeface="Arial"/>
                  <a:sym typeface="Montserrat"/>
                </a:rPr>
                <a:t>Model</a:t>
              </a:r>
            </a:p>
            <a:p>
              <a:pPr defTabSz="1219124">
                <a:defRPr/>
              </a:pPr>
              <a:r>
                <a:rPr lang="en-GB" sz="1200" b="1" kern="0" dirty="0">
                  <a:solidFill>
                    <a:srgbClr val="1396AE"/>
                  </a:solidFill>
                  <a:latin typeface="Montserrat"/>
                  <a:cs typeface="Arial"/>
                  <a:sym typeface="Montserrat"/>
                </a:rPr>
                <a:t>Year built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C5A17BA-62F7-994D-A842-95DFD780018C}"/>
                </a:ext>
              </a:extLst>
            </p:cNvPr>
            <p:cNvSpPr txBox="1"/>
            <p:nvPr/>
          </p:nvSpPr>
          <p:spPr>
            <a:xfrm>
              <a:off x="10726677" y="3462733"/>
              <a:ext cx="891060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24">
                <a:defRPr/>
              </a:pPr>
              <a:r>
                <a:rPr lang="en-GB" sz="1200" b="1" kern="0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Montserrat"/>
                  <a:cs typeface="Arial"/>
                  <a:sym typeface="Montserrat"/>
                </a:rPr>
                <a:t>“Its make”</a:t>
              </a:r>
            </a:p>
            <a:p>
              <a:pPr defTabSz="1219124">
                <a:defRPr/>
              </a:pPr>
              <a:r>
                <a:rPr lang="en-GB" sz="1200" b="1" kern="0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Montserrat"/>
                  <a:cs typeface="Arial"/>
                  <a:sym typeface="Montserrat"/>
                </a:rPr>
                <a:t>“Its model”</a:t>
              </a:r>
            </a:p>
            <a:p>
              <a:pPr defTabSz="1219124">
                <a:defRPr/>
              </a:pPr>
              <a:r>
                <a:rPr lang="en-GB" sz="1200" b="1" kern="0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Montserrat"/>
                  <a:cs typeface="Arial"/>
                  <a:sym typeface="Montserrat"/>
                </a:rPr>
                <a:t>2019</a:t>
              </a:r>
              <a:endParaRPr lang="en-GB" sz="1200" b="1" kern="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tserrat"/>
                <a:cs typeface="Arial"/>
                <a:sym typeface="Arial"/>
              </a:endParaRPr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>
              <a:off x="9952258" y="3543550"/>
              <a:ext cx="716846" cy="0"/>
            </a:xfrm>
            <a:prstGeom prst="straightConnector1">
              <a:avLst/>
            </a:prstGeom>
            <a:ln w="28575">
              <a:solidFill>
                <a:srgbClr val="E7356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10028776" y="3726669"/>
              <a:ext cx="640328" cy="0"/>
            </a:xfrm>
            <a:prstGeom prst="straightConnector1">
              <a:avLst/>
            </a:prstGeom>
            <a:ln w="28575">
              <a:solidFill>
                <a:srgbClr val="E7356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10310680" y="3897581"/>
              <a:ext cx="358423" cy="0"/>
            </a:xfrm>
            <a:prstGeom prst="straightConnector1">
              <a:avLst/>
            </a:prstGeom>
            <a:ln w="28575">
              <a:solidFill>
                <a:srgbClr val="E7356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C5A17BA-62F7-994D-A842-95DFD780018C}"/>
                </a:ext>
              </a:extLst>
            </p:cNvPr>
            <p:cNvSpPr txBox="1"/>
            <p:nvPr/>
          </p:nvSpPr>
          <p:spPr>
            <a:xfrm>
              <a:off x="9373954" y="3301812"/>
              <a:ext cx="596144" cy="184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24">
                <a:defRPr/>
              </a:pPr>
              <a:r>
                <a:rPr lang="en-GB" sz="12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Arial"/>
                  <a:sym typeface="Montserrat"/>
                </a:rPr>
                <a:t>Car</a:t>
              </a:r>
              <a:endParaRPr lang="en-GB" sz="1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Arial"/>
                <a:sym typeface="Arial"/>
              </a:endParaRPr>
            </a:p>
          </p:txBody>
        </p:sp>
      </p:grpSp>
      <p:cxnSp>
        <p:nvCxnSpPr>
          <p:cNvPr id="87" name="Straight Arrow Connector 86"/>
          <p:cNvCxnSpPr>
            <a:stCxn id="88" idx="3"/>
          </p:cNvCxnSpPr>
          <p:nvPr/>
        </p:nvCxnSpPr>
        <p:spPr>
          <a:xfrm>
            <a:off x="7578811" y="2509772"/>
            <a:ext cx="1753945" cy="938636"/>
          </a:xfrm>
          <a:prstGeom prst="straightConnector1">
            <a:avLst/>
          </a:prstGeom>
          <a:ln w="28575">
            <a:solidFill>
              <a:srgbClr val="E735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C5A17BA-62F7-994D-A842-95DFD780018C}"/>
              </a:ext>
            </a:extLst>
          </p:cNvPr>
          <p:cNvSpPr txBox="1"/>
          <p:nvPr/>
        </p:nvSpPr>
        <p:spPr>
          <a:xfrm>
            <a:off x="6568510" y="2417439"/>
            <a:ext cx="10103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24">
              <a:defRPr/>
            </a:pPr>
            <a:r>
              <a:rPr lang="en-GB" sz="1200" b="1" kern="0" dirty="0">
                <a:solidFill>
                  <a:srgbClr val="1396AE"/>
                </a:solidFill>
                <a:latin typeface="Montserrat"/>
                <a:cs typeface="Arial"/>
                <a:sym typeface="Montserrat"/>
              </a:rPr>
              <a:t>Charlie’s car</a:t>
            </a:r>
          </a:p>
        </p:txBody>
      </p:sp>
      <p:cxnSp>
        <p:nvCxnSpPr>
          <p:cNvPr id="120" name="Straight Arrow Connector 119"/>
          <p:cNvCxnSpPr>
            <a:stCxn id="121" idx="3"/>
          </p:cNvCxnSpPr>
          <p:nvPr/>
        </p:nvCxnSpPr>
        <p:spPr>
          <a:xfrm flipV="1">
            <a:off x="8117379" y="2594752"/>
            <a:ext cx="1215377" cy="427688"/>
          </a:xfrm>
          <a:prstGeom prst="straightConnector1">
            <a:avLst/>
          </a:prstGeom>
          <a:ln w="28575">
            <a:solidFill>
              <a:srgbClr val="E735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C5A17BA-62F7-994D-A842-95DFD780018C}"/>
              </a:ext>
            </a:extLst>
          </p:cNvPr>
          <p:cNvSpPr txBox="1"/>
          <p:nvPr/>
        </p:nvSpPr>
        <p:spPr>
          <a:xfrm>
            <a:off x="6568510" y="2930107"/>
            <a:ext cx="154886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24">
              <a:defRPr/>
            </a:pPr>
            <a:r>
              <a:rPr lang="en-GB" sz="1200" b="1" kern="0" dirty="0">
                <a:solidFill>
                  <a:srgbClr val="1396AE"/>
                </a:solidFill>
                <a:latin typeface="Montserrat"/>
                <a:cs typeface="Arial"/>
                <a:sym typeface="Montserrat"/>
              </a:rPr>
              <a:t>Most expensive car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C5A17BA-62F7-994D-A842-95DFD780018C}"/>
              </a:ext>
            </a:extLst>
          </p:cNvPr>
          <p:cNvSpPr txBox="1"/>
          <p:nvPr/>
        </p:nvSpPr>
        <p:spPr>
          <a:xfrm>
            <a:off x="6568510" y="3296861"/>
            <a:ext cx="87922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24">
              <a:defRPr/>
            </a:pPr>
            <a:r>
              <a:rPr lang="en-GB" sz="1200" b="1" kern="0" dirty="0">
                <a:solidFill>
                  <a:srgbClr val="1396AE"/>
                </a:solidFill>
                <a:latin typeface="Montserrat"/>
                <a:cs typeface="Arial"/>
                <a:sym typeface="Montserrat"/>
              </a:rPr>
              <a:t>Oldest car</a:t>
            </a:r>
          </a:p>
        </p:txBody>
      </p:sp>
      <p:cxnSp>
        <p:nvCxnSpPr>
          <p:cNvPr id="124" name="Straight Arrow Connector 123"/>
          <p:cNvCxnSpPr>
            <a:stCxn id="123" idx="3"/>
          </p:cNvCxnSpPr>
          <p:nvPr/>
        </p:nvCxnSpPr>
        <p:spPr>
          <a:xfrm>
            <a:off x="7447739" y="3389194"/>
            <a:ext cx="1885017" cy="141501"/>
          </a:xfrm>
          <a:prstGeom prst="straightConnector1">
            <a:avLst/>
          </a:prstGeom>
          <a:ln w="28575">
            <a:solidFill>
              <a:srgbClr val="E735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34332" y="4435997"/>
            <a:ext cx="3732868" cy="7232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You can also end up with objects having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no variables pointing at them.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Montserrat Light" panose="00000400000000000000" pitchFamily="50" charset="0"/>
            </a:endParaRP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Let’s say Alice buys a new car: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56752" y="5381514"/>
            <a:ext cx="3172697" cy="855107"/>
          </a:xfrm>
          <a:prstGeom prst="roundRect">
            <a:avLst>
              <a:gd name="adj" fmla="val 4909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1396AE"/>
                </a:solidFill>
                <a:latin typeface="Lucida Console" panose="020B0609040504020204" pitchFamily="49" charset="0"/>
              </a:rPr>
              <a:t>Car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alicesCar</a:t>
            </a:r>
            <a:r>
              <a:rPr lang="en-GB" sz="1200" dirty="0">
                <a:latin typeface="Lucida Console" panose="020B0609040504020204" pitchFamily="49" charset="0"/>
              </a:rPr>
              <a:t> = </a:t>
            </a:r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new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>
                <a:solidFill>
                  <a:srgbClr val="1396AE"/>
                </a:solidFill>
                <a:latin typeface="Lucida Console" panose="020B0609040504020204" pitchFamily="49" charset="0"/>
              </a:rPr>
              <a:t>Car</a:t>
            </a:r>
            <a:r>
              <a:rPr lang="en-GB" sz="1200" dirty="0">
                <a:latin typeface="Lucida Console" panose="020B0609040504020204" pitchFamily="49" charset="0"/>
              </a:rPr>
              <a:t>();</a:t>
            </a: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A while later</a:t>
            </a:r>
          </a:p>
          <a:p>
            <a:r>
              <a:rPr lang="en-GB" sz="1200" dirty="0" err="1">
                <a:latin typeface="Lucida Console" panose="020B0609040504020204" pitchFamily="49" charset="0"/>
              </a:rPr>
              <a:t>alicesCar</a:t>
            </a:r>
            <a:r>
              <a:rPr lang="en-GB" sz="1200" dirty="0">
                <a:latin typeface="Lucida Console" panose="020B0609040504020204" pitchFamily="49" charset="0"/>
              </a:rPr>
              <a:t> = </a:t>
            </a:r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new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>
                <a:solidFill>
                  <a:srgbClr val="1396AE"/>
                </a:solidFill>
                <a:latin typeface="Lucida Console" panose="020B0609040504020204" pitchFamily="49" charset="0"/>
              </a:rPr>
              <a:t>Car</a:t>
            </a:r>
            <a:r>
              <a:rPr lang="en-GB" sz="1200" dirty="0">
                <a:latin typeface="Lucida Console" panose="020B0609040504020204" pitchFamily="49" charset="0"/>
              </a:rPr>
              <a:t>();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9338316" y="4658362"/>
            <a:ext cx="2325618" cy="723152"/>
            <a:chOff x="9338316" y="4658362"/>
            <a:chExt cx="2325618" cy="723152"/>
          </a:xfrm>
        </p:grpSpPr>
        <p:sp>
          <p:nvSpPr>
            <p:cNvPr id="128" name="Rounded Rectangle 127"/>
            <p:cNvSpPr/>
            <p:nvPr/>
          </p:nvSpPr>
          <p:spPr>
            <a:xfrm>
              <a:off x="9338316" y="4659099"/>
              <a:ext cx="2325618" cy="722415"/>
            </a:xfrm>
            <a:prstGeom prst="roundRect">
              <a:avLst>
                <a:gd name="adj" fmla="val 6914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C5A17BA-62F7-994D-A842-95DFD780018C}"/>
                </a:ext>
              </a:extLst>
            </p:cNvPr>
            <p:cNvSpPr txBox="1"/>
            <p:nvPr/>
          </p:nvSpPr>
          <p:spPr>
            <a:xfrm>
              <a:off x="9490207" y="4819282"/>
              <a:ext cx="892599" cy="553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24">
                <a:defRPr/>
              </a:pPr>
              <a:r>
                <a:rPr lang="en-GB" sz="1200" b="1" kern="0" dirty="0">
                  <a:solidFill>
                    <a:srgbClr val="1396AE"/>
                  </a:solidFill>
                  <a:latin typeface="Montserrat"/>
                  <a:cs typeface="Arial"/>
                  <a:sym typeface="Montserrat"/>
                </a:rPr>
                <a:t>Make</a:t>
              </a:r>
            </a:p>
            <a:p>
              <a:pPr defTabSz="1219124">
                <a:defRPr/>
              </a:pPr>
              <a:r>
                <a:rPr lang="en-GB" sz="1200" b="1" kern="0" dirty="0">
                  <a:solidFill>
                    <a:srgbClr val="1396AE"/>
                  </a:solidFill>
                  <a:latin typeface="Montserrat"/>
                  <a:cs typeface="Arial"/>
                  <a:sym typeface="Montserrat"/>
                </a:rPr>
                <a:t>Model</a:t>
              </a:r>
            </a:p>
            <a:p>
              <a:pPr defTabSz="1219124">
                <a:defRPr/>
              </a:pPr>
              <a:r>
                <a:rPr lang="en-GB" sz="1200" b="1" kern="0" dirty="0">
                  <a:solidFill>
                    <a:srgbClr val="1396AE"/>
                  </a:solidFill>
                  <a:latin typeface="Montserrat"/>
                  <a:cs typeface="Arial"/>
                  <a:sym typeface="Montserrat"/>
                </a:rPr>
                <a:t>Year built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C5A17BA-62F7-994D-A842-95DFD780018C}"/>
                </a:ext>
              </a:extLst>
            </p:cNvPr>
            <p:cNvSpPr txBox="1"/>
            <p:nvPr/>
          </p:nvSpPr>
          <p:spPr>
            <a:xfrm>
              <a:off x="10726677" y="4819283"/>
              <a:ext cx="891060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24">
                <a:defRPr/>
              </a:pPr>
              <a:r>
                <a:rPr lang="en-GB" sz="1200" b="1" kern="0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Montserrat"/>
                  <a:cs typeface="Arial"/>
                  <a:sym typeface="Montserrat"/>
                </a:rPr>
                <a:t>“Its make”</a:t>
              </a:r>
            </a:p>
            <a:p>
              <a:pPr defTabSz="1219124">
                <a:defRPr/>
              </a:pPr>
              <a:r>
                <a:rPr lang="en-GB" sz="1200" b="1" kern="0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Montserrat"/>
                  <a:cs typeface="Arial"/>
                  <a:sym typeface="Montserrat"/>
                </a:rPr>
                <a:t>“Its model”</a:t>
              </a:r>
            </a:p>
            <a:p>
              <a:pPr defTabSz="1219124">
                <a:defRPr/>
              </a:pPr>
              <a:r>
                <a:rPr lang="en-GB" sz="1200" b="1" kern="0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Montserrat"/>
                  <a:cs typeface="Arial"/>
                  <a:sym typeface="Montserrat"/>
                </a:rPr>
                <a:t>2019</a:t>
              </a:r>
              <a:endParaRPr lang="en-GB" sz="1200" b="1" kern="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tserrat"/>
                <a:cs typeface="Arial"/>
                <a:sym typeface="Arial"/>
              </a:endParaRPr>
            </a:p>
          </p:txBody>
        </p:sp>
        <p:cxnSp>
          <p:nvCxnSpPr>
            <p:cNvPr id="131" name="Straight Arrow Connector 130"/>
            <p:cNvCxnSpPr/>
            <p:nvPr/>
          </p:nvCxnSpPr>
          <p:spPr>
            <a:xfrm>
              <a:off x="9952258" y="4900100"/>
              <a:ext cx="716846" cy="0"/>
            </a:xfrm>
            <a:prstGeom prst="straightConnector1">
              <a:avLst/>
            </a:prstGeom>
            <a:ln w="28575">
              <a:solidFill>
                <a:srgbClr val="E7356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10028776" y="5083219"/>
              <a:ext cx="640328" cy="0"/>
            </a:xfrm>
            <a:prstGeom prst="straightConnector1">
              <a:avLst/>
            </a:prstGeom>
            <a:ln w="28575">
              <a:solidFill>
                <a:srgbClr val="E7356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10310680" y="5254131"/>
              <a:ext cx="358423" cy="0"/>
            </a:xfrm>
            <a:prstGeom prst="straightConnector1">
              <a:avLst/>
            </a:prstGeom>
            <a:ln w="28575">
              <a:solidFill>
                <a:srgbClr val="E7356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C5A17BA-62F7-994D-A842-95DFD780018C}"/>
                </a:ext>
              </a:extLst>
            </p:cNvPr>
            <p:cNvSpPr txBox="1"/>
            <p:nvPr/>
          </p:nvSpPr>
          <p:spPr>
            <a:xfrm>
              <a:off x="9373954" y="4658362"/>
              <a:ext cx="596144" cy="184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24">
                <a:defRPr/>
              </a:pPr>
              <a:r>
                <a:rPr lang="en-GB" sz="12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Arial"/>
                  <a:sym typeface="Montserrat"/>
                </a:rPr>
                <a:t>Car</a:t>
              </a:r>
              <a:endParaRPr lang="en-GB" sz="1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Arial"/>
                <a:sym typeface="Arial"/>
              </a:endParaRPr>
            </a:p>
          </p:txBody>
        </p:sp>
      </p:grpSp>
      <p:cxnSp>
        <p:nvCxnSpPr>
          <p:cNvPr id="136" name="Straight Arrow Connector 135"/>
          <p:cNvCxnSpPr>
            <a:stCxn id="137" idx="3"/>
          </p:cNvCxnSpPr>
          <p:nvPr/>
        </p:nvCxnSpPr>
        <p:spPr>
          <a:xfrm>
            <a:off x="7447739" y="4828841"/>
            <a:ext cx="1890576" cy="5906"/>
          </a:xfrm>
          <a:prstGeom prst="straightConnector1">
            <a:avLst/>
          </a:prstGeom>
          <a:ln w="28575">
            <a:solidFill>
              <a:srgbClr val="E735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EC5A17BA-62F7-994D-A842-95DFD780018C}"/>
              </a:ext>
            </a:extLst>
          </p:cNvPr>
          <p:cNvSpPr txBox="1"/>
          <p:nvPr/>
        </p:nvSpPr>
        <p:spPr>
          <a:xfrm>
            <a:off x="6568511" y="4736485"/>
            <a:ext cx="879228" cy="1847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24">
              <a:defRPr/>
            </a:pPr>
            <a:r>
              <a:rPr lang="en-GB" sz="1200" b="1" kern="0" dirty="0">
                <a:solidFill>
                  <a:srgbClr val="1396AE"/>
                </a:solidFill>
                <a:latin typeface="Montserrat"/>
                <a:cs typeface="Arial"/>
                <a:sym typeface="Montserrat"/>
              </a:rPr>
              <a:t>Alice’s car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9338316" y="5510615"/>
            <a:ext cx="2325618" cy="723152"/>
            <a:chOff x="9338316" y="5510615"/>
            <a:chExt cx="2325618" cy="723152"/>
          </a:xfrm>
        </p:grpSpPr>
        <p:sp>
          <p:nvSpPr>
            <p:cNvPr id="139" name="Rounded Rectangle 138"/>
            <p:cNvSpPr/>
            <p:nvPr/>
          </p:nvSpPr>
          <p:spPr>
            <a:xfrm>
              <a:off x="9338316" y="5511352"/>
              <a:ext cx="2325618" cy="722415"/>
            </a:xfrm>
            <a:prstGeom prst="roundRect">
              <a:avLst>
                <a:gd name="adj" fmla="val 6914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C5A17BA-62F7-994D-A842-95DFD780018C}"/>
                </a:ext>
              </a:extLst>
            </p:cNvPr>
            <p:cNvSpPr txBox="1"/>
            <p:nvPr/>
          </p:nvSpPr>
          <p:spPr>
            <a:xfrm>
              <a:off x="9490207" y="5671535"/>
              <a:ext cx="892599" cy="553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24">
                <a:defRPr/>
              </a:pPr>
              <a:r>
                <a:rPr lang="en-GB" sz="1200" b="1" kern="0" dirty="0">
                  <a:solidFill>
                    <a:srgbClr val="1396AE"/>
                  </a:solidFill>
                  <a:latin typeface="Montserrat"/>
                  <a:cs typeface="Arial"/>
                  <a:sym typeface="Montserrat"/>
                </a:rPr>
                <a:t>Make</a:t>
              </a:r>
            </a:p>
            <a:p>
              <a:pPr defTabSz="1219124">
                <a:defRPr/>
              </a:pPr>
              <a:r>
                <a:rPr lang="en-GB" sz="1200" b="1" kern="0" dirty="0">
                  <a:solidFill>
                    <a:srgbClr val="1396AE"/>
                  </a:solidFill>
                  <a:latin typeface="Montserrat"/>
                  <a:cs typeface="Arial"/>
                  <a:sym typeface="Montserrat"/>
                </a:rPr>
                <a:t>Model</a:t>
              </a:r>
            </a:p>
            <a:p>
              <a:pPr defTabSz="1219124">
                <a:defRPr/>
              </a:pPr>
              <a:r>
                <a:rPr lang="en-GB" sz="1200" b="1" kern="0" dirty="0">
                  <a:solidFill>
                    <a:srgbClr val="1396AE"/>
                  </a:solidFill>
                  <a:latin typeface="Montserrat"/>
                  <a:cs typeface="Arial"/>
                  <a:sym typeface="Montserrat"/>
                </a:rPr>
                <a:t>Year built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C5A17BA-62F7-994D-A842-95DFD780018C}"/>
                </a:ext>
              </a:extLst>
            </p:cNvPr>
            <p:cNvSpPr txBox="1"/>
            <p:nvPr/>
          </p:nvSpPr>
          <p:spPr>
            <a:xfrm>
              <a:off x="10726677" y="5671536"/>
              <a:ext cx="891060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24">
                <a:defRPr/>
              </a:pPr>
              <a:r>
                <a:rPr lang="en-GB" sz="1200" b="1" kern="0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Montserrat"/>
                  <a:cs typeface="Arial"/>
                  <a:sym typeface="Montserrat"/>
                </a:rPr>
                <a:t>“Its make”</a:t>
              </a:r>
            </a:p>
            <a:p>
              <a:pPr defTabSz="1219124">
                <a:defRPr/>
              </a:pPr>
              <a:r>
                <a:rPr lang="en-GB" sz="1200" b="1" kern="0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Montserrat"/>
                  <a:cs typeface="Arial"/>
                  <a:sym typeface="Montserrat"/>
                </a:rPr>
                <a:t>“Its model”</a:t>
              </a:r>
            </a:p>
            <a:p>
              <a:pPr defTabSz="1219124">
                <a:defRPr/>
              </a:pPr>
              <a:r>
                <a:rPr lang="en-GB" sz="1200" b="1" kern="0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Montserrat"/>
                  <a:cs typeface="Arial"/>
                  <a:sym typeface="Montserrat"/>
                </a:rPr>
                <a:t>2019</a:t>
              </a:r>
              <a:endParaRPr lang="en-GB" sz="1200" b="1" kern="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tserrat"/>
                <a:cs typeface="Arial"/>
                <a:sym typeface="Arial"/>
              </a:endParaRPr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>
              <a:off x="9952258" y="5752353"/>
              <a:ext cx="716846" cy="0"/>
            </a:xfrm>
            <a:prstGeom prst="straightConnector1">
              <a:avLst/>
            </a:prstGeom>
            <a:ln w="28575">
              <a:solidFill>
                <a:srgbClr val="E7356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10028776" y="5935472"/>
              <a:ext cx="640328" cy="0"/>
            </a:xfrm>
            <a:prstGeom prst="straightConnector1">
              <a:avLst/>
            </a:prstGeom>
            <a:ln w="28575">
              <a:solidFill>
                <a:srgbClr val="E7356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10310680" y="6106384"/>
              <a:ext cx="358423" cy="0"/>
            </a:xfrm>
            <a:prstGeom prst="straightConnector1">
              <a:avLst/>
            </a:prstGeom>
            <a:ln w="28575">
              <a:solidFill>
                <a:srgbClr val="E7356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EC5A17BA-62F7-994D-A842-95DFD780018C}"/>
                </a:ext>
              </a:extLst>
            </p:cNvPr>
            <p:cNvSpPr txBox="1"/>
            <p:nvPr/>
          </p:nvSpPr>
          <p:spPr>
            <a:xfrm>
              <a:off x="9373954" y="5510615"/>
              <a:ext cx="596144" cy="184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24">
                <a:defRPr/>
              </a:pPr>
              <a:r>
                <a:rPr lang="en-GB" sz="12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Arial"/>
                  <a:sym typeface="Montserrat"/>
                </a:rPr>
                <a:t>Car</a:t>
              </a:r>
              <a:endParaRPr lang="en-GB" sz="1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Arial"/>
                <a:sym typeface="Arial"/>
              </a:endParaRPr>
            </a:p>
          </p:txBody>
        </p:sp>
      </p:grpSp>
      <p:cxnSp>
        <p:nvCxnSpPr>
          <p:cNvPr id="153" name="Straight Arrow Connector 152"/>
          <p:cNvCxnSpPr>
            <a:stCxn id="137" idx="3"/>
          </p:cNvCxnSpPr>
          <p:nvPr/>
        </p:nvCxnSpPr>
        <p:spPr>
          <a:xfrm>
            <a:off x="7447739" y="4828841"/>
            <a:ext cx="1890576" cy="855161"/>
          </a:xfrm>
          <a:prstGeom prst="straightConnector1">
            <a:avLst/>
          </a:prstGeom>
          <a:ln w="28575">
            <a:solidFill>
              <a:srgbClr val="E735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5086784" y="5560914"/>
            <a:ext cx="317329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What happens to the object when there’s no variable pointing at it?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5086784" y="6065766"/>
            <a:ext cx="31732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Let’s find out!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5086784" y="6357896"/>
            <a:ext cx="354483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It gets “garbage collected”.</a:t>
            </a:r>
          </a:p>
        </p:txBody>
      </p:sp>
    </p:spTree>
    <p:extLst>
      <p:ext uri="{BB962C8B-B14F-4D97-AF65-F5344CB8AC3E}">
        <p14:creationId xmlns:p14="http://schemas.microsoft.com/office/powerpoint/2010/main" val="16238563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3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2" grpId="0" animBg="1"/>
      <p:bldP spid="65" grpId="0"/>
      <p:bldP spid="77" grpId="0"/>
      <p:bldP spid="88" grpId="0"/>
      <p:bldP spid="121" grpId="0"/>
      <p:bldP spid="123" grpId="0"/>
      <p:bldP spid="125" grpId="0"/>
      <p:bldP spid="126" grpId="0" animBg="1"/>
      <p:bldP spid="137" grpId="0"/>
      <p:bldP spid="154" grpId="0"/>
      <p:bldP spid="155" grpId="0"/>
      <p:bldP spid="1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INTRODUCTION TO OBJECT-ORIENTED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4333" y="778933"/>
            <a:ext cx="11080493" cy="443198"/>
          </a:xfrm>
        </p:spPr>
        <p:txBody>
          <a:bodyPr/>
          <a:lstStyle/>
          <a:p>
            <a:r>
              <a:rPr lang="en-GB" b="1" dirty="0">
                <a:latin typeface="Montserrat" panose="00000500000000000000" pitchFamily="50" charset="0"/>
              </a:rPr>
              <a:t>How do we use </a:t>
            </a:r>
            <a:r>
              <a:rPr lang="en-GB" dirty="0">
                <a:latin typeface="Montserrat Light" panose="00000400000000000000" pitchFamily="50" charset="0"/>
              </a:rPr>
              <a:t>classes and objects?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4331" y="1528040"/>
            <a:ext cx="448251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First, we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define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 our class.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Our class has 3 </a:t>
            </a: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Fields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: make, model and </a:t>
            </a:r>
            <a:r>
              <a:rPr lang="en-GB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yearBuilt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.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34332" y="3701627"/>
            <a:ext cx="37328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Next, we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create an instance 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of the class: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56752" y="4024736"/>
            <a:ext cx="3172697" cy="285036"/>
          </a:xfrm>
          <a:prstGeom prst="roundRect">
            <a:avLst>
              <a:gd name="adj" fmla="val 4909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Car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alicesCar</a:t>
            </a:r>
            <a:r>
              <a:rPr lang="en-GB" sz="1200" dirty="0">
                <a:latin typeface="Lucida Console" panose="020B0609040504020204" pitchFamily="49" charset="0"/>
              </a:rPr>
              <a:t> = </a:t>
            </a:r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new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Car</a:t>
            </a:r>
            <a:r>
              <a:rPr lang="en-GB" sz="1200" dirty="0">
                <a:latin typeface="Lucida Console" panose="020B0609040504020204" pitchFamily="49" charset="0"/>
              </a:rPr>
              <a:t>();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56752" y="2143536"/>
            <a:ext cx="2447767" cy="1235154"/>
          </a:xfrm>
          <a:prstGeom prst="roundRect">
            <a:avLst>
              <a:gd name="adj" fmla="val 4909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class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Car</a:t>
            </a:r>
            <a:r>
              <a:rPr lang="en-GB" sz="1200" dirty="0">
                <a:latin typeface="Lucida Console" panose="020B0609040504020204" pitchFamily="49" charset="0"/>
              </a:rPr>
              <a:t> {</a:t>
            </a:r>
          </a:p>
          <a:p>
            <a:endParaRPr lang="en-GB" sz="6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String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>
                <a:solidFill>
                  <a:srgbClr val="7030A0"/>
                </a:solidFill>
                <a:latin typeface="Lucida Console" panose="020B0609040504020204" pitchFamily="49" charset="0"/>
              </a:rPr>
              <a:t>make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String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>
                <a:solidFill>
                  <a:srgbClr val="7030A0"/>
                </a:solidFill>
                <a:latin typeface="Lucida Console" panose="020B0609040504020204" pitchFamily="49" charset="0"/>
              </a:rPr>
              <a:t>model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 err="1">
                <a:solidFill>
                  <a:srgbClr val="009999"/>
                </a:solidFill>
                <a:latin typeface="Lucida Console" panose="020B0609040504020204" pitchFamily="49" charset="0"/>
              </a:rPr>
              <a:t>int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yearBuilt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  <a:p>
            <a:endParaRPr lang="en-GB" sz="6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34332" y="4637074"/>
            <a:ext cx="43177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Then, we can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get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 or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set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 the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fields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 on the class: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6751" y="4961483"/>
            <a:ext cx="6673779" cy="1140143"/>
          </a:xfrm>
          <a:prstGeom prst="roundRect">
            <a:avLst>
              <a:gd name="adj" fmla="val 4909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GB" sz="1200" dirty="0">
                <a:latin typeface="Lucida Console" panose="020B0609040504020204" pitchFamily="49" charset="0"/>
              </a:rPr>
              <a:t>alicesCar.</a:t>
            </a:r>
            <a:r>
              <a:rPr lang="en-GB" sz="1200" dirty="0">
                <a:solidFill>
                  <a:srgbClr val="7030A0"/>
                </a:solidFill>
                <a:latin typeface="Lucida Console" panose="020B0609040504020204" pitchFamily="49" charset="0"/>
              </a:rPr>
              <a:t>make</a:t>
            </a:r>
            <a:r>
              <a:rPr lang="en-GB" sz="1200" dirty="0">
                <a:latin typeface="Lucida Console" panose="020B0609040504020204" pitchFamily="49" charset="0"/>
              </a:rPr>
              <a:t> = </a:t>
            </a:r>
            <a:r>
              <a:rPr lang="en-GB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“Audi”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GB" sz="1200" dirty="0" err="1">
                <a:latin typeface="Lucida Console" panose="020B0609040504020204" pitchFamily="49" charset="0"/>
              </a:rPr>
              <a:t>alicesCar.</a:t>
            </a:r>
            <a:r>
              <a:rPr lang="en-GB" sz="12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model</a:t>
            </a:r>
            <a:r>
              <a:rPr lang="en-GB" sz="1200" dirty="0">
                <a:latin typeface="Lucida Console" panose="020B0609040504020204" pitchFamily="49" charset="0"/>
              </a:rPr>
              <a:t> = </a:t>
            </a:r>
            <a:r>
              <a:rPr lang="en-GB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“A3”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GB" sz="1200" dirty="0" err="1">
                <a:latin typeface="Lucida Console" panose="020B0609040504020204" pitchFamily="49" charset="0"/>
              </a:rPr>
              <a:t>alicesCar.</a:t>
            </a:r>
            <a:r>
              <a:rPr lang="en-GB" sz="12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yearBuilt</a:t>
            </a:r>
            <a:r>
              <a:rPr lang="en-GB" sz="1200" dirty="0">
                <a:latin typeface="Lucida Console" panose="020B0609040504020204" pitchFamily="49" charset="0"/>
              </a:rPr>
              <a:t> = </a:t>
            </a:r>
            <a:r>
              <a:rPr lang="en-GB" sz="1200" dirty="0">
                <a:solidFill>
                  <a:srgbClr val="FFC000"/>
                </a:solidFill>
                <a:latin typeface="Lucida Console" panose="020B0609040504020204" pitchFamily="49" charset="0"/>
              </a:rPr>
              <a:t>2014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GB" sz="1200" dirty="0">
              <a:latin typeface="Lucida Console" panose="020B0609040504020204" pitchFamily="49" charset="0"/>
            </a:endParaRPr>
          </a:p>
          <a:p>
            <a:pPr>
              <a:lnSpc>
                <a:spcPct val="110000"/>
              </a:lnSpc>
            </a:pPr>
            <a:r>
              <a:rPr lang="en-GB" sz="1200" dirty="0" err="1">
                <a:latin typeface="Lucida Console" panose="020B0609040504020204" pitchFamily="49" charset="0"/>
              </a:rPr>
              <a:t>System.out.println</a:t>
            </a:r>
            <a:r>
              <a:rPr lang="en-GB" sz="1200" dirty="0">
                <a:latin typeface="Lucida Console" panose="020B0609040504020204" pitchFamily="49" charset="0"/>
              </a:rPr>
              <a:t>(</a:t>
            </a:r>
            <a:r>
              <a:rPr lang="en-GB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“Alice’s car was built in ”</a:t>
            </a:r>
            <a:r>
              <a:rPr lang="en-GB" sz="1200" dirty="0">
                <a:latin typeface="Lucida Console" panose="020B0609040504020204" pitchFamily="49" charset="0"/>
              </a:rPr>
              <a:t> + </a:t>
            </a:r>
            <a:r>
              <a:rPr lang="en-GB" sz="1200" dirty="0" err="1">
                <a:latin typeface="Lucida Console" panose="020B0609040504020204" pitchFamily="49" charset="0"/>
              </a:rPr>
              <a:t>alicesCar.</a:t>
            </a:r>
            <a:r>
              <a:rPr lang="en-GB" sz="12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yearBuilt</a:t>
            </a:r>
            <a:r>
              <a:rPr lang="en-GB" sz="1200" dirty="0">
                <a:latin typeface="Lucida Console" panose="020B06090405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681734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5" grpId="0"/>
      <p:bldP spid="126" grpId="0" animBg="1"/>
      <p:bldP spid="66" grpId="0" animBg="1"/>
      <p:bldP spid="74" grpId="0"/>
      <p:bldP spid="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INTRODUCTION TO OBJECT-ORIENTED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4333" y="778933"/>
            <a:ext cx="11080493" cy="443198"/>
          </a:xfrm>
        </p:spPr>
        <p:txBody>
          <a:bodyPr/>
          <a:lstStyle/>
          <a:p>
            <a:r>
              <a:rPr lang="en-GB" b="1" dirty="0">
                <a:latin typeface="Montserrat" panose="00000500000000000000" pitchFamily="50" charset="0"/>
              </a:rPr>
              <a:t>Protecting access </a:t>
            </a:r>
            <a:r>
              <a:rPr lang="en-GB" dirty="0">
                <a:latin typeface="Montserrat Light" panose="00000400000000000000" pitchFamily="50" charset="0"/>
              </a:rPr>
              <a:t>to our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4331" y="1528040"/>
            <a:ext cx="395529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In the code we’ve written so far, our fields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can be accessed by any other class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.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34332" y="3950751"/>
            <a:ext cx="41529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We can do this by using </a:t>
            </a: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public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 and </a:t>
            </a: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private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6752" y="2700089"/>
            <a:ext cx="2832022" cy="304038"/>
          </a:xfrm>
          <a:prstGeom prst="roundRect">
            <a:avLst>
              <a:gd name="adj" fmla="val 4909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GB" sz="1200" dirty="0" err="1">
                <a:latin typeface="Lucida Console" panose="020B0609040504020204" pitchFamily="49" charset="0"/>
              </a:rPr>
              <a:t>alicesCar.</a:t>
            </a:r>
            <a:r>
              <a:rPr lang="en-GB" sz="12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yearBuilt</a:t>
            </a:r>
            <a:r>
              <a:rPr lang="en-GB" sz="1200" dirty="0">
                <a:latin typeface="Lucida Console" panose="020B0609040504020204" pitchFamily="49" charset="0"/>
              </a:rPr>
              <a:t> = </a:t>
            </a:r>
            <a:r>
              <a:rPr lang="en-GB" sz="1200" dirty="0">
                <a:solidFill>
                  <a:srgbClr val="FFC000"/>
                </a:solidFill>
                <a:latin typeface="Lucida Console" panose="020B0609040504020204" pitchFamily="49" charset="0"/>
              </a:rPr>
              <a:t>3000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4331" y="3411824"/>
            <a:ext cx="395529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We might want to do some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validation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, before allowing the year to be set.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6752" y="4274235"/>
            <a:ext cx="4161238" cy="1900238"/>
          </a:xfrm>
          <a:prstGeom prst="roundRect">
            <a:avLst>
              <a:gd name="adj" fmla="val 4909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class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>
                <a:solidFill>
                  <a:srgbClr val="1396AE"/>
                </a:solidFill>
                <a:latin typeface="Lucida Console" panose="020B0609040504020204" pitchFamily="49" charset="0"/>
              </a:rPr>
              <a:t>Car</a:t>
            </a:r>
            <a:r>
              <a:rPr lang="en-GB" sz="1200" dirty="0">
                <a:latin typeface="Lucida Console" panose="020B0609040504020204" pitchFamily="49" charset="0"/>
              </a:rPr>
              <a:t> {</a:t>
            </a:r>
          </a:p>
          <a:p>
            <a:endParaRPr lang="en-GB" sz="6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private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solidFill>
                  <a:srgbClr val="1396AE"/>
                </a:solidFill>
                <a:latin typeface="Lucida Console" panose="020B0609040504020204" pitchFamily="49" charset="0"/>
              </a:rPr>
              <a:t>int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yearBuilt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  <a:p>
            <a:endParaRPr lang="en-GB" sz="6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public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void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setYearBuilt</a:t>
            </a:r>
            <a:r>
              <a:rPr lang="en-GB" sz="1200" dirty="0">
                <a:latin typeface="Lucida Console" panose="020B0609040504020204" pitchFamily="49" charset="0"/>
              </a:rPr>
              <a:t>(value) {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      </a:t>
            </a:r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if</a:t>
            </a:r>
            <a:r>
              <a:rPr lang="en-GB" sz="1200" dirty="0">
                <a:latin typeface="Lucida Console" panose="020B0609040504020204" pitchFamily="49" charset="0"/>
              </a:rPr>
              <a:t> (value &lt;= </a:t>
            </a:r>
            <a:r>
              <a:rPr lang="en-GB" sz="1200" dirty="0">
                <a:solidFill>
                  <a:srgbClr val="FFC000"/>
                </a:solidFill>
                <a:latin typeface="Lucida Console" panose="020B0609040504020204" pitchFamily="49" charset="0"/>
              </a:rPr>
              <a:t>2019</a:t>
            </a:r>
            <a:r>
              <a:rPr lang="en-GB" sz="1200" dirty="0">
                <a:latin typeface="Lucida Console" panose="020B0609040504020204" pitchFamily="49" charset="0"/>
              </a:rPr>
              <a:t>) {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          </a:t>
            </a:r>
            <a:r>
              <a:rPr lang="en-GB" sz="12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yearBuilt</a:t>
            </a:r>
            <a:r>
              <a:rPr lang="en-GB" sz="1200" dirty="0">
                <a:latin typeface="Lucida Console" panose="020B0609040504020204" pitchFamily="49" charset="0"/>
              </a:rPr>
              <a:t> = value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  }</a:t>
            </a:r>
          </a:p>
          <a:p>
            <a:endParaRPr lang="en-GB" sz="6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6752" y="5074537"/>
            <a:ext cx="4161238" cy="541970"/>
          </a:xfrm>
          <a:prstGeom prst="roundRect">
            <a:avLst>
              <a:gd name="adj" fmla="val 50000"/>
            </a:avLst>
          </a:prstGeom>
          <a:solidFill>
            <a:srgbClr val="F2F2F2">
              <a:alpha val="80000"/>
            </a:srgbClr>
          </a:solidFill>
        </p:spPr>
        <p:txBody>
          <a:bodyPr wrap="square" rtlCol="0">
            <a:noAutofit/>
          </a:bodyPr>
          <a:lstStyle/>
          <a:p>
            <a:endParaRPr lang="en-GB" sz="1100" dirty="0">
              <a:latin typeface="Lucida Console" panose="020B060904050402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4331" y="2370997"/>
            <a:ext cx="395529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They might do something silly, like…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34986" y="2499072"/>
            <a:ext cx="7831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Oops</a:t>
            </a:r>
            <a:r>
              <a:rPr lang="en-GB" sz="1600" b="1" dirty="0">
                <a:solidFill>
                  <a:srgbClr val="E73565"/>
                </a:solidFill>
                <a:latin typeface="Montserrat" panose="00000500000000000000" pitchFamily="50" charset="0"/>
              </a:rPr>
              <a:t>!</a:t>
            </a:r>
          </a:p>
        </p:txBody>
      </p:sp>
      <p:cxnSp>
        <p:nvCxnSpPr>
          <p:cNvPr id="21" name="Elbow Connector 20"/>
          <p:cNvCxnSpPr/>
          <p:nvPr/>
        </p:nvCxnSpPr>
        <p:spPr>
          <a:xfrm flipV="1">
            <a:off x="3228395" y="2637572"/>
            <a:ext cx="1129421" cy="113818"/>
          </a:xfrm>
          <a:prstGeom prst="bentConnector3">
            <a:avLst>
              <a:gd name="adj1" fmla="val 6966"/>
            </a:avLst>
          </a:prstGeom>
          <a:noFill/>
          <a:ln w="38100" cap="flat" cmpd="sng" algn="ctr">
            <a:solidFill>
              <a:srgbClr val="E73565"/>
            </a:solidFill>
            <a:prstDash val="solid"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9" name="TextBox 28"/>
          <p:cNvSpPr txBox="1"/>
          <p:nvPr/>
        </p:nvSpPr>
        <p:spPr>
          <a:xfrm>
            <a:off x="6640165" y="3950751"/>
            <a:ext cx="41529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So, in a different class…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40165" y="2078609"/>
            <a:ext cx="3998337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17550" indent="-717550">
              <a:spcAft>
                <a:spcPts val="1200"/>
              </a:spcAft>
            </a:pP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public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	fields/methods can be accessed</a:t>
            </a:r>
            <a:b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</a:b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by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any class</a:t>
            </a:r>
          </a:p>
          <a:p>
            <a:pPr marL="717550" indent="-717550">
              <a:spcAft>
                <a:spcPts val="1200"/>
              </a:spcAft>
            </a:pP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private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	fields/methods can only be accessed</a:t>
            </a:r>
            <a:b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</a:b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only within the same class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62585" y="4274235"/>
            <a:ext cx="2645209" cy="285036"/>
          </a:xfrm>
          <a:prstGeom prst="roundRect">
            <a:avLst>
              <a:gd name="adj" fmla="val 4909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Lucida Console" panose="020B0609040504020204" pitchFamily="49" charset="0"/>
              </a:rPr>
              <a:t>myCar.setYearBuilt</a:t>
            </a:r>
            <a:r>
              <a:rPr lang="en-GB" sz="1200" dirty="0">
                <a:latin typeface="Lucida Console" panose="020B0609040504020204" pitchFamily="49" charset="0"/>
              </a:rPr>
              <a:t>(</a:t>
            </a:r>
            <a:r>
              <a:rPr lang="en-GB" sz="1200" dirty="0">
                <a:solidFill>
                  <a:srgbClr val="FFC000"/>
                </a:solidFill>
                <a:latin typeface="Lucida Console" panose="020B0609040504020204" pitchFamily="49" charset="0"/>
              </a:rPr>
              <a:t>2019</a:t>
            </a:r>
            <a:r>
              <a:rPr lang="en-GB" sz="1200" dirty="0">
                <a:latin typeface="Lucida Console" panose="020B0609040504020204" pitchFamily="49" charset="0"/>
              </a:rPr>
              <a:t>);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9315797" y="4274235"/>
            <a:ext cx="753242" cy="158911"/>
          </a:xfrm>
          <a:prstGeom prst="straightConnector1">
            <a:avLst/>
          </a:prstGeom>
          <a:noFill/>
          <a:ln w="38100" cap="flat" cmpd="sng" algn="ctr">
            <a:solidFill>
              <a:srgbClr val="E73565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TextBox 34"/>
          <p:cNvSpPr txBox="1"/>
          <p:nvPr/>
        </p:nvSpPr>
        <p:spPr>
          <a:xfrm>
            <a:off x="10174198" y="4166513"/>
            <a:ext cx="150838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This works</a:t>
            </a:r>
            <a:endParaRPr lang="en-GB" sz="1400" b="1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50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62585" y="4741995"/>
            <a:ext cx="2645209" cy="285036"/>
          </a:xfrm>
          <a:prstGeom prst="roundRect">
            <a:avLst>
              <a:gd name="adj" fmla="val 4909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Lucida Console" panose="020B0609040504020204" pitchFamily="49" charset="0"/>
              </a:rPr>
              <a:t>myCar.</a:t>
            </a:r>
            <a:r>
              <a:rPr lang="en-GB" sz="1200" u="sng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yearBuild</a:t>
            </a:r>
            <a:r>
              <a:rPr lang="en-GB" sz="1200" dirty="0">
                <a:latin typeface="Lucida Console" panose="020B0609040504020204" pitchFamily="49" charset="0"/>
              </a:rPr>
              <a:t> = </a:t>
            </a:r>
            <a:r>
              <a:rPr lang="en-GB" sz="1200" dirty="0">
                <a:solidFill>
                  <a:srgbClr val="FFC000"/>
                </a:solidFill>
                <a:latin typeface="Lucida Console" panose="020B0609040504020204" pitchFamily="49" charset="0"/>
              </a:rPr>
              <a:t>2019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8185189" y="4985486"/>
            <a:ext cx="423352" cy="360036"/>
          </a:xfrm>
          <a:prstGeom prst="straightConnector1">
            <a:avLst/>
          </a:prstGeom>
          <a:noFill/>
          <a:ln w="38100" cap="flat" cmpd="sng" algn="ctr">
            <a:solidFill>
              <a:srgbClr val="E73565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8" name="TextBox 37"/>
          <p:cNvSpPr txBox="1"/>
          <p:nvPr/>
        </p:nvSpPr>
        <p:spPr>
          <a:xfrm>
            <a:off x="8639333" y="5345522"/>
            <a:ext cx="347636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This does not compile</a:t>
            </a:r>
            <a:b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</a:b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(Java will tell us we’ve made a mistake)</a:t>
            </a:r>
          </a:p>
        </p:txBody>
      </p:sp>
    </p:spTree>
    <p:extLst>
      <p:ext uri="{BB962C8B-B14F-4D97-AF65-F5344CB8AC3E}">
        <p14:creationId xmlns:p14="http://schemas.microsoft.com/office/powerpoint/2010/main" val="18785389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5" grpId="0"/>
      <p:bldP spid="10" grpId="0" animBg="1"/>
      <p:bldP spid="11" grpId="0"/>
      <p:bldP spid="12" grpId="0" animBg="1"/>
      <p:bldP spid="13" grpId="0" animBg="1"/>
      <p:bldP spid="14" grpId="0"/>
      <p:bldP spid="17" grpId="0"/>
      <p:bldP spid="29" grpId="0"/>
      <p:bldP spid="30" grpId="0"/>
      <p:bldP spid="31" grpId="0" animBg="1"/>
      <p:bldP spid="35" grpId="0"/>
      <p:bldP spid="36" grpId="0" animBg="1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INTRODUCTION TO OBJECT-ORIENTED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4333" y="778933"/>
            <a:ext cx="11080493" cy="443198"/>
          </a:xfrm>
        </p:spPr>
        <p:txBody>
          <a:bodyPr/>
          <a:lstStyle/>
          <a:p>
            <a:r>
              <a:rPr lang="en-GB" b="1" dirty="0">
                <a:latin typeface="Montserrat" panose="00000500000000000000" pitchFamily="50" charset="0"/>
              </a:rPr>
              <a:t>Why </a:t>
            </a:r>
            <a:r>
              <a:rPr lang="en-GB" dirty="0">
                <a:latin typeface="Montserrat Light" panose="00000400000000000000" pitchFamily="50" charset="0"/>
              </a:rPr>
              <a:t>do we use </a:t>
            </a:r>
            <a:r>
              <a:rPr lang="en-GB" b="1" dirty="0">
                <a:latin typeface="Montserrat" panose="00000500000000000000" pitchFamily="50" charset="0"/>
              </a:rPr>
              <a:t>Object-Oriented programming?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9082485" y="2045316"/>
            <a:ext cx="2818642" cy="408868"/>
            <a:chOff x="9338316" y="1597351"/>
            <a:chExt cx="2818642" cy="408868"/>
          </a:xfrm>
        </p:grpSpPr>
        <p:sp>
          <p:nvSpPr>
            <p:cNvPr id="23" name="Rounded Rectangle 22"/>
            <p:cNvSpPr/>
            <p:nvPr/>
          </p:nvSpPr>
          <p:spPr>
            <a:xfrm>
              <a:off x="9338316" y="1598088"/>
              <a:ext cx="2818642" cy="408131"/>
            </a:xfrm>
            <a:prstGeom prst="roundRect">
              <a:avLst>
                <a:gd name="adj" fmla="val 6914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5A17BA-62F7-994D-A842-95DFD780018C}"/>
                </a:ext>
              </a:extLst>
            </p:cNvPr>
            <p:cNvSpPr txBox="1"/>
            <p:nvPr/>
          </p:nvSpPr>
          <p:spPr>
            <a:xfrm>
              <a:off x="9490207" y="1758271"/>
              <a:ext cx="135325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24">
                <a:defRPr/>
              </a:pPr>
              <a:r>
                <a:rPr lang="en-GB" sz="1200" b="1" kern="0" dirty="0">
                  <a:solidFill>
                    <a:srgbClr val="1396AE"/>
                  </a:solidFill>
                  <a:latin typeface="Montserrat"/>
                  <a:cs typeface="Arial"/>
                  <a:sym typeface="Montserrat"/>
                </a:rPr>
                <a:t>Company Name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5A17BA-62F7-994D-A842-95DFD780018C}"/>
                </a:ext>
              </a:extLst>
            </p:cNvPr>
            <p:cNvSpPr txBox="1"/>
            <p:nvPr/>
          </p:nvSpPr>
          <p:spPr>
            <a:xfrm>
              <a:off x="11265897" y="1758272"/>
              <a:ext cx="89106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24">
                <a:defRPr/>
              </a:pPr>
              <a:r>
                <a:rPr lang="en-GB" sz="12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Arial"/>
                  <a:sym typeface="Montserrat"/>
                </a:rPr>
                <a:t>“Softwire”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10803704" y="1839089"/>
              <a:ext cx="397696" cy="0"/>
            </a:xfrm>
            <a:prstGeom prst="straightConnector1">
              <a:avLst/>
            </a:prstGeom>
            <a:ln w="28575">
              <a:solidFill>
                <a:srgbClr val="E7356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C5A17BA-62F7-994D-A842-95DFD780018C}"/>
                </a:ext>
              </a:extLst>
            </p:cNvPr>
            <p:cNvSpPr txBox="1"/>
            <p:nvPr/>
          </p:nvSpPr>
          <p:spPr>
            <a:xfrm>
              <a:off x="9373954" y="1597351"/>
              <a:ext cx="86335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24">
                <a:defRPr/>
              </a:pPr>
              <a:r>
                <a:rPr lang="en-GB" sz="12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Arial"/>
                  <a:sym typeface="Montserrat"/>
                </a:rPr>
                <a:t>Employee</a:t>
              </a:r>
              <a:endParaRPr lang="en-GB" sz="1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Arial"/>
                <a:sym typeface="Arial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363160" y="2196054"/>
            <a:ext cx="2477510" cy="723152"/>
            <a:chOff x="9338315" y="1597351"/>
            <a:chExt cx="2477510" cy="723152"/>
          </a:xfrm>
        </p:grpSpPr>
        <p:sp>
          <p:nvSpPr>
            <p:cNvPr id="39" name="Rounded Rectangle 38"/>
            <p:cNvSpPr/>
            <p:nvPr/>
          </p:nvSpPr>
          <p:spPr>
            <a:xfrm>
              <a:off x="9338315" y="1598088"/>
              <a:ext cx="2477509" cy="722415"/>
            </a:xfrm>
            <a:prstGeom prst="roundRect">
              <a:avLst>
                <a:gd name="adj" fmla="val 6914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5A17BA-62F7-994D-A842-95DFD780018C}"/>
                </a:ext>
              </a:extLst>
            </p:cNvPr>
            <p:cNvSpPr txBox="1"/>
            <p:nvPr/>
          </p:nvSpPr>
          <p:spPr>
            <a:xfrm>
              <a:off x="9490207" y="1758271"/>
              <a:ext cx="892599" cy="553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24">
                <a:defRPr/>
              </a:pPr>
              <a:r>
                <a:rPr lang="en-GB" sz="1200" b="1" kern="0" dirty="0">
                  <a:solidFill>
                    <a:srgbClr val="1396AE"/>
                  </a:solidFill>
                  <a:latin typeface="Montserrat"/>
                  <a:cs typeface="Arial"/>
                  <a:sym typeface="Montserrat"/>
                </a:rPr>
                <a:t>Name</a:t>
              </a:r>
            </a:p>
            <a:p>
              <a:pPr defTabSz="1219124">
                <a:defRPr/>
              </a:pPr>
              <a:r>
                <a:rPr lang="en-GB" sz="1200" b="1" kern="0" dirty="0">
                  <a:solidFill>
                    <a:srgbClr val="1396AE"/>
                  </a:solidFill>
                  <a:latin typeface="Montserrat"/>
                  <a:cs typeface="Arial"/>
                  <a:sym typeface="Montserrat"/>
                </a:rPr>
                <a:t>Employee</a:t>
              </a:r>
            </a:p>
            <a:p>
              <a:pPr defTabSz="1219124">
                <a:defRPr/>
              </a:pPr>
              <a:r>
                <a:rPr lang="en-GB" sz="1200" b="1" kern="0" dirty="0">
                  <a:solidFill>
                    <a:srgbClr val="1396AE"/>
                  </a:solidFill>
                  <a:latin typeface="Montserrat"/>
                  <a:cs typeface="Arial"/>
                  <a:sym typeface="Montserrat"/>
                </a:rPr>
                <a:t>Cohort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C5A17BA-62F7-994D-A842-95DFD780018C}"/>
                </a:ext>
              </a:extLst>
            </p:cNvPr>
            <p:cNvSpPr txBox="1"/>
            <p:nvPr/>
          </p:nvSpPr>
          <p:spPr>
            <a:xfrm>
              <a:off x="10726677" y="1758272"/>
              <a:ext cx="108914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24">
                <a:defRPr/>
              </a:pPr>
              <a:r>
                <a:rPr lang="en-GB" sz="12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Arial"/>
                  <a:sym typeface="Montserrat"/>
                </a:rPr>
                <a:t>“Joe </a:t>
              </a:r>
              <a:r>
                <a:rPr lang="en-GB" sz="1200" b="1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Arial"/>
                  <a:sym typeface="Montserrat"/>
                </a:rPr>
                <a:t>Bloggs</a:t>
              </a:r>
              <a:r>
                <a:rPr lang="en-GB" sz="12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Arial"/>
                  <a:sym typeface="Montserrat"/>
                </a:rPr>
                <a:t>”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9998766" y="1839089"/>
              <a:ext cx="670337" cy="0"/>
            </a:xfrm>
            <a:prstGeom prst="straightConnector1">
              <a:avLst/>
            </a:prstGeom>
            <a:ln w="28575">
              <a:solidFill>
                <a:srgbClr val="E7356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C5A17BA-62F7-994D-A842-95DFD780018C}"/>
                </a:ext>
              </a:extLst>
            </p:cNvPr>
            <p:cNvSpPr txBox="1"/>
            <p:nvPr/>
          </p:nvSpPr>
          <p:spPr>
            <a:xfrm>
              <a:off x="9373954" y="1597351"/>
              <a:ext cx="93672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24">
                <a:defRPr/>
              </a:pPr>
              <a:r>
                <a:rPr lang="en-GB" sz="12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Arial"/>
                  <a:sym typeface="Montserrat"/>
                </a:rPr>
                <a:t>Apprentice</a:t>
              </a:r>
              <a:endParaRPr lang="en-GB" sz="1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Arial"/>
                <a:sym typeface="Arial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082485" y="2929128"/>
            <a:ext cx="2477510" cy="547508"/>
            <a:chOff x="9338315" y="1597351"/>
            <a:chExt cx="2477510" cy="547508"/>
          </a:xfrm>
        </p:grpSpPr>
        <p:sp>
          <p:nvSpPr>
            <p:cNvPr id="56" name="Rounded Rectangle 55"/>
            <p:cNvSpPr/>
            <p:nvPr/>
          </p:nvSpPr>
          <p:spPr>
            <a:xfrm>
              <a:off x="9338315" y="1598088"/>
              <a:ext cx="2477509" cy="546771"/>
            </a:xfrm>
            <a:prstGeom prst="roundRect">
              <a:avLst>
                <a:gd name="adj" fmla="val 6914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C5A17BA-62F7-994D-A842-95DFD780018C}"/>
                </a:ext>
              </a:extLst>
            </p:cNvPr>
            <p:cNvSpPr txBox="1"/>
            <p:nvPr/>
          </p:nvSpPr>
          <p:spPr>
            <a:xfrm>
              <a:off x="9490207" y="1758271"/>
              <a:ext cx="8925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24">
                <a:defRPr/>
              </a:pPr>
              <a:r>
                <a:rPr lang="en-GB" sz="1200" b="1" kern="0" dirty="0">
                  <a:solidFill>
                    <a:srgbClr val="1396AE"/>
                  </a:solidFill>
                  <a:latin typeface="Montserrat"/>
                  <a:cs typeface="Arial"/>
                  <a:sym typeface="Montserrat"/>
                </a:rPr>
                <a:t>Start date</a:t>
              </a:r>
            </a:p>
            <a:p>
              <a:pPr defTabSz="1219124">
                <a:defRPr/>
              </a:pPr>
              <a:r>
                <a:rPr lang="en-GB" sz="1200" b="1" kern="0" dirty="0">
                  <a:solidFill>
                    <a:srgbClr val="1396AE"/>
                  </a:solidFill>
                  <a:latin typeface="Montserrat"/>
                  <a:cs typeface="Arial"/>
                  <a:sym typeface="Montserrat"/>
                </a:rPr>
                <a:t>Language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C5A17BA-62F7-994D-A842-95DFD780018C}"/>
                </a:ext>
              </a:extLst>
            </p:cNvPr>
            <p:cNvSpPr txBox="1"/>
            <p:nvPr/>
          </p:nvSpPr>
          <p:spPr>
            <a:xfrm>
              <a:off x="10726677" y="1758272"/>
              <a:ext cx="108914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24">
                <a:defRPr/>
              </a:pPr>
              <a:r>
                <a:rPr lang="en-GB" sz="12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Arial"/>
                  <a:sym typeface="Montserrat"/>
                </a:rPr>
                <a:t>25-Feb-2019</a:t>
              </a:r>
            </a:p>
            <a:p>
              <a:pPr defTabSz="1219124">
                <a:defRPr/>
              </a:pPr>
              <a:r>
                <a:rPr lang="en-GB" sz="12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Arial"/>
                  <a:sym typeface="Montserrat"/>
                </a:rPr>
                <a:t>Java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10310680" y="1839089"/>
              <a:ext cx="358423" cy="0"/>
            </a:xfrm>
            <a:prstGeom prst="straightConnector1">
              <a:avLst/>
            </a:prstGeom>
            <a:ln w="28575">
              <a:solidFill>
                <a:srgbClr val="E7356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10280863" y="2022208"/>
              <a:ext cx="388240" cy="0"/>
            </a:xfrm>
            <a:prstGeom prst="straightConnector1">
              <a:avLst/>
            </a:prstGeom>
            <a:ln w="28575">
              <a:solidFill>
                <a:srgbClr val="E7356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C5A17BA-62F7-994D-A842-95DFD780018C}"/>
                </a:ext>
              </a:extLst>
            </p:cNvPr>
            <p:cNvSpPr txBox="1"/>
            <p:nvPr/>
          </p:nvSpPr>
          <p:spPr>
            <a:xfrm>
              <a:off x="9373954" y="1597351"/>
              <a:ext cx="93672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24">
                <a:defRPr/>
              </a:pPr>
              <a:r>
                <a:rPr lang="en-GB" sz="12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Arial"/>
                  <a:sym typeface="Montserrat"/>
                </a:rPr>
                <a:t>Cohort</a:t>
              </a:r>
              <a:endParaRPr lang="en-GB" sz="1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Arial"/>
                <a:sym typeface="Arial"/>
              </a:endParaRPr>
            </a:p>
          </p:txBody>
        </p:sp>
      </p:grpSp>
      <p:cxnSp>
        <p:nvCxnSpPr>
          <p:cNvPr id="74" name="Elbow Connector 73"/>
          <p:cNvCxnSpPr>
            <a:endCxn id="32" idx="1"/>
          </p:cNvCxnSpPr>
          <p:nvPr/>
        </p:nvCxnSpPr>
        <p:spPr>
          <a:xfrm flipV="1">
            <a:off x="6367895" y="2137649"/>
            <a:ext cx="2750228" cy="496324"/>
          </a:xfrm>
          <a:prstGeom prst="bentConnector3">
            <a:avLst>
              <a:gd name="adj1" fmla="val 68070"/>
            </a:avLst>
          </a:prstGeom>
          <a:ln w="28575">
            <a:solidFill>
              <a:srgbClr val="E735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endCxn id="62" idx="1"/>
          </p:cNvCxnSpPr>
          <p:nvPr/>
        </p:nvCxnSpPr>
        <p:spPr>
          <a:xfrm>
            <a:off x="6104298" y="2794157"/>
            <a:ext cx="3013826" cy="227304"/>
          </a:xfrm>
          <a:prstGeom prst="bentConnector3">
            <a:avLst>
              <a:gd name="adj1" fmla="val 79021"/>
            </a:avLst>
          </a:prstGeom>
          <a:ln w="28575">
            <a:solidFill>
              <a:srgbClr val="E735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34331" y="1528040"/>
            <a:ext cx="3955291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Abstraction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The objects in our code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should match the real world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 problem we are solving.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This makes our code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easy to reason about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34331" y="3853797"/>
            <a:ext cx="4325904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Encapsulation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Objects give us a good way to chop our code into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small, self-contained units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They also allow us to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control access 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to our code.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363160" y="1820427"/>
            <a:ext cx="5150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e.g.</a:t>
            </a:r>
          </a:p>
        </p:txBody>
      </p:sp>
    </p:spTree>
    <p:extLst>
      <p:ext uri="{BB962C8B-B14F-4D97-AF65-F5344CB8AC3E}">
        <p14:creationId xmlns:p14="http://schemas.microsoft.com/office/powerpoint/2010/main" val="3444121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6" grpId="0"/>
      <p:bldP spid="87" grpId="0"/>
    </p:bldLst>
  </p:timing>
</p:sld>
</file>

<file path=ppt/theme/theme1.xml><?xml version="1.0" encoding="utf-8"?>
<a:theme xmlns:a="http://schemas.openxmlformats.org/drawingml/2006/main" name="Softwire-Cornd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439CCDA70CF0469B47889E3825C02D" ma:contentTypeVersion="5" ma:contentTypeDescription="Create a new document." ma:contentTypeScope="" ma:versionID="25de10b8bb8612a6bcf5990798559c0d">
  <xsd:schema xmlns:xsd="http://www.w3.org/2001/XMLSchema" xmlns:xs="http://www.w3.org/2001/XMLSchema" xmlns:p="http://schemas.microsoft.com/office/2006/metadata/properties" xmlns:ns2="b3e7612e-fdb2-4974-b106-74dc7088542d" xmlns:ns3="f3cc4377-c6ce-4eec-897c-16c813f9f35a" targetNamespace="http://schemas.microsoft.com/office/2006/metadata/properties" ma:root="true" ma:fieldsID="163d0865c3eb2fea1bf9803579d43cea" ns2:_="" ns3:_="">
    <xsd:import namespace="b3e7612e-fdb2-4974-b106-74dc7088542d"/>
    <xsd:import namespace="f3cc4377-c6ce-4eec-897c-16c813f9f35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e7612e-fdb2-4974-b106-74dc7088542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cc4377-c6ce-4eec-897c-16c813f9f3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D1AF9F-6954-49A8-927B-D25D4478B1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275137-BFEF-48DD-B0CF-84D7998D4C39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f3cc4377-c6ce-4eec-897c-16c813f9f35a"/>
    <ds:schemaRef ds:uri="b3e7612e-fdb2-4974-b106-74dc7088542d"/>
  </ds:schemaRefs>
</ds:datastoreItem>
</file>

<file path=customXml/itemProps3.xml><?xml version="1.0" encoding="utf-8"?>
<ds:datastoreItem xmlns:ds="http://schemas.openxmlformats.org/officeDocument/2006/customXml" ds:itemID="{D917DF7E-4E43-4CF5-A65A-2D9900BDF9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e7612e-fdb2-4974-b106-74dc7088542d"/>
    <ds:schemaRef ds:uri="f3cc4377-c6ce-4eec-897c-16c813f9f3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12123</TotalTime>
  <Words>1014</Words>
  <Application>Microsoft Macintosh PowerPoint</Application>
  <PresentationFormat>Widescreen</PresentationFormat>
  <Paragraphs>277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Lucida Console</vt:lpstr>
      <vt:lpstr>Montserrat</vt:lpstr>
      <vt:lpstr>Montserrat Bold</vt:lpstr>
      <vt:lpstr>Montserrat Light</vt:lpstr>
      <vt:lpstr>Trebuchet MS</vt:lpstr>
      <vt:lpstr>Softwire-Corndel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Softwire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Griffiths</dc:creator>
  <cp:lastModifiedBy>Anna Allen</cp:lastModifiedBy>
  <cp:revision>40</cp:revision>
  <dcterms:created xsi:type="dcterms:W3CDTF">2019-02-08T12:14:33Z</dcterms:created>
  <dcterms:modified xsi:type="dcterms:W3CDTF">2019-03-13T17:09:45Z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0x0101003C439CCDA70CF0469B47889E3825C02D</vt:lpwstr>
  </property>
</Properties>
</file>