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9"/>
  </p:notesMasterIdLst>
  <p:handoutMasterIdLst>
    <p:handoutMasterId r:id="rId30"/>
  </p:handoutMasterIdLst>
  <p:sldIdLst>
    <p:sldId id="269" r:id="rId5"/>
    <p:sldId id="270" r:id="rId6"/>
    <p:sldId id="260" r:id="rId7"/>
    <p:sldId id="271" r:id="rId8"/>
    <p:sldId id="261" r:id="rId9"/>
    <p:sldId id="272" r:id="rId10"/>
    <p:sldId id="273" r:id="rId11"/>
    <p:sldId id="275" r:id="rId12"/>
    <p:sldId id="278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895B7F-6A14-47A6-A195-F3FCBA18AB19}">
          <p14:sldIdLst>
            <p14:sldId id="269"/>
          </p14:sldIdLst>
        </p14:section>
        <p14:section name="Error Handling" id="{893EF3EC-11A0-49E7-B8DB-1081A297A8D6}">
          <p14:sldIdLst>
            <p14:sldId id="270"/>
            <p14:sldId id="260"/>
            <p14:sldId id="271"/>
            <p14:sldId id="261"/>
            <p14:sldId id="272"/>
            <p14:sldId id="273"/>
            <p14:sldId id="275"/>
            <p14:sldId id="278"/>
            <p14:sldId id="276"/>
            <p14:sldId id="277"/>
          </p14:sldIdLst>
        </p14:section>
        <p14:section name="Logging" id="{1D7512B2-0BEF-4B3D-9480-EDED0BC90899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Package Management" id="{3B3D2BA2-0C40-4654-BEF6-123594151A4A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565"/>
    <a:srgbClr val="009999"/>
    <a:srgbClr val="1396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2E324-9B8A-4B30-9E0F-06CE08365D70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9AFA6-6B6B-48A2-96B7-23999B01D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3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2697-0172-45FF-9BEA-68E358D3AC8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2B750-AEEF-486C-BEDC-E627D20F65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7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Tx/>
              <a:buChar char="-"/>
            </a:pPr>
            <a:r>
              <a:rPr lang="en-US" dirty="0"/>
              <a:t>So I’d like to begin by providing a little bit of background on who we are as an organization, and what we’re all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8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57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6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Tx/>
              <a:buChar char="-"/>
            </a:pPr>
            <a:r>
              <a:rPr lang="en-US" dirty="0"/>
              <a:t>So I’d like to begin by providing a little bit of background on who we are as an organization, and what we’re all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8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89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09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67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33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55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Tx/>
              <a:buChar char="-"/>
            </a:pPr>
            <a:r>
              <a:rPr lang="en-US" dirty="0"/>
              <a:t>So I’d like to begin by providing a little bit of background on who we are as an organization, and what we’re all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1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Tx/>
              <a:buChar char="-"/>
            </a:pPr>
            <a:r>
              <a:rPr lang="en-US" dirty="0"/>
              <a:t>So I’d like to begin by providing a little bit of background on who we are as an organization, and what we’re all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21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2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608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70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1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3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3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8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6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B750-AEEF-486C-BEDC-E627D20F65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78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pdf" descr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194" y="-339593"/>
            <a:ext cx="12226388" cy="75371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29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, Pipe, Title, H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">
            <a:extLst>
              <a:ext uri="{FF2B5EF4-FFF2-40B4-BE49-F238E27FC236}">
                <a16:creationId xmlns:a16="http://schemas.microsoft.com/office/drawing/2014/main" id="{93C486C8-8D61-0541-8AA8-E5D6883691A8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/>
          </a:p>
        </p:txBody>
      </p:sp>
      <p:pic>
        <p:nvPicPr>
          <p:cNvPr id="5" name="Shape 12" descr="Shap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54" y="-1"/>
            <a:ext cx="1056603" cy="746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811524" y="313321"/>
            <a:ext cx="8567889" cy="171239"/>
          </a:xfrm>
          <a:prstGeom prst="rect">
            <a:avLst/>
          </a:prstGeom>
          <a:ln w="25400">
            <a:miter lim="400000"/>
          </a:ln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200" kern="0" dirty="0" smtClean="0">
                <a:solidFill>
                  <a:srgbClr val="535353"/>
                </a:solidFill>
                <a:latin typeface="Montserrat Light" pitchFamily="2" charset="77"/>
                <a:ea typeface="Montserrat Bold"/>
                <a:cs typeface="Montserrat Bold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marL="0" lvl="0" defTabSz="1219200" hangingPunct="0"/>
            <a:r>
              <a:rPr lang="en-US" dirty="0"/>
              <a:t>PRESENTATION / SECTION NAME</a:t>
            </a:r>
            <a:endParaRPr lang="en-GB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4333" y="778933"/>
            <a:ext cx="1108049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GB" sz="3200" b="0" i="0" u="none" strike="noStrike" kern="0" cap="none" spc="0" baseline="0" dirty="0">
                <a:ln>
                  <a:noFill/>
                </a:ln>
                <a:solidFill>
                  <a:srgbClr val="1BA6BC"/>
                </a:solidFill>
                <a:uFillTx/>
                <a:latin typeface="Montserrat Light" pitchFamily="2" charset="77"/>
                <a:ea typeface="Montserrat Bold"/>
                <a:cs typeface="Montserrat Bold"/>
              </a:defRPr>
            </a:lvl1pPr>
          </a:lstStyle>
          <a:p>
            <a:pPr marL="279400" marR="0" lvl="0" indent="-457200" defTabSz="1219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GB" sz="3200" kern="0" dirty="0">
                <a:solidFill>
                  <a:srgbClr val="1BA6BC"/>
                </a:solidFill>
                <a:latin typeface="Montserrat Light" pitchFamily="2" charset="77"/>
              </a:rPr>
              <a:t>Slide Title (Montserrat Light / Montserrat + Bold)</a:t>
            </a:r>
            <a:endParaRPr lang="en-GB" dirty="0"/>
          </a:p>
        </p:txBody>
      </p:sp>
      <p:pic>
        <p:nvPicPr>
          <p:cNvPr id="13" name="Picture 2" descr="Cornde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87" y="210588"/>
            <a:ext cx="939839" cy="3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1111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8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86"/>
          <p:cNvSpPr txBox="1"/>
          <p:nvPr/>
        </p:nvSpPr>
        <p:spPr>
          <a:xfrm>
            <a:off x="514488" y="2384884"/>
            <a:ext cx="10280116" cy="2934137"/>
          </a:xfrm>
          <a:prstGeom prst="rect">
            <a:avLst/>
          </a:prstGeom>
          <a:noFill/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GB" sz="4800" kern="0" dirty="0">
                <a:solidFill>
                  <a:srgbClr val="FFFFFF"/>
                </a:solidFill>
                <a:latin typeface="Montserrat Light" panose="00000400000000000000" pitchFamily="50" charset="0"/>
                <a:sym typeface="Montserrat Bold"/>
              </a:rPr>
              <a:t>Introduction to</a:t>
            </a:r>
          </a:p>
          <a:p>
            <a:pPr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  <a:t>Error Handling,</a:t>
            </a:r>
            <a:b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</a:br>
            <a: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  <a:t>Logging,</a:t>
            </a:r>
            <a:b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</a:br>
            <a: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  <a:t>Package Management</a:t>
            </a:r>
          </a:p>
          <a:p>
            <a:pPr defTabSz="1219200" hangingPunct="0"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GB" sz="2400" kern="0" dirty="0">
                <a:solidFill>
                  <a:srgbClr val="FFFFFF"/>
                </a:solidFill>
                <a:latin typeface="Montserrat Light" panose="00000400000000000000" pitchFamily="50" charset="0"/>
                <a:ea typeface="Montserrat Bold"/>
                <a:cs typeface="Montserrat Bold"/>
                <a:sym typeface="Montserrat Bold"/>
              </a:rPr>
              <a:t>in Java</a:t>
            </a:r>
            <a:endParaRPr sz="2400" kern="0" dirty="0">
              <a:solidFill>
                <a:srgbClr val="FFFFFF"/>
              </a:solidFill>
              <a:latin typeface="Montserrat Light" panose="00000400000000000000" pitchFamily="50" charset="0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849" y="549715"/>
            <a:ext cx="1020189" cy="210946"/>
          </a:xfrm>
          <a:prstGeom prst="rect">
            <a:avLst/>
          </a:prstGeom>
        </p:spPr>
      </p:pic>
      <p:pic>
        <p:nvPicPr>
          <p:cNvPr id="5" name="Picture 2" descr="https://www.corndel.com/wp-content/uploads/2016/12/Logo_reverse_RGB_5757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719" y="178226"/>
            <a:ext cx="337888" cy="3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27092" y="162504"/>
            <a:ext cx="4341342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/>
            <a:r>
              <a:rPr lang="en-GB" b="1" dirty="0" err="1">
                <a:solidFill>
                  <a:schemeClr val="bg1"/>
                </a:solidFill>
                <a:latin typeface="Trebuchet MS" panose="020B0603020202020204" pitchFamily="34" charset="0"/>
                <a:cs typeface="Montserrat"/>
              </a:rPr>
              <a:t>Corndel</a:t>
            </a:r>
            <a:r>
              <a:rPr lang="en-GB" b="1" dirty="0">
                <a:solidFill>
                  <a:schemeClr val="bg1"/>
                </a:solidFill>
                <a:latin typeface="Trebuchet MS" panose="020B0603020202020204" pitchFamily="34" charset="0"/>
                <a:cs typeface="Montserrat"/>
              </a:rPr>
              <a:t> Software Engineering Academy</a:t>
            </a:r>
            <a:endParaRPr lang="en-GB" dirty="0">
              <a:solidFill>
                <a:schemeClr val="bg1"/>
              </a:solidFill>
              <a:latin typeface="Trebuchet MS" panose="020B0603020202020204" pitchFamily="34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9651" y="477270"/>
            <a:ext cx="2170198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Trebuchet MS" panose="020B0603020202020204" pitchFamily="34" charset="0"/>
                <a:cs typeface="Montserrat"/>
              </a:rPr>
              <a:t>in partnership with</a:t>
            </a:r>
            <a:endParaRPr lang="en-GB" dirty="0">
              <a:solidFill>
                <a:schemeClr val="bg1"/>
              </a:solidFill>
              <a:latin typeface="Trebuchet MS" panose="020B0603020202020204" pitchFamily="34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8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Error</a:t>
            </a:r>
            <a:r>
              <a:rPr lang="en-GB" dirty="0"/>
              <a:t> </a:t>
            </a:r>
            <a:r>
              <a:rPr lang="en-GB" b="1" dirty="0">
                <a:latin typeface="Montserrat" panose="00000500000000000000" pitchFamily="50" charset="0"/>
              </a:rPr>
              <a:t>Handling</a:t>
            </a:r>
            <a:r>
              <a:rPr lang="en-GB" dirty="0"/>
              <a:t> 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1" y="1528040"/>
            <a:ext cx="32599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People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make mistakes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331" y="2110948"/>
            <a:ext cx="6822910" cy="569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Try to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validate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the user’s input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earlier we spot a problem, the easier it will be for the user to correct it.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331" y="2986244"/>
            <a:ext cx="4825945" cy="121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Do not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try to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carry on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regardless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Do not try to guess what the user wanted.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Think about the consequence if we guess wrong.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will the impact to the user be?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Probably something bad!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331" y="4507870"/>
            <a:ext cx="6928014" cy="1646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Make it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as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easy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as possible for the user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fix the problem.</a:t>
            </a:r>
          </a:p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information will they need to fix the problem?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Line / row / column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data that caused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the software is expecting / requires</a:t>
            </a:r>
          </a:p>
        </p:txBody>
      </p:sp>
    </p:spTree>
    <p:extLst>
      <p:ext uri="{BB962C8B-B14F-4D97-AF65-F5344CB8AC3E}">
        <p14:creationId xmlns:p14="http://schemas.microsoft.com/office/powerpoint/2010/main" val="1302242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4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Java Exceptions</a:t>
            </a:r>
            <a:r>
              <a:rPr lang="en-GB" dirty="0"/>
              <a:t> Recap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331" y="1516504"/>
            <a:ext cx="5614221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don’t have to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catch an exception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An exception will cause the program to stop.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That’s often the right thing to do.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331" y="2616219"/>
            <a:ext cx="299714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Can I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fix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the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Catch the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Fix the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331" y="3715934"/>
            <a:ext cx="5614221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Can I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add useful diagnostic info?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Catch the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Add extra information (to the exception, or by logging)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Then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re-throw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the exception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9017" y="2686638"/>
            <a:ext cx="3500775" cy="2058591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SomeException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finally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1062" y="1517923"/>
            <a:ext cx="5614221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try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catch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finally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try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– try the dangerous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catch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– take appropriate action if there’s a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finally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– clean up resources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1062" y="5041384"/>
            <a:ext cx="3585724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throws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you don’t catch the exception, add it to the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throws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in the method signature.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9017" y="5979851"/>
            <a:ext cx="4612517" cy="28503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void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methodName</a:t>
            </a:r>
            <a:r>
              <a:rPr lang="en-GB" sz="1200" dirty="0">
                <a:latin typeface="Lucida Console" panose="020B0609040504020204" pitchFamily="49" charset="0"/>
              </a:rPr>
              <a:t>()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throws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SomeException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919683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 animBg="1"/>
      <p:bldP spid="15" grpId="0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86"/>
          <p:cNvSpPr txBox="1"/>
          <p:nvPr/>
        </p:nvSpPr>
        <p:spPr>
          <a:xfrm>
            <a:off x="514488" y="2384884"/>
            <a:ext cx="10280116" cy="1284647"/>
          </a:xfrm>
          <a:prstGeom prst="rect">
            <a:avLst/>
          </a:prstGeom>
          <a:noFill/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lang="en-GB" sz="4800" kern="0" dirty="0">
              <a:solidFill>
                <a:srgbClr val="FFFFFF"/>
              </a:solidFill>
              <a:latin typeface="Montserrat Light" panose="00000400000000000000" pitchFamily="50" charset="0"/>
              <a:sym typeface="Montserrat Bold"/>
            </a:endParaRPr>
          </a:p>
          <a:p>
            <a:pPr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  <a:t>Logging</a:t>
            </a:r>
            <a:endParaRPr sz="4800" kern="0" dirty="0">
              <a:solidFill>
                <a:srgbClr val="FFFFFF"/>
              </a:solidFill>
              <a:latin typeface="Montserrat Light" pitchFamily="2" charset="77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85921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Software developers </a:t>
            </a:r>
            <a:r>
              <a:rPr lang="en-GB" b="1" dirty="0">
                <a:latin typeface="Montserrat" panose="00000500000000000000" pitchFamily="50" charset="0"/>
              </a:rPr>
              <a:t>make mistakes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3" y="1528453"/>
            <a:ext cx="4507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Your software will be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built by people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(e.g. you).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5639" y="2859149"/>
            <a:ext cx="4910808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Option A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user reports an error, it is probably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 their fault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and we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shouldn’t help them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b="1" dirty="0">
              <a:solidFill>
                <a:srgbClr val="E73565"/>
              </a:solidFill>
              <a:latin typeface="Montserrat" panose="00000500000000000000" pitchFamily="50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our software breaks, it should be a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challenging puzzle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find the mistake.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Our software should be difficult to fix, so we are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punished for making mistakes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b="1" dirty="0">
              <a:solidFill>
                <a:srgbClr val="E73565"/>
              </a:solidFill>
              <a:latin typeface="Montserrat" panose="00000500000000000000" pitchFamily="50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11" y="1528453"/>
            <a:ext cx="507831" cy="50783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34333" y="1820840"/>
            <a:ext cx="39505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Sometimes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even you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will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make mistakes!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99062" y="2859149"/>
            <a:ext cx="5041601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Option B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user reports a problem then, we should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help them resolve the problem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regardless of who caused the problem.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should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make it easy for ourselves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to find and fix any problems with our software.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4333" y="2428917"/>
            <a:ext cx="3610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Question: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What should you do?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5839588" y="2859149"/>
            <a:ext cx="0" cy="2400657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4333" y="5805163"/>
            <a:ext cx="3280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Again, the answer is…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Option B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4333" y="6181241"/>
            <a:ext cx="100666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But it’s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really easy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accidentally build software that feels like Option A!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we are not careful, we will build software where it is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difficult to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find the cause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of a problem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55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60" grpId="0"/>
      <p:bldP spid="61" grpId="0"/>
      <p:bldP spid="62" grpId="0"/>
      <p:bldP spid="65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Finding the cause </a:t>
            </a:r>
            <a:r>
              <a:rPr lang="en-GB" dirty="0"/>
              <a:t>of a problem</a:t>
            </a:r>
            <a:endParaRPr lang="en-GB" b="1" dirty="0">
              <a:latin typeface="Montserrat" panose="000005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540" y="2036284"/>
            <a:ext cx="4920002" cy="27615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Terry</a:t>
            </a:r>
          </a:p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Flight booking software broken!</a:t>
            </a:r>
          </a:p>
          <a:p>
            <a:pPr>
              <a:spcAft>
                <a:spcPts val="6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Attachment: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flights.xlsx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Hi,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Flight Booking Software keeps crashing.</a:t>
            </a:r>
          </a:p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I’m doing a “Bulk Booking” of 30 flights with this file (attached).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keeps saying “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ArithmeticException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crashing.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fix it now? I really need to use it this afternoon.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Thanks,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333" y="1528453"/>
            <a:ext cx="4384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Your software has broken…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4208" y="1528453"/>
            <a:ext cx="5025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What do you want to know from Terry?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4208" y="1970586"/>
            <a:ext cx="454008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exactly was Terry doing?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Using the “Bulk Booking” feature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04208" y="2720495"/>
            <a:ext cx="454008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file was Terry using?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The attached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10" y="2046294"/>
            <a:ext cx="371803" cy="3718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52" y="2796203"/>
            <a:ext cx="371803" cy="3718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04208" y="3470404"/>
            <a:ext cx="454008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Which booking did the software fail on?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Don’t know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92" y="3546112"/>
            <a:ext cx="371803" cy="37180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04208" y="4220313"/>
            <a:ext cx="454008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Which line of code did the software fail on?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Don’t know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384" y="4296021"/>
            <a:ext cx="371803" cy="37180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04209" y="4975886"/>
            <a:ext cx="434038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calculation (arithmetic) was our code trying to do that caused the failure?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Don’t know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693" y="5159316"/>
            <a:ext cx="371803" cy="37180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04209" y="5946902"/>
            <a:ext cx="31022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were the input numbers to the calculation?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Don’t know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5" y="6130332"/>
            <a:ext cx="371803" cy="371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98" y="1382259"/>
            <a:ext cx="507831" cy="50783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69487" y="5531119"/>
            <a:ext cx="42058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can use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logging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to help us answer these remaining questions.</a:t>
            </a:r>
            <a:endParaRPr lang="en-GB" b="1" dirty="0">
              <a:solidFill>
                <a:srgbClr val="E73565"/>
              </a:solidFill>
              <a:latin typeface="Montserrat" panose="00000500000000000000" pitchFamily="50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864240" y="3394841"/>
            <a:ext cx="462455" cy="3290725"/>
          </a:xfrm>
          <a:prstGeom prst="leftBrace">
            <a:avLst>
              <a:gd name="adj1" fmla="val 44697"/>
              <a:gd name="adj2" fmla="val 73340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184634" y="6316233"/>
            <a:ext cx="24906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But what is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logging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?</a:t>
            </a:r>
            <a:endParaRPr lang="en-GB" b="1" dirty="0">
              <a:solidFill>
                <a:srgbClr val="E73565"/>
              </a:solidFill>
              <a:latin typeface="Montserrat" panose="00000500000000000000" pitchFamily="50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44540" y="2796203"/>
            <a:ext cx="49200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09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3" grpId="0"/>
      <p:bldP spid="14" grpId="0"/>
      <p:bldP spid="15" grpId="0"/>
      <p:bldP spid="16" grpId="0"/>
      <p:bldP spid="19" grpId="0"/>
      <p:bldP spid="21" grpId="0"/>
      <p:bldP spid="24" grpId="0"/>
      <p:bldP spid="26" grpId="0"/>
      <p:bldP spid="30" grpId="0"/>
      <p:bldP spid="10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b="1" dirty="0">
                <a:latin typeface="Montserrat" panose="00000500000000000000" pitchFamily="50" charset="0"/>
              </a:rPr>
              <a:t>logging?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333" y="1528453"/>
            <a:ext cx="4384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have seen this code before: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4333" y="3778066"/>
            <a:ext cx="54565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Why won’t we be able to see the console?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333" y="4233326"/>
            <a:ext cx="545656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might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close the console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When we close the console, the output will be forgotten.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442" y="1849088"/>
            <a:ext cx="3555780" cy="28503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“Some message”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333" y="2243768"/>
            <a:ext cx="4384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This is basic logging.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332" y="2764488"/>
            <a:ext cx="58244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When we use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we are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printing to the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console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(the output window in IntelliJ, or the command prompt)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4332" y="3265234"/>
            <a:ext cx="82207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This has been useful so far, but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you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won’t always be able to see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what’s in the console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4332" y="4816716"/>
            <a:ext cx="533043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console (normally) has a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finite history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Anything older than e.g. ~1000 lines will be forgotten.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333" y="5400106"/>
            <a:ext cx="577187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software might be running on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someone else’ computer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They might not know how to send us the console output.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332" y="5983496"/>
            <a:ext cx="5771875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There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might not be a console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software is a running in a web server, the console output is often not displayed anywhere.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3362" y="3782918"/>
            <a:ext cx="46914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What do we do instead?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23361" y="4233326"/>
            <a:ext cx="438450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Instead of logging to the console, we often: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Write to a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Save to a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Send an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email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Save to an online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logging service</a:t>
            </a:r>
          </a:p>
        </p:txBody>
      </p:sp>
    </p:spTree>
    <p:extLst>
      <p:ext uri="{BB962C8B-B14F-4D97-AF65-F5344CB8AC3E}">
        <p14:creationId xmlns:p14="http://schemas.microsoft.com/office/powerpoint/2010/main" val="971019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3" grpId="0" animBg="1"/>
      <p:bldP spid="28" grpId="0"/>
      <p:bldP spid="31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Logging </a:t>
            </a:r>
            <a:r>
              <a:rPr lang="en-GB" b="1" dirty="0">
                <a:latin typeface="Montserrat" panose="00000500000000000000" pitchFamily="50" charset="0"/>
              </a:rPr>
              <a:t>in</a:t>
            </a:r>
            <a:r>
              <a:rPr lang="en-GB" dirty="0"/>
              <a:t> </a:t>
            </a:r>
            <a:r>
              <a:rPr lang="en-GB" b="1" dirty="0">
                <a:latin typeface="Montserrat" panose="00000500000000000000" pitchFamily="50" charset="0"/>
              </a:rPr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333" y="1528453"/>
            <a:ext cx="553013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 Java, we use a library* called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Log4j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to help us do logging.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*We’ll cover what a library is in a few slides time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2442" y="2410297"/>
            <a:ext cx="7150318" cy="3673793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class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HelloWorld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1200" dirty="0">
                <a:latin typeface="Lucida Console" panose="020B0609040504020204" pitchFamily="49" charset="0"/>
              </a:rPr>
              <a:t>main(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[] </a:t>
            </a:r>
            <a:r>
              <a:rPr lang="en-GB" sz="1200" dirty="0" err="1">
                <a:latin typeface="Lucida Console" panose="020B0609040504020204" pitchFamily="49" charset="0"/>
              </a:rPr>
              <a:t>args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7923" y="2606961"/>
            <a:ext cx="3761235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Add these imports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and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 create the logger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  <a:p>
            <a:pPr>
              <a:spcAft>
                <a:spcPts val="3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These lines are always the same.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It’s ok to just copy/paste them.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7923" y="3758161"/>
            <a:ext cx="3673870" cy="213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Use the logger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Log4j has 6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levels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of logging, depending on how important the information is.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we use these levels well, then we can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change a configuration setting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change which log messages are saved.</a:t>
            </a:r>
          </a:p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e.g. we might want: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all messages to be saved to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only error and above to be emailed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2441" y="2410297"/>
            <a:ext cx="7150318" cy="3673793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import</a:t>
            </a:r>
            <a:r>
              <a:rPr lang="en-GB" sz="1200" dirty="0">
                <a:latin typeface="Lucida Console" panose="020B0609040504020204" pitchFamily="49" charset="0"/>
              </a:rPr>
              <a:t> org.apache.logging.log4j.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LogManager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import</a:t>
            </a:r>
            <a:r>
              <a:rPr lang="en-GB" sz="1200" dirty="0">
                <a:latin typeface="Lucida Console" panose="020B0609040504020204" pitchFamily="49" charset="0"/>
              </a:rPr>
              <a:t> org.apache.logging.log4j.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Logger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endParaRPr lang="en-GB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class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HelloWorld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1200" dirty="0">
                <a:latin typeface="Lucida Console" panose="020B0609040504020204" pitchFamily="49" charset="0"/>
              </a:rPr>
              <a:t>main(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[] </a:t>
            </a:r>
            <a:r>
              <a:rPr lang="en-GB" sz="1200" dirty="0" err="1">
                <a:latin typeface="Lucida Console" panose="020B0609040504020204" pitchFamily="49" charset="0"/>
              </a:rPr>
              <a:t>args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2441" y="2410297"/>
            <a:ext cx="7150318" cy="3673793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import</a:t>
            </a:r>
            <a:r>
              <a:rPr lang="en-GB" sz="1200" dirty="0">
                <a:latin typeface="Lucida Console" panose="020B0609040504020204" pitchFamily="49" charset="0"/>
              </a:rPr>
              <a:t> org.apache.logging.log4j.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LogManager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import</a:t>
            </a:r>
            <a:r>
              <a:rPr lang="en-GB" sz="1200" dirty="0">
                <a:latin typeface="Lucida Console" panose="020B0609040504020204" pitchFamily="49" charset="0"/>
              </a:rPr>
              <a:t> org.apache.logging.log4j.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Logger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endParaRPr lang="en-GB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class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HelloWorld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private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static final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Logger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logger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LogManager</a:t>
            </a:r>
            <a:r>
              <a:rPr lang="en-GB" sz="1200" dirty="0" err="1">
                <a:latin typeface="Lucida Console" panose="020B0609040504020204" pitchFamily="49" charset="0"/>
              </a:rPr>
              <a:t>.getLogger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1200" dirty="0">
                <a:latin typeface="Lucida Console" panose="020B0609040504020204" pitchFamily="49" charset="0"/>
              </a:rPr>
              <a:t>main(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[] </a:t>
            </a:r>
            <a:r>
              <a:rPr lang="en-GB" sz="1200" dirty="0" err="1">
                <a:latin typeface="Lucida Console" panose="020B0609040504020204" pitchFamily="49" charset="0"/>
              </a:rPr>
              <a:t>args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2440" y="2410297"/>
            <a:ext cx="7150318" cy="3673793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import</a:t>
            </a:r>
            <a:r>
              <a:rPr lang="en-GB" sz="1200" dirty="0">
                <a:latin typeface="Lucida Console" panose="020B0609040504020204" pitchFamily="49" charset="0"/>
              </a:rPr>
              <a:t> org.apache.logging.log4j.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LogManager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import</a:t>
            </a:r>
            <a:r>
              <a:rPr lang="en-GB" sz="1200" dirty="0">
                <a:latin typeface="Lucida Console" panose="020B0609040504020204" pitchFamily="49" charset="0"/>
              </a:rPr>
              <a:t> org.apache.logging.log4j.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Logger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endParaRPr lang="en-GB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class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HelloWorld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private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static final 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Logger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logger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LogManager</a:t>
            </a:r>
            <a:r>
              <a:rPr lang="en-GB" sz="1200" dirty="0" err="1">
                <a:latin typeface="Lucida Console" panose="020B0609040504020204" pitchFamily="49" charset="0"/>
              </a:rPr>
              <a:t>.getLogger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1200" dirty="0">
                <a:latin typeface="Lucida Console" panose="020B0609040504020204" pitchFamily="49" charset="0"/>
              </a:rPr>
              <a:t>main(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latin typeface="Lucida Console" panose="020B0609040504020204" pitchFamily="49" charset="0"/>
              </a:rPr>
              <a:t>[] </a:t>
            </a:r>
            <a:r>
              <a:rPr lang="en-GB" sz="1200" dirty="0" err="1">
                <a:latin typeface="Lucida Console" panose="020B0609040504020204" pitchFamily="49" charset="0"/>
              </a:rPr>
              <a:t>args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logger.fatal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“This is so broken I’m closing the app right away!"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logger.error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“This is problematic"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logger.warn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“This seems odd, but I’m able to continue"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logger.info 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“This might be useful for you to know"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logger.debug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“Here’s lots of detailed technical info"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logger.trace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“If you’re logging every single line of code"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441" y="3058509"/>
            <a:ext cx="6277959" cy="186961"/>
          </a:xfrm>
          <a:prstGeom prst="roundRect">
            <a:avLst>
              <a:gd name="adj" fmla="val 36775"/>
            </a:avLst>
          </a:prstGeom>
          <a:solidFill>
            <a:srgbClr val="F2F2F2">
              <a:alpha val="80000"/>
            </a:srgbClr>
          </a:solidFill>
        </p:spPr>
        <p:txBody>
          <a:bodyPr wrap="square" rtlCol="0">
            <a:noAutofit/>
          </a:bodyPr>
          <a:lstStyle/>
          <a:p>
            <a:endParaRPr lang="en-GB" sz="1100" dirty="0">
              <a:latin typeface="Lucida Console" panose="020B060904050402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441" y="3664681"/>
            <a:ext cx="6277959" cy="186961"/>
          </a:xfrm>
          <a:prstGeom prst="roundRect">
            <a:avLst>
              <a:gd name="adj" fmla="val 36775"/>
            </a:avLst>
          </a:prstGeom>
          <a:solidFill>
            <a:srgbClr val="F2F2F2">
              <a:alpha val="80000"/>
            </a:srgbClr>
          </a:solidFill>
        </p:spPr>
        <p:txBody>
          <a:bodyPr wrap="square" rtlCol="0">
            <a:noAutofit/>
          </a:bodyPr>
          <a:lstStyle/>
          <a:p>
            <a:endParaRPr lang="en-GB" sz="1100" dirty="0">
              <a:latin typeface="Lucida Console" panose="020B060904050402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2441" y="5609591"/>
            <a:ext cx="6277959" cy="360285"/>
          </a:xfrm>
          <a:prstGeom prst="roundRect">
            <a:avLst>
              <a:gd name="adj" fmla="val 36775"/>
            </a:avLst>
          </a:prstGeom>
          <a:solidFill>
            <a:srgbClr val="F2F2F2">
              <a:alpha val="80000"/>
            </a:srgbClr>
          </a:solidFill>
        </p:spPr>
        <p:txBody>
          <a:bodyPr wrap="square" rtlCol="0">
            <a:noAutofit/>
          </a:bodyPr>
          <a:lstStyle/>
          <a:p>
            <a:endParaRPr lang="en-GB" sz="1100" dirty="0">
              <a:latin typeface="Lucida Console" panose="020B060904050402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18842" y="2714684"/>
            <a:ext cx="3280973" cy="0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Arrow Connector 24"/>
          <p:cNvCxnSpPr/>
          <p:nvPr/>
        </p:nvCxnSpPr>
        <p:spPr>
          <a:xfrm flipH="1">
            <a:off x="6821217" y="2827283"/>
            <a:ext cx="1378598" cy="633635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Left Brace 28"/>
          <p:cNvSpPr/>
          <p:nvPr/>
        </p:nvSpPr>
        <p:spPr>
          <a:xfrm flipH="1">
            <a:off x="7737360" y="3851642"/>
            <a:ext cx="462455" cy="1757949"/>
          </a:xfrm>
          <a:prstGeom prst="leftBrace">
            <a:avLst>
              <a:gd name="adj1" fmla="val 44697"/>
              <a:gd name="adj2" fmla="val 21787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534333" y="2068639"/>
            <a:ext cx="5530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Here’s how we use it:</a:t>
            </a:r>
          </a:p>
        </p:txBody>
      </p:sp>
      <p:cxnSp>
        <p:nvCxnSpPr>
          <p:cNvPr id="43" name="Elbow Connector 42"/>
          <p:cNvCxnSpPr/>
          <p:nvPr/>
        </p:nvCxnSpPr>
        <p:spPr>
          <a:xfrm>
            <a:off x="1478900" y="5277394"/>
            <a:ext cx="1428206" cy="1115887"/>
          </a:xfrm>
          <a:prstGeom prst="bentConnector3">
            <a:avLst>
              <a:gd name="adj1" fmla="val -42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44"/>
          <p:cNvSpPr txBox="1"/>
          <p:nvPr/>
        </p:nvSpPr>
        <p:spPr>
          <a:xfrm>
            <a:off x="3038224" y="6280755"/>
            <a:ext cx="37612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These are the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most common levels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2439" y="4164639"/>
            <a:ext cx="7150319" cy="1112755"/>
          </a:xfrm>
          <a:prstGeom prst="rect">
            <a:avLst/>
          </a:prstGeom>
          <a:solidFill>
            <a:srgbClr val="E73565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88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27" grpId="0"/>
      <p:bldP spid="32" grpId="0" animBg="1"/>
      <p:bldP spid="39" grpId="0" animBg="1"/>
      <p:bldP spid="40" grpId="0" animBg="1"/>
      <p:bldP spid="18" grpId="0" animBg="1"/>
      <p:bldP spid="19" grpId="0" animBg="1"/>
      <p:bldP spid="20" grpId="0" animBg="1"/>
      <p:bldP spid="29" grpId="0" animBg="1"/>
      <p:bldP spid="41" grpId="0"/>
      <p:bldP spid="45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How</a:t>
            </a:r>
            <a:r>
              <a:rPr lang="en-GB" dirty="0"/>
              <a:t> </a:t>
            </a:r>
            <a:r>
              <a:rPr lang="en-GB" b="1" dirty="0">
                <a:latin typeface="Montserrat" panose="00000500000000000000" pitchFamily="50" charset="0"/>
              </a:rPr>
              <a:t>much </a:t>
            </a:r>
            <a:r>
              <a:rPr lang="en-GB" dirty="0"/>
              <a:t>should I log?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333" y="1528453"/>
            <a:ext cx="5530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Knowing how much you should log can be hard!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333" y="1965829"/>
            <a:ext cx="6013612" cy="569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We need to log enough…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should log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enough to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diagnose problems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when they occur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333" y="3717448"/>
            <a:ext cx="4416039" cy="569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…but not too much!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Problems with logging too much: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8426" y="3892681"/>
            <a:ext cx="5962650" cy="475059"/>
          </a:xfrm>
          <a:prstGeom prst="roundRect">
            <a:avLst>
              <a:gd name="adj" fmla="val 1375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Lucida Console" panose="020B0609040504020204" pitchFamily="49" charset="0"/>
              </a:rPr>
              <a:t>logger.info 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“We’re about to add 1 to the value of ‘total’"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total = total + 1;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8426" y="4777409"/>
            <a:ext cx="5055306" cy="2211794"/>
          </a:xfrm>
          <a:prstGeom prst="roundRect">
            <a:avLst>
              <a:gd name="adj" fmla="val 4216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Lucida Console" panose="020B0609040504020204" pitchFamily="49" charset="0"/>
              </a:rPr>
              <a:t>2019-02-13 14:35:00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14:35:00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14:35:00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14:35:01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14:35:01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14:35:01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14:35:02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14:35:02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14:35:02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14:35:03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14:35:03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14:35:03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14:35:04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14:35:04 INFO: We’re about to add 1 to the value of ‘total’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2019-02-13 14:35:04 INFO: We’re about to add 1 to the value of ‘total’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4333" y="4483588"/>
            <a:ext cx="44160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code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will be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cluttered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333" y="4895785"/>
            <a:ext cx="44160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log file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will be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cluttered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4333" y="5307982"/>
            <a:ext cx="36067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We’re less likely to think about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what’s useful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to log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in each case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4333" y="5935622"/>
            <a:ext cx="34806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we add too much logging, it might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slow down our software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89738" y="4056642"/>
            <a:ext cx="2508688" cy="524014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/>
          <p:cNvCxnSpPr/>
          <p:nvPr/>
        </p:nvCxnSpPr>
        <p:spPr>
          <a:xfrm>
            <a:off x="3499945" y="4990325"/>
            <a:ext cx="2298481" cy="7964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534332" y="2672207"/>
            <a:ext cx="7495571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Start by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logging errors</a:t>
            </a:r>
            <a:b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When you log an error, remember: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the error message is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for you, the developer!</a:t>
            </a:r>
            <a:b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Think about: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what will you need to know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be able to diagnose the problem?</a:t>
            </a:r>
          </a:p>
        </p:txBody>
      </p:sp>
    </p:spTree>
    <p:extLst>
      <p:ext uri="{BB962C8B-B14F-4D97-AF65-F5344CB8AC3E}">
        <p14:creationId xmlns:p14="http://schemas.microsoft.com/office/powerpoint/2010/main" val="3283058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 animBg="1"/>
      <p:bldP spid="28" grpId="0" animBg="1"/>
      <p:bldP spid="30" grpId="0"/>
      <p:bldP spid="31" grpId="0"/>
      <p:bldP spid="33" grpId="0"/>
      <p:bldP spid="34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Logging</a:t>
            </a:r>
            <a:r>
              <a:rPr lang="en-GB" dirty="0"/>
              <a:t> 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1" y="1528040"/>
            <a:ext cx="4479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Software developers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make mistakes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331" y="2110948"/>
            <a:ext cx="68229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Make it easy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for yourself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find and fix problems.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4330" y="2693856"/>
            <a:ext cx="6486579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 err="1">
                <a:latin typeface="Lucida Console" panose="020B0609040504020204" pitchFamily="49" charset="0"/>
              </a:rPr>
              <a:t>System.out.println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is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only good for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development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When your software is running on another computer, 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won’t have access to the console!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331" y="4875334"/>
            <a:ext cx="6928014" cy="569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Log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enough to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diagnose problems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when they occur.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Think: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what information will you need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diagnose the problem?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330" y="3784595"/>
            <a:ext cx="6486579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Use a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logging library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like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Log4j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It has lots of useful features.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Use different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log levels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: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error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warn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info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debug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331" y="5756456"/>
            <a:ext cx="6928014" cy="569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Don’t add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too much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logging.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Otherwise it will end up being unhelpful and will clutter your code.</a:t>
            </a:r>
          </a:p>
        </p:txBody>
      </p:sp>
    </p:spTree>
    <p:extLst>
      <p:ext uri="{BB962C8B-B14F-4D97-AF65-F5344CB8AC3E}">
        <p14:creationId xmlns:p14="http://schemas.microsoft.com/office/powerpoint/2010/main" val="1303490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4" grpId="0"/>
      <p:bldP spid="29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86"/>
          <p:cNvSpPr txBox="1"/>
          <p:nvPr/>
        </p:nvSpPr>
        <p:spPr>
          <a:xfrm>
            <a:off x="514488" y="2384884"/>
            <a:ext cx="10280116" cy="1284647"/>
          </a:xfrm>
          <a:prstGeom prst="rect">
            <a:avLst/>
          </a:prstGeom>
          <a:noFill/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endParaRPr lang="en-GB" sz="4800" kern="0" dirty="0">
              <a:solidFill>
                <a:srgbClr val="FFFFFF"/>
              </a:solidFill>
              <a:latin typeface="Montserrat Light" panose="00000400000000000000" pitchFamily="50" charset="0"/>
              <a:sym typeface="Montserrat Bold"/>
            </a:endParaRPr>
          </a:p>
          <a:p>
            <a:pPr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  <a:t>Package Management</a:t>
            </a:r>
            <a:endParaRPr sz="4800" kern="0" dirty="0">
              <a:solidFill>
                <a:srgbClr val="FFFFFF"/>
              </a:solidFill>
              <a:latin typeface="Montserrat Light" pitchFamily="2" charset="77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80777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86"/>
          <p:cNvSpPr txBox="1"/>
          <p:nvPr/>
        </p:nvSpPr>
        <p:spPr>
          <a:xfrm>
            <a:off x="514488" y="2384884"/>
            <a:ext cx="10280116" cy="128464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hangingPunct="0">
              <a:lnSpc>
                <a:spcPts val="5000"/>
              </a:lnSpc>
              <a:defRPr sz="9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b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</a:br>
            <a: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sym typeface="Montserrat Bold"/>
              </a:rPr>
              <a:t>Error </a:t>
            </a:r>
            <a:r>
              <a:rPr lang="en-GB" sz="4800" b="1" kern="0" dirty="0">
                <a:solidFill>
                  <a:srgbClr val="FFFFFF"/>
                </a:solidFill>
                <a:latin typeface="Montserrat" panose="00000500000000000000" pitchFamily="50" charset="0"/>
                <a:ea typeface="Montserrat Bold"/>
                <a:cs typeface="Montserrat Bold"/>
                <a:sym typeface="Montserrat Bold"/>
              </a:rPr>
              <a:t>Handling</a:t>
            </a:r>
            <a:endParaRPr sz="4800" b="1" kern="0" dirty="0">
              <a:solidFill>
                <a:srgbClr val="FFFFFF"/>
              </a:solidFill>
              <a:latin typeface="Montserrat" panose="00000500000000000000" pitchFamily="50" charset="0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23141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What code should </a:t>
            </a:r>
            <a:r>
              <a:rPr lang="en-GB" b="1" dirty="0">
                <a:latin typeface="Montserrat" panose="00000500000000000000" pitchFamily="50" charset="0"/>
              </a:rPr>
              <a:t>you</a:t>
            </a:r>
            <a:r>
              <a:rPr lang="en-GB" dirty="0"/>
              <a:t> write?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333" y="1528453"/>
            <a:ext cx="5530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When you are given a programming task, you could: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8223" y="2144505"/>
            <a:ext cx="3291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Write some code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yourself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38223" y="2740776"/>
            <a:ext cx="36067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Very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flexible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code will work just the way you want it 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1524" y="2144505"/>
            <a:ext cx="580781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Use code that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someone else has already written</a:t>
            </a:r>
            <a:b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</a:br>
            <a:r>
              <a: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(with their permission)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6790" y="2618257"/>
            <a:ext cx="3275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6"/>
                </a:solidFill>
                <a:latin typeface="Montserrat" panose="00000500000000000000" pitchFamily="50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8223" y="3552468"/>
            <a:ext cx="36067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Slow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to write</a:t>
            </a:r>
            <a:endParaRPr lang="en-GB" sz="1400" b="1" dirty="0">
              <a:solidFill>
                <a:srgbClr val="E73565"/>
              </a:solidFill>
              <a:latin typeface="Montserrat" panose="00000500000000000000" pitchFamily="50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will have to build everything yourself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6790" y="3429949"/>
            <a:ext cx="3275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2"/>
                </a:solidFill>
                <a:latin typeface="Montserrat" panose="00000500000000000000" pitchFamily="50" charset="0"/>
              </a:rPr>
              <a:t>–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38223" y="4364160"/>
            <a:ext cx="36067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More likely to make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mistakes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might not have thought of all the edge cases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6790" y="4241641"/>
            <a:ext cx="3275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2"/>
                </a:solidFill>
                <a:latin typeface="Montserrat" panose="00000500000000000000" pitchFamily="50" charset="0"/>
              </a:rPr>
              <a:t>–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8223" y="5175852"/>
            <a:ext cx="3606744" cy="906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Often the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only option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a customer is asking you to build a bespoke system for them, presumably it doesn’t already exist, otherwise they’d just use it!</a:t>
            </a:r>
          </a:p>
        </p:txBody>
      </p:sp>
      <p:sp>
        <p:nvSpPr>
          <p:cNvPr id="25" name="TextBox 24"/>
          <p:cNvSpPr txBox="1"/>
          <p:nvPr/>
        </p:nvSpPr>
        <p:spPr>
          <a:xfrm rot="1036663">
            <a:off x="996790" y="5202076"/>
            <a:ext cx="3275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dirty="0">
                <a:solidFill>
                  <a:schemeClr val="accent4"/>
                </a:solidFill>
                <a:latin typeface="Montserrat" panose="00000500000000000000" pitchFamily="50" charset="0"/>
              </a:rPr>
              <a:t>~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9615" y="2740776"/>
            <a:ext cx="4405529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It can make development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much quicker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can “copy/paste” their code and save yourself lots of time!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8183" y="2618257"/>
            <a:ext cx="3275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6"/>
                </a:solidFill>
                <a:latin typeface="Montserrat" panose="00000500000000000000" pitchFamily="50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9615" y="3552468"/>
            <a:ext cx="4405529" cy="2065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Typically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much more reliable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You’re busy.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have an app to build.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don’t have time to think about all the details and edge cases of logging.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Someone else who cares about logging will have spent months thinking about it and will have made a brilliant logging library.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Just use their code (with their permission!)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68183" y="3429949"/>
            <a:ext cx="32751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6"/>
                </a:solidFill>
                <a:latin typeface="Montserrat" panose="00000500000000000000" pitchFamily="50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4449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7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7" grpId="0"/>
      <p:bldP spid="29" grpId="0"/>
      <p:bldP spid="32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What sort of code </a:t>
            </a:r>
            <a:r>
              <a:rPr lang="en-GB" dirty="0"/>
              <a:t>might we be able to re-use?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332" y="1528453"/>
            <a:ext cx="75796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you’re about to write some code, ask yourself: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332" y="1871243"/>
            <a:ext cx="75796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“is this a problem that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lots of developers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will need to solve”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4332" y="2275587"/>
            <a:ext cx="80631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answer is “Yes”, then you’ll probably find that someone has written a library for it.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4333" y="2839474"/>
            <a:ext cx="2292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Some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 examples…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1851" y="4432229"/>
            <a:ext cx="10527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logging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9497" y="3192235"/>
            <a:ext cx="2313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automated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testing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50837" y="5825190"/>
            <a:ext cx="25872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reading / writing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files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7882" y="6177541"/>
            <a:ext cx="2313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using a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database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4757" y="4647007"/>
            <a:ext cx="2313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serving a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website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3781" y="4155230"/>
            <a:ext cx="18813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date and time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calculations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12947" y="5358139"/>
            <a:ext cx="20705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sending emails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83782" y="3569019"/>
            <a:ext cx="9849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maths</a:t>
            </a:r>
          </a:p>
        </p:txBody>
      </p:sp>
    </p:spTree>
    <p:extLst>
      <p:ext uri="{BB962C8B-B14F-4D97-AF65-F5344CB8AC3E}">
        <p14:creationId xmlns:p14="http://schemas.microsoft.com/office/powerpoint/2010/main" val="3091034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6" grpId="0"/>
      <p:bldP spid="28" grpId="0"/>
      <p:bldP spid="30" grpId="0"/>
      <p:bldP spid="31" grpId="0"/>
      <p:bldP spid="33" grpId="0"/>
      <p:bldP spid="39" grpId="0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Where do we find </a:t>
            </a:r>
            <a:r>
              <a:rPr lang="en-GB" dirty="0"/>
              <a:t>code we can re-use?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333" y="1528453"/>
            <a:ext cx="624484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Start by searching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for the code you need.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Include “Java” in the search (e.g.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“Java read file”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should find lots of articles that point you at a library you can use.</a:t>
            </a:r>
          </a:p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These libraries will be in one of two places: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4333" y="3041928"/>
            <a:ext cx="43845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1. Built into 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4333" y="3409805"/>
            <a:ext cx="50151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There’s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lots of useful functionality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built into Java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e.g. reading / writing files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333" y="4797259"/>
            <a:ext cx="43845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2. In a third-party library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333" y="5165136"/>
            <a:ext cx="52673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i.e. some person or organisation has written the 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4332" y="3931570"/>
            <a:ext cx="52673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This is really easy to use.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can normally just copy/paste the code that you need.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4333" y="5465120"/>
            <a:ext cx="52673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This is a bit more complicated, but still fairly easy!</a:t>
            </a:r>
          </a:p>
        </p:txBody>
      </p:sp>
    </p:spTree>
    <p:extLst>
      <p:ext uri="{BB962C8B-B14F-4D97-AF65-F5344CB8AC3E}">
        <p14:creationId xmlns:p14="http://schemas.microsoft.com/office/powerpoint/2010/main" val="2696026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  <p:bldP spid="27" grpId="0"/>
      <p:bldP spid="29" grpId="0"/>
      <p:bldP spid="32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How do we use </a:t>
            </a:r>
            <a:r>
              <a:rPr lang="en-GB" b="1" dirty="0">
                <a:latin typeface="Montserrat" panose="00000500000000000000" pitchFamily="50" charset="0"/>
              </a:rPr>
              <a:t>a third-party library?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34333" y="1528453"/>
            <a:ext cx="62448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There are two ways of using third-party libraries: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8223" y="2152222"/>
            <a:ext cx="3291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Copying the code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manually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8223" y="2740776"/>
            <a:ext cx="36067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Find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the library</a:t>
            </a:r>
            <a:endParaRPr lang="en-GB" sz="1400" b="1" dirty="0">
              <a:solidFill>
                <a:srgbClr val="E73565"/>
              </a:solidFill>
              <a:latin typeface="Montserrat" panose="00000500000000000000" pitchFamily="50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Using Google, looking in articles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9615" y="2144534"/>
            <a:ext cx="35375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Using a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package manager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8223" y="3552468"/>
            <a:ext cx="36067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Download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the library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 might want to save it into source control (Git)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38223" y="4364160"/>
            <a:ext cx="36067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Add it to your project</a:t>
            </a:r>
            <a:endParaRPr lang="en-GB" sz="1400" b="1" dirty="0">
              <a:solidFill>
                <a:srgbClr val="E73565"/>
              </a:solidFill>
              <a:latin typeface="Montserrat" panose="00000500000000000000" pitchFamily="50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 IntelliJ, make you code aware of the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38223" y="5175852"/>
            <a:ext cx="3606744" cy="7586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If the library has any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dependencies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,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repeat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the process for each of them</a:t>
            </a:r>
            <a:endParaRPr lang="en-GB" sz="1400" b="1" dirty="0">
              <a:solidFill>
                <a:srgbClr val="E73565"/>
              </a:solidFill>
              <a:latin typeface="Montserrat" panose="00000500000000000000" pitchFamily="50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There might be a lot of dependencies!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9615" y="2740776"/>
            <a:ext cx="4836454" cy="7417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Search in a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well-known location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Each language has a well-known packages repository.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For Java, this is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Maven Central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(mvnrepository.com)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9615" y="3801761"/>
            <a:ext cx="4405529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Copy a small piece of configuration</a:t>
            </a:r>
            <a:endParaRPr lang="en-GB" sz="1400" b="1" dirty="0">
              <a:solidFill>
                <a:srgbClr val="E73565"/>
              </a:solidFill>
              <a:latin typeface="Montserrat" panose="00000500000000000000" pitchFamily="50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For Maven, we add this configuration to our </a:t>
            </a:r>
            <a:r>
              <a:rPr lang="en-GB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pom.xml</a:t>
            </a: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file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9615" y="4659613"/>
            <a:ext cx="4405529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Enjoy!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That was easy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9615" y="5517465"/>
            <a:ext cx="4405529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Automatic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updates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That was easy too!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8223" y="6246076"/>
            <a:ext cx="3785418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Check for updates</a:t>
            </a:r>
            <a:endParaRPr lang="en-GB" sz="1400" b="1" dirty="0">
              <a:solidFill>
                <a:srgbClr val="E73565"/>
              </a:solidFill>
              <a:latin typeface="Montserrat" panose="00000500000000000000" pitchFamily="50" charset="0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And install the updates (and any new dependencies)</a:t>
            </a:r>
          </a:p>
        </p:txBody>
      </p:sp>
    </p:spTree>
    <p:extLst>
      <p:ext uri="{BB962C8B-B14F-4D97-AF65-F5344CB8AC3E}">
        <p14:creationId xmlns:p14="http://schemas.microsoft.com/office/powerpoint/2010/main" val="110319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8" grpId="0"/>
      <p:bldP spid="24" grpId="0"/>
      <p:bldP spid="26" grpId="0"/>
      <p:bldP spid="28" grpId="0"/>
      <p:bldP spid="30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b="1" dirty="0">
                <a:latin typeface="Montserrat" panose="00000500000000000000" pitchFamily="50" charset="0"/>
              </a:rPr>
              <a:t>Package Management</a:t>
            </a:r>
            <a:r>
              <a:rPr lang="en-GB" dirty="0"/>
              <a:t> 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1" y="1528040"/>
            <a:ext cx="103648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possible,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re-use someone else’s code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rather than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writing it from scratch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29" y="3175424"/>
            <a:ext cx="68229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Java has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lot of useful functionality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built-in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329" y="2205538"/>
            <a:ext cx="8872429" cy="569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Ask yourself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“is this a problem that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lots of developers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will need to solve”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answer is “Yes”, then you’ll probably find that someone has written a library for it.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329" y="3852922"/>
            <a:ext cx="68229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not,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look for a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library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329" y="4530420"/>
            <a:ext cx="6822910" cy="569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Use a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package management system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whenever possible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For Java, use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31446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8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People </a:t>
            </a:r>
            <a:r>
              <a:rPr lang="en-GB" b="1" dirty="0">
                <a:latin typeface="Montserrat" panose="00000500000000000000" pitchFamily="50" charset="0"/>
              </a:rPr>
              <a:t>make mistakes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3" y="1528453"/>
            <a:ext cx="3610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Your software will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interact with people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638" y="2859149"/>
            <a:ext cx="5022405" cy="2677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Option A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user makes a mistake, your software should try to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carry on regardless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that gives the output wrong, then it is 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the user’s fault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for giving us incorrect input.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user makes a mistake, it is our job to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punish them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and to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teach them a lesson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so they aren’t so foolish next time.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17" y="1528453"/>
            <a:ext cx="507831" cy="50783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34333" y="1817449"/>
            <a:ext cx="3610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Sometimes people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make mistakes!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14979" y="2859149"/>
            <a:ext cx="5108445" cy="2677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Option B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When the user enters any input, we should 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try to validate it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in case there’s a mistake.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we think they might have made a mistake, we should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politely tell them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and give them the opportunity to fix the mistake.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should </a:t>
            </a: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make it as easy as possible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for them to notice, find and fix the mistake.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4333" y="2428917"/>
            <a:ext cx="36102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Question: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What should we do?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5965712" y="2859149"/>
            <a:ext cx="0" cy="2677656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4333" y="5805163"/>
            <a:ext cx="14753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answer is…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82180" y="5774385"/>
            <a:ext cx="12935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Option A</a:t>
            </a:r>
            <a:endParaRPr lang="en-GB" dirty="0">
              <a:solidFill>
                <a:srgbClr val="E7356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82180" y="5774385"/>
            <a:ext cx="129358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Option B</a:t>
            </a:r>
            <a:endParaRPr lang="en-GB" dirty="0">
              <a:solidFill>
                <a:srgbClr val="E7356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4333" y="6181241"/>
            <a:ext cx="100666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But it’s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really easy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to accidentally build software that feels like Option A!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 particular, if there’s an error, be careful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not to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carry on regardless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06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60" grpId="0"/>
      <p:bldP spid="61" grpId="0"/>
      <p:bldP spid="62" grpId="0"/>
      <p:bldP spid="65" grpId="0"/>
      <p:bldP spid="66" grpId="0"/>
      <p:bldP spid="66" grpId="1"/>
      <p:bldP spid="67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That looks wrong. </a:t>
            </a:r>
            <a:r>
              <a:rPr lang="en-GB" b="1" dirty="0">
                <a:latin typeface="Montserrat" panose="00000500000000000000" pitchFamily="50" charset="0"/>
              </a:rPr>
              <a:t>What should we 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333" y="1516504"/>
            <a:ext cx="4067812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Example:</a:t>
            </a:r>
          </a:p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ask the user to type in some text.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Our code then convert this text into a date.</a:t>
            </a:r>
          </a:p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user enters the text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“126 Feb 2019”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What date do they mean?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4333" y="3250013"/>
            <a:ext cx="58061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Possible answers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333" y="3669699"/>
            <a:ext cx="454008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Maybe they 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mis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-typed “12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” or “16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” or “26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”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12</a:t>
            </a:r>
            <a:r>
              <a:rPr lang="en-GB" sz="14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th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 February 2019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333" y="4400662"/>
            <a:ext cx="4540085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Maybe they mean “the 126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day, from 1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st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Feb”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i.e. February 2019 has 28 days, so: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“29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Feb 2019” actually means “1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st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Mar 2019”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“30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Feb 2019” actually means “2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nd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Mar 2019”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etc.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so 126</a:t>
            </a:r>
            <a:r>
              <a:rPr lang="en-GB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Feb 2018 would be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6th June 2018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49910" y="1517221"/>
            <a:ext cx="40678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What does PHP do?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16849" y="2698778"/>
            <a:ext cx="239662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This is classic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Option A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user has made a mistake, but PHP is trying to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carry on regardless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49910" y="4055214"/>
            <a:ext cx="40678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What does Java do?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993" y="5312336"/>
            <a:ext cx="240667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The program crashes.</a:t>
            </a:r>
          </a:p>
          <a:p>
            <a:pPr>
              <a:spcAft>
                <a:spcPts val="6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But …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that’s better!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Because we immediately know there’s a problem.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4333" y="6241356"/>
            <a:ext cx="4540085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We don’t know what they meant.</a:t>
            </a:r>
            <a:b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</a:br>
            <a:br>
              <a:rPr lang="en-GB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</a:br>
            <a:r>
              <a:rPr lang="en-GB" sz="1600" b="1" dirty="0">
                <a:solidFill>
                  <a:srgbClr val="E73565"/>
                </a:solidFill>
                <a:latin typeface="Montserrat" panose="00000500000000000000" pitchFamily="50" charset="0"/>
              </a:rPr>
              <a:t>Tell them there’s a problem!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910" y="1886550"/>
            <a:ext cx="4867954" cy="5525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910" y="2587699"/>
            <a:ext cx="2238375" cy="4953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20332669">
            <a:off x="6312637" y="2215854"/>
            <a:ext cx="41675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4000" b="1" dirty="0">
                <a:solidFill>
                  <a:srgbClr val="E73565">
                    <a:alpha val="67000"/>
                  </a:srgbClr>
                </a:solidFill>
                <a:latin typeface="Montserrat" panose="00000500000000000000" pitchFamily="50" charset="0"/>
              </a:rPr>
              <a:t>Don’t do this!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910" y="4426094"/>
            <a:ext cx="3952875" cy="6762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l="1" r="31333"/>
          <a:stretch/>
        </p:blipFill>
        <p:spPr>
          <a:xfrm>
            <a:off x="5849910" y="5257168"/>
            <a:ext cx="313331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7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27" grpId="0"/>
      <p:bldP spid="28" grpId="0"/>
      <p:bldP spid="30" grpId="0"/>
      <p:bldP spid="34" grpId="0"/>
      <p:bldP spid="3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Java </a:t>
            </a:r>
            <a:r>
              <a:rPr lang="en-GB" b="1" dirty="0">
                <a:latin typeface="Montserrat" panose="00000500000000000000" pitchFamily="50" charset="0"/>
              </a:rPr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4331" y="1528040"/>
            <a:ext cx="49438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On the previous slide, our program crashed…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l="1" r="31333"/>
          <a:stretch/>
        </p:blipFill>
        <p:spPr>
          <a:xfrm>
            <a:off x="755396" y="1860825"/>
            <a:ext cx="3133316" cy="590632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34332" y="2568798"/>
            <a:ext cx="49438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…because Java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threw an Exception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332" y="3883009"/>
            <a:ext cx="41883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Java will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throw an Exception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something goes wrong.</a:t>
            </a:r>
          </a:p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Normally, this will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cause the program to end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That’s often the best thing to happen!</a:t>
            </a:r>
          </a:p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But, if we think we can do better, then we can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catch the exception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03274" y="1528040"/>
            <a:ext cx="51064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When should we catch an exception?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074579" y="2002252"/>
            <a:ext cx="47273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1396AE"/>
                </a:solidFill>
                <a:latin typeface="Montserrat Light" panose="00000400000000000000" pitchFamily="50" charset="0"/>
              </a:rPr>
              <a:t>Can I (or the user) </a:t>
            </a:r>
            <a:r>
              <a:rPr lang="en-GB" sz="2000" b="1" dirty="0">
                <a:solidFill>
                  <a:srgbClr val="1396AE"/>
                </a:solidFill>
                <a:latin typeface="Montserrat" panose="00000500000000000000" pitchFamily="50" charset="0"/>
              </a:rPr>
              <a:t>fix the problem?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971220" y="2350221"/>
            <a:ext cx="0" cy="1225011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74579" y="3575232"/>
            <a:ext cx="430483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1396AE"/>
                </a:solidFill>
                <a:latin typeface="Montserrat Light" panose="00000400000000000000" pitchFamily="50" charset="0"/>
              </a:rPr>
              <a:t>Can I </a:t>
            </a:r>
            <a:r>
              <a:rPr lang="en-GB" sz="2000" b="1" dirty="0">
                <a:solidFill>
                  <a:srgbClr val="1396AE"/>
                </a:solidFill>
                <a:latin typeface="Montserrat" panose="00000500000000000000" pitchFamily="50" charset="0"/>
              </a:rPr>
              <a:t>add useful diagnostic info?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29524" y="2711563"/>
            <a:ext cx="441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No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7152090" y="2310029"/>
            <a:ext cx="1981862" cy="583145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50239" y="2462286"/>
            <a:ext cx="441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Yes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971220" y="3952725"/>
            <a:ext cx="0" cy="1375752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29524" y="4314067"/>
            <a:ext cx="441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No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152090" y="3912533"/>
            <a:ext cx="1981862" cy="583145"/>
          </a:xfrm>
          <a:prstGeom prst="straightConnector1">
            <a:avLst/>
          </a:prstGeom>
          <a:ln w="38100">
            <a:solidFill>
              <a:srgbClr val="E735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50239" y="4064790"/>
            <a:ext cx="4414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Yes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219715" y="2704275"/>
            <a:ext cx="2210635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Catch the exception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Fix the problem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219715" y="4108887"/>
            <a:ext cx="2395111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GB" dirty="0"/>
              <a:t>Catch the exception</a:t>
            </a:r>
          </a:p>
          <a:p>
            <a:r>
              <a:rPr lang="en-GB" dirty="0"/>
              <a:t>Add extra information to the exception</a:t>
            </a:r>
          </a:p>
          <a:p>
            <a:r>
              <a:rPr lang="en-GB" dirty="0"/>
              <a:t>Re-throw the exception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32456" y="5328477"/>
            <a:ext cx="4780962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pPr marL="0" indent="0">
              <a:buNone/>
            </a:pPr>
            <a:r>
              <a:rPr lang="en-GB" b="1" u="sng" dirty="0">
                <a:latin typeface="Montserrat" panose="00000500000000000000" pitchFamily="50" charset="0"/>
              </a:rPr>
              <a:t>Do not catch</a:t>
            </a:r>
            <a:r>
              <a:rPr lang="en-GB" b="1" dirty="0">
                <a:latin typeface="Montserrat" panose="00000500000000000000" pitchFamily="50" charset="0"/>
              </a:rPr>
              <a:t> the exception</a:t>
            </a:r>
          </a:p>
          <a:p>
            <a:r>
              <a:rPr lang="en-GB" dirty="0"/>
              <a:t>Let the exception happen</a:t>
            </a:r>
            <a:br>
              <a:rPr lang="en-GB" dirty="0"/>
            </a:br>
            <a:r>
              <a:rPr lang="en-GB" b="1" dirty="0">
                <a:latin typeface="Montserrat" panose="00000500000000000000" pitchFamily="50" charset="0"/>
              </a:rPr>
              <a:t>Don’t catch the exception just because you can!</a:t>
            </a:r>
          </a:p>
          <a:p>
            <a:r>
              <a:rPr lang="en-GB" dirty="0"/>
              <a:t>Maybe it will be caught somewhere else</a:t>
            </a:r>
          </a:p>
          <a:p>
            <a:r>
              <a:rPr lang="en-GB" dirty="0"/>
              <a:t>If not, the program will end and the user can fix the problem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34331" y="3305635"/>
            <a:ext cx="4188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E73565"/>
                </a:solidFill>
                <a:latin typeface="Montserrat" panose="00000500000000000000" pitchFamily="50" charset="0"/>
              </a:rPr>
              <a:t>But what’s an Exception?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93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6" grpId="0"/>
      <p:bldP spid="98" grpId="0"/>
      <p:bldP spid="99" grpId="0"/>
      <p:bldP spid="100" grpId="0"/>
      <p:bldP spid="103" grpId="0"/>
      <p:bldP spid="108" grpId="0"/>
      <p:bldP spid="113" grpId="0"/>
      <p:bldP spid="116" grpId="0"/>
      <p:bldP spid="118" grpId="0"/>
      <p:bldP spid="119" grpId="0"/>
      <p:bldP spid="120" grpId="0"/>
      <p:bldP spid="121" grpId="0"/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532744" y="1528040"/>
            <a:ext cx="3500775" cy="2596991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How to </a:t>
            </a:r>
            <a:r>
              <a:rPr lang="en-GB" b="1" dirty="0">
                <a:latin typeface="Montserrat" panose="00000500000000000000" pitchFamily="50" charset="0"/>
              </a:rPr>
              <a:t>catch Exceptions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32745" y="1528040"/>
            <a:ext cx="3500775" cy="2628662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3048" y="1528203"/>
            <a:ext cx="340363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Try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Try doing the dangerous thing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23048" y="2433658"/>
            <a:ext cx="3403521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Catch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Take appropriate action 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in the event of an exception occurring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23048" y="3554557"/>
            <a:ext cx="4656365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Finally</a:t>
            </a:r>
          </a:p>
          <a:p>
            <a:pPr>
              <a:spcAft>
                <a:spcPts val="6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Whether or not an exception occurs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, run this code (often used to tidy up resources).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2743" y="1528040"/>
            <a:ext cx="3500775" cy="2628662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2741" y="1528040"/>
            <a:ext cx="3500775" cy="2628662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8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finally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188720" y="1615239"/>
            <a:ext cx="4434264" cy="79760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Straight Arrow Connector 57"/>
          <p:cNvCxnSpPr/>
          <p:nvPr/>
        </p:nvCxnSpPr>
        <p:spPr>
          <a:xfrm flipH="1" flipV="1">
            <a:off x="3850640" y="2562674"/>
            <a:ext cx="1772344" cy="7806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0" name="Straight Arrow Connector 59"/>
          <p:cNvCxnSpPr/>
          <p:nvPr/>
        </p:nvCxnSpPr>
        <p:spPr>
          <a:xfrm flipH="1" flipV="1">
            <a:off x="1554480" y="3403601"/>
            <a:ext cx="4068504" cy="233679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60744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52" grpId="0"/>
      <p:bldP spid="54" grpId="0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Exceptions </a:t>
            </a:r>
            <a:r>
              <a:rPr lang="en-GB" b="1" dirty="0">
                <a:latin typeface="Montserrat" panose="00000500000000000000" pitchFamily="50" charset="0"/>
              </a:rPr>
              <a:t>Exercise </a:t>
            </a:r>
            <a:r>
              <a:rPr lang="en-GB" sz="2000" dirty="0">
                <a:latin typeface="Montserrat Light" panose="00000400000000000000" pitchFamily="50" charset="0"/>
              </a:rPr>
              <a:t>(1 of 2)</a:t>
            </a:r>
            <a:endParaRPr lang="en-GB" dirty="0">
              <a:latin typeface="Montserrat Light" panose="000004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331" y="1528040"/>
            <a:ext cx="51228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Let’s start with some code that could throw an Exception: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239" y="1853020"/>
            <a:ext cx="5562769" cy="335708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text;</a:t>
            </a:r>
          </a:p>
          <a:p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date;</a:t>
            </a:r>
          </a:p>
          <a:p>
            <a:endParaRPr lang="en-GB" sz="1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text = </a:t>
            </a:r>
            <a:r>
              <a:rPr lang="en-GB" sz="1200" dirty="0" err="1">
                <a:latin typeface="Lucida Console" panose="020B0609040504020204" pitchFamily="49" charset="0"/>
              </a:rPr>
              <a:t>AskUserToTypeInDate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BookExpensiveFlights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67600" y="1857665"/>
            <a:ext cx="34036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This line might throw an exception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70194" y="3101392"/>
            <a:ext cx="3896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b="1" dirty="0">
                <a:solidFill>
                  <a:srgbClr val="1396AE"/>
                </a:solidFill>
                <a:latin typeface="Montserrat" panose="00000500000000000000" pitchFamily="50" charset="0"/>
              </a:rPr>
              <a:t>Q: </a:t>
            </a:r>
            <a:r>
              <a:rPr lang="en-GB" sz="1600" dirty="0">
                <a:solidFill>
                  <a:srgbClr val="1396AE"/>
                </a:solidFill>
                <a:latin typeface="Montserrat Light" panose="00000400000000000000" pitchFamily="50" charset="0"/>
              </a:rPr>
              <a:t>Can I (or the user) </a:t>
            </a:r>
            <a:r>
              <a:rPr lang="en-GB" sz="1600" b="1" dirty="0">
                <a:solidFill>
                  <a:srgbClr val="1396AE"/>
                </a:solidFill>
                <a:latin typeface="Montserrat" panose="00000500000000000000" pitchFamily="50" charset="0"/>
              </a:rPr>
              <a:t>fix the problem?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7600" y="3624315"/>
            <a:ext cx="359664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12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A: 	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Yes! The user might be able to fix it.</a:t>
            </a:r>
          </a:p>
          <a:p>
            <a:pPr marL="263525" indent="-263525"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If the date doesn’t parse, we can ask the user to try again.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67600" y="4634905"/>
            <a:ext cx="34036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So, let’s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catch the exception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1528040"/>
            <a:ext cx="35101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Where might an exception be thrown?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7600" y="5058778"/>
            <a:ext cx="4643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And let’s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help the user understand the problem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67600" y="5403435"/>
            <a:ext cx="4643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And then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allow the user to fix the problem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67600" y="2222051"/>
            <a:ext cx="34036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date is invalid, this line might throw a </a:t>
            </a:r>
            <a:r>
              <a:rPr lang="en-GB" sz="14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0238" y="1853020"/>
            <a:ext cx="5562769" cy="335708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text;</a:t>
            </a:r>
          </a:p>
          <a:p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date;</a:t>
            </a:r>
          </a:p>
          <a:p>
            <a:endParaRPr lang="en-GB" sz="1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text = </a:t>
            </a:r>
            <a:r>
              <a:rPr lang="en-GB" sz="1200" dirty="0" err="1">
                <a:latin typeface="Lucida Console" panose="020B0609040504020204" pitchFamily="49" charset="0"/>
              </a:rPr>
              <a:t>AskUserToTypeInDate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BookExpensiveFlights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0237" y="1853020"/>
            <a:ext cx="5562769" cy="335708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text;</a:t>
            </a:r>
          </a:p>
          <a:p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date;</a:t>
            </a:r>
          </a:p>
          <a:p>
            <a:endParaRPr lang="en-GB" sz="1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text = </a:t>
            </a:r>
            <a:r>
              <a:rPr lang="en-GB" sz="1200" dirty="0" err="1">
                <a:latin typeface="Lucida Console" panose="020B0609040504020204" pitchFamily="49" charset="0"/>
              </a:rPr>
              <a:t>AskUserToTypeInDate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“Invalid date”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BookExpensiveFlights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0236" y="1853020"/>
            <a:ext cx="5562769" cy="3357086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text;</a:t>
            </a:r>
          </a:p>
          <a:p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 = null;</a:t>
            </a:r>
          </a:p>
          <a:p>
            <a:endParaRPr lang="en-GB" sz="1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while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(date ==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null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endParaRPr lang="en-GB" sz="6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text = </a:t>
            </a:r>
            <a:r>
              <a:rPr lang="en-GB" sz="1200" dirty="0" err="1">
                <a:latin typeface="Lucida Console" panose="020B0609040504020204" pitchFamily="49" charset="0"/>
              </a:rPr>
              <a:t>AskUserToTypeInDate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  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“Invalid date, try again”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BookExpensiveFlights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4470400" y="3829918"/>
            <a:ext cx="3152166" cy="907266"/>
          </a:xfrm>
          <a:prstGeom prst="bentConnector3">
            <a:avLst>
              <a:gd name="adj1" fmla="val 84166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Elbow Connector 25"/>
          <p:cNvCxnSpPr/>
          <p:nvPr/>
        </p:nvCxnSpPr>
        <p:spPr>
          <a:xfrm flipV="1">
            <a:off x="4338320" y="1960278"/>
            <a:ext cx="3078480" cy="1395684"/>
          </a:xfrm>
          <a:prstGeom prst="bentConnector3">
            <a:avLst>
              <a:gd name="adj1" fmla="val 83993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Elbow Connector 34"/>
          <p:cNvCxnSpPr/>
          <p:nvPr/>
        </p:nvCxnSpPr>
        <p:spPr>
          <a:xfrm>
            <a:off x="5887720" y="4130769"/>
            <a:ext cx="1734846" cy="102726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Elbow Connector 50"/>
          <p:cNvCxnSpPr/>
          <p:nvPr/>
        </p:nvCxnSpPr>
        <p:spPr>
          <a:xfrm>
            <a:off x="863600" y="2591167"/>
            <a:ext cx="6758966" cy="2919990"/>
          </a:xfrm>
          <a:prstGeom prst="bentConnector3">
            <a:avLst>
              <a:gd name="adj1" fmla="val -6670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55561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animBg="1"/>
      <p:bldP spid="27" grpId="0"/>
      <p:bldP spid="30" grpId="0"/>
      <p:bldP spid="32" grpId="0"/>
      <p:bldP spid="33" grpId="0"/>
      <p:bldP spid="14" grpId="0"/>
      <p:bldP spid="31" grpId="0"/>
      <p:bldP spid="50" grpId="0"/>
      <p:bldP spid="69" grpId="0"/>
      <p:bldP spid="70" grpId="0" animBg="1"/>
      <p:bldP spid="71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Exceptions </a:t>
            </a:r>
            <a:r>
              <a:rPr lang="en-GB" b="1" dirty="0">
                <a:latin typeface="Montserrat" panose="00000500000000000000" pitchFamily="50" charset="0"/>
              </a:rPr>
              <a:t>Exercise </a:t>
            </a:r>
            <a:r>
              <a:rPr lang="en-GB" sz="2000" dirty="0">
                <a:latin typeface="Montserrat Light" panose="00000400000000000000" pitchFamily="50" charset="0"/>
              </a:rPr>
              <a:t>(2 of 2)</a:t>
            </a:r>
            <a:endParaRPr lang="en-GB" dirty="0">
              <a:latin typeface="Montserrat Light" panose="000004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331" y="1528040"/>
            <a:ext cx="55851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Here’s another piece of code that could throw an Exception: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600" y="1527044"/>
            <a:ext cx="4007618" cy="21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Again,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this line might throw an exception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70194" y="2096429"/>
            <a:ext cx="3896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b="1" dirty="0">
                <a:solidFill>
                  <a:srgbClr val="1396AE"/>
                </a:solidFill>
                <a:latin typeface="Montserrat" panose="00000500000000000000" pitchFamily="50" charset="0"/>
              </a:rPr>
              <a:t>Q: </a:t>
            </a:r>
            <a:r>
              <a:rPr lang="en-GB" sz="1600" dirty="0">
                <a:solidFill>
                  <a:srgbClr val="1396AE"/>
                </a:solidFill>
                <a:latin typeface="Montserrat Light" panose="00000400000000000000" pitchFamily="50" charset="0"/>
              </a:rPr>
              <a:t>Can I (or the user) </a:t>
            </a:r>
            <a:r>
              <a:rPr lang="en-GB" sz="1600" b="1" dirty="0">
                <a:solidFill>
                  <a:srgbClr val="1396AE"/>
                </a:solidFill>
                <a:latin typeface="Montserrat" panose="00000500000000000000" pitchFamily="50" charset="0"/>
              </a:rPr>
              <a:t>fix the problem?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7600" y="2479164"/>
            <a:ext cx="3696119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12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A: 	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No! Or, at least, not immediately.</a:t>
            </a:r>
          </a:p>
          <a:p>
            <a:pPr marL="263525" indent="-263525"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They will have to open the Excel file, fix the date and re-run this program.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67600" y="5007199"/>
            <a:ext cx="34036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So, let’s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catch the exception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67600" y="5367774"/>
            <a:ext cx="4643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And let’s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help the user understand the problem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67600" y="5728349"/>
            <a:ext cx="4643120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And then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re-throw the exception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  <a:p>
            <a:pPr marL="263525" indent="-263525"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This will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cause the program to stop </a:t>
            </a:r>
            <a:b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(if nothing else catches the exception) </a:t>
            </a:r>
            <a:b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</a:b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and will 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allow the user to fix the error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25840" y="1874425"/>
            <a:ext cx="5815637" cy="3452098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filename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“C:\Desktop\spreadsheet.xlsx”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text;</a:t>
            </a:r>
          </a:p>
          <a:p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 = null;</a:t>
            </a:r>
          </a:p>
          <a:p>
            <a:endParaRPr lang="en-GB" sz="1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text = </a:t>
            </a:r>
            <a:r>
              <a:rPr lang="en-GB" sz="1200" dirty="0" err="1">
                <a:latin typeface="Lucida Console" panose="020B0609040504020204" pitchFamily="49" charset="0"/>
              </a:rPr>
              <a:t>ReadDateFromExcelFile</a:t>
            </a:r>
            <a:r>
              <a:rPr lang="en-GB" sz="1200" dirty="0">
                <a:latin typeface="Lucida Console" panose="020B0609040504020204" pitchFamily="49" charset="0"/>
              </a:rPr>
              <a:t>(filename);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BookExpensiveFlights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0194" y="3692038"/>
            <a:ext cx="38969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b="1" dirty="0">
                <a:solidFill>
                  <a:srgbClr val="1396AE"/>
                </a:solidFill>
                <a:latin typeface="Montserrat" panose="00000500000000000000" pitchFamily="50" charset="0"/>
              </a:rPr>
              <a:t>Q: </a:t>
            </a:r>
            <a:r>
              <a:rPr lang="en-GB" sz="1600" dirty="0">
                <a:solidFill>
                  <a:srgbClr val="1396AE"/>
                </a:solidFill>
                <a:latin typeface="Montserrat Light" panose="00000400000000000000" pitchFamily="50" charset="0"/>
              </a:rPr>
              <a:t>Can I </a:t>
            </a:r>
            <a:r>
              <a:rPr lang="en-GB" sz="1600" b="1" dirty="0">
                <a:solidFill>
                  <a:srgbClr val="1396AE"/>
                </a:solidFill>
                <a:latin typeface="Montserrat" panose="00000500000000000000" pitchFamily="50" charset="0"/>
              </a:rPr>
              <a:t>add useful diagnostic info?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4074773"/>
            <a:ext cx="3696119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3525" indent="-263525">
              <a:spcAft>
                <a:spcPts val="600"/>
              </a:spcAft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0"/>
              </a:rPr>
              <a:t>A: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Yes!</a:t>
            </a:r>
          </a:p>
          <a:p>
            <a:pPr marL="263525" indent="-263525">
              <a:spcAft>
                <a:spcPts val="6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	It would be good to know which file is causing the error.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5536" y="1874425"/>
            <a:ext cx="5815637" cy="3452098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filename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“C:\Desktop\spreadsheet.xlsx”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text;</a:t>
            </a:r>
          </a:p>
          <a:p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 = null;</a:t>
            </a:r>
          </a:p>
          <a:p>
            <a:endParaRPr lang="en-GB" sz="1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text = </a:t>
            </a:r>
            <a:r>
              <a:rPr lang="en-GB" sz="1200" dirty="0" err="1">
                <a:latin typeface="Lucida Console" panose="020B0609040504020204" pitchFamily="49" charset="0"/>
              </a:rPr>
              <a:t>ReadDateFromExcelFile</a:t>
            </a:r>
            <a:r>
              <a:rPr lang="en-GB" sz="1200" dirty="0">
                <a:latin typeface="Lucida Console" panose="020B0609040504020204" pitchFamily="49" charset="0"/>
              </a:rPr>
              <a:t>(filename);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BookExpensiveFlights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5536" y="1874425"/>
            <a:ext cx="5815637" cy="3452098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filename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“C:\Desktop\spreadsheet.xlsx”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text;</a:t>
            </a:r>
          </a:p>
          <a:p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 = null;</a:t>
            </a:r>
          </a:p>
          <a:p>
            <a:endParaRPr lang="en-GB" sz="1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text = </a:t>
            </a:r>
            <a:r>
              <a:rPr lang="en-GB" sz="1200" dirty="0" err="1">
                <a:latin typeface="Lucida Console" panose="020B0609040504020204" pitchFamily="49" charset="0"/>
              </a:rPr>
              <a:t>ReadDateFromExcelFile</a:t>
            </a:r>
            <a:r>
              <a:rPr lang="en-GB" sz="1200" dirty="0">
                <a:latin typeface="Lucida Console" panose="020B0609040504020204" pitchFamily="49" charset="0"/>
              </a:rPr>
              <a:t>(filename);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“Invalid date in file ”</a:t>
            </a:r>
            <a:r>
              <a:rPr lang="en-GB" sz="1200" dirty="0">
                <a:latin typeface="Lucida Console" panose="020B0609040504020204" pitchFamily="49" charset="0"/>
              </a:rPr>
              <a:t> + filename);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BookExpensiveFlights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5536" y="1874425"/>
            <a:ext cx="5815637" cy="3452098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filename = 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“C:\Desktop\spreadsheet.xlsx”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String </a:t>
            </a:r>
            <a:r>
              <a:rPr lang="en-GB" sz="1200" dirty="0">
                <a:latin typeface="Lucida Console" panose="020B0609040504020204" pitchFamily="49" charset="0"/>
              </a:rPr>
              <a:t>text;</a:t>
            </a:r>
          </a:p>
          <a:p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 = null;</a:t>
            </a:r>
          </a:p>
          <a:p>
            <a:endParaRPr lang="en-GB" sz="1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try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text = </a:t>
            </a:r>
            <a:r>
              <a:rPr lang="en-GB" sz="1200" dirty="0" err="1">
                <a:latin typeface="Lucida Console" panose="020B0609040504020204" pitchFamily="49" charset="0"/>
              </a:rPr>
              <a:t>ReadDateFromExcelFile</a:t>
            </a:r>
            <a:r>
              <a:rPr lang="en-GB" sz="1200" dirty="0">
                <a:latin typeface="Lucida Console" panose="020B0609040504020204" pitchFamily="49" charset="0"/>
              </a:rPr>
              <a:t>(filename);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catch</a:t>
            </a:r>
            <a:r>
              <a:rPr lang="en-GB" sz="1200" dirty="0">
                <a:latin typeface="Lucida Console" panose="020B0609040504020204" pitchFamily="49" charset="0"/>
              </a:rPr>
              <a:t> (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e) {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Lucida Console" panose="020B0609040504020204" pitchFamily="49" charset="0"/>
              </a:rPr>
              <a:t>“Invalid date in file ”</a:t>
            </a:r>
            <a:r>
              <a:rPr lang="en-GB" sz="1200" dirty="0">
                <a:latin typeface="Lucida Console" panose="020B0609040504020204" pitchFamily="49" charset="0"/>
              </a:rPr>
              <a:t> + filename);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throw e;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>
                <a:latin typeface="Lucida Console" panose="020B0609040504020204" pitchFamily="49" charset="0"/>
              </a:rPr>
              <a:t>BookExpensiveFlights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4099727" y="3754860"/>
            <a:ext cx="3522839" cy="1355294"/>
          </a:xfrm>
          <a:prstGeom prst="bentConnector3">
            <a:avLst>
              <a:gd name="adj1" fmla="val 85654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Elbow Connector 25"/>
          <p:cNvCxnSpPr/>
          <p:nvPr/>
        </p:nvCxnSpPr>
        <p:spPr>
          <a:xfrm flipV="1">
            <a:off x="3969726" y="1635264"/>
            <a:ext cx="3431193" cy="1646118"/>
          </a:xfrm>
          <a:prstGeom prst="bentConnector3">
            <a:avLst>
              <a:gd name="adj1" fmla="val 80164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Elbow Connector 34"/>
          <p:cNvCxnSpPr/>
          <p:nvPr/>
        </p:nvCxnSpPr>
        <p:spPr>
          <a:xfrm>
            <a:off x="6224647" y="4093438"/>
            <a:ext cx="1397919" cy="137821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Elbow Connector 33"/>
          <p:cNvCxnSpPr/>
          <p:nvPr/>
        </p:nvCxnSpPr>
        <p:spPr>
          <a:xfrm>
            <a:off x="2029767" y="4401482"/>
            <a:ext cx="5602847" cy="1443833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3762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30" grpId="0"/>
      <p:bldP spid="32" grpId="0"/>
      <p:bldP spid="33" grpId="0"/>
      <p:bldP spid="31" grpId="0"/>
      <p:bldP spid="50" grpId="0"/>
      <p:bldP spid="74" grpId="0" animBg="1"/>
      <p:bldP spid="25" grpId="0"/>
      <p:bldP spid="28" grpId="0"/>
      <p:bldP spid="38" grpId="0" animBg="1"/>
      <p:bldP spid="39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333" y="778933"/>
            <a:ext cx="11080493" cy="443198"/>
          </a:xfrm>
        </p:spPr>
        <p:txBody>
          <a:bodyPr/>
          <a:lstStyle/>
          <a:p>
            <a:r>
              <a:rPr lang="en-GB" dirty="0"/>
              <a:t>How to </a:t>
            </a:r>
            <a:r>
              <a:rPr lang="en-GB" b="1" dirty="0">
                <a:latin typeface="Montserrat" panose="00000500000000000000" pitchFamily="50" charset="0"/>
              </a:rPr>
              <a:t>not catch </a:t>
            </a:r>
            <a:r>
              <a:rPr lang="en-GB" dirty="0"/>
              <a:t>Exceptions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745" y="1528040"/>
            <a:ext cx="5699889" cy="1583531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void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askForDate</a:t>
            </a:r>
            <a:r>
              <a:rPr lang="en-GB" sz="1200" dirty="0">
                <a:latin typeface="Lucida Console" panose="020B0609040504020204" pitchFamily="49" charset="0"/>
              </a:rPr>
              <a:t>() {</a:t>
            </a:r>
          </a:p>
          <a:p>
            <a:endParaRPr lang="en-GB" sz="8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   String </a:t>
            </a:r>
            <a:r>
              <a:rPr lang="en-GB" sz="1200" dirty="0">
                <a:latin typeface="Lucida Console" panose="020B0609040504020204" pitchFamily="49" charset="0"/>
              </a:rPr>
              <a:t>text = </a:t>
            </a:r>
            <a:r>
              <a:rPr lang="en-GB" sz="1200" dirty="0" err="1">
                <a:latin typeface="Lucida Console" panose="020B0609040504020204" pitchFamily="49" charset="0"/>
              </a:rPr>
              <a:t>AskUserToTypeInDate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endParaRPr lang="en-GB" sz="8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10300" y="2201573"/>
            <a:ext cx="34036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This line might throw an exception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10300" y="2592279"/>
            <a:ext cx="34036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If the date is invalid, this line might throw a </a:t>
            </a:r>
            <a:r>
              <a:rPr lang="en-GB" sz="14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10299" y="3202545"/>
            <a:ext cx="41045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Maybe we don’t want to catch the exception.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0299" y="3599495"/>
            <a:ext cx="34691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We should add the exception into the </a:t>
            </a:r>
            <a:r>
              <a:rPr lang="en-GB" sz="1400" b="1" dirty="0">
                <a:solidFill>
                  <a:srgbClr val="E73565"/>
                </a:solidFill>
                <a:latin typeface="Montserrat" panose="00000500000000000000" pitchFamily="50" charset="0"/>
              </a:rPr>
              <a:t>throws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 clause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2744" y="1528040"/>
            <a:ext cx="5699889" cy="1583531"/>
          </a:xfrm>
          <a:prstGeom prst="roundRect">
            <a:avLst>
              <a:gd name="adj" fmla="val 49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public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void</a:t>
            </a:r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latin typeface="Lucida Console" panose="020B0609040504020204" pitchFamily="49" charset="0"/>
              </a:rPr>
              <a:t>askForDate</a:t>
            </a:r>
            <a:r>
              <a:rPr lang="en-GB" sz="1200" dirty="0">
                <a:latin typeface="Lucida Console" panose="020B0609040504020204" pitchFamily="49" charset="0"/>
              </a:rPr>
              <a:t>() 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throws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DateTimeParseException</a:t>
            </a:r>
            <a:r>
              <a:rPr lang="en-GB" sz="1200" dirty="0">
                <a:latin typeface="Lucida Console" panose="020B0609040504020204" pitchFamily="49" charset="0"/>
              </a:rPr>
              <a:t> {</a:t>
            </a:r>
          </a:p>
          <a:p>
            <a:endParaRPr lang="en-GB" sz="8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   String </a:t>
            </a:r>
            <a:r>
              <a:rPr lang="en-GB" sz="1200" dirty="0">
                <a:latin typeface="Lucida Console" panose="020B0609040504020204" pitchFamily="49" charset="0"/>
              </a:rPr>
              <a:t>text = </a:t>
            </a:r>
            <a:r>
              <a:rPr lang="en-GB" sz="1200" dirty="0" err="1">
                <a:latin typeface="Lucida Console" panose="020B0609040504020204" pitchFamily="49" charset="0"/>
              </a:rPr>
              <a:t>AskUserToTypeInDate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endParaRPr lang="en-GB" sz="8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rgbClr val="009999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LocalDate</a:t>
            </a:r>
            <a:r>
              <a:rPr lang="en-GB" sz="1200" dirty="0">
                <a:latin typeface="Lucida Console" panose="020B0609040504020204" pitchFamily="49" charset="0"/>
              </a:rPr>
              <a:t> date = </a:t>
            </a:r>
            <a:r>
              <a:rPr lang="en-GB" sz="1200" dirty="0" err="1">
                <a:latin typeface="Lucida Console" panose="020B0609040504020204" pitchFamily="49" charset="0"/>
              </a:rPr>
              <a:t>LocalDate.parse</a:t>
            </a:r>
            <a:r>
              <a:rPr lang="en-GB" sz="1200" dirty="0">
                <a:latin typeface="Lucida Console" panose="020B0609040504020204" pitchFamily="49" charset="0"/>
              </a:rPr>
              <a:t>(text);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System.out.println</a:t>
            </a:r>
            <a:r>
              <a:rPr lang="en-GB" sz="1200" dirty="0">
                <a:latin typeface="Lucida Console" panose="020B0609040504020204" pitchFamily="49" charset="0"/>
              </a:rPr>
              <a:t>(date);</a:t>
            </a:r>
          </a:p>
          <a:p>
            <a:endParaRPr lang="en-GB" sz="8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19" name="Elbow Connector 18"/>
          <p:cNvCxnSpPr/>
          <p:nvPr/>
        </p:nvCxnSpPr>
        <p:spPr>
          <a:xfrm>
            <a:off x="5884089" y="1686566"/>
            <a:ext cx="2387552" cy="2233793"/>
          </a:xfrm>
          <a:prstGeom prst="bentConnector3">
            <a:avLst>
              <a:gd name="adj1" fmla="val 229167"/>
            </a:avLst>
          </a:prstGeom>
          <a:noFill/>
          <a:ln w="38100" cap="flat" cmpd="sng" algn="ctr">
            <a:solidFill>
              <a:srgbClr val="E73565"/>
            </a:solidFill>
            <a:prstDash val="solid"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Arrow Connector 8"/>
          <p:cNvCxnSpPr/>
          <p:nvPr/>
        </p:nvCxnSpPr>
        <p:spPr>
          <a:xfrm flipH="1">
            <a:off x="4666593" y="2309295"/>
            <a:ext cx="2123090" cy="0"/>
          </a:xfrm>
          <a:prstGeom prst="straightConnector1">
            <a:avLst/>
          </a:prstGeom>
          <a:noFill/>
          <a:ln w="38100" cap="flat" cmpd="sng" algn="ctr">
            <a:solidFill>
              <a:srgbClr val="E73565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56231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6" grpId="0"/>
      <p:bldP spid="29" grpId="0"/>
      <p:bldP spid="30" grpId="0"/>
      <p:bldP spid="33" grpId="0" animBg="1"/>
    </p:bldLst>
  </p:timing>
</p:sld>
</file>

<file path=ppt/theme/theme1.xml><?xml version="1.0" encoding="utf-8"?>
<a:theme xmlns:a="http://schemas.openxmlformats.org/drawingml/2006/main" name="Softwire-Cornd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439CCDA70CF0469B47889E3825C02D" ma:contentTypeVersion="5" ma:contentTypeDescription="Create a new document." ma:contentTypeScope="" ma:versionID="25de10b8bb8612a6bcf5990798559c0d">
  <xsd:schema xmlns:xsd="http://www.w3.org/2001/XMLSchema" xmlns:xs="http://www.w3.org/2001/XMLSchema" xmlns:p="http://schemas.microsoft.com/office/2006/metadata/properties" xmlns:ns2="b3e7612e-fdb2-4974-b106-74dc7088542d" xmlns:ns3="f3cc4377-c6ce-4eec-897c-16c813f9f35a" targetNamespace="http://schemas.microsoft.com/office/2006/metadata/properties" ma:root="true" ma:fieldsID="163d0865c3eb2fea1bf9803579d43cea" ns2:_="" ns3:_="">
    <xsd:import namespace="b3e7612e-fdb2-4974-b106-74dc7088542d"/>
    <xsd:import namespace="f3cc4377-c6ce-4eec-897c-16c813f9f3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c4377-c6ce-4eec-897c-16c813f9f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17DF7E-4E43-4CF5-A65A-2D9900BDF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e7612e-fdb2-4974-b106-74dc7088542d"/>
    <ds:schemaRef ds:uri="f3cc4377-c6ce-4eec-897c-16c813f9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D1AF9F-6954-49A8-927B-D25D4478B1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275137-BFEF-48DD-B0CF-84D7998D4C39}">
  <ds:schemaRefs>
    <ds:schemaRef ds:uri="f3cc4377-c6ce-4eec-897c-16c813f9f35a"/>
    <ds:schemaRef ds:uri="http://schemas.microsoft.com/office/2006/metadata/properties"/>
    <ds:schemaRef ds:uri="http://purl.org/dc/terms/"/>
    <ds:schemaRef ds:uri="b3e7612e-fdb2-4974-b106-74dc7088542d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9382</TotalTime>
  <Words>3202</Words>
  <Application>Microsoft Macintosh PowerPoint</Application>
  <PresentationFormat>Widescreen</PresentationFormat>
  <Paragraphs>682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Lucida Console</vt:lpstr>
      <vt:lpstr>Montserrat</vt:lpstr>
      <vt:lpstr>Montserrat Bold</vt:lpstr>
      <vt:lpstr>Montserrat Light</vt:lpstr>
      <vt:lpstr>Times New Roman</vt:lpstr>
      <vt:lpstr>Trebuchet MS</vt:lpstr>
      <vt:lpstr>Softwire-Corndel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Softwire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Griffiths</dc:creator>
  <cp:lastModifiedBy>Anna Allen</cp:lastModifiedBy>
  <cp:revision>136</cp:revision>
  <dcterms:created xsi:type="dcterms:W3CDTF">2019-02-08T12:14:33Z</dcterms:created>
  <dcterms:modified xsi:type="dcterms:W3CDTF">2019-03-13T17:08:05Z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0x0101003C439CCDA70CF0469B47889E3825C02D</vt:lpwstr>
  </property>
</Properties>
</file>