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9" r:id="rId3"/>
    <p:sldId id="280" r:id="rId4"/>
    <p:sldId id="266" r:id="rId5"/>
    <p:sldId id="274" r:id="rId6"/>
    <p:sldId id="257" r:id="rId7"/>
    <p:sldId id="286" r:id="rId8"/>
    <p:sldId id="288" r:id="rId9"/>
    <p:sldId id="289" r:id="rId10"/>
    <p:sldId id="275" r:id="rId11"/>
    <p:sldId id="267" r:id="rId12"/>
    <p:sldId id="294" r:id="rId13"/>
    <p:sldId id="293" r:id="rId14"/>
    <p:sldId id="272" r:id="rId15"/>
    <p:sldId id="284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D70"/>
    <a:srgbClr val="ED5858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314" autoAdjust="0"/>
  </p:normalViewPr>
  <p:slideViewPr>
    <p:cSldViewPr snapToGrid="0" showGuides="1">
      <p:cViewPr varScale="1">
        <p:scale>
          <a:sx n="60" d="100"/>
          <a:sy n="60" d="100"/>
        </p:scale>
        <p:origin x="102" y="1182"/>
      </p:cViewPr>
      <p:guideLst>
        <p:guide orient="horz" pos="2160"/>
        <p:guide pos="3840"/>
        <p:guide pos="551"/>
        <p:guide pos="7151"/>
        <p:guide orient="horz" pos="346"/>
        <p:guide orient="horz" pos="3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CA37F-4A6D-4EF3-A5DE-30DDEAED67D5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044AE-6422-40B1-88B0-B88CD8845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8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85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84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65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943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893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387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04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22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244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82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337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656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00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74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510994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Number_1">
            <a:hlinkClick r:id="rId3" action="ppaction://hlinksldjump"/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330903" y="346615"/>
            <a:ext cx="504000" cy="448050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445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10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 advTm="1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nnaandtommy1004@gmail.com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9.xml"/><Relationship Id="rId7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.png"/><Relationship Id="rId11" Type="http://schemas.openxmlformats.org/officeDocument/2006/relationships/slide" Target="slide9.xml"/><Relationship Id="rId5" Type="http://schemas.openxmlformats.org/officeDocument/2006/relationships/notesSlide" Target="../notesSlides/notesSlide12.xml"/><Relationship Id="rId10" Type="http://schemas.openxmlformats.org/officeDocument/2006/relationships/slide" Target="slide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" Target="slide2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1.png"/><Relationship Id="rId5" Type="http://schemas.openxmlformats.org/officeDocument/2006/relationships/tags" Target="../tags/tag7.xml"/><Relationship Id="rId15" Type="http://schemas.openxmlformats.org/officeDocument/2006/relationships/slide" Target="slide9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1.xml"/><Relationship Id="rId1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.xml"/><Relationship Id="rId7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10" Type="http://schemas.openxmlformats.org/officeDocument/2006/relationships/slide" Target="slide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.png"/><Relationship Id="rId11" Type="http://schemas.openxmlformats.org/officeDocument/2006/relationships/slide" Target="slide3.xml"/><Relationship Id="rId5" Type="http://schemas.openxmlformats.org/officeDocument/2006/relationships/notesSlide" Target="../notesSlides/notesSlide8.xml"/><Relationship Id="rId10" Type="http://schemas.openxmlformats.org/officeDocument/2006/relationships/slide" Target="slide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1074147" y="2011922"/>
            <a:ext cx="1103831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</a:rPr>
              <a:t>Why did Fed save AIG not Lehman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2274640" y="3322584"/>
            <a:ext cx="86373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6000" dirty="0">
                <a:solidFill>
                  <a:srgbClr val="4F5D70"/>
                </a:solidFill>
                <a:latin typeface="+mn-lt"/>
                <a:ea typeface="微软雅黑" panose="020B0503020204020204" pitchFamily="34" charset="-122"/>
              </a:rPr>
              <a:t>The Financial Crisis of 2008</a:t>
            </a:r>
            <a:endParaRPr lang="zh-CN" altLang="en-US" sz="6000" dirty="0">
              <a:solidFill>
                <a:srgbClr val="4F5D7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3B6E2DB-FA59-42A4-8EE0-FABC23B7523B}"/>
              </a:ext>
            </a:extLst>
          </p:cNvPr>
          <p:cNvSpPr txBox="1"/>
          <p:nvPr/>
        </p:nvSpPr>
        <p:spPr>
          <a:xfrm>
            <a:off x="6593305" y="5019161"/>
            <a:ext cx="5315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0" i="0" dirty="0">
                <a:solidFill>
                  <a:schemeClr val="bg2">
                    <a:lumMod val="25000"/>
                  </a:schemeClr>
                </a:solidFill>
                <a:effectLst/>
              </a:rPr>
              <a:t>National Taiwan University of Science and Technology</a:t>
            </a:r>
          </a:p>
          <a:p>
            <a:pPr algn="r"/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Anna Huang</a:t>
            </a:r>
          </a:p>
          <a:p>
            <a:pPr algn="r"/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Economic Professor</a:t>
            </a:r>
          </a:p>
          <a:p>
            <a:pPr algn="r"/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annaandtommy1004@gmail.com</a:t>
            </a:r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5/1/2021</a:t>
            </a:r>
          </a:p>
        </p:txBody>
      </p:sp>
    </p:spTree>
    <p:extLst>
      <p:ext uri="{BB962C8B-B14F-4D97-AF65-F5344CB8AC3E}">
        <p14:creationId xmlns:p14="http://schemas.microsoft.com/office/powerpoint/2010/main" val="420812063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evron 2"/>
          <p:cNvSpPr/>
          <p:nvPr/>
        </p:nvSpPr>
        <p:spPr bwMode="auto">
          <a:xfrm>
            <a:off x="6040163" y="2009889"/>
            <a:ext cx="401167" cy="678991"/>
          </a:xfrm>
          <a:prstGeom prst="chevron">
            <a:avLst/>
          </a:prstGeom>
          <a:solidFill>
            <a:srgbClr val="ED5858"/>
          </a:solidFill>
          <a:ln>
            <a:noFill/>
          </a:ln>
          <a:effectLst/>
        </p:spPr>
        <p:txBody>
          <a:bodyPr vert="horz" wrap="square" lIns="121944" tIns="60972" rIns="121944" bIns="60972" numCol="1" rtlCol="0" anchor="t" anchorCtr="0" compatLnSpc="1">
            <a:prstTxWarp prst="textNoShape">
              <a:avLst/>
            </a:prstTxWarp>
          </a:bodyPr>
          <a:lstStyle/>
          <a:p>
            <a:pPr defTabSz="1219414"/>
            <a:endParaRPr lang="en-US" sz="7466">
              <a:solidFill>
                <a:schemeClr val="tx1">
                  <a:lumMod val="75000"/>
                  <a:lumOff val="25000"/>
                </a:schemeClr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Chevron 86"/>
          <p:cNvSpPr/>
          <p:nvPr/>
        </p:nvSpPr>
        <p:spPr bwMode="auto">
          <a:xfrm>
            <a:off x="3571442" y="2009889"/>
            <a:ext cx="401167" cy="678991"/>
          </a:xfrm>
          <a:prstGeom prst="chevron">
            <a:avLst/>
          </a:prstGeom>
          <a:solidFill>
            <a:srgbClr val="ED5858"/>
          </a:solidFill>
          <a:ln>
            <a:noFill/>
          </a:ln>
          <a:effectLst/>
        </p:spPr>
        <p:txBody>
          <a:bodyPr vert="horz" wrap="square" lIns="121944" tIns="60972" rIns="121944" bIns="60972" numCol="1" rtlCol="0" anchor="t" anchorCtr="0" compatLnSpc="1">
            <a:prstTxWarp prst="textNoShape">
              <a:avLst/>
            </a:prstTxWarp>
          </a:bodyPr>
          <a:lstStyle/>
          <a:p>
            <a:pPr defTabSz="1219414"/>
            <a:endParaRPr lang="en-US" sz="7466">
              <a:solidFill>
                <a:schemeClr val="tx1">
                  <a:lumMod val="75000"/>
                  <a:lumOff val="25000"/>
                </a:schemeClr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Chevron 87"/>
          <p:cNvSpPr/>
          <p:nvPr/>
        </p:nvSpPr>
        <p:spPr bwMode="auto">
          <a:xfrm>
            <a:off x="8508886" y="2009889"/>
            <a:ext cx="401167" cy="678991"/>
          </a:xfrm>
          <a:prstGeom prst="chevron">
            <a:avLst/>
          </a:prstGeom>
          <a:solidFill>
            <a:srgbClr val="ED5858"/>
          </a:solidFill>
          <a:ln>
            <a:noFill/>
          </a:ln>
          <a:effectLst/>
        </p:spPr>
        <p:txBody>
          <a:bodyPr vert="horz" wrap="square" lIns="121944" tIns="60972" rIns="121944" bIns="60972" numCol="1" rtlCol="0" anchor="t" anchorCtr="0" compatLnSpc="1">
            <a:prstTxWarp prst="textNoShape">
              <a:avLst/>
            </a:prstTxWarp>
          </a:bodyPr>
          <a:lstStyle/>
          <a:p>
            <a:pPr defTabSz="1219414"/>
            <a:endParaRPr lang="en-US" sz="7466">
              <a:solidFill>
                <a:schemeClr val="tx1">
                  <a:lumMod val="75000"/>
                  <a:lumOff val="25000"/>
                </a:schemeClr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5" name="Straight Connector 23"/>
          <p:cNvCxnSpPr>
            <a:cxnSpLocks/>
          </p:cNvCxnSpPr>
          <p:nvPr/>
        </p:nvCxnSpPr>
        <p:spPr bwMode="auto">
          <a:xfrm>
            <a:off x="1106665" y="2054783"/>
            <a:ext cx="1974977" cy="0"/>
          </a:xfrm>
          <a:prstGeom prst="line">
            <a:avLst/>
          </a:prstGeom>
          <a:solidFill>
            <a:srgbClr val="ECB100"/>
          </a:solidFill>
          <a:ln w="114300" cap="flat" cmpd="thickThin" algn="ctr">
            <a:solidFill>
              <a:srgbClr val="4F5D7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943938" y="980211"/>
            <a:ext cx="2429460" cy="954132"/>
          </a:xfrm>
          <a:prstGeom prst="rect">
            <a:avLst/>
          </a:prstGeom>
        </p:spPr>
        <p:txBody>
          <a:bodyPr wrap="square" lIns="121944" tIns="60972" rIns="121944" bIns="60972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Home loan + Mortgage-Backed Securities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cxnSp>
        <p:nvCxnSpPr>
          <p:cNvPr id="17" name="Straight Connector 23"/>
          <p:cNvCxnSpPr>
            <a:cxnSpLocks/>
          </p:cNvCxnSpPr>
          <p:nvPr/>
        </p:nvCxnSpPr>
        <p:spPr bwMode="auto">
          <a:xfrm>
            <a:off x="4065186" y="1290588"/>
            <a:ext cx="1974977" cy="0"/>
          </a:xfrm>
          <a:prstGeom prst="line">
            <a:avLst/>
          </a:prstGeom>
          <a:solidFill>
            <a:srgbClr val="ECB100"/>
          </a:solidFill>
          <a:ln w="114300" cap="flat" cmpd="thickThin" algn="ctr">
            <a:solidFill>
              <a:srgbClr val="4F5D7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23"/>
          <p:cNvCxnSpPr>
            <a:cxnSpLocks/>
          </p:cNvCxnSpPr>
          <p:nvPr/>
        </p:nvCxnSpPr>
        <p:spPr bwMode="auto">
          <a:xfrm>
            <a:off x="6533908" y="1290588"/>
            <a:ext cx="1974977" cy="0"/>
          </a:xfrm>
          <a:prstGeom prst="line">
            <a:avLst/>
          </a:prstGeom>
          <a:solidFill>
            <a:srgbClr val="ECB100"/>
          </a:solidFill>
          <a:ln w="114300" cap="flat" cmpd="thickThin" algn="ctr">
            <a:solidFill>
              <a:srgbClr val="4F5D7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3"/>
          <p:cNvCxnSpPr>
            <a:cxnSpLocks/>
          </p:cNvCxnSpPr>
          <p:nvPr/>
        </p:nvCxnSpPr>
        <p:spPr bwMode="auto">
          <a:xfrm>
            <a:off x="8993322" y="1290588"/>
            <a:ext cx="1974977" cy="0"/>
          </a:xfrm>
          <a:prstGeom prst="line">
            <a:avLst/>
          </a:prstGeom>
          <a:solidFill>
            <a:srgbClr val="ECB100"/>
          </a:solidFill>
          <a:ln w="114300" cap="flat" cmpd="thickThin" algn="ctr">
            <a:solidFill>
              <a:srgbClr val="4F5D7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矩形 80">
            <a:extLst>
              <a:ext uri="{FF2B5EF4-FFF2-40B4-BE49-F238E27FC236}">
                <a16:creationId xmlns:a16="http://schemas.microsoft.com/office/drawing/2014/main" id="{97B0C09B-F2C5-492E-A57F-79E21BBB2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52" y="355104"/>
            <a:ext cx="2525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</a:rPr>
              <a:t>AIG Financial Crisis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27" name="圖形 26" descr="箱子">
            <a:extLst>
              <a:ext uri="{FF2B5EF4-FFF2-40B4-BE49-F238E27FC236}">
                <a16:creationId xmlns:a16="http://schemas.microsoft.com/office/drawing/2014/main" id="{93E48067-2FEF-46A1-B58F-933C55009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833" y="2136070"/>
            <a:ext cx="1909388" cy="1909388"/>
          </a:xfrm>
          <a:prstGeom prst="rect">
            <a:avLst/>
          </a:prstGeom>
        </p:spPr>
      </p:pic>
      <p:pic>
        <p:nvPicPr>
          <p:cNvPr id="5" name="圖形 4" descr="集體討論">
            <a:extLst>
              <a:ext uri="{FF2B5EF4-FFF2-40B4-BE49-F238E27FC236}">
                <a16:creationId xmlns:a16="http://schemas.microsoft.com/office/drawing/2014/main" id="{CE37A921-D5AA-4BD0-8177-4693035D2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12829" y="1523140"/>
            <a:ext cx="1683418" cy="1683418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33CA9B3A-AF41-4053-B4CD-18770E12020E}"/>
              </a:ext>
            </a:extLst>
          </p:cNvPr>
          <p:cNvSpPr/>
          <p:nvPr/>
        </p:nvSpPr>
        <p:spPr>
          <a:xfrm>
            <a:off x="3756560" y="736942"/>
            <a:ext cx="2708943" cy="400134"/>
          </a:xfrm>
          <a:prstGeom prst="rect">
            <a:avLst/>
          </a:prstGeom>
        </p:spPr>
        <p:txBody>
          <a:bodyPr wrap="square" lIns="121944" tIns="60972" rIns="121944" bIns="60972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Sold Bundles to Investors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pic>
        <p:nvPicPr>
          <p:cNvPr id="7" name="圖形 6" descr="硬幣">
            <a:extLst>
              <a:ext uri="{FF2B5EF4-FFF2-40B4-BE49-F238E27FC236}">
                <a16:creationId xmlns:a16="http://schemas.microsoft.com/office/drawing/2014/main" id="{A0799E7B-F060-4D5D-8956-866CC8FACF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81552" y="1586340"/>
            <a:ext cx="1620209" cy="1620209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0176CC3E-1835-4382-9695-893B55990AB9}"/>
              </a:ext>
            </a:extLst>
          </p:cNvPr>
          <p:cNvSpPr/>
          <p:nvPr/>
        </p:nvSpPr>
        <p:spPr>
          <a:xfrm>
            <a:off x="6465503" y="735564"/>
            <a:ext cx="2355547" cy="400134"/>
          </a:xfrm>
          <a:prstGeom prst="rect">
            <a:avLst/>
          </a:prstGeom>
        </p:spPr>
        <p:txBody>
          <a:bodyPr wrap="square" lIns="121944" tIns="60972" rIns="121944" bIns="60972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Making Huge Money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3B9C128-71B0-41E6-A76A-80DDEC57496F}"/>
              </a:ext>
            </a:extLst>
          </p:cNvPr>
          <p:cNvSpPr/>
          <p:nvPr/>
        </p:nvSpPr>
        <p:spPr>
          <a:xfrm>
            <a:off x="8910053" y="735564"/>
            <a:ext cx="2708942" cy="400134"/>
          </a:xfrm>
          <a:prstGeom prst="rect">
            <a:avLst/>
          </a:prstGeom>
        </p:spPr>
        <p:txBody>
          <a:bodyPr wrap="square" lIns="121944" tIns="60972" rIns="121944" bIns="60972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Lower Borrowers’ Criteria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pic>
        <p:nvPicPr>
          <p:cNvPr id="32" name="圖形 31" descr="集體成功">
            <a:extLst>
              <a:ext uri="{FF2B5EF4-FFF2-40B4-BE49-F238E27FC236}">
                <a16:creationId xmlns:a16="http://schemas.microsoft.com/office/drawing/2014/main" id="{3B6B1E30-07AE-43C7-86B9-F269BDC320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7066" y="1586340"/>
            <a:ext cx="1683418" cy="1683418"/>
          </a:xfrm>
          <a:prstGeom prst="rect">
            <a:avLst/>
          </a:prstGeom>
        </p:spPr>
      </p:pic>
      <p:sp>
        <p:nvSpPr>
          <p:cNvPr id="48" name="Chevron 2">
            <a:extLst>
              <a:ext uri="{FF2B5EF4-FFF2-40B4-BE49-F238E27FC236}">
                <a16:creationId xmlns:a16="http://schemas.microsoft.com/office/drawing/2014/main" id="{89C89716-1447-4131-A963-8F851B1C8CF1}"/>
              </a:ext>
            </a:extLst>
          </p:cNvPr>
          <p:cNvSpPr/>
          <p:nvPr/>
        </p:nvSpPr>
        <p:spPr bwMode="auto">
          <a:xfrm rot="5400000">
            <a:off x="9826466" y="3083296"/>
            <a:ext cx="401167" cy="678991"/>
          </a:xfrm>
          <a:prstGeom prst="chevron">
            <a:avLst/>
          </a:prstGeom>
          <a:solidFill>
            <a:srgbClr val="ED5858"/>
          </a:solidFill>
          <a:ln>
            <a:noFill/>
          </a:ln>
          <a:effectLst/>
        </p:spPr>
        <p:txBody>
          <a:bodyPr vert="horz" wrap="square" lIns="121944" tIns="60972" rIns="121944" bIns="60972" numCol="1" rtlCol="0" anchor="t" anchorCtr="0" compatLnSpc="1">
            <a:prstTxWarp prst="textNoShape">
              <a:avLst/>
            </a:prstTxWarp>
          </a:bodyPr>
          <a:lstStyle/>
          <a:p>
            <a:pPr defTabSz="1219414"/>
            <a:endParaRPr lang="en-US" sz="7466">
              <a:solidFill>
                <a:schemeClr val="tx1">
                  <a:lumMod val="75000"/>
                  <a:lumOff val="25000"/>
                </a:schemeClr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9" name="Chevron 86">
            <a:extLst>
              <a:ext uri="{FF2B5EF4-FFF2-40B4-BE49-F238E27FC236}">
                <a16:creationId xmlns:a16="http://schemas.microsoft.com/office/drawing/2014/main" id="{08242C0C-5729-4891-A7D5-30DABB5CFA5C}"/>
              </a:ext>
            </a:extLst>
          </p:cNvPr>
          <p:cNvSpPr/>
          <p:nvPr/>
        </p:nvSpPr>
        <p:spPr bwMode="auto">
          <a:xfrm rot="10800000">
            <a:off x="8303243" y="4724305"/>
            <a:ext cx="401167" cy="678991"/>
          </a:xfrm>
          <a:prstGeom prst="chevron">
            <a:avLst/>
          </a:prstGeom>
          <a:solidFill>
            <a:srgbClr val="ED5858"/>
          </a:solidFill>
          <a:ln>
            <a:noFill/>
          </a:ln>
          <a:effectLst/>
        </p:spPr>
        <p:txBody>
          <a:bodyPr vert="horz" wrap="square" lIns="121944" tIns="60972" rIns="121944" bIns="60972" numCol="1" rtlCol="0" anchor="t" anchorCtr="0" compatLnSpc="1">
            <a:prstTxWarp prst="textNoShape">
              <a:avLst/>
            </a:prstTxWarp>
          </a:bodyPr>
          <a:lstStyle/>
          <a:p>
            <a:pPr defTabSz="1219414"/>
            <a:endParaRPr lang="en-US" sz="7466">
              <a:solidFill>
                <a:schemeClr val="tx1">
                  <a:lumMod val="75000"/>
                  <a:lumOff val="25000"/>
                </a:schemeClr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50" name="Straight Connector 23">
            <a:extLst>
              <a:ext uri="{FF2B5EF4-FFF2-40B4-BE49-F238E27FC236}">
                <a16:creationId xmlns:a16="http://schemas.microsoft.com/office/drawing/2014/main" id="{0F7891B4-2ACF-4CC8-86F1-960B412CE74A}"/>
              </a:ext>
            </a:extLst>
          </p:cNvPr>
          <p:cNvCxnSpPr>
            <a:cxnSpLocks/>
          </p:cNvCxnSpPr>
          <p:nvPr/>
        </p:nvCxnSpPr>
        <p:spPr bwMode="auto">
          <a:xfrm>
            <a:off x="9129146" y="5859056"/>
            <a:ext cx="1974977" cy="0"/>
          </a:xfrm>
          <a:prstGeom prst="line">
            <a:avLst/>
          </a:prstGeom>
          <a:solidFill>
            <a:srgbClr val="ECB100"/>
          </a:solidFill>
          <a:ln w="114300" cap="flat" cmpd="thickThin" algn="ctr">
            <a:solidFill>
              <a:srgbClr val="4F5D7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383E22C3-B100-4147-8819-0EE2EF0442A8}"/>
              </a:ext>
            </a:extLst>
          </p:cNvPr>
          <p:cNvSpPr/>
          <p:nvPr/>
        </p:nvSpPr>
        <p:spPr>
          <a:xfrm>
            <a:off x="9129146" y="6092812"/>
            <a:ext cx="2005604" cy="400134"/>
          </a:xfrm>
          <a:prstGeom prst="rect">
            <a:avLst/>
          </a:prstGeom>
        </p:spPr>
        <p:txBody>
          <a:bodyPr wrap="square" lIns="121944" tIns="60972" rIns="121944" bIns="60972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Bought the House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cxnSp>
        <p:nvCxnSpPr>
          <p:cNvPr id="52" name="Straight Connector 23">
            <a:extLst>
              <a:ext uri="{FF2B5EF4-FFF2-40B4-BE49-F238E27FC236}">
                <a16:creationId xmlns:a16="http://schemas.microsoft.com/office/drawing/2014/main" id="{F3B8892C-6D2A-40A3-BC9E-333C39CBA37F}"/>
              </a:ext>
            </a:extLst>
          </p:cNvPr>
          <p:cNvCxnSpPr>
            <a:cxnSpLocks/>
          </p:cNvCxnSpPr>
          <p:nvPr/>
        </p:nvCxnSpPr>
        <p:spPr bwMode="auto">
          <a:xfrm>
            <a:off x="5695919" y="5910340"/>
            <a:ext cx="1974977" cy="0"/>
          </a:xfrm>
          <a:prstGeom prst="line">
            <a:avLst/>
          </a:prstGeom>
          <a:solidFill>
            <a:srgbClr val="ECB100"/>
          </a:solidFill>
          <a:ln w="114300" cap="flat" cmpd="thickThin" algn="ctr">
            <a:solidFill>
              <a:srgbClr val="4F5D7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23">
            <a:extLst>
              <a:ext uri="{FF2B5EF4-FFF2-40B4-BE49-F238E27FC236}">
                <a16:creationId xmlns:a16="http://schemas.microsoft.com/office/drawing/2014/main" id="{8B603F05-E2F5-45F6-981D-634F1552FC89}"/>
              </a:ext>
            </a:extLst>
          </p:cNvPr>
          <p:cNvCxnSpPr>
            <a:cxnSpLocks/>
          </p:cNvCxnSpPr>
          <p:nvPr/>
        </p:nvCxnSpPr>
        <p:spPr bwMode="auto">
          <a:xfrm>
            <a:off x="2440788" y="5920648"/>
            <a:ext cx="1974977" cy="0"/>
          </a:xfrm>
          <a:prstGeom prst="line">
            <a:avLst/>
          </a:prstGeom>
          <a:solidFill>
            <a:srgbClr val="ECB100"/>
          </a:solidFill>
          <a:ln w="114300" cap="flat" cmpd="thickThin" algn="ctr">
            <a:solidFill>
              <a:srgbClr val="4F5D7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FBBFBF1C-C443-45DA-BCBE-A351A0236DAD}"/>
              </a:ext>
            </a:extLst>
          </p:cNvPr>
          <p:cNvSpPr/>
          <p:nvPr/>
        </p:nvSpPr>
        <p:spPr>
          <a:xfrm>
            <a:off x="2402237" y="6081077"/>
            <a:ext cx="2579692" cy="430911"/>
          </a:xfrm>
          <a:prstGeom prst="rect">
            <a:avLst/>
          </a:prstGeom>
        </p:spPr>
        <p:txBody>
          <a:bodyPr wrap="square" lIns="121944" tIns="60972" rIns="121944" bIns="60972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AIG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Took the Risk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pic>
        <p:nvPicPr>
          <p:cNvPr id="55" name="圖形 54" descr="房屋">
            <a:extLst>
              <a:ext uri="{FF2B5EF4-FFF2-40B4-BE49-F238E27FC236}">
                <a16:creationId xmlns:a16="http://schemas.microsoft.com/office/drawing/2014/main" id="{ED32F26F-A42F-4A1E-A099-A82A68D71E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75683" y="3815907"/>
            <a:ext cx="1892616" cy="1892616"/>
          </a:xfrm>
          <a:prstGeom prst="rect">
            <a:avLst/>
          </a:prstGeom>
        </p:spPr>
      </p:pic>
      <p:pic>
        <p:nvPicPr>
          <p:cNvPr id="56" name="圖形 55" descr="放射物質">
            <a:extLst>
              <a:ext uri="{FF2B5EF4-FFF2-40B4-BE49-F238E27FC236}">
                <a16:creationId xmlns:a16="http://schemas.microsoft.com/office/drawing/2014/main" id="{A652774A-9908-4EB7-8C2F-4D0752A2EE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51649" y="3999250"/>
            <a:ext cx="1859806" cy="1859806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FEAFE33D-C30D-40EC-86DA-5836B58EE137}"/>
              </a:ext>
            </a:extLst>
          </p:cNvPr>
          <p:cNvSpPr/>
          <p:nvPr/>
        </p:nvSpPr>
        <p:spPr>
          <a:xfrm>
            <a:off x="5314101" y="6077424"/>
            <a:ext cx="3008824" cy="430911"/>
          </a:xfrm>
          <a:prstGeom prst="rect">
            <a:avLst/>
          </a:prstGeom>
        </p:spPr>
        <p:txBody>
          <a:bodyPr wrap="square" lIns="121944" tIns="60972" rIns="121944" bIns="60972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New Securities were Risky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pic>
        <p:nvPicPr>
          <p:cNvPr id="58" name="圖形 57" descr="醫院">
            <a:extLst>
              <a:ext uri="{FF2B5EF4-FFF2-40B4-BE49-F238E27FC236}">
                <a16:creationId xmlns:a16="http://schemas.microsoft.com/office/drawing/2014/main" id="{7BD7FF26-9C05-475A-ADD7-CF5B402CEF8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84102" y="4079371"/>
            <a:ext cx="1728505" cy="1728505"/>
          </a:xfrm>
          <a:prstGeom prst="rect">
            <a:avLst/>
          </a:prstGeom>
        </p:spPr>
      </p:pic>
      <p:sp>
        <p:nvSpPr>
          <p:cNvPr id="62" name="Chevron 86">
            <a:extLst>
              <a:ext uri="{FF2B5EF4-FFF2-40B4-BE49-F238E27FC236}">
                <a16:creationId xmlns:a16="http://schemas.microsoft.com/office/drawing/2014/main" id="{4C1108DB-C15A-4EC2-B703-435EC63237E4}"/>
              </a:ext>
            </a:extLst>
          </p:cNvPr>
          <p:cNvSpPr/>
          <p:nvPr/>
        </p:nvSpPr>
        <p:spPr bwMode="auto">
          <a:xfrm rot="10800000">
            <a:off x="4852090" y="4724306"/>
            <a:ext cx="401167" cy="678991"/>
          </a:xfrm>
          <a:prstGeom prst="chevron">
            <a:avLst/>
          </a:prstGeom>
          <a:solidFill>
            <a:srgbClr val="ED5858"/>
          </a:solidFill>
          <a:ln>
            <a:noFill/>
          </a:ln>
          <a:effectLst/>
        </p:spPr>
        <p:txBody>
          <a:bodyPr vert="horz" wrap="square" lIns="121944" tIns="60972" rIns="121944" bIns="60972" numCol="1" rtlCol="0" anchor="t" anchorCtr="0" compatLnSpc="1">
            <a:prstTxWarp prst="textNoShape">
              <a:avLst/>
            </a:prstTxWarp>
          </a:bodyPr>
          <a:lstStyle/>
          <a:p>
            <a:pPr defTabSz="1219414"/>
            <a:endParaRPr lang="en-US" sz="7466">
              <a:solidFill>
                <a:schemeClr val="tx1">
                  <a:lumMod val="75000"/>
                  <a:lumOff val="25000"/>
                </a:schemeClr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5492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1"/>
          <p:cNvSpPr>
            <a:spLocks noChangeShapeType="1"/>
          </p:cNvSpPr>
          <p:nvPr/>
        </p:nvSpPr>
        <p:spPr bwMode="auto">
          <a:xfrm flipH="1" flipV="1">
            <a:off x="5909640" y="2404347"/>
            <a:ext cx="1473619" cy="754575"/>
          </a:xfrm>
          <a:prstGeom prst="line">
            <a:avLst/>
          </a:prstGeom>
          <a:noFill/>
          <a:ln w="12700" cap="flat">
            <a:solidFill>
              <a:schemeClr val="accent3"/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srgbClr val="080808"/>
              </a:solidFill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5059341" y="4081975"/>
            <a:ext cx="2227120" cy="241071"/>
          </a:xfrm>
          <a:prstGeom prst="line">
            <a:avLst/>
          </a:prstGeom>
          <a:noFill/>
          <a:ln w="12700" cap="flat">
            <a:solidFill>
              <a:schemeClr val="accent3"/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srgbClr val="080808"/>
              </a:solidFill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 flipH="1" flipV="1">
            <a:off x="4215093" y="3242497"/>
            <a:ext cx="2652700" cy="300624"/>
          </a:xfrm>
          <a:prstGeom prst="line">
            <a:avLst/>
          </a:prstGeom>
          <a:noFill/>
          <a:ln w="12700" cap="flat">
            <a:solidFill>
              <a:schemeClr val="accent3"/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srgbClr val="080808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755466" y="2333305"/>
            <a:ext cx="2794806" cy="2651634"/>
            <a:chOff x="5315348" y="2380989"/>
            <a:chExt cx="1044821" cy="1044555"/>
          </a:xfrm>
        </p:grpSpPr>
        <p:sp>
          <p:nvSpPr>
            <p:cNvPr id="29" name="任意多边形 83"/>
            <p:cNvSpPr/>
            <p:nvPr/>
          </p:nvSpPr>
          <p:spPr bwMode="auto">
            <a:xfrm rot="16377237">
              <a:off x="5314292" y="2382045"/>
              <a:ext cx="1044555" cy="104244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4F5D70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4400" kern="0">
                <a:solidFill>
                  <a:srgbClr val="080808"/>
                </a:solidFill>
                <a:latin typeface="宋体"/>
                <a:ea typeface="宋体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23302" y="2643758"/>
              <a:ext cx="1036867" cy="4849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a typeface="微软雅黑 Light" panose="020B0502040204020203" pitchFamily="34" charset="-122"/>
                </a:rPr>
                <a:t>Housing Price Down</a:t>
              </a:r>
              <a:endParaRPr lang="zh-CN" altLang="en-US" sz="4000" b="1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14029" y="458958"/>
            <a:ext cx="2652699" cy="2510748"/>
            <a:chOff x="3255801" y="1266632"/>
            <a:chExt cx="664395" cy="665742"/>
          </a:xfrm>
        </p:grpSpPr>
        <p:sp>
          <p:nvSpPr>
            <p:cNvPr id="32" name="椭圆 80"/>
            <p:cNvSpPr/>
            <p:nvPr/>
          </p:nvSpPr>
          <p:spPr bwMode="auto">
            <a:xfrm>
              <a:off x="3255801" y="1266632"/>
              <a:ext cx="664395" cy="665742"/>
            </a:xfrm>
            <a:prstGeom prst="ellipse">
              <a:avLst/>
            </a:prstGeom>
            <a:solidFill>
              <a:srgbClr val="ED585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kern="0" dirty="0">
                <a:solidFill>
                  <a:srgbClr val="080808"/>
                </a:solidFill>
                <a:latin typeface="宋体"/>
                <a:ea typeface="宋体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23986" y="1392655"/>
              <a:ext cx="519636" cy="4570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微软雅黑 Light" panose="020B0502040204020203" pitchFamily="34" charset="-122"/>
                </a:rPr>
                <a:t>Teaser </a:t>
              </a:r>
              <a:r>
                <a:rPr lang="en-US" altLang="zh-TW" sz="2800" b="1" dirty="0">
                  <a:solidFill>
                    <a:schemeClr val="bg1"/>
                  </a:solidFill>
                  <a:ea typeface="微软雅黑 Light" panose="020B0502040204020203" pitchFamily="34" charset="-122"/>
                </a:rPr>
                <a:t>R</a:t>
              </a:r>
              <a:r>
                <a:rPr lang="en-US" altLang="zh-CN" sz="2800" b="1" dirty="0">
                  <a:solidFill>
                    <a:schemeClr val="bg1"/>
                  </a:solidFill>
                  <a:ea typeface="微软雅黑 Light" panose="020B0502040204020203" pitchFamily="34" charset="-122"/>
                </a:rPr>
                <a:t>ate on Borrowers’ </a:t>
              </a:r>
              <a:r>
                <a:rPr lang="en-US" altLang="zh-TW" sz="2800" b="1" dirty="0">
                  <a:solidFill>
                    <a:schemeClr val="bg1"/>
                  </a:solidFill>
                  <a:ea typeface="微软雅黑 Light" panose="020B0502040204020203" pitchFamily="34" charset="-122"/>
                </a:rPr>
                <a:t>M</a:t>
              </a:r>
              <a:r>
                <a:rPr lang="en-US" altLang="zh-CN" sz="2800" b="1" dirty="0">
                  <a:solidFill>
                    <a:schemeClr val="bg1"/>
                  </a:solidFill>
                  <a:ea typeface="微软雅黑 Light" panose="020B0502040204020203" pitchFamily="34" charset="-122"/>
                </a:rPr>
                <a:t>ortgage </a:t>
              </a:r>
              <a:r>
                <a:rPr lang="en-US" altLang="zh-TW" sz="2800" b="1" dirty="0">
                  <a:solidFill>
                    <a:schemeClr val="bg1"/>
                  </a:solidFill>
                  <a:ea typeface="微软雅黑 Light" panose="020B0502040204020203" pitchFamily="34" charset="-122"/>
                </a:rPr>
                <a:t>R</a:t>
              </a:r>
              <a:r>
                <a:rPr lang="en-US" altLang="zh-CN" sz="2800" b="1" dirty="0">
                  <a:solidFill>
                    <a:schemeClr val="bg1"/>
                  </a:solidFill>
                  <a:ea typeface="微软雅黑 Light" panose="020B0502040204020203" pitchFamily="34" charset="-122"/>
                </a:rPr>
                <a:t>an out</a:t>
              </a:r>
              <a:endParaRPr lang="zh-CN" altLang="en-US" sz="2800" b="1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4" name="组合 30">
            <a:extLst>
              <a:ext uri="{FF2B5EF4-FFF2-40B4-BE49-F238E27FC236}">
                <a16:creationId xmlns:a16="http://schemas.microsoft.com/office/drawing/2014/main" id="{9DF359D6-79A1-42A3-AA4E-C51D95776245}"/>
              </a:ext>
            </a:extLst>
          </p:cNvPr>
          <p:cNvGrpSpPr/>
          <p:nvPr/>
        </p:nvGrpSpPr>
        <p:grpSpPr>
          <a:xfrm>
            <a:off x="1404040" y="1981416"/>
            <a:ext cx="1989853" cy="1950845"/>
            <a:chOff x="3255801" y="1266632"/>
            <a:chExt cx="664395" cy="665742"/>
          </a:xfrm>
        </p:grpSpPr>
        <p:sp>
          <p:nvSpPr>
            <p:cNvPr id="44" name="椭圆 80">
              <a:extLst>
                <a:ext uri="{FF2B5EF4-FFF2-40B4-BE49-F238E27FC236}">
                  <a16:creationId xmlns:a16="http://schemas.microsoft.com/office/drawing/2014/main" id="{5E644FED-3940-4F6C-A008-F4FFEB88C3C2}"/>
                </a:ext>
              </a:extLst>
            </p:cNvPr>
            <p:cNvSpPr/>
            <p:nvPr/>
          </p:nvSpPr>
          <p:spPr bwMode="auto">
            <a:xfrm>
              <a:off x="3255801" y="1266632"/>
              <a:ext cx="664395" cy="665742"/>
            </a:xfrm>
            <a:prstGeom prst="ellipse">
              <a:avLst/>
            </a:prstGeom>
            <a:solidFill>
              <a:srgbClr val="ED585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kern="0" dirty="0">
                <a:solidFill>
                  <a:srgbClr val="080808"/>
                </a:solidFill>
                <a:latin typeface="宋体"/>
                <a:ea typeface="宋体"/>
              </a:endParaRPr>
            </a:p>
          </p:txBody>
        </p:sp>
        <p:sp>
          <p:nvSpPr>
            <p:cNvPr id="48" name="TextBox 32">
              <a:extLst>
                <a:ext uri="{FF2B5EF4-FFF2-40B4-BE49-F238E27FC236}">
                  <a16:creationId xmlns:a16="http://schemas.microsoft.com/office/drawing/2014/main" id="{C8AF8385-3162-4A25-A2F4-ECA19D42807D}"/>
                </a:ext>
              </a:extLst>
            </p:cNvPr>
            <p:cNvSpPr txBox="1"/>
            <p:nvPr/>
          </p:nvSpPr>
          <p:spPr>
            <a:xfrm>
              <a:off x="3324917" y="1445424"/>
              <a:ext cx="514022" cy="2267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微软雅黑 Light" panose="020B0502040204020203" pitchFamily="34" charset="-122"/>
                </a:rPr>
                <a:t>Payments</a:t>
              </a:r>
              <a:r>
                <a:rPr lang="zh-CN" altLang="en-US" sz="2800" b="1" dirty="0">
                  <a:solidFill>
                    <a:schemeClr val="bg1"/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TW" sz="2800" b="1" dirty="0">
                  <a:solidFill>
                    <a:schemeClr val="bg1"/>
                  </a:solidFill>
                  <a:ea typeface="微软雅黑 Light" panose="020B0502040204020203" pitchFamily="34" charset="-122"/>
                </a:rPr>
                <a:t>W</a:t>
              </a:r>
              <a:r>
                <a:rPr lang="en-US" altLang="zh-CN" sz="2800" b="1" dirty="0">
                  <a:solidFill>
                    <a:schemeClr val="bg1"/>
                  </a:solidFill>
                  <a:ea typeface="微软雅黑 Light" panose="020B0502040204020203" pitchFamily="34" charset="-122"/>
                </a:rPr>
                <a:t>ent</a:t>
              </a:r>
              <a:r>
                <a:rPr lang="zh-CN" altLang="en-US" sz="2800" b="1" dirty="0">
                  <a:solidFill>
                    <a:schemeClr val="bg1"/>
                  </a:solidFill>
                  <a:ea typeface="微软雅黑 Light" panose="020B0502040204020203" pitchFamily="34" charset="-122"/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  <a:ea typeface="微软雅黑 Light" panose="020B0502040204020203" pitchFamily="34" charset="-122"/>
                </a:rPr>
                <a:t>up</a:t>
              </a:r>
              <a:endParaRPr lang="zh-CN" altLang="en-US" sz="2800" b="1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9" name="组合 30">
            <a:extLst>
              <a:ext uri="{FF2B5EF4-FFF2-40B4-BE49-F238E27FC236}">
                <a16:creationId xmlns:a16="http://schemas.microsoft.com/office/drawing/2014/main" id="{1A6A5239-6667-45ED-96D6-A01664ED6382}"/>
              </a:ext>
            </a:extLst>
          </p:cNvPr>
          <p:cNvGrpSpPr/>
          <p:nvPr/>
        </p:nvGrpSpPr>
        <p:grpSpPr>
          <a:xfrm>
            <a:off x="2816637" y="3659123"/>
            <a:ext cx="2143535" cy="1770154"/>
            <a:chOff x="3194982" y="1266632"/>
            <a:chExt cx="811425" cy="665742"/>
          </a:xfrm>
        </p:grpSpPr>
        <p:sp>
          <p:nvSpPr>
            <p:cNvPr id="50" name="椭圆 80">
              <a:extLst>
                <a:ext uri="{FF2B5EF4-FFF2-40B4-BE49-F238E27FC236}">
                  <a16:creationId xmlns:a16="http://schemas.microsoft.com/office/drawing/2014/main" id="{73601751-D250-48C5-AA5B-D938D4AE432B}"/>
                </a:ext>
              </a:extLst>
            </p:cNvPr>
            <p:cNvSpPr/>
            <p:nvPr/>
          </p:nvSpPr>
          <p:spPr bwMode="auto">
            <a:xfrm>
              <a:off x="3255801" y="1266632"/>
              <a:ext cx="664395" cy="665742"/>
            </a:xfrm>
            <a:prstGeom prst="ellipse">
              <a:avLst/>
            </a:prstGeom>
            <a:solidFill>
              <a:srgbClr val="ED585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kern="0" dirty="0">
                <a:solidFill>
                  <a:srgbClr val="080808"/>
                </a:solidFill>
                <a:latin typeface="宋体"/>
                <a:ea typeface="宋体"/>
              </a:endParaRPr>
            </a:p>
          </p:txBody>
        </p:sp>
        <p:sp>
          <p:nvSpPr>
            <p:cNvPr id="51" name="TextBox 32">
              <a:extLst>
                <a:ext uri="{FF2B5EF4-FFF2-40B4-BE49-F238E27FC236}">
                  <a16:creationId xmlns:a16="http://schemas.microsoft.com/office/drawing/2014/main" id="{747ADFCA-8B6D-4A5B-B459-CE8F277C0F8D}"/>
                </a:ext>
              </a:extLst>
            </p:cNvPr>
            <p:cNvSpPr txBox="1"/>
            <p:nvPr/>
          </p:nvSpPr>
          <p:spPr>
            <a:xfrm>
              <a:off x="3194982" y="1444237"/>
              <a:ext cx="811425" cy="2940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微软雅黑 Light" panose="020B0502040204020203" pitchFamily="34" charset="-122"/>
                </a:rPr>
                <a:t>Borrow Defaulted</a:t>
              </a:r>
              <a:endParaRPr lang="zh-CN" altLang="en-US" sz="2800" b="1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52" name="矩形 80">
            <a:extLst>
              <a:ext uri="{FF2B5EF4-FFF2-40B4-BE49-F238E27FC236}">
                <a16:creationId xmlns:a16="http://schemas.microsoft.com/office/drawing/2014/main" id="{724F056C-62ED-40A4-BB79-FF3B63E13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52" y="355104"/>
            <a:ext cx="2687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</a:rPr>
              <a:t>Housing Price Down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3" name="Line 12">
            <a:extLst>
              <a:ext uri="{FF2B5EF4-FFF2-40B4-BE49-F238E27FC236}">
                <a16:creationId xmlns:a16="http://schemas.microsoft.com/office/drawing/2014/main" id="{4D713C74-45D9-4C45-9C4E-21BD6FBD88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74067" y="4649129"/>
            <a:ext cx="748547" cy="405900"/>
          </a:xfrm>
          <a:prstGeom prst="line">
            <a:avLst/>
          </a:prstGeom>
          <a:noFill/>
          <a:ln w="12700" cap="flat">
            <a:solidFill>
              <a:schemeClr val="accent3"/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solidFill>
                <a:srgbClr val="080808"/>
              </a:solidFill>
            </a:endParaRPr>
          </a:p>
        </p:txBody>
      </p:sp>
      <p:grpSp>
        <p:nvGrpSpPr>
          <p:cNvPr id="54" name="组合 30">
            <a:extLst>
              <a:ext uri="{FF2B5EF4-FFF2-40B4-BE49-F238E27FC236}">
                <a16:creationId xmlns:a16="http://schemas.microsoft.com/office/drawing/2014/main" id="{094C992F-5D6E-4B3E-8D8E-0CD73DEC9A91}"/>
              </a:ext>
            </a:extLst>
          </p:cNvPr>
          <p:cNvGrpSpPr/>
          <p:nvPr/>
        </p:nvGrpSpPr>
        <p:grpSpPr>
          <a:xfrm>
            <a:off x="5059341" y="4649128"/>
            <a:ext cx="2015558" cy="1950845"/>
            <a:chOff x="3255801" y="1266632"/>
            <a:chExt cx="664395" cy="665742"/>
          </a:xfrm>
        </p:grpSpPr>
        <p:sp>
          <p:nvSpPr>
            <p:cNvPr id="55" name="椭圆 80">
              <a:extLst>
                <a:ext uri="{FF2B5EF4-FFF2-40B4-BE49-F238E27FC236}">
                  <a16:creationId xmlns:a16="http://schemas.microsoft.com/office/drawing/2014/main" id="{9510BA38-F0BB-477B-9508-64DF3CD1CE58}"/>
                </a:ext>
              </a:extLst>
            </p:cNvPr>
            <p:cNvSpPr/>
            <p:nvPr/>
          </p:nvSpPr>
          <p:spPr bwMode="auto">
            <a:xfrm>
              <a:off x="3255801" y="1266632"/>
              <a:ext cx="664395" cy="665742"/>
            </a:xfrm>
            <a:prstGeom prst="ellipse">
              <a:avLst/>
            </a:prstGeom>
            <a:solidFill>
              <a:srgbClr val="ED585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00" kern="0" dirty="0">
                <a:solidFill>
                  <a:srgbClr val="080808"/>
                </a:solidFill>
                <a:latin typeface="宋体"/>
                <a:ea typeface="宋体"/>
              </a:endParaRPr>
            </a:p>
          </p:txBody>
        </p:sp>
        <p:sp>
          <p:nvSpPr>
            <p:cNvPr id="56" name="TextBox 32">
              <a:extLst>
                <a:ext uri="{FF2B5EF4-FFF2-40B4-BE49-F238E27FC236}">
                  <a16:creationId xmlns:a16="http://schemas.microsoft.com/office/drawing/2014/main" id="{629C6123-B85C-4235-B198-70EE5C146E66}"/>
                </a:ext>
              </a:extLst>
            </p:cNvPr>
            <p:cNvSpPr txBox="1"/>
            <p:nvPr/>
          </p:nvSpPr>
          <p:spPr>
            <a:xfrm>
              <a:off x="3325474" y="1452459"/>
              <a:ext cx="493187" cy="2940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微软雅黑 Light" panose="020B0502040204020203" pitchFamily="34" charset="-122"/>
                </a:rPr>
                <a:t>AIG Paid off Swaps</a:t>
              </a:r>
              <a:endParaRPr lang="zh-CN" altLang="en-US" sz="2800" b="1" dirty="0">
                <a:solidFill>
                  <a:schemeClr val="bg1"/>
                </a:solidFill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76524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7061FA6-C842-43D7-B521-33F7562D6F19}"/>
              </a:ext>
            </a:extLst>
          </p:cNvPr>
          <p:cNvSpPr txBox="1"/>
          <p:nvPr/>
        </p:nvSpPr>
        <p:spPr>
          <a:xfrm>
            <a:off x="1483895" y="2767280"/>
            <a:ext cx="9857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Federal Reserve System gave AIG</a:t>
            </a:r>
            <a:r>
              <a:rPr lang="zh-TW" altLang="en-US" sz="4000" dirty="0"/>
              <a:t> </a:t>
            </a:r>
            <a:r>
              <a:rPr lang="en-US" altLang="zh-TW" sz="4000" dirty="0"/>
              <a:t>85</a:t>
            </a:r>
            <a:r>
              <a:rPr lang="zh-TW" altLang="en-US" sz="4000" dirty="0"/>
              <a:t> </a:t>
            </a:r>
            <a:r>
              <a:rPr lang="en-US" altLang="zh-TW" sz="4000" dirty="0"/>
              <a:t>billions of  Emergency Financing.</a:t>
            </a:r>
            <a:endParaRPr lang="zh-TW" altLang="en-US" sz="4000" dirty="0"/>
          </a:p>
        </p:txBody>
      </p:sp>
      <p:sp>
        <p:nvSpPr>
          <p:cNvPr id="3" name="矩形 80">
            <a:extLst>
              <a:ext uri="{FF2B5EF4-FFF2-40B4-BE49-F238E27FC236}">
                <a16:creationId xmlns:a16="http://schemas.microsoft.com/office/drawing/2014/main" id="{00B50106-59BB-4B49-B46C-6C0F4A223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52" y="355104"/>
            <a:ext cx="15835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</a:rPr>
              <a:t>Rescue AIG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295723"/>
      </p:ext>
    </p:extLst>
  </p:cSld>
  <p:clrMapOvr>
    <a:masterClrMapping/>
  </p:clrMapOvr>
  <p:transition advTm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213" name="MH_Number_1">
            <a:hlinkClick r:id="rId10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397161" y="2186491"/>
            <a:ext cx="1397677" cy="1242509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MH_Entry_3">
            <a:hlinkClick r:id="rId11" action="ppaction://hlinksldjump"/>
            <a:extLst>
              <a:ext uri="{FF2B5EF4-FFF2-40B4-BE49-F238E27FC236}">
                <a16:creationId xmlns:a16="http://schemas.microsoft.com/office/drawing/2014/main" id="{346088EE-85D4-4C95-9A99-917D4822F1B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79928" y="4073191"/>
            <a:ext cx="3912793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400" dirty="0">
                <a:ea typeface="微软雅黑" panose="020B0503020204020204" pitchFamily="34" charset="-122"/>
              </a:rPr>
              <a:t>Comparison of Lehman and AIG</a:t>
            </a:r>
            <a:endParaRPr lang="zh-CN" altLang="en-US" sz="4400" dirty="0"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67296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80"/>
          <p:cNvSpPr>
            <a:spLocks noChangeArrowheads="1"/>
          </p:cNvSpPr>
          <p:nvPr/>
        </p:nvSpPr>
        <p:spPr bwMode="auto">
          <a:xfrm>
            <a:off x="834952" y="355104"/>
            <a:ext cx="3902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Lehman Brothers V.S. AIG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45DCB36-566E-4AF3-B688-74D6A554D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485436"/>
              </p:ext>
            </p:extLst>
          </p:nvPr>
        </p:nvGraphicFramePr>
        <p:xfrm>
          <a:off x="1080168" y="1342635"/>
          <a:ext cx="10341811" cy="4769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332">
                  <a:extLst>
                    <a:ext uri="{9D8B030D-6E8A-4147-A177-3AD203B41FA5}">
                      <a16:colId xmlns:a16="http://schemas.microsoft.com/office/drawing/2014/main" val="2291229410"/>
                    </a:ext>
                  </a:extLst>
                </a:gridCol>
                <a:gridCol w="3886344">
                  <a:extLst>
                    <a:ext uri="{9D8B030D-6E8A-4147-A177-3AD203B41FA5}">
                      <a16:colId xmlns:a16="http://schemas.microsoft.com/office/drawing/2014/main" val="3788345802"/>
                    </a:ext>
                  </a:extLst>
                </a:gridCol>
                <a:gridCol w="3995135">
                  <a:extLst>
                    <a:ext uri="{9D8B030D-6E8A-4147-A177-3AD203B41FA5}">
                      <a16:colId xmlns:a16="http://schemas.microsoft.com/office/drawing/2014/main" val="4215873970"/>
                    </a:ext>
                  </a:extLst>
                </a:gridCol>
              </a:tblGrid>
              <a:tr h="1146305"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Lehman Brothers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AIG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865582"/>
                  </a:ext>
                </a:extLst>
              </a:tr>
              <a:tr h="16027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Nature of </a:t>
                      </a:r>
                    </a:p>
                    <a:p>
                      <a:pPr algn="ctr"/>
                      <a:r>
                        <a:rPr lang="en-US" altLang="zh-TW" sz="3600" dirty="0"/>
                        <a:t>the Firm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Investment </a:t>
                      </a:r>
                    </a:p>
                    <a:p>
                      <a:pPr algn="ctr"/>
                      <a:r>
                        <a:rPr lang="en-US" altLang="zh-TW" sz="3600" dirty="0"/>
                        <a:t>Bank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Insurance</a:t>
                      </a:r>
                    </a:p>
                    <a:p>
                      <a:pPr algn="ctr"/>
                      <a:r>
                        <a:rPr lang="en-US" altLang="zh-TW" sz="3600" dirty="0"/>
                        <a:t>Corporation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02076"/>
                  </a:ext>
                </a:extLst>
              </a:tr>
              <a:tr h="10140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Money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X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O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666671"/>
                  </a:ext>
                </a:extLst>
              </a:tr>
              <a:tr h="10062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Time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First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After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116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53608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2258176" y="3163889"/>
            <a:ext cx="767564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Coming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4111581" y="2055893"/>
            <a:ext cx="396883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 dirty="0">
                <a:solidFill>
                  <a:srgbClr val="4F5D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END</a:t>
            </a:r>
            <a:endParaRPr lang="zh-CN" altLang="en-US" sz="6600" dirty="0">
              <a:solidFill>
                <a:srgbClr val="4F5D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700339" y="4371975"/>
            <a:ext cx="2387600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54863" y="4371975"/>
            <a:ext cx="2354263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165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sp>
        <p:nvSpPr>
          <p:cNvPr id="213" name="MH_Number_1">
            <a:hlinkClick r:id="rId13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096983" y="1826670"/>
            <a:ext cx="812744" cy="688327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MH_Entry_1">
            <a:hlinkClick r:id="rId13" action="ppaction://hlinksldjump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0" y="1868852"/>
            <a:ext cx="5759116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800" dirty="0">
                <a:ea typeface="微软雅黑" panose="020B0503020204020204" pitchFamily="34" charset="-122"/>
              </a:rPr>
              <a:t>The Bankruptcy of Lehman Brothers</a:t>
            </a:r>
            <a:endParaRPr lang="zh-CN" altLang="en-US" sz="2800" dirty="0">
              <a:ea typeface="微软雅黑" panose="020B0503020204020204" pitchFamily="34" charset="-122"/>
            </a:endParaRPr>
          </a:p>
        </p:txBody>
      </p:sp>
      <p:sp>
        <p:nvSpPr>
          <p:cNvPr id="217" name="MH_Number_2">
            <a:hlinkClick r:id="rId14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5096983" y="2884270"/>
            <a:ext cx="812744" cy="688327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0" name="MH_Entry_2">
            <a:hlinkClick r:id="rId14" action="ppaction://hlinksldjump"/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0" y="2926451"/>
            <a:ext cx="5065072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800" dirty="0">
                <a:ea typeface="微软雅黑" panose="020B0503020204020204" pitchFamily="34" charset="-122"/>
              </a:rPr>
              <a:t>The Financial Crisis of AIG</a:t>
            </a:r>
            <a:endParaRPr lang="zh-CN" altLang="en-US" sz="2800" dirty="0">
              <a:ea typeface="微软雅黑" panose="020B0503020204020204" pitchFamily="34" charset="-122"/>
            </a:endParaRPr>
          </a:p>
        </p:txBody>
      </p:sp>
      <p:sp>
        <p:nvSpPr>
          <p:cNvPr id="219" name="MH_Number_3">
            <a:hlinkClick r:id="rId15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5096983" y="3941867"/>
            <a:ext cx="812744" cy="688327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5" name="MH_Entry_3">
            <a:hlinkClick r:id="rId15" action="ppaction://hlinksldjump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96000" y="3984049"/>
            <a:ext cx="5065072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800" dirty="0">
                <a:ea typeface="微软雅黑" panose="020B0503020204020204" pitchFamily="34" charset="-122"/>
              </a:rPr>
              <a:t>Comparison of Lehman and AIG</a:t>
            </a:r>
            <a:endParaRPr lang="zh-CN" altLang="en-US" sz="2800" dirty="0">
              <a:ea typeface="微软雅黑" panose="020B0503020204020204" pitchFamily="34" charset="-122"/>
            </a:endParaRPr>
          </a:p>
        </p:txBody>
      </p:sp>
      <p:sp>
        <p:nvSpPr>
          <p:cNvPr id="17" name="MH_Others_2"/>
          <p:cNvSpPr/>
          <p:nvPr>
            <p:custDataLst>
              <p:tags r:id="rId8"/>
            </p:custDataLst>
          </p:nvPr>
        </p:nvSpPr>
        <p:spPr>
          <a:xfrm>
            <a:off x="666175" y="3384207"/>
            <a:ext cx="3399880" cy="55766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altLang="zh-CN" sz="4800" b="1" spc="200" dirty="0">
                <a:solidFill>
                  <a:srgbClr val="4F5D7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800" b="1" spc="200" dirty="0">
              <a:solidFill>
                <a:srgbClr val="4F5D7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183938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213" name="MH_Number_1">
            <a:hlinkClick r:id="rId10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397161" y="2186491"/>
            <a:ext cx="1397677" cy="1242509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MH_Entry_1">
            <a:hlinkClick r:id="rId10" action="ppaction://hlinksldjump"/>
            <a:extLst>
              <a:ext uri="{FF2B5EF4-FFF2-40B4-BE49-F238E27FC236}">
                <a16:creationId xmlns:a16="http://schemas.microsoft.com/office/drawing/2014/main" id="{D07E9971-4E18-4CB7-BAE5-1F7EA0548E5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16441" y="4129534"/>
            <a:ext cx="5759116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400" dirty="0">
                <a:ea typeface="微软雅黑" panose="020B0503020204020204" pitchFamily="34" charset="-122"/>
              </a:rPr>
              <a:t>The Bankruptcy of Lehman Brothers</a:t>
            </a:r>
            <a:endParaRPr lang="zh-CN" altLang="en-US" sz="4400" dirty="0"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37995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5"/>
          <p:cNvGrpSpPr>
            <a:grpSpLocks/>
          </p:cNvGrpSpPr>
          <p:nvPr/>
        </p:nvGrpSpPr>
        <p:grpSpPr bwMode="auto">
          <a:xfrm>
            <a:off x="1845881" y="3866884"/>
            <a:ext cx="1269081" cy="1271501"/>
            <a:chOff x="0" y="0"/>
            <a:chExt cx="1080120" cy="1080120"/>
          </a:xfrm>
        </p:grpSpPr>
        <p:grpSp>
          <p:nvGrpSpPr>
            <p:cNvPr id="47" name="Group 6"/>
            <p:cNvGrpSpPr>
              <a:grpSpLocks/>
            </p:cNvGrpSpPr>
            <p:nvPr/>
          </p:nvGrpSpPr>
          <p:grpSpPr bwMode="auto">
            <a:xfrm>
              <a:off x="0" y="0"/>
              <a:ext cx="1080120" cy="1080120"/>
              <a:chOff x="0" y="0"/>
              <a:chExt cx="1080120" cy="1080120"/>
            </a:xfrm>
          </p:grpSpPr>
          <p:sp>
            <p:nvSpPr>
              <p:cNvPr id="49" name="椭圆 4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0120" cy="10801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charset="0"/>
                  <a:buNone/>
                </a:pPr>
                <a:endParaRPr lang="zh-CN" altLang="zh-CN" sz="2133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itchFamily="34" charset="-122"/>
                </a:endParaRPr>
              </a:p>
            </p:txBody>
          </p:sp>
          <p:sp>
            <p:nvSpPr>
              <p:cNvPr id="50" name="椭圆 5"/>
              <p:cNvSpPr>
                <a:spLocks noChangeArrowheads="1"/>
              </p:cNvSpPr>
              <p:nvPr/>
            </p:nvSpPr>
            <p:spPr bwMode="auto">
              <a:xfrm>
                <a:off x="72008" y="72008"/>
                <a:ext cx="936104" cy="936104"/>
              </a:xfrm>
              <a:prstGeom prst="ellipse">
                <a:avLst/>
              </a:prstGeom>
              <a:solidFill>
                <a:srgbClr val="ED5858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charset="0"/>
                  <a:buNone/>
                </a:pPr>
                <a:endParaRPr lang="zh-CN" altLang="zh-CN" sz="2133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itchFamily="34" charset="-122"/>
                </a:endParaRPr>
              </a:p>
            </p:txBody>
          </p:sp>
        </p:grpSp>
        <p:sp>
          <p:nvSpPr>
            <p:cNvPr id="48" name="文本框 10"/>
            <p:cNvSpPr>
              <a:spLocks noChangeArrowheads="1"/>
            </p:cNvSpPr>
            <p:nvPr/>
          </p:nvSpPr>
          <p:spPr bwMode="auto">
            <a:xfrm>
              <a:off x="172783" y="246223"/>
              <a:ext cx="734551" cy="60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sym typeface="微软雅黑" pitchFamily="34" charset="-122"/>
                </a:rPr>
                <a:t>158</a:t>
              </a:r>
            </a:p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sym typeface="微软雅黑" pitchFamily="34" charset="-122"/>
                </a:rPr>
                <a:t>years</a:t>
              </a:r>
              <a:endParaRPr lang="zh-CN" altLang="en-US" sz="2000" b="1" dirty="0">
                <a:solidFill>
                  <a:schemeClr val="bg1"/>
                </a:solidFill>
                <a:sym typeface="微软雅黑" pitchFamily="34" charset="-122"/>
              </a:endParaRPr>
            </a:p>
          </p:txBody>
        </p:sp>
      </p:grpSp>
      <p:grpSp>
        <p:nvGrpSpPr>
          <p:cNvPr id="51" name="Group 10"/>
          <p:cNvGrpSpPr>
            <a:grpSpLocks/>
          </p:cNvGrpSpPr>
          <p:nvPr/>
        </p:nvGrpSpPr>
        <p:grpSpPr bwMode="auto">
          <a:xfrm>
            <a:off x="3000000" y="1652337"/>
            <a:ext cx="2408889" cy="2459150"/>
            <a:chOff x="0" y="0"/>
            <a:chExt cx="1080120" cy="1080120"/>
          </a:xfrm>
        </p:grpSpPr>
        <p:grpSp>
          <p:nvGrpSpPr>
            <p:cNvPr id="52" name="Group 11"/>
            <p:cNvGrpSpPr>
              <a:grpSpLocks/>
            </p:cNvGrpSpPr>
            <p:nvPr/>
          </p:nvGrpSpPr>
          <p:grpSpPr bwMode="auto">
            <a:xfrm>
              <a:off x="0" y="0"/>
              <a:ext cx="1080120" cy="1080120"/>
              <a:chOff x="0" y="0"/>
              <a:chExt cx="1080120" cy="1080120"/>
            </a:xfrm>
          </p:grpSpPr>
          <p:sp>
            <p:nvSpPr>
              <p:cNvPr id="54" name="椭圆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0120" cy="10801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charset="0"/>
                  <a:buNone/>
                </a:pPr>
                <a:endParaRPr lang="zh-CN" altLang="zh-CN" sz="2133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itchFamily="34" charset="-122"/>
                </a:endParaRPr>
              </a:p>
            </p:txBody>
          </p:sp>
          <p:sp>
            <p:nvSpPr>
              <p:cNvPr id="55" name="椭圆 54"/>
              <p:cNvSpPr>
                <a:spLocks noChangeArrowheads="1"/>
              </p:cNvSpPr>
              <p:nvPr/>
            </p:nvSpPr>
            <p:spPr bwMode="auto">
              <a:xfrm>
                <a:off x="72008" y="72008"/>
                <a:ext cx="936104" cy="936104"/>
              </a:xfrm>
              <a:prstGeom prst="ellipse">
                <a:avLst/>
              </a:prstGeom>
              <a:solidFill>
                <a:srgbClr val="4F5D70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charset="0"/>
                  <a:buNone/>
                </a:pPr>
                <a:endParaRPr lang="zh-CN" altLang="zh-CN" sz="2133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itchFamily="34" charset="-122"/>
                </a:endParaRPr>
              </a:p>
            </p:txBody>
          </p:sp>
        </p:grpSp>
        <p:sp>
          <p:nvSpPr>
            <p:cNvPr id="53" name="文本框 26"/>
            <p:cNvSpPr>
              <a:spLocks noChangeArrowheads="1"/>
            </p:cNvSpPr>
            <p:nvPr/>
          </p:nvSpPr>
          <p:spPr bwMode="auto">
            <a:xfrm>
              <a:off x="184527" y="229802"/>
              <a:ext cx="732570" cy="689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sym typeface="微软雅黑" pitchFamily="34" charset="-122"/>
                </a:rPr>
                <a:t>Global </a:t>
              </a:r>
            </a:p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sym typeface="微软雅黑" pitchFamily="34" charset="-122"/>
                </a:rPr>
                <a:t>Financial </a:t>
              </a:r>
            </a:p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sym typeface="微软雅黑" pitchFamily="34" charset="-122"/>
                </a:rPr>
                <a:t>Services </a:t>
              </a:r>
            </a:p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sym typeface="微软雅黑" pitchFamily="34" charset="-122"/>
                </a:rPr>
                <a:t>firm</a:t>
              </a:r>
              <a:endParaRPr lang="zh-CN" altLang="en-US" sz="2400" b="1" dirty="0">
                <a:solidFill>
                  <a:schemeClr val="bg1"/>
                </a:solidFill>
                <a:sym typeface="微软雅黑" pitchFamily="34" charset="-122"/>
              </a:endParaRPr>
            </a:p>
          </p:txBody>
        </p:sp>
      </p:grpSp>
      <p:grpSp>
        <p:nvGrpSpPr>
          <p:cNvPr id="56" name="Group 15"/>
          <p:cNvGrpSpPr>
            <a:grpSpLocks/>
          </p:cNvGrpSpPr>
          <p:nvPr/>
        </p:nvGrpSpPr>
        <p:grpSpPr bwMode="auto">
          <a:xfrm>
            <a:off x="5471148" y="3866885"/>
            <a:ext cx="2321612" cy="2265606"/>
            <a:chOff x="0" y="0"/>
            <a:chExt cx="1080120" cy="1080120"/>
          </a:xfrm>
        </p:grpSpPr>
        <p:grpSp>
          <p:nvGrpSpPr>
            <p:cNvPr id="57" name="Group 16"/>
            <p:cNvGrpSpPr>
              <a:grpSpLocks/>
            </p:cNvGrpSpPr>
            <p:nvPr/>
          </p:nvGrpSpPr>
          <p:grpSpPr bwMode="auto">
            <a:xfrm>
              <a:off x="0" y="0"/>
              <a:ext cx="1080120" cy="1080120"/>
              <a:chOff x="0" y="0"/>
              <a:chExt cx="1080120" cy="1080120"/>
            </a:xfrm>
          </p:grpSpPr>
          <p:sp>
            <p:nvSpPr>
              <p:cNvPr id="59" name="椭圆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0120" cy="10801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charset="0"/>
                  <a:buNone/>
                </a:pPr>
                <a:endParaRPr lang="zh-CN" altLang="zh-CN" sz="2133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itchFamily="34" charset="-122"/>
                </a:endParaRPr>
              </a:p>
            </p:txBody>
          </p:sp>
          <p:sp>
            <p:nvSpPr>
              <p:cNvPr id="60" name="椭圆 59"/>
              <p:cNvSpPr>
                <a:spLocks noChangeArrowheads="1"/>
              </p:cNvSpPr>
              <p:nvPr/>
            </p:nvSpPr>
            <p:spPr bwMode="auto">
              <a:xfrm>
                <a:off x="72008" y="72008"/>
                <a:ext cx="936104" cy="936104"/>
              </a:xfrm>
              <a:prstGeom prst="ellipse">
                <a:avLst/>
              </a:prstGeom>
              <a:solidFill>
                <a:srgbClr val="ED5858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charset="0"/>
                  <a:buNone/>
                </a:pPr>
                <a:endParaRPr lang="zh-CN" altLang="zh-CN" sz="2133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itchFamily="34" charset="-122"/>
                </a:endParaRPr>
              </a:p>
            </p:txBody>
          </p:sp>
        </p:grpSp>
        <p:sp>
          <p:nvSpPr>
            <p:cNvPr id="58" name="文本框 31"/>
            <p:cNvSpPr>
              <a:spLocks noChangeArrowheads="1"/>
            </p:cNvSpPr>
            <p:nvPr/>
          </p:nvSpPr>
          <p:spPr bwMode="auto">
            <a:xfrm>
              <a:off x="104870" y="227716"/>
              <a:ext cx="903242" cy="572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sym typeface="微软雅黑" pitchFamily="34" charset="-122"/>
                </a:rPr>
                <a:t>25000 </a:t>
              </a:r>
            </a:p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sym typeface="微软雅黑" pitchFamily="34" charset="-122"/>
                </a:rPr>
                <a:t>employees </a:t>
              </a:r>
            </a:p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sym typeface="微软雅黑" pitchFamily="34" charset="-122"/>
                </a:rPr>
                <a:t>worldwide</a:t>
              </a:r>
              <a:endParaRPr lang="zh-CN" altLang="en-US" sz="2400" b="1" dirty="0">
                <a:solidFill>
                  <a:schemeClr val="bg1"/>
                </a:solidFill>
                <a:sym typeface="微软雅黑" pitchFamily="34" charset="-122"/>
              </a:endParaRPr>
            </a:p>
          </p:txBody>
        </p:sp>
      </p:grpSp>
      <p:grpSp>
        <p:nvGrpSpPr>
          <p:cNvPr id="61" name="Group 20"/>
          <p:cNvGrpSpPr>
            <a:grpSpLocks/>
          </p:cNvGrpSpPr>
          <p:nvPr/>
        </p:nvGrpSpPr>
        <p:grpSpPr bwMode="auto">
          <a:xfrm>
            <a:off x="5104072" y="774019"/>
            <a:ext cx="7676074" cy="3037044"/>
            <a:chOff x="-884641" y="0"/>
            <a:chExt cx="2854986" cy="1080120"/>
          </a:xfrm>
        </p:grpSpPr>
        <p:grpSp>
          <p:nvGrpSpPr>
            <p:cNvPr id="62" name="Group 21"/>
            <p:cNvGrpSpPr>
              <a:grpSpLocks/>
            </p:cNvGrpSpPr>
            <p:nvPr/>
          </p:nvGrpSpPr>
          <p:grpSpPr bwMode="auto">
            <a:xfrm>
              <a:off x="0" y="0"/>
              <a:ext cx="1080120" cy="1080120"/>
              <a:chOff x="0" y="0"/>
              <a:chExt cx="1080120" cy="1080120"/>
            </a:xfrm>
          </p:grpSpPr>
          <p:sp>
            <p:nvSpPr>
              <p:cNvPr id="64" name="椭圆 6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0120" cy="10801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charset="0"/>
                  <a:buNone/>
                </a:pPr>
                <a:endParaRPr lang="zh-CN" altLang="zh-CN" sz="2133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itchFamily="34" charset="-122"/>
                </a:endParaRPr>
              </a:p>
            </p:txBody>
          </p:sp>
          <p:sp>
            <p:nvSpPr>
              <p:cNvPr id="65" name="椭圆 64"/>
              <p:cNvSpPr>
                <a:spLocks noChangeArrowheads="1"/>
              </p:cNvSpPr>
              <p:nvPr/>
            </p:nvSpPr>
            <p:spPr bwMode="auto">
              <a:xfrm>
                <a:off x="72008" y="72008"/>
                <a:ext cx="936104" cy="936104"/>
              </a:xfrm>
              <a:prstGeom prst="ellipse">
                <a:avLst/>
              </a:prstGeom>
              <a:solidFill>
                <a:srgbClr val="4F5D70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charset="0"/>
                  <a:buNone/>
                </a:pPr>
                <a:endParaRPr lang="zh-CN" altLang="zh-CN" sz="2133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itchFamily="34" charset="-122"/>
                </a:endParaRPr>
              </a:p>
            </p:txBody>
          </p:sp>
        </p:grpSp>
        <p:sp>
          <p:nvSpPr>
            <p:cNvPr id="63" name="文本框 37"/>
            <p:cNvSpPr>
              <a:spLocks noChangeArrowheads="1"/>
            </p:cNvSpPr>
            <p:nvPr/>
          </p:nvSpPr>
          <p:spPr bwMode="auto">
            <a:xfrm>
              <a:off x="-884641" y="369203"/>
              <a:ext cx="2854986" cy="489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sym typeface="微软雅黑" pitchFamily="34" charset="-122"/>
                </a:rPr>
                <a:t>Fourth-largest</a:t>
              </a:r>
            </a:p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sym typeface="微软雅黑" pitchFamily="34" charset="-122"/>
                </a:rPr>
                <a:t> investment </a:t>
              </a:r>
            </a:p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sym typeface="微软雅黑" pitchFamily="34" charset="-122"/>
                </a:rPr>
                <a:t>Bank</a:t>
              </a:r>
              <a:endParaRPr lang="zh-CN" altLang="en-US" sz="2400" b="1" dirty="0">
                <a:solidFill>
                  <a:schemeClr val="bg1"/>
                </a:solidFill>
                <a:sym typeface="微软雅黑" pitchFamily="34" charset="-122"/>
              </a:endParaRPr>
            </a:p>
          </p:txBody>
        </p:sp>
      </p:grpSp>
      <p:cxnSp>
        <p:nvCxnSpPr>
          <p:cNvPr id="66" name="直接连接符 13"/>
          <p:cNvCxnSpPr>
            <a:cxnSpLocks noChangeShapeType="1"/>
            <a:stCxn id="49" idx="7"/>
            <a:endCxn id="54" idx="3"/>
          </p:cNvCxnSpPr>
          <p:nvPr/>
        </p:nvCxnSpPr>
        <p:spPr bwMode="auto">
          <a:xfrm flipV="1">
            <a:off x="2929109" y="3751353"/>
            <a:ext cx="423665" cy="301738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直接连接符 17"/>
          <p:cNvCxnSpPr>
            <a:cxnSpLocks noChangeShapeType="1"/>
            <a:endCxn id="59" idx="1"/>
          </p:cNvCxnSpPr>
          <p:nvPr/>
        </p:nvCxnSpPr>
        <p:spPr bwMode="auto">
          <a:xfrm>
            <a:off x="5126815" y="3641077"/>
            <a:ext cx="684325" cy="557598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直接连接符 20"/>
          <p:cNvCxnSpPr>
            <a:cxnSpLocks noChangeShapeType="1"/>
            <a:stCxn id="59" idx="7"/>
            <a:endCxn id="64" idx="3"/>
          </p:cNvCxnSpPr>
          <p:nvPr/>
        </p:nvCxnSpPr>
        <p:spPr bwMode="auto">
          <a:xfrm flipV="1">
            <a:off x="7452768" y="3366298"/>
            <a:ext cx="455090" cy="832377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直接连接符 23"/>
          <p:cNvCxnSpPr>
            <a:cxnSpLocks noChangeShapeType="1"/>
            <a:stCxn id="78" idx="5"/>
            <a:endCxn id="49" idx="1"/>
          </p:cNvCxnSpPr>
          <p:nvPr/>
        </p:nvCxnSpPr>
        <p:spPr bwMode="auto">
          <a:xfrm>
            <a:off x="1632414" y="3768312"/>
            <a:ext cx="399319" cy="284779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直接连接符 69"/>
          <p:cNvCxnSpPr>
            <a:cxnSpLocks noChangeShapeType="1"/>
            <a:stCxn id="79" idx="7"/>
            <a:endCxn id="59" idx="3"/>
          </p:cNvCxnSpPr>
          <p:nvPr/>
        </p:nvCxnSpPr>
        <p:spPr bwMode="auto">
          <a:xfrm>
            <a:off x="4989285" y="5748426"/>
            <a:ext cx="821855" cy="52275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直接连接符 72"/>
          <p:cNvCxnSpPr>
            <a:cxnSpLocks noChangeShapeType="1"/>
            <a:stCxn id="64" idx="6"/>
            <a:endCxn id="80" idx="1"/>
          </p:cNvCxnSpPr>
          <p:nvPr/>
        </p:nvCxnSpPr>
        <p:spPr bwMode="auto">
          <a:xfrm>
            <a:off x="10386638" y="2292541"/>
            <a:ext cx="408077" cy="415249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椭圆 56"/>
          <p:cNvSpPr>
            <a:spLocks noChangeArrowheads="1"/>
          </p:cNvSpPr>
          <p:nvPr/>
        </p:nvSpPr>
        <p:spPr bwMode="auto">
          <a:xfrm rot="21019161">
            <a:off x="1168104" y="3364629"/>
            <a:ext cx="511365" cy="5115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07499" tIns="53749" rIns="107499" bIns="5374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133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79" name="椭圆 58"/>
          <p:cNvSpPr>
            <a:spLocks noChangeArrowheads="1"/>
          </p:cNvSpPr>
          <p:nvPr/>
        </p:nvSpPr>
        <p:spPr bwMode="auto">
          <a:xfrm>
            <a:off x="4428554" y="5651904"/>
            <a:ext cx="656937" cy="6590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07499" tIns="53749" rIns="107499" bIns="5374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133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80" name="椭圆 70"/>
          <p:cNvSpPr>
            <a:spLocks noChangeArrowheads="1"/>
          </p:cNvSpPr>
          <p:nvPr/>
        </p:nvSpPr>
        <p:spPr bwMode="auto">
          <a:xfrm>
            <a:off x="10683477" y="2596503"/>
            <a:ext cx="759583" cy="759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07499" tIns="53749" rIns="107499" bIns="5374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133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7" name="矩形 80"/>
          <p:cNvSpPr>
            <a:spLocks noChangeArrowheads="1"/>
          </p:cNvSpPr>
          <p:nvPr/>
        </p:nvSpPr>
        <p:spPr bwMode="auto">
          <a:xfrm>
            <a:off x="834952" y="355104"/>
            <a:ext cx="41653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</a:rPr>
              <a:t>Importance of Lehman Brothers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5400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80"/>
          <p:cNvSpPr>
            <a:spLocks noChangeArrowheads="1"/>
          </p:cNvSpPr>
          <p:nvPr/>
        </p:nvSpPr>
        <p:spPr bwMode="auto">
          <a:xfrm>
            <a:off x="834952" y="355104"/>
            <a:ext cx="57801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</a:rPr>
              <a:t>Lehman Brothers’ stock price/US Home Price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16F26758-1B14-40DB-8261-D09A9C46D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66" y="1641384"/>
            <a:ext cx="5914986" cy="4199640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BF190FD-0B86-4331-B157-6BF8A98916E7}"/>
              </a:ext>
            </a:extLst>
          </p:cNvPr>
          <p:cNvSpPr/>
          <p:nvPr/>
        </p:nvSpPr>
        <p:spPr>
          <a:xfrm>
            <a:off x="5470357" y="2711115"/>
            <a:ext cx="256674" cy="2153036"/>
          </a:xfrm>
          <a:prstGeom prst="rect">
            <a:avLst/>
          </a:prstGeom>
          <a:solidFill>
            <a:srgbClr val="ED5858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30ED5204-4B82-4C9F-85D9-20C32E3530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t="1906" r="20694" b="5930"/>
          <a:stretch/>
        </p:blipFill>
        <p:spPr>
          <a:xfrm>
            <a:off x="6449628" y="1641384"/>
            <a:ext cx="5337405" cy="4229824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FA4FC747-81A8-473E-A217-9E7AEFE22CC8}"/>
              </a:ext>
            </a:extLst>
          </p:cNvPr>
          <p:cNvSpPr/>
          <p:nvPr/>
        </p:nvSpPr>
        <p:spPr>
          <a:xfrm>
            <a:off x="10403304" y="2566737"/>
            <a:ext cx="389117" cy="2802740"/>
          </a:xfrm>
          <a:prstGeom prst="rect">
            <a:avLst/>
          </a:prstGeom>
          <a:solidFill>
            <a:srgbClr val="ED5858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8485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47"/>
          <p:cNvSpPr/>
          <p:nvPr/>
        </p:nvSpPr>
        <p:spPr>
          <a:xfrm>
            <a:off x="604250" y="4028551"/>
            <a:ext cx="11035963" cy="240405"/>
          </a:xfrm>
          <a:prstGeom prst="roundRect">
            <a:avLst>
              <a:gd name="adj" fmla="val 4935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130616" y="2355570"/>
            <a:ext cx="1310216" cy="1310216"/>
            <a:chOff x="2250831" y="2560320"/>
            <a:chExt cx="745587" cy="745587"/>
          </a:xfrm>
        </p:grpSpPr>
        <p:sp>
          <p:nvSpPr>
            <p:cNvPr id="54" name="泪滴形 53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4F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同心圆 54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 rot="10800000">
            <a:off x="4170466" y="4683327"/>
            <a:ext cx="1029799" cy="1029799"/>
            <a:chOff x="2250831" y="2560320"/>
            <a:chExt cx="745587" cy="745587"/>
          </a:xfrm>
        </p:grpSpPr>
        <p:sp>
          <p:nvSpPr>
            <p:cNvPr id="58" name="泪滴形 57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ED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同心圆 58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776189" y="3101947"/>
            <a:ext cx="703384" cy="703384"/>
            <a:chOff x="2250831" y="2560320"/>
            <a:chExt cx="745587" cy="745587"/>
          </a:xfrm>
        </p:grpSpPr>
        <p:sp>
          <p:nvSpPr>
            <p:cNvPr id="66" name="泪滴形 65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4F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同心圆 66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4" name="矩形 80"/>
          <p:cNvSpPr>
            <a:spLocks noChangeArrowheads="1"/>
          </p:cNvSpPr>
          <p:nvPr/>
        </p:nvSpPr>
        <p:spPr bwMode="auto">
          <a:xfrm>
            <a:off x="834952" y="355104"/>
            <a:ext cx="38851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</a:rPr>
              <a:t>Lehman Brothers’ Bankruptcy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719443E-076A-4AC6-88DF-3B8CCD3385DF}"/>
              </a:ext>
            </a:extLst>
          </p:cNvPr>
          <p:cNvSpPr txBox="1"/>
          <p:nvPr/>
        </p:nvSpPr>
        <p:spPr>
          <a:xfrm>
            <a:off x="2687463" y="1524736"/>
            <a:ext cx="4282171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4F5D70"/>
                </a:solidFill>
              </a:rPr>
              <a:t>9/13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4F5D70"/>
                </a:solidFill>
              </a:rPr>
              <a:t>Bank of America –  Merrill Lynch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4F5D70"/>
                </a:solidFill>
              </a:rPr>
              <a:t>Korean Development Bank – Fail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4F5D70"/>
                </a:solidFill>
              </a:rPr>
              <a:t>England Barclays Bank – Blocked</a:t>
            </a:r>
          </a:p>
          <a:p>
            <a:pPr>
              <a:lnSpc>
                <a:spcPct val="150000"/>
              </a:lnSpc>
            </a:pPr>
            <a:endParaRPr lang="zh-TW" altLang="en-US" sz="2400" dirty="0">
              <a:solidFill>
                <a:srgbClr val="4F5D7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CC9A029-E0B5-4D2A-A44A-AF35CB2F43F4}"/>
              </a:ext>
            </a:extLst>
          </p:cNvPr>
          <p:cNvSpPr txBox="1"/>
          <p:nvPr/>
        </p:nvSpPr>
        <p:spPr>
          <a:xfrm>
            <a:off x="5413544" y="4470048"/>
            <a:ext cx="4282171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ED5858"/>
                </a:solidFill>
              </a:rPr>
              <a:t>9/14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ED5858"/>
                </a:solidFill>
              </a:rPr>
              <a:t>Lehman filed for Bankruptcy</a:t>
            </a:r>
            <a:endParaRPr lang="zh-TW" altLang="en-US" sz="2400" dirty="0">
              <a:solidFill>
                <a:srgbClr val="ED5858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054D35E-CBE8-4F28-9D57-8F482847AD65}"/>
              </a:ext>
            </a:extLst>
          </p:cNvPr>
          <p:cNvSpPr txBox="1"/>
          <p:nvPr/>
        </p:nvSpPr>
        <p:spPr>
          <a:xfrm>
            <a:off x="8797836" y="1612109"/>
            <a:ext cx="334269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4F5D70"/>
                </a:solidFill>
              </a:rPr>
              <a:t>9/15 (Monday)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4F5D70"/>
                </a:solidFill>
              </a:rPr>
              <a:t>Opening of Stock Market</a:t>
            </a:r>
          </a:p>
        </p:txBody>
      </p:sp>
    </p:spTree>
    <p:extLst>
      <p:ext uri="{BB962C8B-B14F-4D97-AF65-F5344CB8AC3E}">
        <p14:creationId xmlns:p14="http://schemas.microsoft.com/office/powerpoint/2010/main" val="38656019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80"/>
          <p:cNvSpPr>
            <a:spLocks noChangeArrowheads="1"/>
          </p:cNvSpPr>
          <p:nvPr/>
        </p:nvSpPr>
        <p:spPr bwMode="auto">
          <a:xfrm>
            <a:off x="834952" y="355104"/>
            <a:ext cx="2024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DJIA in 2008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C020D5-4936-470C-897F-A82B1CC0BC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9" b="7607"/>
          <a:stretch/>
        </p:blipFill>
        <p:spPr>
          <a:xfrm>
            <a:off x="834952" y="1171074"/>
            <a:ext cx="10349800" cy="495701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E04600B-5DBC-4993-99E4-24764177698B}"/>
              </a:ext>
            </a:extLst>
          </p:cNvPr>
          <p:cNvSpPr/>
          <p:nvPr/>
        </p:nvSpPr>
        <p:spPr>
          <a:xfrm>
            <a:off x="1700463" y="1171074"/>
            <a:ext cx="2229853" cy="256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833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213" name="MH_Number_1">
            <a:hlinkClick r:id="rId10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5397161" y="2186491"/>
            <a:ext cx="1397677" cy="1242509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6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MH_Entry_2">
            <a:hlinkClick r:id="rId11" action="ppaction://hlinksldjump"/>
            <a:extLst>
              <a:ext uri="{FF2B5EF4-FFF2-40B4-BE49-F238E27FC236}">
                <a16:creationId xmlns:a16="http://schemas.microsoft.com/office/drawing/2014/main" id="{E79DB881-B685-47C6-A999-A071935A037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77336" y="3922099"/>
            <a:ext cx="5917977" cy="6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400" dirty="0">
                <a:ea typeface="微软雅黑" panose="020B0503020204020204" pitchFamily="34" charset="-122"/>
              </a:rPr>
              <a:t>The Financial Crisis of AIG</a:t>
            </a:r>
            <a:endParaRPr lang="zh-CN" altLang="en-US" sz="4400" dirty="0"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78863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5"/>
          <p:cNvGrpSpPr>
            <a:grpSpLocks/>
          </p:cNvGrpSpPr>
          <p:nvPr/>
        </p:nvGrpSpPr>
        <p:grpSpPr bwMode="auto">
          <a:xfrm>
            <a:off x="1165900" y="3821397"/>
            <a:ext cx="1998248" cy="2114566"/>
            <a:chOff x="0" y="0"/>
            <a:chExt cx="1080120" cy="1080120"/>
          </a:xfrm>
        </p:grpSpPr>
        <p:grpSp>
          <p:nvGrpSpPr>
            <p:cNvPr id="47" name="Group 6"/>
            <p:cNvGrpSpPr>
              <a:grpSpLocks/>
            </p:cNvGrpSpPr>
            <p:nvPr/>
          </p:nvGrpSpPr>
          <p:grpSpPr bwMode="auto">
            <a:xfrm>
              <a:off x="0" y="0"/>
              <a:ext cx="1080120" cy="1080120"/>
              <a:chOff x="0" y="0"/>
              <a:chExt cx="1080120" cy="1080120"/>
            </a:xfrm>
          </p:grpSpPr>
          <p:sp>
            <p:nvSpPr>
              <p:cNvPr id="49" name="椭圆 4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0120" cy="10801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charset="0"/>
                  <a:buNone/>
                </a:pPr>
                <a:endParaRPr lang="zh-CN" altLang="zh-CN" sz="2133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itchFamily="34" charset="-122"/>
                </a:endParaRPr>
              </a:p>
            </p:txBody>
          </p:sp>
          <p:sp>
            <p:nvSpPr>
              <p:cNvPr id="50" name="椭圆 5"/>
              <p:cNvSpPr>
                <a:spLocks noChangeArrowheads="1"/>
              </p:cNvSpPr>
              <p:nvPr/>
            </p:nvSpPr>
            <p:spPr bwMode="auto">
              <a:xfrm>
                <a:off x="72008" y="72008"/>
                <a:ext cx="936104" cy="936104"/>
              </a:xfrm>
              <a:prstGeom prst="ellipse">
                <a:avLst/>
              </a:prstGeom>
              <a:solidFill>
                <a:srgbClr val="ED5858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charset="0"/>
                  <a:buNone/>
                </a:pPr>
                <a:endParaRPr lang="zh-CN" altLang="zh-CN" sz="2133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itchFamily="34" charset="-122"/>
                </a:endParaRPr>
              </a:p>
            </p:txBody>
          </p:sp>
        </p:grpSp>
        <p:sp>
          <p:nvSpPr>
            <p:cNvPr id="48" name="文本框 10"/>
            <p:cNvSpPr>
              <a:spLocks noChangeArrowheads="1"/>
            </p:cNvSpPr>
            <p:nvPr/>
          </p:nvSpPr>
          <p:spPr bwMode="auto">
            <a:xfrm>
              <a:off x="112883" y="301579"/>
              <a:ext cx="904463" cy="424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sym typeface="微软雅黑" pitchFamily="34" charset="-122"/>
                </a:rPr>
                <a:t>80 </a:t>
              </a:r>
            </a:p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sym typeface="微软雅黑" pitchFamily="34" charset="-122"/>
                </a:rPr>
                <a:t>Countries</a:t>
              </a:r>
              <a:endParaRPr lang="zh-CN" altLang="en-US" sz="2400" b="1" dirty="0">
                <a:solidFill>
                  <a:schemeClr val="bg1"/>
                </a:solidFill>
                <a:sym typeface="微软雅黑" pitchFamily="34" charset="-122"/>
              </a:endParaRPr>
            </a:p>
          </p:txBody>
        </p:sp>
      </p:grpSp>
      <p:grpSp>
        <p:nvGrpSpPr>
          <p:cNvPr id="51" name="Group 10"/>
          <p:cNvGrpSpPr>
            <a:grpSpLocks/>
          </p:cNvGrpSpPr>
          <p:nvPr/>
        </p:nvGrpSpPr>
        <p:grpSpPr bwMode="auto">
          <a:xfrm>
            <a:off x="3000000" y="1652337"/>
            <a:ext cx="2408889" cy="2459150"/>
            <a:chOff x="0" y="0"/>
            <a:chExt cx="1080120" cy="1080120"/>
          </a:xfrm>
        </p:grpSpPr>
        <p:grpSp>
          <p:nvGrpSpPr>
            <p:cNvPr id="52" name="Group 11"/>
            <p:cNvGrpSpPr>
              <a:grpSpLocks/>
            </p:cNvGrpSpPr>
            <p:nvPr/>
          </p:nvGrpSpPr>
          <p:grpSpPr bwMode="auto">
            <a:xfrm>
              <a:off x="0" y="0"/>
              <a:ext cx="1080120" cy="1080120"/>
              <a:chOff x="0" y="0"/>
              <a:chExt cx="1080120" cy="1080120"/>
            </a:xfrm>
          </p:grpSpPr>
          <p:sp>
            <p:nvSpPr>
              <p:cNvPr id="54" name="椭圆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0120" cy="10801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charset="0"/>
                  <a:buNone/>
                </a:pPr>
                <a:endParaRPr lang="zh-CN" altLang="zh-CN" sz="2133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itchFamily="34" charset="-122"/>
                </a:endParaRPr>
              </a:p>
            </p:txBody>
          </p:sp>
          <p:sp>
            <p:nvSpPr>
              <p:cNvPr id="55" name="椭圆 54"/>
              <p:cNvSpPr>
                <a:spLocks noChangeArrowheads="1"/>
              </p:cNvSpPr>
              <p:nvPr/>
            </p:nvSpPr>
            <p:spPr bwMode="auto">
              <a:xfrm>
                <a:off x="72008" y="72008"/>
                <a:ext cx="936104" cy="936104"/>
              </a:xfrm>
              <a:prstGeom prst="ellipse">
                <a:avLst/>
              </a:prstGeom>
              <a:solidFill>
                <a:srgbClr val="4F5D70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charset="0"/>
                  <a:buNone/>
                </a:pPr>
                <a:endParaRPr lang="zh-CN" altLang="zh-CN" sz="2133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itchFamily="34" charset="-122"/>
                </a:endParaRPr>
              </a:p>
            </p:txBody>
          </p:sp>
        </p:grpSp>
        <p:sp>
          <p:nvSpPr>
            <p:cNvPr id="53" name="文本框 26"/>
            <p:cNvSpPr>
              <a:spLocks noChangeArrowheads="1"/>
            </p:cNvSpPr>
            <p:nvPr/>
          </p:nvSpPr>
          <p:spPr bwMode="auto">
            <a:xfrm>
              <a:off x="149688" y="319678"/>
              <a:ext cx="754133" cy="36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sym typeface="微软雅黑" pitchFamily="34" charset="-122"/>
                </a:rPr>
                <a:t>General</a:t>
              </a:r>
            </a:p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sym typeface="微软雅黑" pitchFamily="34" charset="-122"/>
                </a:rPr>
                <a:t>Insurance</a:t>
              </a:r>
              <a:endParaRPr lang="zh-CN" altLang="en-US" sz="2400" b="1" dirty="0">
                <a:solidFill>
                  <a:schemeClr val="bg1"/>
                </a:solidFill>
                <a:sym typeface="微软雅黑" pitchFamily="34" charset="-122"/>
              </a:endParaRPr>
            </a:p>
          </p:txBody>
        </p:sp>
      </p:grpSp>
      <p:grpSp>
        <p:nvGrpSpPr>
          <p:cNvPr id="56" name="Group 15"/>
          <p:cNvGrpSpPr>
            <a:grpSpLocks/>
          </p:cNvGrpSpPr>
          <p:nvPr/>
        </p:nvGrpSpPr>
        <p:grpSpPr bwMode="auto">
          <a:xfrm>
            <a:off x="5471149" y="3866885"/>
            <a:ext cx="2321612" cy="2265606"/>
            <a:chOff x="0" y="0"/>
            <a:chExt cx="1080120" cy="1080120"/>
          </a:xfrm>
        </p:grpSpPr>
        <p:grpSp>
          <p:nvGrpSpPr>
            <p:cNvPr id="57" name="Group 16"/>
            <p:cNvGrpSpPr>
              <a:grpSpLocks/>
            </p:cNvGrpSpPr>
            <p:nvPr/>
          </p:nvGrpSpPr>
          <p:grpSpPr bwMode="auto">
            <a:xfrm>
              <a:off x="0" y="0"/>
              <a:ext cx="1080120" cy="1080120"/>
              <a:chOff x="0" y="0"/>
              <a:chExt cx="1080120" cy="1080120"/>
            </a:xfrm>
          </p:grpSpPr>
          <p:sp>
            <p:nvSpPr>
              <p:cNvPr id="59" name="椭圆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0120" cy="10801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charset="0"/>
                  <a:buNone/>
                </a:pPr>
                <a:endParaRPr lang="zh-CN" altLang="zh-CN" sz="2133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itchFamily="34" charset="-122"/>
                </a:endParaRPr>
              </a:p>
            </p:txBody>
          </p:sp>
          <p:sp>
            <p:nvSpPr>
              <p:cNvPr id="60" name="椭圆 59"/>
              <p:cNvSpPr>
                <a:spLocks noChangeArrowheads="1"/>
              </p:cNvSpPr>
              <p:nvPr/>
            </p:nvSpPr>
            <p:spPr bwMode="auto">
              <a:xfrm>
                <a:off x="72008" y="72008"/>
                <a:ext cx="936104" cy="936104"/>
              </a:xfrm>
              <a:prstGeom prst="ellipse">
                <a:avLst/>
              </a:prstGeom>
              <a:solidFill>
                <a:srgbClr val="ED5858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charset="0"/>
                  <a:buNone/>
                </a:pPr>
                <a:endParaRPr lang="zh-CN" altLang="zh-CN" sz="2133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itchFamily="34" charset="-122"/>
                </a:endParaRPr>
              </a:p>
            </p:txBody>
          </p:sp>
        </p:grpSp>
        <p:sp>
          <p:nvSpPr>
            <p:cNvPr id="58" name="文本框 31"/>
            <p:cNvSpPr>
              <a:spLocks noChangeArrowheads="1"/>
            </p:cNvSpPr>
            <p:nvPr/>
          </p:nvSpPr>
          <p:spPr bwMode="auto">
            <a:xfrm>
              <a:off x="15894" y="319890"/>
              <a:ext cx="1048331" cy="396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sym typeface="微软雅黑" pitchFamily="34" charset="-122"/>
                </a:rPr>
                <a:t>Life</a:t>
              </a:r>
              <a:r>
                <a:rPr lang="zh-CN" altLang="en-US" sz="2400" b="1" dirty="0">
                  <a:solidFill>
                    <a:schemeClr val="bg1"/>
                  </a:solidFill>
                  <a:sym typeface="微软雅黑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sym typeface="微软雅黑" pitchFamily="34" charset="-122"/>
                </a:rPr>
                <a:t>and</a:t>
              </a:r>
              <a:r>
                <a:rPr lang="zh-CN" altLang="en-US" sz="2400" b="1" dirty="0">
                  <a:solidFill>
                    <a:schemeClr val="bg1"/>
                  </a:solidFill>
                  <a:sym typeface="微软雅黑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sym typeface="微软雅黑" pitchFamily="34" charset="-122"/>
                </a:rPr>
                <a:t>Retirement</a:t>
              </a:r>
            </a:p>
          </p:txBody>
        </p:sp>
      </p:grpSp>
      <p:grpSp>
        <p:nvGrpSpPr>
          <p:cNvPr id="61" name="Group 20"/>
          <p:cNvGrpSpPr>
            <a:grpSpLocks/>
          </p:cNvGrpSpPr>
          <p:nvPr/>
        </p:nvGrpSpPr>
        <p:grpSpPr bwMode="auto">
          <a:xfrm>
            <a:off x="5085491" y="774019"/>
            <a:ext cx="7676074" cy="3037044"/>
            <a:chOff x="-891552" y="0"/>
            <a:chExt cx="2854986" cy="1080120"/>
          </a:xfrm>
        </p:grpSpPr>
        <p:grpSp>
          <p:nvGrpSpPr>
            <p:cNvPr id="62" name="Group 21"/>
            <p:cNvGrpSpPr>
              <a:grpSpLocks/>
            </p:cNvGrpSpPr>
            <p:nvPr/>
          </p:nvGrpSpPr>
          <p:grpSpPr bwMode="auto">
            <a:xfrm>
              <a:off x="0" y="0"/>
              <a:ext cx="1080120" cy="1080120"/>
              <a:chOff x="0" y="0"/>
              <a:chExt cx="1080120" cy="1080120"/>
            </a:xfrm>
          </p:grpSpPr>
          <p:sp>
            <p:nvSpPr>
              <p:cNvPr id="64" name="椭圆 6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0120" cy="10801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charset="0"/>
                  <a:buNone/>
                </a:pPr>
                <a:endParaRPr lang="zh-CN" altLang="zh-CN" sz="2133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itchFamily="34" charset="-122"/>
                </a:endParaRPr>
              </a:p>
            </p:txBody>
          </p:sp>
          <p:sp>
            <p:nvSpPr>
              <p:cNvPr id="65" name="椭圆 64"/>
              <p:cNvSpPr>
                <a:spLocks noChangeArrowheads="1"/>
              </p:cNvSpPr>
              <p:nvPr/>
            </p:nvSpPr>
            <p:spPr bwMode="auto">
              <a:xfrm>
                <a:off x="72008" y="72008"/>
                <a:ext cx="936104" cy="936104"/>
              </a:xfrm>
              <a:prstGeom prst="ellipse">
                <a:avLst/>
              </a:prstGeom>
              <a:solidFill>
                <a:srgbClr val="4F5D70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charset="0"/>
                  <a:buNone/>
                </a:pPr>
                <a:endParaRPr lang="zh-CN" altLang="zh-CN" sz="2133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itchFamily="34" charset="-122"/>
                </a:endParaRPr>
              </a:p>
            </p:txBody>
          </p:sp>
        </p:grpSp>
        <p:sp>
          <p:nvSpPr>
            <p:cNvPr id="63" name="文本框 37"/>
            <p:cNvSpPr>
              <a:spLocks noChangeArrowheads="1"/>
            </p:cNvSpPr>
            <p:nvPr/>
          </p:nvSpPr>
          <p:spPr bwMode="auto">
            <a:xfrm>
              <a:off x="-891552" y="277602"/>
              <a:ext cx="2854986" cy="558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sym typeface="微软雅黑" pitchFamily="34" charset="-122"/>
                </a:rPr>
                <a:t>Multinational</a:t>
              </a:r>
            </a:p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sym typeface="微软雅黑" pitchFamily="34" charset="-122"/>
                </a:rPr>
                <a:t>Finance and </a:t>
              </a:r>
            </a:p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sym typeface="微软雅黑" pitchFamily="34" charset="-122"/>
                </a:rPr>
                <a:t>Insurance </a:t>
              </a:r>
            </a:p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sym typeface="微软雅黑" pitchFamily="34" charset="-122"/>
                </a:rPr>
                <a:t>Corporation</a:t>
              </a:r>
            </a:p>
          </p:txBody>
        </p:sp>
      </p:grpSp>
      <p:cxnSp>
        <p:nvCxnSpPr>
          <p:cNvPr id="66" name="直接连接符 13"/>
          <p:cNvCxnSpPr>
            <a:cxnSpLocks noChangeShapeType="1"/>
            <a:stCxn id="49" idx="7"/>
            <a:endCxn id="54" idx="3"/>
          </p:cNvCxnSpPr>
          <p:nvPr/>
        </p:nvCxnSpPr>
        <p:spPr bwMode="auto">
          <a:xfrm flipV="1">
            <a:off x="2871511" y="3751353"/>
            <a:ext cx="481263" cy="379715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直接连接符 17"/>
          <p:cNvCxnSpPr>
            <a:cxnSpLocks noChangeShapeType="1"/>
            <a:endCxn id="59" idx="1"/>
          </p:cNvCxnSpPr>
          <p:nvPr/>
        </p:nvCxnSpPr>
        <p:spPr bwMode="auto">
          <a:xfrm>
            <a:off x="5126815" y="3641077"/>
            <a:ext cx="684325" cy="557598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直接连接符 20"/>
          <p:cNvCxnSpPr>
            <a:cxnSpLocks noChangeShapeType="1"/>
            <a:stCxn id="59" idx="7"/>
            <a:endCxn id="64" idx="3"/>
          </p:cNvCxnSpPr>
          <p:nvPr/>
        </p:nvCxnSpPr>
        <p:spPr bwMode="auto">
          <a:xfrm flipV="1">
            <a:off x="7452768" y="3366298"/>
            <a:ext cx="455090" cy="832377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直接连接符 23"/>
          <p:cNvCxnSpPr>
            <a:cxnSpLocks noChangeShapeType="1"/>
            <a:stCxn id="78" idx="5"/>
            <a:endCxn id="49" idx="1"/>
          </p:cNvCxnSpPr>
          <p:nvPr/>
        </p:nvCxnSpPr>
        <p:spPr bwMode="auto">
          <a:xfrm flipH="1">
            <a:off x="1458537" y="3768320"/>
            <a:ext cx="173885" cy="362748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直接连接符 69"/>
          <p:cNvCxnSpPr>
            <a:cxnSpLocks noChangeShapeType="1"/>
            <a:stCxn id="79" idx="7"/>
            <a:endCxn id="59" idx="3"/>
          </p:cNvCxnSpPr>
          <p:nvPr/>
        </p:nvCxnSpPr>
        <p:spPr bwMode="auto">
          <a:xfrm>
            <a:off x="4989285" y="5748426"/>
            <a:ext cx="821855" cy="52275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直接连接符 72"/>
          <p:cNvCxnSpPr>
            <a:cxnSpLocks noChangeShapeType="1"/>
            <a:stCxn id="64" idx="6"/>
            <a:endCxn id="80" idx="1"/>
          </p:cNvCxnSpPr>
          <p:nvPr/>
        </p:nvCxnSpPr>
        <p:spPr bwMode="auto">
          <a:xfrm>
            <a:off x="10386638" y="2292541"/>
            <a:ext cx="408077" cy="415249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椭圆 56"/>
          <p:cNvSpPr>
            <a:spLocks noChangeArrowheads="1"/>
          </p:cNvSpPr>
          <p:nvPr/>
        </p:nvSpPr>
        <p:spPr bwMode="auto">
          <a:xfrm rot="21019161">
            <a:off x="1168104" y="3364629"/>
            <a:ext cx="511365" cy="5115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07499" tIns="53749" rIns="107499" bIns="5374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133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79" name="椭圆 58"/>
          <p:cNvSpPr>
            <a:spLocks noChangeArrowheads="1"/>
          </p:cNvSpPr>
          <p:nvPr/>
        </p:nvSpPr>
        <p:spPr bwMode="auto">
          <a:xfrm>
            <a:off x="4428554" y="5651904"/>
            <a:ext cx="656937" cy="6590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07499" tIns="53749" rIns="107499" bIns="5374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133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80" name="椭圆 70"/>
          <p:cNvSpPr>
            <a:spLocks noChangeArrowheads="1"/>
          </p:cNvSpPr>
          <p:nvPr/>
        </p:nvSpPr>
        <p:spPr bwMode="auto">
          <a:xfrm>
            <a:off x="10683477" y="2596503"/>
            <a:ext cx="759583" cy="759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107499" tIns="53749" rIns="107499" bIns="5374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133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2" name="矩形 80">
            <a:extLst>
              <a:ext uri="{FF2B5EF4-FFF2-40B4-BE49-F238E27FC236}">
                <a16:creationId xmlns:a16="http://schemas.microsoft.com/office/drawing/2014/main" id="{D669EA25-5FE4-4B84-940A-EEEE3BCC2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52" y="355104"/>
            <a:ext cx="24731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</a:rPr>
              <a:t>Importance of AIG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7966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1702281027202794094873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OTHERS"/>
  <p:tag name="ID" val="54713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AUTOCOLOR" val="TRUE"/>
  <p:tag name="MH_TYPE" val="CONTENTS"/>
  <p:tag name="ID" val="5471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ENTRY"/>
  <p:tag name="ID" val="547135"/>
  <p:tag name="MH_ORDER" val="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250</Words>
  <Application>Microsoft Office PowerPoint</Application>
  <PresentationFormat>寬螢幕</PresentationFormat>
  <Paragraphs>101</Paragraphs>
  <Slides>15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/>
  <dc:description>http://www.ypppt.com/</dc:description>
  <cp:lastModifiedBy>Anna Huang</cp:lastModifiedBy>
  <cp:revision>35</cp:revision>
  <dcterms:created xsi:type="dcterms:W3CDTF">2016-08-01T05:57:32Z</dcterms:created>
  <dcterms:modified xsi:type="dcterms:W3CDTF">2021-01-05T02:28:07Z</dcterms:modified>
  <cp:category/>
</cp:coreProperties>
</file>