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0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6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83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7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667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3405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869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8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05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84434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20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4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KYLsVql9n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sz="4400" b="1" dirty="0" smtClean="0">
                <a:latin typeface="+mn-ea"/>
                <a:ea typeface="+mn-ea"/>
              </a:rPr>
              <a:t>第二周</a:t>
            </a:r>
            <a:r>
              <a:rPr lang="en-US" altLang="zh-TW" sz="7200" b="1" dirty="0" smtClean="0">
                <a:latin typeface="+mn-ea"/>
                <a:ea typeface="+mn-ea"/>
              </a:rPr>
              <a:t/>
            </a:r>
            <a:br>
              <a:rPr lang="en-US" altLang="zh-TW" sz="7200" b="1" dirty="0" smtClean="0">
                <a:latin typeface="+mn-ea"/>
                <a:ea typeface="+mn-ea"/>
              </a:rPr>
            </a:br>
            <a:r>
              <a:rPr lang="zh-TW" altLang="en-US" sz="7200" b="1" dirty="0" smtClean="0">
                <a:latin typeface="+mn-ea"/>
                <a:ea typeface="+mn-ea"/>
              </a:rPr>
              <a:t>段考複習</a:t>
            </a:r>
            <a:endParaRPr lang="zh-TW" altLang="en-US" sz="7200" b="1" dirty="0">
              <a:latin typeface="+mn-ea"/>
              <a:ea typeface="+mn-ea"/>
            </a:endParaRPr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台科大教育學程數位學伴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933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66179" y="2868854"/>
            <a:ext cx="6467967" cy="1492132"/>
          </a:xfrm>
        </p:spPr>
        <p:txBody>
          <a:bodyPr>
            <a:normAutofit/>
          </a:bodyPr>
          <a:lstStyle/>
          <a:p>
            <a:r>
              <a:rPr lang="zh-TW" altLang="en-US" sz="8000" dirty="0" smtClean="0">
                <a:latin typeface="+mj-ea"/>
              </a:rPr>
              <a:t>問問題時間</a:t>
            </a:r>
            <a:r>
              <a:rPr lang="en-US" altLang="zh-TW" sz="8000" dirty="0" smtClean="0">
                <a:latin typeface="+mj-ea"/>
              </a:rPr>
              <a:t>//</a:t>
            </a:r>
            <a:endParaRPr lang="zh-TW" altLang="en-US" sz="8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87458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793869"/>
            <a:ext cx="10178322" cy="1492132"/>
          </a:xfrm>
        </p:spPr>
        <p:txBody>
          <a:bodyPr/>
          <a:lstStyle/>
          <a:p>
            <a:r>
              <a:rPr lang="en-US" altLang="zh-TW" b="1" dirty="0" smtClean="0">
                <a:latin typeface="+mj-ea"/>
              </a:rPr>
              <a:t>THE</a:t>
            </a:r>
            <a:r>
              <a:rPr lang="zh-TW" altLang="en-US" b="1" dirty="0" smtClean="0">
                <a:latin typeface="+mj-ea"/>
              </a:rPr>
              <a:t> </a:t>
            </a:r>
            <a:r>
              <a:rPr lang="en-US" altLang="zh-TW" b="1" dirty="0" smtClean="0">
                <a:latin typeface="+mj-ea"/>
              </a:rPr>
              <a:t>END</a:t>
            </a:r>
            <a:endParaRPr lang="zh-TW" altLang="en-US" b="1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 rot="21168143">
            <a:off x="1972647" y="3138855"/>
            <a:ext cx="8877060" cy="1556237"/>
          </a:xfrm>
        </p:spPr>
        <p:txBody>
          <a:bodyPr>
            <a:normAutofit/>
          </a:bodyPr>
          <a:lstStyle/>
          <a:p>
            <a:r>
              <a:rPr lang="zh-TW" altLang="en-US" sz="7200" dirty="0" smtClean="0"/>
              <a:t>考試加油喔喔喔喔喔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95995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1" y="776632"/>
            <a:ext cx="10178322" cy="1492132"/>
          </a:xfrm>
        </p:spPr>
        <p:txBody>
          <a:bodyPr/>
          <a:lstStyle/>
          <a:p>
            <a:r>
              <a:rPr lang="zh-TW" altLang="en-US" b="1" dirty="0" smtClean="0"/>
              <a:t>字音字形練習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1" y="2283537"/>
            <a:ext cx="4155591" cy="3593591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rgbClr val="0000FF"/>
                </a:solidFill>
                <a:latin typeface="arial" panose="020B0604020202020204" pitchFamily="34" charset="0"/>
              </a:rPr>
              <a:t>剽</a:t>
            </a:r>
            <a:r>
              <a:rPr lang="zh-TW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竊</a:t>
            </a:r>
            <a:endParaRPr lang="en-US" altLang="zh-TW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TW" altLang="en-US" dirty="0" smtClean="0">
                <a:solidFill>
                  <a:srgbClr val="0000FF"/>
                </a:solidFill>
                <a:latin typeface="arial" panose="020B0604020202020204" pitchFamily="34" charset="0"/>
              </a:rPr>
              <a:t>熾</a:t>
            </a:r>
            <a:r>
              <a:rPr lang="zh-TW" altLang="en-US" dirty="0" smtClean="0">
                <a:latin typeface="arial" panose="020B0604020202020204" pitchFamily="34" charset="0"/>
              </a:rPr>
              <a:t>熱</a:t>
            </a:r>
            <a:endParaRPr lang="en-US" altLang="zh-TW" dirty="0" smtClean="0">
              <a:latin typeface="arial" panose="020B0604020202020204" pitchFamily="34" charset="0"/>
            </a:endParaRPr>
          </a:p>
          <a:p>
            <a:r>
              <a:rPr lang="zh-TW" altLang="en-US" dirty="0" smtClean="0">
                <a:solidFill>
                  <a:srgbClr val="0000FF"/>
                </a:solidFill>
                <a:latin typeface="arial" panose="020B0604020202020204" pitchFamily="34" charset="0"/>
              </a:rPr>
              <a:t>緋</a:t>
            </a:r>
            <a:r>
              <a:rPr lang="zh-TW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聞</a:t>
            </a:r>
            <a:endParaRPr lang="en-US" altLang="zh-TW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TW" altLang="en-US" dirty="0" smtClean="0">
                <a:solidFill>
                  <a:srgbClr val="0000FF"/>
                </a:solidFill>
                <a:latin typeface="arial" panose="020B0604020202020204" pitchFamily="34" charset="0"/>
              </a:rPr>
              <a:t>咋</a:t>
            </a:r>
            <a:r>
              <a:rPr lang="zh-TW" altLang="en-US" dirty="0" smtClean="0">
                <a:latin typeface="arial" panose="020B0604020202020204" pitchFamily="34" charset="0"/>
              </a:rPr>
              <a:t>舌</a:t>
            </a:r>
            <a:endParaRPr lang="en-US" altLang="zh-TW" dirty="0" smtClean="0">
              <a:latin typeface="arial" panose="020B0604020202020204" pitchFamily="34" charset="0"/>
            </a:endParaRPr>
          </a:p>
          <a:p>
            <a:r>
              <a:rPr lang="zh-TW" altLang="en-US" dirty="0" smtClean="0">
                <a:solidFill>
                  <a:srgbClr val="0000FF"/>
                </a:solidFill>
                <a:latin typeface="arial" panose="020B0604020202020204" pitchFamily="34" charset="0"/>
              </a:rPr>
              <a:t>惋</a:t>
            </a:r>
            <a:r>
              <a:rPr lang="zh-TW" altLang="en-US" dirty="0" smtClean="0">
                <a:latin typeface="arial" panose="020B0604020202020204" pitchFamily="34" charset="0"/>
              </a:rPr>
              <a:t>惜</a:t>
            </a:r>
            <a:endParaRPr lang="en-US" altLang="zh-TW" dirty="0" smtClean="0">
              <a:latin typeface="arial" panose="020B0604020202020204" pitchFamily="34" charset="0"/>
            </a:endParaRPr>
          </a:p>
          <a:p>
            <a:r>
              <a:rPr lang="zh-TW" altLang="en-US" dirty="0" smtClean="0">
                <a:solidFill>
                  <a:srgbClr val="0000FF"/>
                </a:solidFill>
                <a:latin typeface="arial" panose="020B0604020202020204" pitchFamily="34" charset="0"/>
              </a:rPr>
              <a:t>懲</a:t>
            </a:r>
            <a:r>
              <a:rPr lang="zh-TW" altLang="en-US" dirty="0" smtClean="0">
                <a:latin typeface="arial" panose="020B0604020202020204" pitchFamily="34" charset="0"/>
              </a:rPr>
              <a:t>罰</a:t>
            </a:r>
            <a:endParaRPr lang="en-US" altLang="zh-TW" dirty="0" smtClean="0">
              <a:latin typeface="arial" panose="020B0604020202020204" pitchFamily="34" charset="0"/>
            </a:endParaRPr>
          </a:p>
          <a:p>
            <a:r>
              <a:rPr lang="zh-TW" altLang="en-US" dirty="0">
                <a:solidFill>
                  <a:srgbClr val="0000FF"/>
                </a:solidFill>
                <a:latin typeface="arial" panose="020B0604020202020204" pitchFamily="34" charset="0"/>
              </a:rPr>
              <a:t>軋</a:t>
            </a:r>
            <a:r>
              <a:rPr lang="zh-TW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戲</a:t>
            </a:r>
            <a:endParaRPr lang="zh-TW" altLang="en-US" dirty="0">
              <a:latin typeface="inherit"/>
            </a:endParaRPr>
          </a:p>
          <a:p>
            <a:r>
              <a:rPr lang="zh-TW" altLang="en-US" dirty="0">
                <a:solidFill>
                  <a:srgbClr val="0000FF"/>
                </a:solidFill>
                <a:latin typeface="arial" panose="020B0604020202020204" pitchFamily="34" charset="0"/>
              </a:rPr>
              <a:t>貯</a:t>
            </a:r>
            <a:r>
              <a:rPr lang="zh-TW" altLang="en-US" dirty="0">
                <a:latin typeface="arial" panose="020B0604020202020204" pitchFamily="34" charset="0"/>
              </a:rPr>
              <a:t>藏</a:t>
            </a:r>
            <a:endParaRPr lang="zh-TW" altLang="en-US" dirty="0">
              <a:latin typeface="inherit"/>
            </a:endParaRPr>
          </a:p>
          <a:p>
            <a:endParaRPr lang="en-US" altLang="zh-TW" dirty="0" smtClean="0">
              <a:latin typeface="arial" panose="020B0604020202020204" pitchFamily="34" charset="0"/>
            </a:endParaRPr>
          </a:p>
          <a:p>
            <a:endParaRPr lang="zh-TW" altLang="en-US" dirty="0">
              <a:latin typeface="inherit"/>
            </a:endParaRPr>
          </a:p>
          <a:p>
            <a:endParaRPr lang="zh-TW" altLang="en-US" dirty="0">
              <a:latin typeface="inherit"/>
            </a:endParaRPr>
          </a:p>
          <a:p>
            <a:endParaRPr lang="zh-TW" altLang="en-US" dirty="0">
              <a:latin typeface="inherit"/>
            </a:endParaRPr>
          </a:p>
          <a:p>
            <a:endParaRPr lang="zh-TW" altLang="en-US" dirty="0">
              <a:latin typeface="inherit"/>
            </a:endParaRPr>
          </a:p>
          <a:p>
            <a:endParaRPr lang="zh-TW" altLang="en-US" dirty="0">
              <a:latin typeface="inherit"/>
            </a:endParaRPr>
          </a:p>
          <a:p>
            <a:endParaRPr lang="en-US" altLang="zh-TW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222262" y="2286000"/>
            <a:ext cx="4155591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0"/>
              </a:spcBef>
            </a:pPr>
            <a:r>
              <a:rPr lang="zh-TW" altLang="en-US" dirty="0">
                <a:solidFill>
                  <a:srgbClr val="0000FF"/>
                </a:solidFill>
                <a:latin typeface="arial" panose="020B0604020202020204" pitchFamily="34" charset="0"/>
              </a:rPr>
              <a:t>冗</a:t>
            </a:r>
            <a:r>
              <a:rPr lang="zh-TW" altLang="en-US" dirty="0">
                <a:latin typeface="arial" panose="020B0604020202020204" pitchFamily="34" charset="0"/>
              </a:rPr>
              <a:t>長</a:t>
            </a:r>
            <a:endParaRPr lang="zh-TW" altLang="en-US" dirty="0">
              <a:latin typeface="inherit"/>
            </a:endParaRPr>
          </a:p>
          <a:p>
            <a:r>
              <a:rPr lang="zh-TW" altLang="en-US" dirty="0" smtClean="0">
                <a:solidFill>
                  <a:srgbClr val="0000FF"/>
                </a:solidFill>
                <a:latin typeface="arial" panose="020B0604020202020204" pitchFamily="34" charset="0"/>
              </a:rPr>
              <a:t>賒</a:t>
            </a:r>
            <a:r>
              <a:rPr lang="zh-TW" altLang="en-US" dirty="0" smtClean="0">
                <a:latin typeface="arial" panose="020B0604020202020204" pitchFamily="34" charset="0"/>
              </a:rPr>
              <a:t>帳</a:t>
            </a:r>
            <a:endParaRPr lang="en-US" altLang="zh-TW" dirty="0" smtClean="0">
              <a:latin typeface="arial" panose="020B0604020202020204" pitchFamily="34" charset="0"/>
            </a:endParaRPr>
          </a:p>
          <a:p>
            <a:r>
              <a:rPr lang="zh-TW" altLang="en-US" dirty="0" smtClean="0">
                <a:latin typeface="arial" panose="020B0604020202020204" pitchFamily="34" charset="0"/>
              </a:rPr>
              <a:t>潔</a:t>
            </a:r>
            <a:r>
              <a:rPr lang="zh-TW" altLang="en-US" dirty="0" smtClean="0">
                <a:solidFill>
                  <a:srgbClr val="0000FF"/>
                </a:solidFill>
                <a:latin typeface="arial" panose="020B0604020202020204" pitchFamily="34" charset="0"/>
              </a:rPr>
              <a:t>癖</a:t>
            </a:r>
            <a:endParaRPr lang="en-US" altLang="zh-TW" dirty="0" smtClean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r>
              <a:rPr lang="zh-TW" altLang="en-US" dirty="0" smtClean="0">
                <a:latin typeface="arial" panose="020B0604020202020204" pitchFamily="34" charset="0"/>
              </a:rPr>
              <a:t>不</a:t>
            </a:r>
            <a:r>
              <a:rPr lang="zh-TW" altLang="en-US" dirty="0" smtClean="0">
                <a:solidFill>
                  <a:srgbClr val="0000FF"/>
                </a:solidFill>
                <a:latin typeface="arial" panose="020B0604020202020204" pitchFamily="34" charset="0"/>
              </a:rPr>
              <a:t>屑</a:t>
            </a:r>
            <a:endParaRPr lang="en-US" altLang="zh-TW" dirty="0" smtClean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r>
              <a:rPr lang="zh-TW" altLang="en-US" dirty="0">
                <a:latin typeface="arial" panose="020B0604020202020204" pitchFamily="34" charset="0"/>
              </a:rPr>
              <a:t>吃</a:t>
            </a:r>
            <a:r>
              <a:rPr lang="zh-TW" altLang="en-US" dirty="0">
                <a:solidFill>
                  <a:srgbClr val="0000FF"/>
                </a:solidFill>
                <a:latin typeface="arial" panose="020B0604020202020204" pitchFamily="34" charset="0"/>
              </a:rPr>
              <a:t>癟</a:t>
            </a:r>
            <a:endParaRPr lang="zh-TW" altLang="en-US" dirty="0">
              <a:latin typeface="inherit"/>
            </a:endParaRPr>
          </a:p>
          <a:p>
            <a:r>
              <a:rPr lang="zh-TW" altLang="en-US" dirty="0" smtClean="0">
                <a:solidFill>
                  <a:srgbClr val="0000FF"/>
                </a:solidFill>
                <a:latin typeface="arial" panose="020B0604020202020204" pitchFamily="34" charset="0"/>
              </a:rPr>
              <a:t>埋</a:t>
            </a:r>
            <a:r>
              <a:rPr lang="zh-TW" altLang="en-US" dirty="0" smtClean="0">
                <a:latin typeface="arial" panose="020B0604020202020204" pitchFamily="34" charset="0"/>
              </a:rPr>
              <a:t>怨</a:t>
            </a:r>
            <a:endParaRPr lang="en-US" altLang="zh-TW" dirty="0" smtClean="0">
              <a:latin typeface="arial" panose="020B0604020202020204" pitchFamily="34" charset="0"/>
            </a:endParaRPr>
          </a:p>
          <a:p>
            <a:r>
              <a:rPr lang="zh-TW" altLang="en-US" dirty="0" smtClean="0">
                <a:latin typeface="arial" panose="020B0604020202020204" pitchFamily="34" charset="0"/>
              </a:rPr>
              <a:t>圭</a:t>
            </a:r>
            <a:r>
              <a:rPr lang="zh-TW" altLang="en-US" dirty="0" smtClean="0">
                <a:solidFill>
                  <a:srgbClr val="0000FF"/>
                </a:solidFill>
                <a:latin typeface="arial" panose="020B0604020202020204" pitchFamily="34" charset="0"/>
              </a:rPr>
              <a:t>臬</a:t>
            </a:r>
            <a:endParaRPr lang="en-US" altLang="zh-TW" dirty="0" smtClean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r>
              <a:rPr lang="zh-TW" altLang="en-US" dirty="0">
                <a:latin typeface="arial" panose="020B0604020202020204" pitchFamily="34" charset="0"/>
              </a:rPr>
              <a:t>陰</a:t>
            </a:r>
            <a:r>
              <a:rPr lang="zh-TW" altLang="en-US" dirty="0">
                <a:solidFill>
                  <a:srgbClr val="0000FF"/>
                </a:solidFill>
                <a:latin typeface="arial" panose="020B0604020202020204" pitchFamily="34" charset="0"/>
              </a:rPr>
              <a:t>霾</a:t>
            </a:r>
            <a:endParaRPr lang="zh-TW" altLang="en-US" dirty="0">
              <a:latin typeface="inherit"/>
            </a:endParaRPr>
          </a:p>
          <a:p>
            <a:endParaRPr lang="zh-TW" altLang="en-US" dirty="0">
              <a:latin typeface="inherit"/>
            </a:endParaRPr>
          </a:p>
          <a:p>
            <a:endParaRPr lang="zh-TW" altLang="en-US" dirty="0">
              <a:latin typeface="inherit"/>
            </a:endParaRPr>
          </a:p>
          <a:p>
            <a:endParaRPr lang="zh-TW" altLang="en-US" dirty="0">
              <a:latin typeface="inherit"/>
            </a:endParaRPr>
          </a:p>
          <a:p>
            <a:endParaRPr lang="zh-TW" altLang="en-US" dirty="0">
              <a:latin typeface="inherit"/>
            </a:endParaRPr>
          </a:p>
          <a:p>
            <a:endParaRPr lang="en-US" altLang="zh-TW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en-US" altLang="zh-TW" dirty="0" smtClean="0">
              <a:latin typeface="arial" panose="020B0604020202020204" pitchFamily="34" charset="0"/>
            </a:endParaRPr>
          </a:p>
          <a:p>
            <a:endParaRPr lang="zh-TW" altLang="en-US" dirty="0" smtClean="0">
              <a:latin typeface="inherit"/>
            </a:endParaRPr>
          </a:p>
          <a:p>
            <a:endParaRPr lang="zh-TW" altLang="en-US" dirty="0" smtClean="0">
              <a:latin typeface="inherit"/>
            </a:endParaRPr>
          </a:p>
          <a:p>
            <a:endParaRPr lang="zh-TW" altLang="en-US" dirty="0" smtClean="0">
              <a:latin typeface="inherit"/>
            </a:endParaRPr>
          </a:p>
          <a:p>
            <a:endParaRPr lang="zh-TW" altLang="en-US" dirty="0" smtClean="0">
              <a:latin typeface="inherit"/>
            </a:endParaRPr>
          </a:p>
          <a:p>
            <a:endParaRPr lang="zh-TW" altLang="en-US" dirty="0" smtClean="0">
              <a:latin typeface="inherit"/>
            </a:endParaRPr>
          </a:p>
          <a:p>
            <a:endParaRPr lang="en-US" altLang="zh-TW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265598" y="2286000"/>
            <a:ext cx="106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ㄆㄧㄠˋ</a:t>
            </a:r>
            <a:endParaRPr lang="en-US" altLang="zh-CN" dirty="0" smtClean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265599" y="2733477"/>
            <a:ext cx="106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ㄔˋ</a:t>
            </a:r>
            <a:endParaRPr lang="zh-CN" altLang="en-US" dirty="0">
              <a:latin typeface="inherit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265600" y="3152902"/>
            <a:ext cx="106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ㄈㄟ</a:t>
            </a:r>
            <a:endParaRPr lang="zh-CN" altLang="en-US" dirty="0">
              <a:latin typeface="inherit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265601" y="3562604"/>
            <a:ext cx="106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ㄗㄜˊ</a:t>
            </a:r>
            <a:endParaRPr lang="zh-CN" altLang="en-US" dirty="0">
              <a:latin typeface="inherit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265602" y="3993655"/>
            <a:ext cx="106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ㄨㄢˋ</a:t>
            </a:r>
            <a:endParaRPr lang="zh-CN" altLang="en-US" dirty="0">
              <a:latin typeface="inheri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265603" y="4422676"/>
            <a:ext cx="106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ㄔㄥˊ</a:t>
            </a:r>
            <a:endParaRPr lang="zh-CN" altLang="en-US" dirty="0">
              <a:latin typeface="inheri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265603" y="4846458"/>
            <a:ext cx="106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ㄍㄚˊ</a:t>
            </a:r>
            <a:endParaRPr lang="zh-CN" altLang="en-US" dirty="0">
              <a:latin typeface="inheri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265603" y="5257942"/>
            <a:ext cx="106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ㄓㄨˇ</a:t>
            </a:r>
            <a:endParaRPr lang="zh-CN" altLang="en-US" dirty="0">
              <a:latin typeface="inherit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277331" y="2283537"/>
            <a:ext cx="106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ㄖㄨㄥˇ</a:t>
            </a:r>
            <a:endParaRPr lang="zh-CN" altLang="en-US" dirty="0">
              <a:latin typeface="inherit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277331" y="2733477"/>
            <a:ext cx="106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ㄕㄜ</a:t>
            </a:r>
            <a:endParaRPr lang="zh-CN" altLang="en-US" dirty="0">
              <a:latin typeface="inherit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277331" y="3102809"/>
            <a:ext cx="106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ㄆㄧˇ</a:t>
            </a:r>
            <a:endParaRPr lang="zh-CN" altLang="en-US" dirty="0">
              <a:latin typeface="inherit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277330" y="3522234"/>
            <a:ext cx="106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ㄒㄧㄝˋ</a:t>
            </a:r>
            <a:endParaRPr lang="zh-CN" altLang="en-US" dirty="0">
              <a:latin typeface="inherit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277330" y="3993655"/>
            <a:ext cx="106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ㄅㄧㄝˇ</a:t>
            </a:r>
            <a:endParaRPr lang="zh-CN" altLang="en-US" dirty="0">
              <a:latin typeface="inherit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277329" y="4417822"/>
            <a:ext cx="106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ㄇㄢˊ</a:t>
            </a:r>
            <a:endParaRPr lang="zh-CN" altLang="en-US" dirty="0">
              <a:latin typeface="inherit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277328" y="4846458"/>
            <a:ext cx="106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ㄋㄧㄝˋ</a:t>
            </a:r>
            <a:endParaRPr lang="zh-CN" altLang="en-US" dirty="0">
              <a:latin typeface="inherit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277327" y="5258414"/>
            <a:ext cx="106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ㄇㄞˊ</a:t>
            </a:r>
            <a:endParaRPr lang="zh-CN" altLang="en-US" dirty="0"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68183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793869"/>
            <a:ext cx="10178322" cy="1492132"/>
          </a:xfrm>
        </p:spPr>
        <p:txBody>
          <a:bodyPr/>
          <a:lstStyle/>
          <a:p>
            <a:r>
              <a:rPr lang="zh-TW" altLang="en-US" b="1" dirty="0" smtClean="0"/>
              <a:t>課本字音字形</a:t>
            </a:r>
            <a:endParaRPr lang="zh-TW" altLang="en-US" b="1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251678" y="2286001"/>
            <a:ext cx="3724768" cy="35935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祝</a:t>
            </a:r>
            <a:r>
              <a:rPr lang="zh-TW" altLang="en-US" b="1" dirty="0" smtClean="0"/>
              <a:t>禱</a:t>
            </a:r>
            <a:r>
              <a:rPr lang="zh-TW" altLang="en-US" dirty="0" smtClean="0"/>
              <a:t> ㄉ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ㄠ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ˇ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/>
              <a:t>笑</a:t>
            </a:r>
            <a:r>
              <a:rPr lang="zh-TW" altLang="en-US" b="1" dirty="0" smtClean="0"/>
              <a:t>靨 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ㄧㄝˋ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/>
              <a:t>朝</a:t>
            </a:r>
            <a:r>
              <a:rPr lang="zh-TW" altLang="en-US" b="1" dirty="0" smtClean="0"/>
              <a:t>暾 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ㄊㄨㄣ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u="sng" dirty="0" smtClean="0"/>
              <a:t>敻</a:t>
            </a:r>
            <a:r>
              <a:rPr lang="zh-TW" altLang="en-US" u="sng" dirty="0" smtClean="0"/>
              <a:t>虹</a:t>
            </a:r>
            <a:r>
              <a:rPr lang="zh-TW" altLang="en-US" dirty="0" smtClean="0"/>
              <a:t> 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ㄒㄩㄥˋ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/>
              <a:t>罹</a:t>
            </a:r>
            <a:r>
              <a:rPr lang="zh-TW" altLang="en-US" dirty="0" smtClean="0"/>
              <a:t>難 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ㄌㄧˊ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u="sng" dirty="0" smtClean="0"/>
              <a:t>章垿</a:t>
            </a:r>
            <a:r>
              <a:rPr lang="zh-TW" altLang="en-US" dirty="0" smtClean="0"/>
              <a:t> 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ㄒㄩˋ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u="sng" dirty="0" smtClean="0"/>
              <a:t>濟南</a:t>
            </a:r>
            <a:r>
              <a:rPr lang="zh-TW" altLang="en-US" dirty="0" smtClean="0"/>
              <a:t> 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ㄐㄧˇ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/>
              <a:t>沃</a:t>
            </a:r>
            <a:r>
              <a:rPr lang="zh-TW" altLang="en-US" b="1" dirty="0" smtClean="0"/>
              <a:t>腴 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ㄩˊ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5"/>
          <p:cNvSpPr txBox="1">
            <a:spLocks/>
          </p:cNvSpPr>
          <p:nvPr/>
        </p:nvSpPr>
        <p:spPr>
          <a:xfrm>
            <a:off x="6046416" y="2286000"/>
            <a:ext cx="3724768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土</a:t>
            </a:r>
            <a:r>
              <a:rPr lang="zh-TW" altLang="en-US" b="1" dirty="0" smtClean="0"/>
              <a:t>阜 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ㄈ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ㄨˋ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/>
              <a:t>娉婷</a:t>
            </a:r>
            <a:r>
              <a:rPr lang="zh-TW" altLang="en-US" dirty="0" smtClean="0"/>
              <a:t> 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ㄆ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ㄧ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ㄥ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ㄊㄧㄥˊ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</a:rPr>
              <a:t>嫵</a:t>
            </a:r>
            <a:r>
              <a:rPr lang="zh-TW" altLang="en-US" dirty="0" smtClean="0"/>
              <a:t>媚 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ㄨ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ˇ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/>
              <a:t>參差 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ㄘ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ㄣ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ㄘ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/>
              <a:t>糝 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ㄙ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ㄢˇ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/>
              <a:t>伺</a:t>
            </a:r>
            <a:r>
              <a:rPr lang="zh-TW" altLang="en-US" dirty="0" smtClean="0"/>
              <a:t>候 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ㄙ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ˋ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/>
              <a:t>怯</a:t>
            </a:r>
            <a:r>
              <a:rPr lang="zh-TW" altLang="en-US" b="1" dirty="0"/>
              <a:t>怜</a:t>
            </a:r>
            <a:r>
              <a:rPr lang="zh-TW" altLang="en-US" b="1" dirty="0" smtClean="0"/>
              <a:t>怜 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ㄌ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ㄧㄢˊ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/>
              <a:t>窈窕 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ㄧ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ㄠ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ˇ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ㄊㄧㄠˇ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478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793869"/>
            <a:ext cx="10178322" cy="1492132"/>
          </a:xfrm>
        </p:spPr>
        <p:txBody>
          <a:bodyPr/>
          <a:lstStyle/>
          <a:p>
            <a:r>
              <a:rPr lang="zh-TW" altLang="en-US" b="1" dirty="0"/>
              <a:t>課本字音字形</a:t>
            </a:r>
            <a:endParaRPr lang="zh-TW" altLang="en-US" dirty="0"/>
          </a:p>
        </p:txBody>
      </p:sp>
      <p:sp>
        <p:nvSpPr>
          <p:cNvPr id="4" name="內容版面配置區 5"/>
          <p:cNvSpPr>
            <a:spLocks noGrp="1"/>
          </p:cNvSpPr>
          <p:nvPr>
            <p:ph idx="1"/>
          </p:nvPr>
        </p:nvSpPr>
        <p:spPr>
          <a:xfrm>
            <a:off x="1251678" y="2286001"/>
            <a:ext cx="3970953" cy="3593591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恣</a:t>
            </a:r>
            <a:r>
              <a:rPr lang="zh-TW" altLang="en-US" dirty="0"/>
              <a:t> 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ㄗ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ˋ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/>
              <a:t>偌</a:t>
            </a:r>
            <a:r>
              <a:rPr lang="zh-TW" altLang="en-US" dirty="0" smtClean="0"/>
              <a:t>大 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ㄖ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ㄨㄛˋ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/>
              <a:t>栩栩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ㄒ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ㄩˇ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/>
              <a:t>冉冉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ㄖ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ㄢˇ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/>
              <a:t>盞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ㄓ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ㄢˇ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/>
              <a:t>迷</a:t>
            </a:r>
            <a:r>
              <a:rPr lang="zh-TW" altLang="en-US" b="1" dirty="0" smtClean="0"/>
              <a:t>眩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ㄒ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ㄩㄢˋ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/>
              <a:t>衝</a:t>
            </a:r>
            <a:r>
              <a:rPr lang="zh-TW" altLang="en-US" dirty="0"/>
              <a:t> </a:t>
            </a:r>
            <a:r>
              <a:rPr lang="zh-TW" altLang="en-US" dirty="0" smtClean="0"/>
              <a:t>音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ㄔㄨㄥˋ</a:t>
            </a:r>
            <a:r>
              <a:rPr lang="zh-TW" altLang="en-US" dirty="0" smtClean="0"/>
              <a:t>，</a:t>
            </a:r>
            <a:r>
              <a:rPr lang="zh-TW" altLang="en-US" dirty="0"/>
              <a:t>向、</a:t>
            </a:r>
            <a:r>
              <a:rPr lang="zh-TW" altLang="en-US" dirty="0" smtClean="0"/>
              <a:t>對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/>
              <a:t>苔蘚</a:t>
            </a:r>
            <a:r>
              <a:rPr lang="zh-TW" altLang="en-US" dirty="0" smtClean="0"/>
              <a:t> 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ㄊ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ㄞ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ˊ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ㄒㄧㄢˇ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5"/>
          <p:cNvSpPr txBox="1">
            <a:spLocks/>
          </p:cNvSpPr>
          <p:nvPr/>
        </p:nvSpPr>
        <p:spPr>
          <a:xfrm>
            <a:off x="5964355" y="2286001"/>
            <a:ext cx="3724768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案</a:t>
            </a:r>
            <a:r>
              <a:rPr lang="zh-TW" altLang="en-US" b="1" dirty="0" smtClean="0"/>
              <a:t>牘</a:t>
            </a:r>
            <a:r>
              <a:rPr lang="zh-TW" altLang="en-US" dirty="0" smtClean="0"/>
              <a:t> 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ㄉ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ㄨˊ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u="sng" dirty="0" smtClean="0"/>
              <a:t>諸</a:t>
            </a:r>
            <a:r>
              <a:rPr lang="zh-TW" altLang="en-US" b="1" u="sng" dirty="0" smtClean="0"/>
              <a:t>葛</a:t>
            </a:r>
            <a:r>
              <a:rPr lang="zh-TW" altLang="en-US" dirty="0" smtClean="0"/>
              <a:t> 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ㄍ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ㄜˊ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/>
              <a:t>子</a:t>
            </a:r>
            <a:r>
              <a:rPr lang="zh-TW" altLang="en-US" b="1" dirty="0" smtClean="0"/>
              <a:t>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ㄏ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ㄢ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ˇ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7799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793869"/>
            <a:ext cx="10178322" cy="1492132"/>
          </a:xfrm>
        </p:spPr>
        <p:txBody>
          <a:bodyPr/>
          <a:lstStyle/>
          <a:p>
            <a:r>
              <a:rPr lang="zh-TW" altLang="en-US" b="1" dirty="0" smtClean="0"/>
              <a:t>數學小練習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+mn-ea"/>
              </a:rPr>
              <a:t>一</a:t>
            </a:r>
            <a:r>
              <a:rPr lang="zh-TW" altLang="en-US" dirty="0">
                <a:latin typeface="+mn-ea"/>
              </a:rPr>
              <a:t>等差數列</a:t>
            </a:r>
            <a:r>
              <a:rPr lang="en-US" altLang="zh-TW" dirty="0">
                <a:latin typeface="+mn-ea"/>
              </a:rPr>
              <a:t>47,41,35,.....,</a:t>
            </a:r>
            <a:r>
              <a:rPr lang="zh-TW" altLang="en-US" dirty="0">
                <a:latin typeface="+mn-ea"/>
              </a:rPr>
              <a:t>則下列何者不正確</a:t>
            </a:r>
            <a:r>
              <a:rPr lang="en-US" altLang="zh-TW" dirty="0">
                <a:latin typeface="+mn-ea"/>
              </a:rPr>
              <a:t>?</a:t>
            </a:r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　</a:t>
            </a:r>
            <a:r>
              <a:rPr lang="en-US" altLang="zh-TW" dirty="0" smtClean="0">
                <a:latin typeface="+mn-ea"/>
              </a:rPr>
              <a:t>(A)a1=47 </a:t>
            </a:r>
            <a:r>
              <a:rPr lang="en-US" altLang="zh-TW" dirty="0">
                <a:latin typeface="+mn-ea"/>
              </a:rPr>
              <a:t>(</a:t>
            </a:r>
            <a:r>
              <a:rPr lang="en-US" altLang="zh-TW" dirty="0" smtClean="0">
                <a:latin typeface="+mn-ea"/>
              </a:rPr>
              <a:t>B)d=</a:t>
            </a:r>
            <a:r>
              <a:rPr lang="zh-TW" altLang="en-US" dirty="0" smtClean="0">
                <a:latin typeface="+mn-ea"/>
              </a:rPr>
              <a:t>－</a:t>
            </a:r>
            <a:r>
              <a:rPr lang="en-US" altLang="zh-TW" dirty="0" smtClean="0">
                <a:latin typeface="+mn-ea"/>
              </a:rPr>
              <a:t>6(C)a9=</a:t>
            </a:r>
            <a:r>
              <a:rPr lang="zh-TW" altLang="en-US" dirty="0" smtClean="0">
                <a:latin typeface="+mn-ea"/>
              </a:rPr>
              <a:t>－</a:t>
            </a:r>
            <a:r>
              <a:rPr lang="en-US" altLang="zh-TW" dirty="0" smtClean="0">
                <a:latin typeface="+mn-ea"/>
              </a:rPr>
              <a:t>2 </a:t>
            </a:r>
            <a:r>
              <a:rPr lang="en-US" altLang="zh-TW" dirty="0">
                <a:latin typeface="+mn-ea"/>
              </a:rPr>
              <a:t>(</a:t>
            </a:r>
            <a:r>
              <a:rPr lang="en-US" altLang="zh-TW" dirty="0" smtClean="0">
                <a:latin typeface="+mn-ea"/>
              </a:rPr>
              <a:t>D)a16=</a:t>
            </a:r>
            <a:r>
              <a:rPr lang="zh-TW" altLang="en-US" dirty="0" smtClean="0">
                <a:latin typeface="+mn-ea"/>
              </a:rPr>
              <a:t>－</a:t>
            </a:r>
            <a:r>
              <a:rPr lang="en-US" altLang="zh-TW" dirty="0" smtClean="0">
                <a:latin typeface="+mn-ea"/>
              </a:rPr>
              <a:t>43</a:t>
            </a:r>
          </a:p>
          <a:p>
            <a:r>
              <a:rPr lang="en-US" altLang="zh-TW" dirty="0">
                <a:latin typeface="+mj-ea"/>
                <a:ea typeface="+mj-ea"/>
              </a:rPr>
              <a:t>4.</a:t>
            </a:r>
            <a:r>
              <a:rPr lang="zh-TW" altLang="en-US" dirty="0">
                <a:latin typeface="+mj-ea"/>
                <a:ea typeface="+mj-ea"/>
              </a:rPr>
              <a:t>約翰打算從期中考前</a:t>
            </a:r>
            <a:r>
              <a:rPr lang="en-US" altLang="zh-TW" dirty="0">
                <a:latin typeface="+mj-ea"/>
                <a:ea typeface="+mj-ea"/>
              </a:rPr>
              <a:t>15</a:t>
            </a:r>
            <a:r>
              <a:rPr lang="zh-TW" altLang="en-US" dirty="0">
                <a:latin typeface="+mj-ea"/>
                <a:ea typeface="+mj-ea"/>
              </a:rPr>
              <a:t>天開始複習英文單字</a:t>
            </a:r>
            <a:r>
              <a:rPr lang="en-US" altLang="zh-TW" dirty="0">
                <a:latin typeface="+mj-ea"/>
                <a:ea typeface="+mj-ea"/>
              </a:rPr>
              <a:t>,</a:t>
            </a:r>
            <a:r>
              <a:rPr lang="zh-TW" altLang="en-US" dirty="0">
                <a:latin typeface="+mj-ea"/>
                <a:ea typeface="+mj-ea"/>
              </a:rPr>
              <a:t>第一天複習</a:t>
            </a:r>
            <a:r>
              <a:rPr lang="en-US" altLang="zh-TW" dirty="0">
                <a:latin typeface="+mj-ea"/>
                <a:ea typeface="+mj-ea"/>
              </a:rPr>
              <a:t>5</a:t>
            </a:r>
            <a:r>
              <a:rPr lang="zh-TW" altLang="en-US" dirty="0">
                <a:latin typeface="+mj-ea"/>
                <a:ea typeface="+mj-ea"/>
              </a:rPr>
              <a:t>個單字</a:t>
            </a:r>
            <a:r>
              <a:rPr lang="en-US" altLang="zh-TW" dirty="0" smtClean="0">
                <a:latin typeface="+mj-ea"/>
                <a:ea typeface="+mj-ea"/>
              </a:rPr>
              <a:t>,</a:t>
            </a:r>
          </a:p>
          <a:p>
            <a:pPr marL="0" indent="0">
              <a:buNone/>
            </a:pPr>
            <a:r>
              <a:rPr lang="zh-TW" altLang="en-US" dirty="0">
                <a:latin typeface="+mj-ea"/>
                <a:ea typeface="+mj-ea"/>
              </a:rPr>
              <a:t>　</a:t>
            </a:r>
            <a:r>
              <a:rPr lang="zh-TW" altLang="en-US" dirty="0" smtClean="0">
                <a:latin typeface="+mj-ea"/>
                <a:ea typeface="+mj-ea"/>
              </a:rPr>
              <a:t>之</a:t>
            </a:r>
            <a:r>
              <a:rPr lang="zh-TW" altLang="en-US" dirty="0">
                <a:latin typeface="+mj-ea"/>
                <a:ea typeface="+mj-ea"/>
              </a:rPr>
              <a:t>后的每一天都增加</a:t>
            </a:r>
            <a:r>
              <a:rPr lang="en-US" altLang="zh-TW" dirty="0">
                <a:latin typeface="+mj-ea"/>
                <a:ea typeface="+mj-ea"/>
              </a:rPr>
              <a:t>2</a:t>
            </a:r>
            <a:r>
              <a:rPr lang="zh-TW" altLang="en-US" dirty="0">
                <a:latin typeface="+mj-ea"/>
                <a:ea typeface="+mj-ea"/>
              </a:rPr>
              <a:t>個</a:t>
            </a:r>
            <a:r>
              <a:rPr lang="en-US" altLang="zh-TW" dirty="0" smtClean="0">
                <a:latin typeface="+mj-ea"/>
                <a:ea typeface="+mj-ea"/>
              </a:rPr>
              <a:t>,</a:t>
            </a:r>
            <a:r>
              <a:rPr lang="zh-TW" altLang="en-US" dirty="0" smtClean="0">
                <a:latin typeface="+mj-ea"/>
                <a:ea typeface="+mj-ea"/>
              </a:rPr>
              <a:t>經過</a:t>
            </a:r>
            <a:r>
              <a:rPr lang="en-US" altLang="zh-TW" dirty="0">
                <a:latin typeface="+mj-ea"/>
                <a:ea typeface="+mj-ea"/>
              </a:rPr>
              <a:t>15</a:t>
            </a:r>
            <a:r>
              <a:rPr lang="zh-TW" altLang="en-US" dirty="0">
                <a:latin typeface="+mj-ea"/>
                <a:ea typeface="+mj-ea"/>
              </a:rPr>
              <a:t>天後</a:t>
            </a:r>
            <a:r>
              <a:rPr lang="en-US" altLang="zh-TW" dirty="0">
                <a:latin typeface="+mj-ea"/>
                <a:ea typeface="+mj-ea"/>
              </a:rPr>
              <a:t>,</a:t>
            </a:r>
            <a:r>
              <a:rPr lang="zh-TW" altLang="en-US" dirty="0">
                <a:latin typeface="+mj-ea"/>
                <a:ea typeface="+mj-ea"/>
              </a:rPr>
              <a:t>約翰共複習幾個單字</a:t>
            </a:r>
            <a:r>
              <a:rPr lang="en-US" altLang="zh-TW" dirty="0">
                <a:latin typeface="+mj-ea"/>
                <a:ea typeface="+mj-ea"/>
              </a:rPr>
              <a:t>?</a:t>
            </a:r>
          </a:p>
          <a:p>
            <a:pPr marL="0" indent="0">
              <a:buNone/>
            </a:pPr>
            <a:r>
              <a:rPr lang="zh-TW" altLang="en-US" dirty="0" smtClean="0">
                <a:latin typeface="+mj-ea"/>
                <a:ea typeface="+mj-ea"/>
              </a:rPr>
              <a:t>　</a:t>
            </a:r>
            <a:r>
              <a:rPr lang="en-US" altLang="zh-TW" dirty="0" smtClean="0">
                <a:latin typeface="+mj-ea"/>
                <a:ea typeface="+mj-ea"/>
              </a:rPr>
              <a:t>(</a:t>
            </a:r>
            <a:r>
              <a:rPr lang="en-US" altLang="zh-TW" dirty="0">
                <a:latin typeface="+mj-ea"/>
                <a:ea typeface="+mj-ea"/>
              </a:rPr>
              <a:t>A)285 (B)300(C)315 (</a:t>
            </a:r>
            <a:r>
              <a:rPr lang="en-US" altLang="zh-TW" dirty="0" smtClean="0">
                <a:latin typeface="+mj-ea"/>
                <a:ea typeface="+mj-ea"/>
              </a:rPr>
              <a:t>D)330</a:t>
            </a:r>
          </a:p>
          <a:p>
            <a:r>
              <a:rPr lang="zh-TW" altLang="en-US" dirty="0">
                <a:latin typeface="+mj-ea"/>
                <a:ea typeface="+mj-ea"/>
              </a:rPr>
              <a:t>已知等差數列</a:t>
            </a:r>
            <a:r>
              <a:rPr lang="en-US" altLang="zh-TW" dirty="0" smtClean="0">
                <a:latin typeface="+mj-ea"/>
                <a:ea typeface="+mj-ea"/>
              </a:rPr>
              <a:t>a1,a2</a:t>
            </a:r>
            <a:r>
              <a:rPr lang="en-US" altLang="zh-TW" dirty="0">
                <a:latin typeface="+mj-ea"/>
                <a:ea typeface="+mj-ea"/>
              </a:rPr>
              <a:t>,......,</a:t>
            </a:r>
            <a:r>
              <a:rPr lang="en-US" altLang="zh-TW" dirty="0" smtClean="0">
                <a:latin typeface="+mj-ea"/>
                <a:ea typeface="+mj-ea"/>
              </a:rPr>
              <a:t>a20</a:t>
            </a:r>
            <a:r>
              <a:rPr lang="zh-TW" altLang="en-US" dirty="0" smtClean="0">
                <a:latin typeface="+mj-ea"/>
                <a:ea typeface="+mj-ea"/>
              </a:rPr>
              <a:t>的</a:t>
            </a:r>
            <a:r>
              <a:rPr lang="zh-TW" altLang="en-US" dirty="0">
                <a:latin typeface="+mj-ea"/>
                <a:ea typeface="+mj-ea"/>
              </a:rPr>
              <a:t>首項與公差不相等</a:t>
            </a:r>
            <a:r>
              <a:rPr lang="en-US" altLang="zh-TW" dirty="0" smtClean="0">
                <a:latin typeface="+mj-ea"/>
                <a:ea typeface="+mj-ea"/>
              </a:rPr>
              <a:t>,</a:t>
            </a:r>
          </a:p>
          <a:p>
            <a:pPr marL="0" indent="0">
              <a:buNone/>
            </a:pPr>
            <a:r>
              <a:rPr lang="zh-TW" altLang="en-US" dirty="0" smtClean="0">
                <a:latin typeface="+mj-ea"/>
                <a:ea typeface="+mj-ea"/>
              </a:rPr>
              <a:t>　若</a:t>
            </a:r>
            <a:r>
              <a:rPr lang="en-US" altLang="zh-TW" dirty="0" smtClean="0">
                <a:latin typeface="+mj-ea"/>
                <a:ea typeface="+mj-ea"/>
              </a:rPr>
              <a:t>a3+a9=16</a:t>
            </a:r>
            <a:r>
              <a:rPr lang="en-US" altLang="zh-TW" dirty="0">
                <a:latin typeface="+mj-ea"/>
                <a:ea typeface="+mj-ea"/>
              </a:rPr>
              <a:t>,</a:t>
            </a:r>
            <a:r>
              <a:rPr lang="zh-TW" altLang="en-US" dirty="0">
                <a:latin typeface="+mj-ea"/>
                <a:ea typeface="+mj-ea"/>
              </a:rPr>
              <a:t>則下列何者錯誤</a:t>
            </a:r>
            <a:r>
              <a:rPr lang="en-US" altLang="zh-TW" dirty="0" smtClean="0">
                <a:latin typeface="+mj-ea"/>
                <a:ea typeface="+mj-ea"/>
              </a:rPr>
              <a:t>?</a:t>
            </a:r>
          </a:p>
          <a:p>
            <a:pPr marL="0" indent="0">
              <a:buNone/>
            </a:pPr>
            <a:r>
              <a:rPr lang="zh-TW" altLang="en-US" dirty="0" smtClean="0">
                <a:latin typeface="+mj-ea"/>
                <a:ea typeface="+mj-ea"/>
              </a:rPr>
              <a:t>　</a:t>
            </a:r>
            <a:r>
              <a:rPr lang="en-US" altLang="zh-TW" dirty="0" smtClean="0">
                <a:latin typeface="+mj-ea"/>
                <a:ea typeface="+mj-ea"/>
              </a:rPr>
              <a:t>(A)a6=8 (B)a4+a8=16 (C)a14-a2=16 (D)a1+a11=16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561221" y="2518611"/>
            <a:ext cx="68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（Ｃ）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871284" y="3778133"/>
            <a:ext cx="128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（Ａ）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117305" y="4813473"/>
            <a:ext cx="946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（Ｃ</a:t>
            </a:r>
            <a:r>
              <a:rPr lang="zh-TW" altLang="en-US" sz="2000" dirty="0">
                <a:solidFill>
                  <a:srgbClr val="FF0000"/>
                </a:solidFill>
                <a:latin typeface="+mj-ea"/>
                <a:ea typeface="+mj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92894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793869"/>
            <a:ext cx="10178322" cy="1492132"/>
          </a:xfrm>
        </p:spPr>
        <p:txBody>
          <a:bodyPr/>
          <a:lstStyle/>
          <a:p>
            <a:r>
              <a:rPr lang="zh-TW" altLang="en-US" b="1" dirty="0"/>
              <a:t>數學小練習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  <a:ea typeface="+mj-ea"/>
              </a:rPr>
              <a:t>下列關於角的性質的敘述</a:t>
            </a:r>
            <a:r>
              <a:rPr lang="en-US" altLang="zh-TW" dirty="0">
                <a:latin typeface="+mj-ea"/>
                <a:ea typeface="+mj-ea"/>
              </a:rPr>
              <a:t>,</a:t>
            </a:r>
            <a:r>
              <a:rPr lang="zh-TW" altLang="en-US" dirty="0">
                <a:latin typeface="+mj-ea"/>
                <a:ea typeface="+mj-ea"/>
              </a:rPr>
              <a:t>何者正確</a:t>
            </a:r>
            <a:r>
              <a:rPr lang="en-US" altLang="zh-TW" dirty="0">
                <a:latin typeface="+mj-ea"/>
                <a:ea typeface="+mj-ea"/>
              </a:rPr>
              <a:t>?</a:t>
            </a:r>
          </a:p>
          <a:p>
            <a:pPr marL="0" indent="0">
              <a:buNone/>
            </a:pPr>
            <a:r>
              <a:rPr lang="zh-TW" altLang="en-US" dirty="0" smtClean="0">
                <a:latin typeface="+mj-ea"/>
                <a:ea typeface="+mj-ea"/>
              </a:rPr>
              <a:t>　</a:t>
            </a:r>
            <a:r>
              <a:rPr lang="en-US" altLang="zh-TW" dirty="0" smtClean="0">
                <a:latin typeface="+mj-ea"/>
                <a:ea typeface="+mj-ea"/>
              </a:rPr>
              <a:t>(A)</a:t>
            </a:r>
            <a:r>
              <a:rPr lang="zh-TW" altLang="en-US" dirty="0">
                <a:latin typeface="+mj-ea"/>
                <a:ea typeface="+mj-ea"/>
              </a:rPr>
              <a:t> ∠</a:t>
            </a:r>
            <a:r>
              <a:rPr lang="en-US" altLang="zh-TW" dirty="0" smtClean="0">
                <a:latin typeface="+mj-ea"/>
                <a:ea typeface="+mj-ea"/>
              </a:rPr>
              <a:t>A</a:t>
            </a:r>
            <a:r>
              <a:rPr lang="zh-TW" altLang="en-US" dirty="0" smtClean="0">
                <a:latin typeface="+mj-ea"/>
                <a:ea typeface="+mj-ea"/>
              </a:rPr>
              <a:t>和</a:t>
            </a:r>
            <a:r>
              <a:rPr lang="zh-TW" altLang="en-US" dirty="0">
                <a:latin typeface="+mj-ea"/>
                <a:ea typeface="+mj-ea"/>
              </a:rPr>
              <a:t> ∠</a:t>
            </a:r>
            <a:r>
              <a:rPr lang="en-US" altLang="zh-TW" dirty="0" smtClean="0">
                <a:latin typeface="+mj-ea"/>
                <a:ea typeface="+mj-ea"/>
              </a:rPr>
              <a:t>B</a:t>
            </a:r>
            <a:r>
              <a:rPr lang="zh-TW" altLang="en-US" dirty="0">
                <a:latin typeface="+mj-ea"/>
                <a:ea typeface="+mj-ea"/>
              </a:rPr>
              <a:t>互補</a:t>
            </a:r>
            <a:r>
              <a:rPr lang="en-US" altLang="zh-TW" dirty="0">
                <a:latin typeface="+mj-ea"/>
                <a:ea typeface="+mj-ea"/>
              </a:rPr>
              <a:t>,</a:t>
            </a:r>
            <a:r>
              <a:rPr lang="zh-TW" altLang="en-US" dirty="0" smtClean="0">
                <a:latin typeface="+mj-ea"/>
                <a:ea typeface="+mj-ea"/>
              </a:rPr>
              <a:t>則</a:t>
            </a:r>
            <a:r>
              <a:rPr lang="zh-TW" altLang="en-US" dirty="0">
                <a:latin typeface="+mj-ea"/>
                <a:ea typeface="+mj-ea"/>
              </a:rPr>
              <a:t> ∠</a:t>
            </a:r>
            <a:r>
              <a:rPr lang="en-US" altLang="zh-TW" dirty="0" smtClean="0">
                <a:latin typeface="+mj-ea"/>
                <a:ea typeface="+mj-ea"/>
              </a:rPr>
              <a:t>A+</a:t>
            </a:r>
            <a:r>
              <a:rPr lang="zh-TW" altLang="en-US" dirty="0">
                <a:latin typeface="+mj-ea"/>
                <a:ea typeface="+mj-ea"/>
              </a:rPr>
              <a:t> ∠</a:t>
            </a:r>
            <a:r>
              <a:rPr lang="en-US" altLang="zh-TW" dirty="0" smtClean="0">
                <a:latin typeface="+mj-ea"/>
                <a:ea typeface="+mj-ea"/>
              </a:rPr>
              <a:t>B=90</a:t>
            </a:r>
            <a:r>
              <a:rPr lang="zh-TW" altLang="en-US" dirty="0">
                <a:latin typeface="+mj-ea"/>
                <a:ea typeface="+mj-ea"/>
              </a:rPr>
              <a:t>度</a:t>
            </a:r>
          </a:p>
          <a:p>
            <a:pPr marL="0" indent="0">
              <a:buNone/>
            </a:pPr>
            <a:r>
              <a:rPr lang="zh-TW" altLang="en-US" dirty="0" smtClean="0">
                <a:latin typeface="+mj-ea"/>
                <a:ea typeface="+mj-ea"/>
              </a:rPr>
              <a:t>　</a:t>
            </a:r>
            <a:r>
              <a:rPr lang="en-US" altLang="zh-TW" dirty="0" smtClean="0">
                <a:latin typeface="+mj-ea"/>
                <a:ea typeface="+mj-ea"/>
              </a:rPr>
              <a:t>(B)</a:t>
            </a:r>
            <a:r>
              <a:rPr lang="zh-TW" altLang="en-US" dirty="0" smtClean="0">
                <a:latin typeface="+mj-ea"/>
                <a:ea typeface="+mj-ea"/>
              </a:rPr>
              <a:t>若</a:t>
            </a:r>
            <a:r>
              <a:rPr lang="en-US" altLang="zh-TW" dirty="0">
                <a:latin typeface="+mj-ea"/>
                <a:ea typeface="+mj-ea"/>
              </a:rPr>
              <a:t>2B</a:t>
            </a:r>
            <a:r>
              <a:rPr lang="zh-TW" altLang="en-US" dirty="0">
                <a:latin typeface="+mj-ea"/>
                <a:ea typeface="+mj-ea"/>
              </a:rPr>
              <a:t>等於</a:t>
            </a:r>
            <a:r>
              <a:rPr lang="en-US" altLang="zh-TW" dirty="0">
                <a:latin typeface="+mj-ea"/>
                <a:ea typeface="+mj-ea"/>
              </a:rPr>
              <a:t>2A,</a:t>
            </a:r>
            <a:r>
              <a:rPr lang="zh-TW" altLang="en-US" dirty="0">
                <a:latin typeface="+mj-ea"/>
                <a:ea typeface="+mj-ea"/>
              </a:rPr>
              <a:t>則</a:t>
            </a:r>
            <a:r>
              <a:rPr lang="en-US" altLang="zh-TW" dirty="0">
                <a:latin typeface="+mj-ea"/>
                <a:ea typeface="+mj-ea"/>
              </a:rPr>
              <a:t>2A</a:t>
            </a:r>
            <a:r>
              <a:rPr lang="zh-TW" altLang="en-US" dirty="0">
                <a:latin typeface="+mj-ea"/>
                <a:ea typeface="+mj-ea"/>
              </a:rPr>
              <a:t>和</a:t>
            </a:r>
            <a:r>
              <a:rPr lang="en-US" altLang="zh-TW" dirty="0">
                <a:latin typeface="+mj-ea"/>
                <a:ea typeface="+mj-ea"/>
              </a:rPr>
              <a:t>2B</a:t>
            </a:r>
            <a:r>
              <a:rPr lang="zh-TW" altLang="en-US" dirty="0">
                <a:latin typeface="+mj-ea"/>
                <a:ea typeface="+mj-ea"/>
              </a:rPr>
              <a:t>為對頂角</a:t>
            </a:r>
          </a:p>
          <a:p>
            <a:pPr marL="0" indent="0">
              <a:buNone/>
            </a:pPr>
            <a:r>
              <a:rPr lang="zh-TW" altLang="en-US" dirty="0" smtClean="0">
                <a:latin typeface="+mj-ea"/>
                <a:ea typeface="+mj-ea"/>
              </a:rPr>
              <a:t>　</a:t>
            </a:r>
            <a:r>
              <a:rPr lang="en-US" altLang="zh-TW" dirty="0" smtClean="0">
                <a:latin typeface="+mj-ea"/>
                <a:ea typeface="+mj-ea"/>
              </a:rPr>
              <a:t>(C)</a:t>
            </a:r>
            <a:r>
              <a:rPr lang="zh-TW" altLang="en-US" dirty="0" smtClean="0">
                <a:latin typeface="+mj-ea"/>
                <a:ea typeface="+mj-ea"/>
              </a:rPr>
              <a:t>直角</a:t>
            </a:r>
            <a:r>
              <a:rPr lang="zh-TW" altLang="en-US" dirty="0">
                <a:latin typeface="+mj-ea"/>
                <a:ea typeface="+mj-ea"/>
              </a:rPr>
              <a:t>的對頂角是 </a:t>
            </a:r>
            <a:r>
              <a:rPr lang="en-US" altLang="zh-TW" dirty="0">
                <a:latin typeface="+mj-ea"/>
                <a:ea typeface="+mj-ea"/>
              </a:rPr>
              <a:t>90</a:t>
            </a:r>
            <a:r>
              <a:rPr lang="zh-TW" altLang="en-US" dirty="0">
                <a:latin typeface="+mj-ea"/>
                <a:ea typeface="+mj-ea"/>
              </a:rPr>
              <a:t>度</a:t>
            </a:r>
          </a:p>
          <a:p>
            <a:pPr marL="0" indent="0">
              <a:buNone/>
            </a:pPr>
            <a:r>
              <a:rPr lang="zh-TW" altLang="en-US" dirty="0">
                <a:latin typeface="+mj-ea"/>
                <a:ea typeface="+mj-ea"/>
              </a:rPr>
              <a:t>　</a:t>
            </a:r>
            <a:r>
              <a:rPr lang="en-US" altLang="zh-TW" dirty="0" smtClean="0">
                <a:latin typeface="+mj-ea"/>
                <a:ea typeface="+mj-ea"/>
              </a:rPr>
              <a:t>(D)</a:t>
            </a:r>
            <a:r>
              <a:rPr lang="zh-TW" altLang="en-US" dirty="0" smtClean="0">
                <a:latin typeface="+mj-ea"/>
                <a:ea typeface="+mj-ea"/>
              </a:rPr>
              <a:t>兩</a:t>
            </a:r>
            <a:r>
              <a:rPr lang="zh-TW" altLang="en-US" dirty="0">
                <a:latin typeface="+mj-ea"/>
                <a:ea typeface="+mj-ea"/>
              </a:rPr>
              <a:t>直線相交最多會形成六個銳角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112043" y="3224463"/>
            <a:ext cx="85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（Ｃ）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17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793869"/>
            <a:ext cx="10178322" cy="1492132"/>
          </a:xfrm>
        </p:spPr>
        <p:txBody>
          <a:bodyPr/>
          <a:lstStyle/>
          <a:p>
            <a:r>
              <a:rPr lang="zh-TW" altLang="en-US" b="1" dirty="0"/>
              <a:t>數學小練習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925517"/>
            <a:ext cx="9325468" cy="2312716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59" y="4825341"/>
            <a:ext cx="922100" cy="77730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429" y="4795032"/>
            <a:ext cx="1036410" cy="81541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747" y="4795032"/>
            <a:ext cx="845893" cy="80016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449" y="4774930"/>
            <a:ext cx="1013548" cy="823031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6093069" y="4484077"/>
            <a:ext cx="1811216" cy="15914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34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793869"/>
            <a:ext cx="10178322" cy="1492132"/>
          </a:xfrm>
        </p:spPr>
        <p:txBody>
          <a:bodyPr/>
          <a:lstStyle/>
          <a:p>
            <a:r>
              <a:rPr lang="zh-TW" altLang="en-US" b="1" dirty="0"/>
              <a:t>數學小練習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092570"/>
            <a:ext cx="6391848" cy="2275498"/>
          </a:xfrm>
        </p:spPr>
      </p:pic>
      <p:sp>
        <p:nvSpPr>
          <p:cNvPr id="5" name="文字方塊 4"/>
          <p:cNvSpPr txBox="1"/>
          <p:nvPr/>
        </p:nvSpPr>
        <p:spPr>
          <a:xfrm>
            <a:off x="1251678" y="4703885"/>
            <a:ext cx="454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+mj-ea"/>
                <a:ea typeface="+mj-ea"/>
              </a:rPr>
              <a:t>(A)5</a:t>
            </a:r>
            <a:r>
              <a:rPr lang="zh-TW" altLang="en-US" dirty="0" smtClean="0">
                <a:latin typeface="+mj-ea"/>
                <a:ea typeface="+mj-ea"/>
              </a:rPr>
              <a:t>度 </a:t>
            </a:r>
            <a:r>
              <a:rPr lang="en-US" altLang="zh-TW" dirty="0" smtClean="0">
                <a:latin typeface="+mj-ea"/>
                <a:ea typeface="+mj-ea"/>
              </a:rPr>
              <a:t>(B)25</a:t>
            </a:r>
            <a:r>
              <a:rPr lang="zh-TW" altLang="en-US" dirty="0" smtClean="0">
                <a:latin typeface="+mj-ea"/>
                <a:ea typeface="+mj-ea"/>
              </a:rPr>
              <a:t>度 </a:t>
            </a:r>
            <a:r>
              <a:rPr lang="en-US" altLang="zh-TW" dirty="0" smtClean="0">
                <a:latin typeface="+mj-ea"/>
                <a:ea typeface="+mj-ea"/>
              </a:rPr>
              <a:t>(C)35</a:t>
            </a:r>
            <a:r>
              <a:rPr lang="zh-TW" altLang="en-US" dirty="0" smtClean="0">
                <a:latin typeface="+mj-ea"/>
                <a:ea typeface="+mj-ea"/>
              </a:rPr>
              <a:t>度 </a:t>
            </a:r>
            <a:r>
              <a:rPr lang="en-US" altLang="zh-TW" dirty="0" smtClean="0">
                <a:latin typeface="+mj-ea"/>
                <a:ea typeface="+mj-ea"/>
              </a:rPr>
              <a:t>(D)40</a:t>
            </a:r>
            <a:r>
              <a:rPr lang="zh-TW" altLang="en-US" dirty="0" smtClean="0">
                <a:latin typeface="+mj-ea"/>
                <a:ea typeface="+mj-ea"/>
              </a:rPr>
              <a:t>度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257800" y="4703885"/>
            <a:ext cx="151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（Ｃ</a:t>
            </a:r>
            <a:r>
              <a:rPr lang="zh-TW" altLang="en-US" dirty="0">
                <a:solidFill>
                  <a:srgbClr val="FF000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3945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793869"/>
            <a:ext cx="10178322" cy="1492132"/>
          </a:xfrm>
        </p:spPr>
        <p:txBody>
          <a:bodyPr/>
          <a:lstStyle/>
          <a:p>
            <a:r>
              <a:rPr lang="zh-TW" altLang="en-US" b="1" dirty="0" smtClean="0"/>
              <a:t>英文聽力練習短片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https://www.youtube.com/watch?v=_KYLsVql9nA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71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4E6FDFDC-1542-4005-A01E-6422582E710A}" vid="{5306BE73-58DA-41D0-9ED8-26F2CDC7C4F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2414</TotalTime>
  <Words>255</Words>
  <Application>Microsoft Office PowerPoint</Application>
  <PresentationFormat>寬螢幕</PresentationFormat>
  <Paragraphs>109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方正舒体</vt:lpstr>
      <vt:lpstr>inherit</vt:lpstr>
      <vt:lpstr>微軟正黑體</vt:lpstr>
      <vt:lpstr>Arial</vt:lpstr>
      <vt:lpstr>Arial</vt:lpstr>
      <vt:lpstr>Garamond</vt:lpstr>
      <vt:lpstr>Gill Sans MT</vt:lpstr>
      <vt:lpstr>佈景主題1</vt:lpstr>
      <vt:lpstr>第二周 段考複習</vt:lpstr>
      <vt:lpstr>字音字形練習</vt:lpstr>
      <vt:lpstr>課本字音字形</vt:lpstr>
      <vt:lpstr>課本字音字形</vt:lpstr>
      <vt:lpstr>數學小練習</vt:lpstr>
      <vt:lpstr>數學小練習</vt:lpstr>
      <vt:lpstr>數學小練習</vt:lpstr>
      <vt:lpstr>數學小練習</vt:lpstr>
      <vt:lpstr>英文聽力練習短片</vt:lpstr>
      <vt:lpstr>問問題時間//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第二周 段考複習</dc:title>
  <dc:creator>Anna Huang</dc:creator>
  <cp:lastModifiedBy>Anna Huang</cp:lastModifiedBy>
  <cp:revision>39</cp:revision>
  <dcterms:created xsi:type="dcterms:W3CDTF">2020-03-28T05:59:23Z</dcterms:created>
  <dcterms:modified xsi:type="dcterms:W3CDTF">2020-04-05T06:26:06Z</dcterms:modified>
</cp:coreProperties>
</file>