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768" r:id="rId1"/>
  </p:sldMasterIdLst>
  <p:sldIdLst>
    <p:sldId id="256" r:id="rId2"/>
    <p:sldId id="267" r:id="rId3"/>
    <p:sldId id="268" r:id="rId4"/>
    <p:sldId id="269" r:id="rId5"/>
    <p:sldId id="264" r:id="rId6"/>
    <p:sldId id="271" r:id="rId7"/>
    <p:sldId id="273" r:id="rId8"/>
    <p:sldId id="272" r:id="rId9"/>
    <p:sldId id="274" r:id="rId10"/>
    <p:sldId id="270" r:id="rId11"/>
    <p:sldId id="275" r:id="rId12"/>
    <p:sldId id="276" r:id="rId13"/>
    <p:sldId id="277" r:id="rId14"/>
    <p:sldId id="278" r:id="rId15"/>
    <p:sldId id="279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0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69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443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JJ-Tp0RzY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KYLsVql9n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4400" b="1" smtClean="0">
                <a:latin typeface="+mn-ea"/>
                <a:ea typeface="+mn-ea"/>
              </a:rPr>
              <a:t>第三周</a:t>
            </a:r>
            <a:r>
              <a:rPr lang="en-US" altLang="zh-TW" sz="7200" b="1" dirty="0" smtClean="0">
                <a:latin typeface="+mn-ea"/>
                <a:ea typeface="+mn-ea"/>
              </a:rPr>
              <a:t/>
            </a:r>
            <a:br>
              <a:rPr lang="en-US" altLang="zh-TW" sz="7200" b="1" dirty="0" smtClean="0">
                <a:latin typeface="+mn-ea"/>
                <a:ea typeface="+mn-ea"/>
              </a:rPr>
            </a:br>
            <a:r>
              <a:rPr lang="zh-TW" altLang="en-US" sz="7200" b="1" dirty="0" smtClean="0">
                <a:latin typeface="+mn-ea"/>
                <a:ea typeface="+mn-ea"/>
              </a:rPr>
              <a:t>日常練</a:t>
            </a:r>
            <a:r>
              <a:rPr lang="zh-TW" altLang="en-US" sz="7200" b="1" dirty="0">
                <a:latin typeface="+mn-ea"/>
                <a:ea typeface="+mn-ea"/>
              </a:rPr>
              <a:t>習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台科大教育學程數位學伴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公民練習題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2225" y="2211356"/>
            <a:ext cx="9767775" cy="4133460"/>
          </a:xfrm>
        </p:spPr>
        <p:txBody>
          <a:bodyPr>
            <a:normAutofit/>
          </a:bodyPr>
          <a:lstStyle/>
          <a:p>
            <a:pPr lvl="0" eaLnBrk="0" fontAlgn="base" hangingPunct="0"/>
            <a:r>
              <a:rPr lang="zh-TW" altLang="zh-TW" dirty="0"/>
              <a:t>悅心深深迷戀著住在隔壁的帥氣阿文，但阿文總是不理不睬，於是她刻意在自家房子頂樓加建高數十公尺的圍牆，主要就是要遮住阿文家的日照。請問：悅心的行為違反下列何種法律原則？</a:t>
            </a:r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Ａ</a:t>
            </a:r>
            <a:r>
              <a:rPr lang="en-US" altLang="zh-TW" dirty="0"/>
              <a:t>)</a:t>
            </a:r>
            <a:r>
              <a:rPr lang="zh-TW" altLang="zh-TW" dirty="0"/>
              <a:t>契約自由原則　</a:t>
            </a:r>
            <a:r>
              <a:rPr lang="en-US" altLang="zh-TW" dirty="0"/>
              <a:t>(</a:t>
            </a:r>
            <a:r>
              <a:rPr lang="zh-TW" altLang="zh-TW" dirty="0"/>
              <a:t>Ｂ</a:t>
            </a:r>
            <a:r>
              <a:rPr lang="en-US" altLang="zh-TW" dirty="0"/>
              <a:t>)</a:t>
            </a:r>
            <a:r>
              <a:rPr lang="zh-TW" altLang="zh-TW" dirty="0"/>
              <a:t>權利濫用禁止原則　</a:t>
            </a:r>
            <a:r>
              <a:rPr lang="en-US" altLang="zh-TW" dirty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zh-TW" altLang="zh-TW" dirty="0"/>
              <a:t>Ｃ</a:t>
            </a:r>
            <a:r>
              <a:rPr lang="en-US" altLang="zh-TW" dirty="0"/>
              <a:t>)</a:t>
            </a:r>
            <a:r>
              <a:rPr lang="zh-TW" altLang="zh-TW" dirty="0"/>
              <a:t>侵害權利原則　</a:t>
            </a:r>
            <a:r>
              <a:rPr lang="en-US" altLang="zh-TW" dirty="0"/>
              <a:t>(</a:t>
            </a:r>
            <a:r>
              <a:rPr lang="zh-TW" altLang="zh-TW" dirty="0"/>
              <a:t>Ｄ</a:t>
            </a:r>
            <a:r>
              <a:rPr lang="en-US" altLang="zh-TW" dirty="0"/>
              <a:t>)</a:t>
            </a:r>
            <a:r>
              <a:rPr lang="zh-TW" altLang="zh-TW" dirty="0"/>
              <a:t>誠實信用原則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0" eaLnBrk="0" fontAlgn="base" hangingPunct="0"/>
            <a:r>
              <a:rPr lang="zh-TW" altLang="zh-TW" dirty="0"/>
              <a:t>下列哪一種行為要負行政責任？</a:t>
            </a:r>
          </a:p>
          <a:p>
            <a:pPr marL="0" indent="0" eaLnBrk="0" hangingPunct="0">
              <a:buNone/>
            </a:pPr>
            <a:r>
              <a:rPr lang="en-US" altLang="zh-TW" dirty="0"/>
              <a:t>(</a:t>
            </a:r>
            <a:r>
              <a:rPr lang="zh-TW" altLang="zh-TW" dirty="0"/>
              <a:t>Ａ</a:t>
            </a:r>
            <a:r>
              <a:rPr lang="en-US" altLang="zh-TW" dirty="0"/>
              <a:t>)</a:t>
            </a:r>
            <a:r>
              <a:rPr lang="zh-TW" altLang="zh-TW" dirty="0"/>
              <a:t>子睿偷偷把家裡的十克拉大鑽戒送給瀞葳作為生日禮物　 </a:t>
            </a:r>
            <a:r>
              <a:rPr lang="en-US" altLang="zh-TW" dirty="0"/>
              <a:t>                                          </a:t>
            </a:r>
            <a:endParaRPr lang="en-US" altLang="zh-TW" dirty="0" smtClean="0"/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Ｂ</a:t>
            </a:r>
            <a:r>
              <a:rPr lang="en-US" altLang="zh-TW" dirty="0"/>
              <a:t>)</a:t>
            </a:r>
            <a:r>
              <a:rPr lang="zh-TW" altLang="zh-TW" dirty="0"/>
              <a:t>宥蓁在家舉辦派對，音樂聲太吵，鄰居報警取締　 </a:t>
            </a:r>
            <a:endParaRPr lang="en-US" altLang="zh-TW" dirty="0" smtClean="0"/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Ｃ</a:t>
            </a:r>
            <a:r>
              <a:rPr lang="en-US" altLang="zh-TW" dirty="0"/>
              <a:t>)</a:t>
            </a:r>
            <a:r>
              <a:rPr lang="zh-TW" altLang="zh-TW" dirty="0"/>
              <a:t>智賢失手打傷玫蓁　</a:t>
            </a:r>
            <a:r>
              <a:rPr lang="en-US" altLang="zh-TW" dirty="0"/>
              <a:t>                           </a:t>
            </a:r>
            <a:endParaRPr lang="en-US" altLang="zh-TW" dirty="0" smtClean="0"/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Ｄ</a:t>
            </a:r>
            <a:r>
              <a:rPr lang="en-US" altLang="zh-TW" dirty="0"/>
              <a:t>)</a:t>
            </a:r>
            <a:r>
              <a:rPr lang="zh-TW" altLang="zh-TW" dirty="0"/>
              <a:t>星羽向法院聲請拋棄繼承。</a:t>
            </a:r>
          </a:p>
          <a:p>
            <a:pPr eaLnBrk="0" hangingPunct="0"/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0421" y="2855168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zh-TW" dirty="0"/>
              <a:t>Ｂ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0421" y="4716632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zh-TW" dirty="0"/>
              <a:t>Ｂ</a:t>
            </a:r>
            <a:r>
              <a:rPr lang="en-US" altLang="zh-TW" dirty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11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41939" y="2254116"/>
            <a:ext cx="7248509" cy="2528596"/>
          </a:xfrm>
        </p:spPr>
        <p:txBody>
          <a:bodyPr/>
          <a:lstStyle/>
          <a:p>
            <a:pPr lvl="0" eaLnBrk="0" fontAlgn="base" hangingPunct="0"/>
            <a:r>
              <a:rPr lang="zh-TW" altLang="zh-TW" dirty="0"/>
              <a:t>關於《民法》規定，下列何種行為具有法律效力？</a:t>
            </a:r>
          </a:p>
          <a:p>
            <a:pPr marL="0" indent="0" eaLnBrk="0" hangingPunct="0">
              <a:buNone/>
            </a:pPr>
            <a:r>
              <a:rPr lang="en-US" altLang="zh-TW" dirty="0"/>
              <a:t>(</a:t>
            </a:r>
            <a:r>
              <a:rPr lang="zh-TW" altLang="zh-TW" dirty="0"/>
              <a:t>Ａ</a:t>
            </a:r>
            <a:r>
              <a:rPr lang="en-US" altLang="zh-TW" dirty="0"/>
              <a:t>)</a:t>
            </a:r>
            <a:r>
              <a:rPr lang="zh-TW" altLang="zh-TW" dirty="0"/>
              <a:t>剛滿　</a:t>
            </a:r>
            <a:r>
              <a:rPr lang="en-US" altLang="zh-TW" dirty="0"/>
              <a:t>15</a:t>
            </a:r>
            <a:r>
              <a:rPr lang="zh-TW" altLang="zh-TW" dirty="0"/>
              <a:t>　歲的禮衣領取學校發放獎學金　</a:t>
            </a:r>
            <a:r>
              <a:rPr lang="en-US" altLang="zh-TW" dirty="0"/>
              <a:t>                                </a:t>
            </a:r>
            <a:endParaRPr lang="en-US" altLang="zh-TW" dirty="0" smtClean="0"/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Ｂ</a:t>
            </a:r>
            <a:r>
              <a:rPr lang="en-US" altLang="zh-TW" dirty="0"/>
              <a:t>)</a:t>
            </a:r>
            <a:r>
              <a:rPr lang="zh-TW" altLang="zh-TW" dirty="0"/>
              <a:t>剛滿　</a:t>
            </a:r>
            <a:r>
              <a:rPr lang="en-US" altLang="zh-TW" dirty="0"/>
              <a:t>17</a:t>
            </a:r>
            <a:r>
              <a:rPr lang="zh-TW" altLang="zh-TW" dirty="0"/>
              <a:t>　歲的馨誼到書店購買帥氣阿文人魚線寫真</a:t>
            </a:r>
            <a:r>
              <a:rPr lang="zh-TW" altLang="zh-TW" dirty="0" smtClean="0"/>
              <a:t>集</a:t>
            </a:r>
            <a:endParaRPr lang="en-US" altLang="zh-TW" dirty="0" smtClean="0"/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Ｃ</a:t>
            </a:r>
            <a:r>
              <a:rPr lang="en-US" altLang="zh-TW" dirty="0"/>
              <a:t>)</a:t>
            </a:r>
            <a:r>
              <a:rPr lang="zh-TW" altLang="zh-TW" dirty="0"/>
              <a:t>剛滿　</a:t>
            </a:r>
            <a:r>
              <a:rPr lang="en-US" altLang="zh-TW" dirty="0"/>
              <a:t>5</a:t>
            </a:r>
            <a:r>
              <a:rPr lang="zh-TW" altLang="zh-TW" dirty="0"/>
              <a:t>　歲的宥樺到文具店買文具用品　</a:t>
            </a:r>
            <a:r>
              <a:rPr lang="en-US" altLang="zh-TW" dirty="0"/>
              <a:t>                  </a:t>
            </a:r>
            <a:endParaRPr lang="en-US" altLang="zh-TW" dirty="0" smtClean="0"/>
          </a:p>
          <a:p>
            <a:pPr marL="0" indent="0" eaLnBrk="0" hangingPunct="0">
              <a:buNone/>
            </a:pPr>
            <a:r>
              <a:rPr lang="en-US" altLang="zh-TW" dirty="0" smtClean="0"/>
              <a:t>(</a:t>
            </a:r>
            <a:r>
              <a:rPr lang="zh-TW" altLang="zh-TW" dirty="0"/>
              <a:t>Ｄ</a:t>
            </a:r>
            <a:r>
              <a:rPr lang="en-US" altLang="zh-TW" dirty="0"/>
              <a:t>)</a:t>
            </a:r>
            <a:r>
              <a:rPr lang="zh-TW" altLang="zh-TW" dirty="0"/>
              <a:t>剛滿　</a:t>
            </a:r>
            <a:r>
              <a:rPr lang="en-US" altLang="zh-TW" dirty="0"/>
              <a:t>19</a:t>
            </a:r>
            <a:r>
              <a:rPr lang="zh-TW" altLang="zh-TW" dirty="0"/>
              <a:t>　歲的紫宸不顧父母反對申請信用卡。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27539" y="3149082"/>
            <a:ext cx="5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19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地理練習題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73" y="556621"/>
            <a:ext cx="8080092" cy="5883317"/>
          </a:xfrm>
        </p:spPr>
      </p:pic>
    </p:spTree>
    <p:extLst>
      <p:ext uri="{BB962C8B-B14F-4D97-AF65-F5344CB8AC3E}">
        <p14:creationId xmlns:p14="http://schemas.microsoft.com/office/powerpoint/2010/main" val="418287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342" y="569719"/>
            <a:ext cx="10520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sng" strike="noStrike" cap="none" normalizeH="0" baseline="0" dirty="0" smtClean="0" bmk="Q_F8F13E7DEDAF4F75AA26789F9D3DEF5B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寶兒</a:t>
            </a:r>
            <a:r>
              <a:rPr kumimoji="0" lang="zh-TW" altLang="zh-TW" sz="2000" b="0" i="0" u="none" strike="noStrike" cap="none" normalizeH="0" baseline="0" dirty="0" smtClean="0" bmk="Q_F8F13E7DEDAF4F75AA26789F9D3DEF5B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報名了「大陸尋奇</a:t>
            </a:r>
            <a:r>
              <a:rPr kumimoji="0" lang="en-US" altLang="zh-TW" sz="2000" b="0" i="0" u="none" strike="noStrike" cap="none" normalizeH="0" baseline="0" dirty="0" smtClean="0" bmk="Q_F8F13E7DEDAF4F75AA26789F9D3DEF5B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--</a:t>
            </a:r>
            <a:r>
              <a:rPr kumimoji="0" lang="zh-TW" altLang="en-US" sz="2000" b="0" i="0" u="none" strike="noStrike" cap="none" normalizeH="0" baseline="0" dirty="0" smtClean="0" bmk="Q_F8F13E7DEDAF4F75AA26789F9D3DEF5B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中國西部驚奇之旅考察團」，行程將會經過的四個地點如下圖所示</a:t>
            </a:r>
            <a:endParaRPr kumimoji="0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25" name="Picture 1" descr="101-3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4" y="1156994"/>
            <a:ext cx="3051110" cy="25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10342" y="3877341"/>
            <a:ext cx="10524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zh-TW"/>
              <a:t>(   )</a:t>
            </a:r>
            <a:r>
              <a:rPr lang="zh-TW" altLang="zh-TW" u="sng"/>
              <a:t>寶兒</a:t>
            </a:r>
            <a:r>
              <a:rPr lang="zh-TW" altLang="zh-TW"/>
              <a:t>耳聞某處的水果相當物美價廉，如果想要前往「瓜果之鄉」享用甜美的大西瓜，應該為圖中何處？</a:t>
            </a:r>
          </a:p>
          <a:p>
            <a:pPr eaLnBrk="0" hangingPunct="0"/>
            <a:r>
              <a:rPr lang="en-US" altLang="zh-TW"/>
              <a:t>(</a:t>
            </a:r>
            <a:r>
              <a:rPr lang="zh-TW" altLang="zh-TW"/>
              <a:t>Ａ</a:t>
            </a:r>
            <a:r>
              <a:rPr lang="en-US" altLang="zh-TW"/>
              <a:t>)</a:t>
            </a:r>
            <a:r>
              <a:rPr lang="zh-TW" altLang="zh-TW"/>
              <a:t>甲　</a:t>
            </a:r>
            <a:r>
              <a:rPr lang="en-US" altLang="zh-TW"/>
              <a:t>(</a:t>
            </a:r>
            <a:r>
              <a:rPr lang="zh-TW" altLang="zh-TW"/>
              <a:t>Ｂ</a:t>
            </a:r>
            <a:r>
              <a:rPr lang="en-US" altLang="zh-TW"/>
              <a:t>)</a:t>
            </a:r>
            <a:r>
              <a:rPr lang="zh-TW" altLang="zh-TW"/>
              <a:t>乙　</a:t>
            </a:r>
            <a:r>
              <a:rPr lang="en-US" altLang="zh-TW"/>
              <a:t>(</a:t>
            </a:r>
            <a:r>
              <a:rPr lang="zh-TW" altLang="zh-TW"/>
              <a:t>Ｃ</a:t>
            </a:r>
            <a:r>
              <a:rPr lang="en-US" altLang="zh-TW"/>
              <a:t>)</a:t>
            </a:r>
            <a:r>
              <a:rPr lang="zh-TW" altLang="zh-TW"/>
              <a:t>丙　</a:t>
            </a:r>
            <a:r>
              <a:rPr lang="en-US" altLang="zh-TW"/>
              <a:t>(</a:t>
            </a:r>
            <a:r>
              <a:rPr lang="zh-TW" altLang="zh-TW"/>
              <a:t>Ｄ</a:t>
            </a:r>
            <a:r>
              <a:rPr lang="en-US" altLang="zh-TW"/>
              <a:t>)</a:t>
            </a:r>
            <a:r>
              <a:rPr lang="zh-TW" altLang="zh-TW"/>
              <a:t>丁。</a:t>
            </a:r>
          </a:p>
          <a:p>
            <a:pPr lvl="0" eaLnBrk="0" hangingPunct="0"/>
            <a:r>
              <a:rPr lang="en-US" altLang="zh-TW"/>
              <a:t>(   )</a:t>
            </a:r>
            <a:r>
              <a:rPr lang="zh-TW" altLang="zh-TW"/>
              <a:t>承上題，該處之所以成為「瓜果之鄉」，是因為下列哪一個條件所致？</a:t>
            </a:r>
          </a:p>
          <a:p>
            <a:pPr eaLnBrk="0" hangingPunct="0"/>
            <a:r>
              <a:rPr lang="en-US" altLang="zh-TW"/>
              <a:t>(</a:t>
            </a:r>
            <a:r>
              <a:rPr lang="zh-TW" altLang="zh-TW"/>
              <a:t>Ａ</a:t>
            </a:r>
            <a:r>
              <a:rPr lang="en-US" altLang="zh-TW"/>
              <a:t>)</a:t>
            </a:r>
            <a:r>
              <a:rPr lang="zh-TW" altLang="zh-TW"/>
              <a:t>降水量豐富　</a:t>
            </a:r>
            <a:r>
              <a:rPr lang="en-US" altLang="zh-TW"/>
              <a:t>(</a:t>
            </a:r>
            <a:r>
              <a:rPr lang="zh-TW" altLang="zh-TW"/>
              <a:t>Ｂ</a:t>
            </a:r>
            <a:r>
              <a:rPr lang="en-US" altLang="zh-TW"/>
              <a:t>)</a:t>
            </a:r>
            <a:r>
              <a:rPr lang="zh-TW" altLang="zh-TW"/>
              <a:t>日夜溫差大　</a:t>
            </a:r>
            <a:r>
              <a:rPr lang="en-US" altLang="zh-TW"/>
              <a:t>(</a:t>
            </a:r>
            <a:r>
              <a:rPr lang="zh-TW" altLang="zh-TW"/>
              <a:t>Ｃ</a:t>
            </a:r>
            <a:r>
              <a:rPr lang="en-US" altLang="zh-TW"/>
              <a:t>)</a:t>
            </a:r>
            <a:r>
              <a:rPr lang="zh-TW" altLang="zh-TW"/>
              <a:t>夏季季風強　</a:t>
            </a:r>
            <a:r>
              <a:rPr lang="en-US" altLang="zh-TW"/>
              <a:t>  (</a:t>
            </a:r>
            <a:r>
              <a:rPr lang="zh-TW" altLang="zh-TW"/>
              <a:t>Ｄ</a:t>
            </a:r>
            <a:r>
              <a:rPr lang="en-US" altLang="zh-TW"/>
              <a:t>)</a:t>
            </a:r>
            <a:r>
              <a:rPr lang="zh-TW" altLang="zh-TW"/>
              <a:t>觀光業興盛。</a:t>
            </a:r>
          </a:p>
          <a:p>
            <a:pPr lvl="0" eaLnBrk="0" hangingPunct="0"/>
            <a:r>
              <a:rPr lang="en-US" altLang="zh-TW"/>
              <a:t>(   )</a:t>
            </a:r>
            <a:r>
              <a:rPr lang="zh-TW" altLang="zh-TW"/>
              <a:t>這裡曾經發生斷層作用，形成凹陷地形，自古以來即是通往西方的交通要道，因此在石窟裡有許多佛教相關的壁畫和雕塑值得參觀。請問這裡是圖中何處？</a:t>
            </a:r>
          </a:p>
          <a:p>
            <a:pPr eaLnBrk="0" hangingPunct="0"/>
            <a:r>
              <a:rPr lang="en-US" altLang="zh-TW"/>
              <a:t>(</a:t>
            </a:r>
            <a:r>
              <a:rPr lang="zh-TW" altLang="zh-TW"/>
              <a:t>Ａ</a:t>
            </a:r>
            <a:r>
              <a:rPr lang="en-US" altLang="zh-TW"/>
              <a:t>)</a:t>
            </a:r>
            <a:r>
              <a:rPr lang="zh-TW" altLang="zh-TW"/>
              <a:t>甲　</a:t>
            </a:r>
            <a:r>
              <a:rPr lang="en-US" altLang="zh-TW"/>
              <a:t>(</a:t>
            </a:r>
            <a:r>
              <a:rPr lang="zh-TW" altLang="zh-TW"/>
              <a:t>Ｂ</a:t>
            </a:r>
            <a:r>
              <a:rPr lang="en-US" altLang="zh-TW"/>
              <a:t>)</a:t>
            </a:r>
            <a:r>
              <a:rPr lang="zh-TW" altLang="zh-TW"/>
              <a:t>乙　</a:t>
            </a:r>
            <a:r>
              <a:rPr lang="en-US" altLang="zh-TW"/>
              <a:t>(</a:t>
            </a:r>
            <a:r>
              <a:rPr lang="zh-TW" altLang="zh-TW"/>
              <a:t>Ｃ</a:t>
            </a:r>
            <a:r>
              <a:rPr lang="en-US" altLang="zh-TW"/>
              <a:t>)</a:t>
            </a:r>
            <a:r>
              <a:rPr lang="zh-TW" altLang="zh-TW"/>
              <a:t>丙　</a:t>
            </a:r>
            <a:r>
              <a:rPr lang="en-US" altLang="zh-TW"/>
              <a:t>(</a:t>
            </a:r>
            <a:r>
              <a:rPr lang="zh-TW" altLang="zh-TW"/>
              <a:t>Ｄ</a:t>
            </a:r>
            <a:r>
              <a:rPr lang="en-US" altLang="zh-TW"/>
              <a:t>)</a:t>
            </a:r>
            <a:r>
              <a:rPr lang="zh-TW" altLang="zh-TW"/>
              <a:t>丁。</a:t>
            </a:r>
          </a:p>
          <a:p>
            <a:pPr lvl="0" eaLnBrk="0" hangingPunct="0"/>
            <a:r>
              <a:rPr lang="en-US" altLang="zh-TW"/>
              <a:t>(   )</a:t>
            </a:r>
            <a:r>
              <a:rPr lang="zh-TW" altLang="zh-TW"/>
              <a:t>經歷了這次旅行，</a:t>
            </a:r>
            <a:r>
              <a:rPr lang="zh-TW" altLang="zh-TW" u="sng"/>
              <a:t>寶兒</a:t>
            </a:r>
            <a:r>
              <a:rPr lang="zh-TW" altLang="zh-TW"/>
              <a:t>會發現圖中四個地點有何共同點？</a:t>
            </a:r>
          </a:p>
          <a:p>
            <a:pPr eaLnBrk="0" hangingPunct="0"/>
            <a:r>
              <a:rPr lang="en-US" altLang="zh-TW"/>
              <a:t>(</a:t>
            </a:r>
            <a:r>
              <a:rPr lang="zh-TW" altLang="zh-TW"/>
              <a:t>Ａ</a:t>
            </a:r>
            <a:r>
              <a:rPr lang="en-US" altLang="zh-TW"/>
              <a:t>)</a:t>
            </a:r>
            <a:r>
              <a:rPr lang="zh-TW" altLang="zh-TW"/>
              <a:t>年溫差均大　</a:t>
            </a:r>
            <a:r>
              <a:rPr lang="en-US" altLang="zh-TW"/>
              <a:t>(</a:t>
            </a:r>
            <a:r>
              <a:rPr lang="zh-TW" altLang="zh-TW"/>
              <a:t>Ｂ</a:t>
            </a:r>
            <a:r>
              <a:rPr lang="en-US" altLang="zh-TW"/>
              <a:t>)</a:t>
            </a:r>
            <a:r>
              <a:rPr lang="zh-TW" altLang="zh-TW"/>
              <a:t>降雨量皆少　</a:t>
            </a:r>
            <a:r>
              <a:rPr lang="en-US" altLang="zh-TW"/>
              <a:t>(</a:t>
            </a:r>
            <a:r>
              <a:rPr lang="zh-TW" altLang="zh-TW"/>
              <a:t>Ｃ</a:t>
            </a:r>
            <a:r>
              <a:rPr lang="en-US" altLang="zh-TW"/>
              <a:t>)</a:t>
            </a:r>
            <a:r>
              <a:rPr lang="zh-TW" altLang="zh-TW"/>
              <a:t>皆位於第一級階梯　</a:t>
            </a:r>
            <a:r>
              <a:rPr lang="en-US" altLang="zh-TW"/>
              <a:t>(</a:t>
            </a:r>
            <a:r>
              <a:rPr lang="zh-TW" altLang="zh-TW"/>
              <a:t>Ｄ</a:t>
            </a:r>
            <a:r>
              <a:rPr lang="en-US" altLang="zh-TW"/>
              <a:t>)</a:t>
            </a:r>
            <a:r>
              <a:rPr lang="zh-TW" altLang="zh-TW"/>
              <a:t>皆有邊境貿易。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293291" y="1567767"/>
            <a:ext cx="76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TW" dirty="0" smtClean="0"/>
              <a:t>(</a:t>
            </a:r>
            <a:r>
              <a:rPr lang="zh-TW" altLang="zh-TW" b="1" dirty="0"/>
              <a:t>Ｄ</a:t>
            </a:r>
            <a:r>
              <a:rPr lang="en-US" altLang="zh-TW" dirty="0"/>
              <a:t>)</a:t>
            </a:r>
            <a:endParaRPr lang="zh-TW" altLang="zh-TW" dirty="0"/>
          </a:p>
          <a:p>
            <a:pPr eaLnBrk="0" hangingPunct="0"/>
            <a:r>
              <a:rPr lang="en-US" altLang="zh-TW" dirty="0" smtClean="0"/>
              <a:t>(</a:t>
            </a:r>
            <a:r>
              <a:rPr lang="zh-TW" altLang="zh-TW" b="1" dirty="0"/>
              <a:t>Ｂ</a:t>
            </a:r>
            <a:r>
              <a:rPr lang="en-US" altLang="zh-TW" dirty="0"/>
              <a:t>)</a:t>
            </a:r>
            <a:endParaRPr lang="zh-TW" altLang="zh-TW" dirty="0"/>
          </a:p>
          <a:p>
            <a:pPr eaLnBrk="0" hangingPunct="0"/>
            <a:r>
              <a:rPr lang="en-US" altLang="zh-TW" dirty="0" smtClean="0"/>
              <a:t>(</a:t>
            </a:r>
            <a:r>
              <a:rPr lang="zh-TW" altLang="zh-TW" b="1" dirty="0"/>
              <a:t>Ａ</a:t>
            </a:r>
            <a:r>
              <a:rPr lang="en-US" altLang="zh-TW" dirty="0"/>
              <a:t>)</a:t>
            </a:r>
            <a:endParaRPr lang="zh-TW" altLang="zh-TW" dirty="0"/>
          </a:p>
          <a:p>
            <a:pPr eaLnBrk="0" hangingPunct="0"/>
            <a:r>
              <a:rPr lang="en-US" altLang="zh-TW" dirty="0" smtClean="0"/>
              <a:t>(</a:t>
            </a:r>
            <a:r>
              <a:rPr lang="zh-TW" altLang="zh-TW" b="1" dirty="0"/>
              <a:t>Ｂ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99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1677" y="646175"/>
            <a:ext cx="9273253" cy="56326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602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河西走廊</a:t>
            </a:r>
            <a:endParaRPr kumimoji="0" lang="zh-TW" altLang="zh-TW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1. 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位置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(1)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位於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【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黃河 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】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之西。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(2)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自古即為東、西往來的交通要道。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2. 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自然環境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(1)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地形：介於祁連山與內蒙古高原之間的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【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地塹 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】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(2)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氣候：距海遙遠，屬於乾燥少雨，年、日溫差皆大的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【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溫帶沙漠 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】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氣候。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3. 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產業活動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(1)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農業：祁連山夏季高山融雪，於山麓形成沖積扇，引雪水灌溉發展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【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綠洲 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】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農業。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(2)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聚落：武威、張掖、酒泉、敦煌皆是古代提供駱駝商隊休息及交易的綠洲城市。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(3) 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觀光：發展出往來東、西的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【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絲路 </a:t>
            </a:r>
            <a:r>
              <a:rPr kumimoji="0" lang="en-US" altLang="zh-TW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】</a:t>
            </a:r>
            <a:r>
              <a:rPr kumimoji="0" lang="zh-TW" altLang="en-US" sz="240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，現在以其大漠風光及歷史古蹟吸引觀光客。</a:t>
            </a:r>
            <a:endParaRPr kumimoji="0" lang="zh-TW" altLang="en-US" sz="240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68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歷史短片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https://www.youtube.com/watch?v=nJJ-Tp0RzY8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23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5878" y="2467638"/>
            <a:ext cx="9592825" cy="1492132"/>
          </a:xfrm>
        </p:spPr>
        <p:txBody>
          <a:bodyPr>
            <a:normAutofit fontScale="90000"/>
          </a:bodyPr>
          <a:lstStyle/>
          <a:p>
            <a:r>
              <a:rPr lang="zh-TW" altLang="en-US" sz="8000" dirty="0" smtClean="0">
                <a:latin typeface="+mj-ea"/>
              </a:rPr>
              <a:t>問問題時間</a:t>
            </a:r>
            <a:r>
              <a:rPr lang="en-US" altLang="zh-TW" sz="8000" dirty="0" smtClean="0">
                <a:latin typeface="+mj-ea"/>
              </a:rPr>
              <a:t>//</a:t>
            </a:r>
            <a:br>
              <a:rPr lang="en-US" altLang="zh-TW" sz="8000" dirty="0" smtClean="0">
                <a:latin typeface="+mj-ea"/>
              </a:rPr>
            </a:br>
            <a:r>
              <a:rPr lang="zh-TW" altLang="en-US" sz="8000" dirty="0" smtClean="0">
                <a:latin typeface="+mj-ea"/>
              </a:rPr>
              <a:t>討論一下下周要上什麼</a:t>
            </a:r>
            <a:endParaRPr lang="zh-TW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45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6282" y="2435291"/>
            <a:ext cx="10178322" cy="1492132"/>
          </a:xfrm>
        </p:spPr>
        <p:txBody>
          <a:bodyPr>
            <a:noAutofit/>
          </a:bodyPr>
          <a:lstStyle/>
          <a:p>
            <a:r>
              <a:rPr lang="en-US" altLang="zh-TW" sz="16600" b="1" dirty="0" smtClean="0">
                <a:latin typeface="+mj-ea"/>
              </a:rPr>
              <a:t>THE</a:t>
            </a:r>
            <a:r>
              <a:rPr lang="zh-TW" altLang="en-US" sz="16600" b="1" dirty="0" smtClean="0">
                <a:latin typeface="+mj-ea"/>
              </a:rPr>
              <a:t> </a:t>
            </a:r>
            <a:r>
              <a:rPr lang="en-US" altLang="zh-TW" sz="16600" b="1" dirty="0" smtClean="0">
                <a:latin typeface="+mj-ea"/>
              </a:rPr>
              <a:t>END</a:t>
            </a:r>
            <a:endParaRPr lang="zh-TW" altLang="en-US" sz="16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995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63" y="1444718"/>
            <a:ext cx="893644" cy="3945184"/>
          </a:xfrm>
        </p:spPr>
        <p:txBody>
          <a:bodyPr vert="eaVert">
            <a:normAutofit/>
          </a:bodyPr>
          <a:lstStyle/>
          <a:p>
            <a:r>
              <a:rPr lang="zh-TW" altLang="en-US" b="1" dirty="0" smtClean="0"/>
              <a:t>克漏字練習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94" y="241526"/>
            <a:ext cx="8036676" cy="6351568"/>
          </a:xfrm>
        </p:spPr>
      </p:pic>
      <p:sp>
        <p:nvSpPr>
          <p:cNvPr id="7" name="文字方塊 6"/>
          <p:cNvSpPr txBox="1"/>
          <p:nvPr/>
        </p:nvSpPr>
        <p:spPr>
          <a:xfrm>
            <a:off x="2249605" y="4158762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48379" y="4528094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48379" y="4821930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37135" y="5150963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37135" y="5479996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(D)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48379" y="5809029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4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263" y="591646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文章練習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70" y="1539935"/>
            <a:ext cx="8669568" cy="5118634"/>
          </a:xfrm>
        </p:spPr>
      </p:pic>
    </p:spTree>
    <p:extLst>
      <p:ext uri="{BB962C8B-B14F-4D97-AF65-F5344CB8AC3E}">
        <p14:creationId xmlns:p14="http://schemas.microsoft.com/office/powerpoint/2010/main" val="398431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93" y="509965"/>
            <a:ext cx="9468275" cy="6047142"/>
          </a:xfrm>
        </p:spPr>
      </p:pic>
      <p:sp>
        <p:nvSpPr>
          <p:cNvPr id="5" name="文字方塊 4"/>
          <p:cNvSpPr txBox="1"/>
          <p:nvPr/>
        </p:nvSpPr>
        <p:spPr>
          <a:xfrm>
            <a:off x="1124190" y="1107831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24190" y="2453054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24189" y="3613611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24188" y="5125916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12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英文聽力練習短片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https://www.youtube.com/watch?v=_KYLsVql9nA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趣味文章閱讀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006082"/>
            <a:ext cx="10178322" cy="4683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We humans spend about one-third of our lives asleep. This may sound like a lot of time, but it is not wasted.</a:t>
            </a:r>
          </a:p>
          <a:p>
            <a:pPr marL="0" indent="0">
              <a:buNone/>
            </a:pPr>
            <a:r>
              <a:rPr lang="en-US" altLang="zh-TW" sz="2800" dirty="0"/>
              <a:t>Sleep helps us stay healthy, and it also helps our brains remember. Our brains need good sleep to remember what we do and learn during the other two-thirds of our lives when we are awake.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16992" y="5337110"/>
            <a:ext cx="429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Wasted </a:t>
            </a:r>
            <a:r>
              <a:rPr lang="zh-TW" altLang="en-US" dirty="0" smtClean="0"/>
              <a:t>被浪費</a:t>
            </a:r>
            <a:r>
              <a:rPr lang="en-US" altLang="zh-TW" dirty="0"/>
              <a:t>, </a:t>
            </a:r>
            <a:r>
              <a:rPr lang="zh-TW" altLang="en-US" dirty="0"/>
              <a:t>濫用</a:t>
            </a:r>
            <a:r>
              <a:rPr lang="en-US" altLang="zh-TW" dirty="0"/>
              <a:t>, </a:t>
            </a:r>
            <a:r>
              <a:rPr lang="zh-TW" altLang="en-US" dirty="0"/>
              <a:t>未充分利用</a:t>
            </a:r>
            <a:r>
              <a:rPr lang="en-US" altLang="zh-TW" dirty="0"/>
              <a:t>, </a:t>
            </a:r>
            <a:r>
              <a:rPr lang="zh-TW" altLang="en-US" dirty="0"/>
              <a:t>耗費</a:t>
            </a:r>
          </a:p>
        </p:txBody>
      </p:sp>
    </p:spTree>
    <p:extLst>
      <p:ext uri="{BB962C8B-B14F-4D97-AF65-F5344CB8AC3E}">
        <p14:creationId xmlns:p14="http://schemas.microsoft.com/office/powerpoint/2010/main" val="21799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686" y="1073021"/>
            <a:ext cx="10178322" cy="41720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Besides keeping us healthy, some new research shows that a good night’s sleep helps make us more intelligent.</a:t>
            </a:r>
          </a:p>
          <a:p>
            <a:pPr marL="0" indent="0">
              <a:buNone/>
            </a:pPr>
            <a:r>
              <a:rPr lang="en-US" altLang="zh-TW" sz="2800" dirty="0"/>
              <a:t>Scientist Chiara </a:t>
            </a:r>
            <a:r>
              <a:rPr lang="en-US" altLang="zh-TW" sz="2800" dirty="0" err="1"/>
              <a:t>Cirelli</a:t>
            </a:r>
            <a:r>
              <a:rPr lang="en-US" altLang="zh-TW" sz="2800" dirty="0"/>
              <a:t> told VOA that sleep is when the human brain mixes information it has learned while awake into its general collection of knowledge.</a:t>
            </a:r>
          </a:p>
          <a:p>
            <a:pPr marL="0" indent="0">
              <a:buNone/>
            </a:pPr>
            <a:r>
              <a:rPr lang="en-US" altLang="zh-TW" sz="2800" dirty="0"/>
              <a:t>However, the brain forgets unimportant details. This forgetting is important. It makes space for new learning and new memories.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62269" y="5245111"/>
            <a:ext cx="445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General </a:t>
            </a:r>
            <a:r>
              <a:rPr lang="zh-TW" altLang="en-US" sz="2000" dirty="0" smtClean="0"/>
              <a:t>全體</a:t>
            </a:r>
            <a:r>
              <a:rPr lang="zh-TW" altLang="en-US" sz="2000" dirty="0"/>
              <a:t>的，總的，普遍的</a:t>
            </a:r>
          </a:p>
        </p:txBody>
      </p:sp>
    </p:spTree>
    <p:extLst>
      <p:ext uri="{BB962C8B-B14F-4D97-AF65-F5344CB8AC3E}">
        <p14:creationId xmlns:p14="http://schemas.microsoft.com/office/powerpoint/2010/main" val="18809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129004"/>
            <a:ext cx="10178322" cy="5151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dirty="0"/>
              <a:t>The research findings are the result of more than ten years of work at the University of Wisconsin – Madison.</a:t>
            </a:r>
          </a:p>
          <a:p>
            <a:pPr marL="0" indent="0">
              <a:buNone/>
            </a:pPr>
            <a:r>
              <a:rPr lang="en-US" altLang="zh-TW" sz="2800" dirty="0"/>
              <a:t>The Mayo Clinic is a respected research hospital in Rochester, Minnesota. It gives these six suggestions for getting a good night’s sleep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smtClean="0"/>
              <a:t>1</a:t>
            </a:r>
            <a:r>
              <a:rPr lang="en-US" altLang="zh-TW" sz="2800" dirty="0"/>
              <a:t>. Stay on schedule.</a:t>
            </a:r>
          </a:p>
          <a:p>
            <a:r>
              <a:rPr lang="en-US" altLang="zh-TW" sz="2800" dirty="0"/>
              <a:t>2. Don’t go to bed hungry or stuffed. And avoid caffeine, nicotine and alcohol before bed.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10299" y="5031880"/>
            <a:ext cx="9347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a typeface="+mj-ea"/>
              </a:rPr>
              <a:t>Clinic </a:t>
            </a:r>
            <a:r>
              <a:rPr lang="zh-TW" altLang="en-US" dirty="0" smtClean="0"/>
              <a:t>診所</a:t>
            </a:r>
            <a:r>
              <a:rPr lang="zh-TW" altLang="en-US" dirty="0"/>
              <a:t>；門診部</a:t>
            </a:r>
            <a:endParaRPr lang="en-US" altLang="zh-TW" sz="2000" dirty="0" smtClean="0">
              <a:ea typeface="+mj-ea"/>
            </a:endParaRPr>
          </a:p>
          <a:p>
            <a:r>
              <a:rPr lang="en-US" altLang="zh-TW" sz="2000" dirty="0" smtClean="0">
                <a:ea typeface="+mj-ea"/>
              </a:rPr>
              <a:t>Schedule </a:t>
            </a:r>
            <a:r>
              <a:rPr lang="zh-TW" altLang="en-US" sz="2000" dirty="0" smtClean="0">
                <a:ea typeface="+mj-ea"/>
              </a:rPr>
              <a:t>時間表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行程表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計畫表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日程安排表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課程表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日程表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進度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表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 smtClean="0">
                <a:ea typeface="+mj-ea"/>
              </a:rPr>
              <a:t>清單</a:t>
            </a:r>
            <a:endParaRPr lang="en-US" altLang="zh-TW" sz="2000" dirty="0" smtClean="0">
              <a:ea typeface="+mj-ea"/>
            </a:endParaRPr>
          </a:p>
          <a:p>
            <a:r>
              <a:rPr lang="en-US" altLang="zh-TW" sz="2000" dirty="0" smtClean="0">
                <a:ea typeface="+mj-ea"/>
              </a:rPr>
              <a:t>Stuffed </a:t>
            </a:r>
            <a:r>
              <a:rPr lang="zh-TW" altLang="en-US" sz="2000" dirty="0" smtClean="0">
                <a:ea typeface="+mj-ea"/>
              </a:rPr>
              <a:t>塞滿</a:t>
            </a:r>
            <a:r>
              <a:rPr lang="zh-TW" altLang="en-US" sz="2000" dirty="0">
                <a:ea typeface="+mj-ea"/>
              </a:rPr>
              <a:t>的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填充</a:t>
            </a:r>
            <a:r>
              <a:rPr lang="zh-TW" altLang="en-US" sz="2000" dirty="0" smtClean="0">
                <a:ea typeface="+mj-ea"/>
              </a:rPr>
              <a:t>的</a:t>
            </a:r>
            <a:endParaRPr lang="en-US" altLang="zh-TW" sz="2000" dirty="0" smtClean="0">
              <a:ea typeface="+mj-ea"/>
            </a:endParaRPr>
          </a:p>
          <a:p>
            <a:r>
              <a:rPr lang="en-US" altLang="zh-TW" sz="2000" dirty="0" smtClean="0">
                <a:ea typeface="+mj-ea"/>
              </a:rPr>
              <a:t>Avoid </a:t>
            </a:r>
            <a:r>
              <a:rPr lang="zh-TW" altLang="en-US" sz="2000" dirty="0" smtClean="0">
                <a:ea typeface="+mj-ea"/>
              </a:rPr>
              <a:t>避開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躲開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避免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防止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迴避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躲避</a:t>
            </a:r>
            <a:r>
              <a:rPr lang="en-US" altLang="zh-TW" sz="2000" dirty="0">
                <a:ea typeface="+mj-ea"/>
              </a:rPr>
              <a:t>, </a:t>
            </a:r>
            <a:r>
              <a:rPr lang="zh-TW" altLang="en-US" sz="2000" dirty="0">
                <a:ea typeface="+mj-ea"/>
              </a:rPr>
              <a:t>遠離</a:t>
            </a:r>
          </a:p>
        </p:txBody>
      </p:sp>
    </p:spTree>
    <p:extLst>
      <p:ext uri="{BB962C8B-B14F-4D97-AF65-F5344CB8AC3E}">
        <p14:creationId xmlns:p14="http://schemas.microsoft.com/office/powerpoint/2010/main" val="40005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951723"/>
            <a:ext cx="10402257" cy="4077477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3. </a:t>
            </a:r>
            <a:r>
              <a:rPr lang="en-US" altLang="zh-TW" sz="2800" dirty="0"/>
              <a:t>Create a calm, restful sleep environment. Make your room as cool, quiet and dark as possible.</a:t>
            </a:r>
          </a:p>
          <a:p>
            <a:r>
              <a:rPr lang="en-US" altLang="zh-TW" sz="2800" dirty="0"/>
              <a:t>4. Limit daytime naps.</a:t>
            </a:r>
          </a:p>
          <a:p>
            <a:r>
              <a:rPr lang="en-US" altLang="zh-TW" sz="2800" dirty="0"/>
              <a:t>5. Exercise during the day.</a:t>
            </a:r>
          </a:p>
          <a:p>
            <a:r>
              <a:rPr lang="en-US" altLang="zh-TW" sz="2800" dirty="0"/>
              <a:t>6. Manage your worries. Try to calm any worries or concerns you might have before going to bed.</a:t>
            </a:r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91638" y="4851918"/>
            <a:ext cx="9694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Calm </a:t>
            </a:r>
            <a:r>
              <a:rPr lang="zh-TW" altLang="en-US" sz="2000" dirty="0" smtClean="0"/>
              <a:t>冷靜</a:t>
            </a:r>
            <a:r>
              <a:rPr lang="zh-TW" altLang="en-US" sz="2000" dirty="0"/>
              <a:t>的</a:t>
            </a:r>
            <a:r>
              <a:rPr lang="en-US" altLang="zh-TW" sz="2000" dirty="0"/>
              <a:t>, </a:t>
            </a:r>
            <a:r>
              <a:rPr lang="zh-TW" altLang="en-US" sz="2000" dirty="0"/>
              <a:t>鎮靜的</a:t>
            </a:r>
            <a:r>
              <a:rPr lang="en-US" altLang="zh-TW" sz="2000" dirty="0"/>
              <a:t>, </a:t>
            </a:r>
            <a:r>
              <a:rPr lang="zh-TW" altLang="en-US" sz="2000" dirty="0"/>
              <a:t>平靜的</a:t>
            </a:r>
            <a:r>
              <a:rPr lang="en-US" altLang="zh-TW" sz="2000" dirty="0"/>
              <a:t>, </a:t>
            </a:r>
            <a:r>
              <a:rPr lang="zh-TW" altLang="en-US" sz="2000" dirty="0"/>
              <a:t>安靜的</a:t>
            </a:r>
            <a:r>
              <a:rPr lang="en-US" altLang="zh-TW" sz="2000" dirty="0"/>
              <a:t>, </a:t>
            </a:r>
            <a:r>
              <a:rPr lang="zh-TW" altLang="en-US" sz="2000" dirty="0"/>
              <a:t>風平浪靜的</a:t>
            </a:r>
            <a:r>
              <a:rPr lang="en-US" altLang="zh-TW" sz="2000" dirty="0"/>
              <a:t>, </a:t>
            </a:r>
            <a:r>
              <a:rPr lang="zh-TW" altLang="en-US" sz="2000" dirty="0"/>
              <a:t>冷靜</a:t>
            </a:r>
            <a:r>
              <a:rPr lang="en-US" altLang="zh-TW" sz="2000" dirty="0"/>
              <a:t>, </a:t>
            </a:r>
            <a:r>
              <a:rPr lang="zh-TW" altLang="en-US" sz="2000" dirty="0"/>
              <a:t>沉著</a:t>
            </a:r>
            <a:r>
              <a:rPr lang="en-US" altLang="zh-TW" sz="2000" dirty="0"/>
              <a:t>, </a:t>
            </a:r>
            <a:r>
              <a:rPr lang="zh-TW" altLang="en-US" sz="2000" dirty="0"/>
              <a:t>平靜</a:t>
            </a:r>
            <a:r>
              <a:rPr lang="en-US" altLang="zh-TW" sz="2000" dirty="0"/>
              <a:t>, </a:t>
            </a:r>
            <a:r>
              <a:rPr lang="zh-TW" altLang="en-US" sz="2000" dirty="0"/>
              <a:t>沉著的</a:t>
            </a:r>
            <a:r>
              <a:rPr lang="en-US" altLang="zh-TW" sz="2000" dirty="0"/>
              <a:t>, </a:t>
            </a:r>
            <a:r>
              <a:rPr lang="zh-TW" altLang="en-US" sz="2000" dirty="0"/>
              <a:t>無風（浪）的</a:t>
            </a:r>
            <a:r>
              <a:rPr lang="en-US" altLang="zh-TW" sz="2000" dirty="0"/>
              <a:t>, </a:t>
            </a:r>
            <a:r>
              <a:rPr lang="zh-TW" altLang="en-US" sz="2000" dirty="0" smtClean="0"/>
              <a:t>安寧</a:t>
            </a:r>
            <a:endParaRPr lang="en-US" altLang="zh-TW" sz="2000" dirty="0" smtClean="0"/>
          </a:p>
          <a:p>
            <a:r>
              <a:rPr lang="en-US" altLang="zh-TW" sz="2000" dirty="0" smtClean="0"/>
              <a:t>Nap </a:t>
            </a:r>
            <a:r>
              <a:rPr lang="zh-TW" altLang="en-US" sz="2000" dirty="0" smtClean="0"/>
              <a:t>小憩</a:t>
            </a:r>
            <a:endParaRPr lang="en-US" altLang="zh-TW" sz="2000" dirty="0" smtClean="0"/>
          </a:p>
          <a:p>
            <a:r>
              <a:rPr lang="en-US" altLang="zh-TW" sz="2000" dirty="0" smtClean="0"/>
              <a:t>Concern </a:t>
            </a:r>
            <a:r>
              <a:rPr lang="zh-TW" altLang="en-US" sz="2000" dirty="0" smtClean="0"/>
              <a:t>關心</a:t>
            </a:r>
            <a:r>
              <a:rPr lang="zh-TW" altLang="en-US" sz="2000" dirty="0"/>
              <a:t>的事</a:t>
            </a:r>
            <a:r>
              <a:rPr lang="en-US" altLang="zh-TW" sz="2000" dirty="0"/>
              <a:t>, </a:t>
            </a:r>
            <a:r>
              <a:rPr lang="zh-TW" altLang="en-US" sz="2000" dirty="0"/>
              <a:t>重要的事</a:t>
            </a:r>
            <a:r>
              <a:rPr lang="en-US" altLang="zh-TW" sz="2000" dirty="0"/>
              <a:t>, </a:t>
            </a:r>
            <a:r>
              <a:rPr lang="zh-TW" altLang="en-US" sz="2000" dirty="0"/>
              <a:t>關係</a:t>
            </a:r>
            <a:r>
              <a:rPr lang="en-US" altLang="zh-TW" sz="2000" dirty="0"/>
              <a:t>, </a:t>
            </a:r>
            <a:r>
              <a:rPr lang="zh-TW" altLang="en-US" sz="2000" dirty="0"/>
              <a:t>擔憂</a:t>
            </a:r>
            <a:r>
              <a:rPr lang="en-US" altLang="zh-TW" sz="2000" dirty="0"/>
              <a:t>, </a:t>
            </a:r>
            <a:r>
              <a:rPr lang="zh-TW" altLang="en-US" sz="2000" dirty="0"/>
              <a:t>關心</a:t>
            </a:r>
            <a:r>
              <a:rPr lang="en-US" altLang="zh-TW" sz="2000" dirty="0"/>
              <a:t>, </a:t>
            </a:r>
            <a:r>
              <a:rPr lang="zh-TW" altLang="en-US" sz="2000" dirty="0"/>
              <a:t>利害關係</a:t>
            </a:r>
            <a:r>
              <a:rPr lang="en-US" altLang="zh-TW" sz="2000" dirty="0"/>
              <a:t>, </a:t>
            </a:r>
            <a:r>
              <a:rPr lang="zh-TW" altLang="en-US" sz="2000" dirty="0"/>
              <a:t>憂心</a:t>
            </a:r>
            <a:r>
              <a:rPr lang="en-US" altLang="zh-TW" sz="2000" dirty="0"/>
              <a:t>, </a:t>
            </a:r>
            <a:r>
              <a:rPr lang="zh-TW" altLang="en-US" sz="2000" dirty="0"/>
              <a:t>擔心</a:t>
            </a:r>
          </a:p>
        </p:txBody>
      </p:sp>
    </p:spTree>
    <p:extLst>
      <p:ext uri="{BB962C8B-B14F-4D97-AF65-F5344CB8AC3E}">
        <p14:creationId xmlns:p14="http://schemas.microsoft.com/office/powerpoint/2010/main" val="417946804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4E6FDFDC-1542-4005-A01E-6422582E710A}" vid="{5306BE73-58DA-41D0-9ED8-26F2CDC7C4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468</Words>
  <Application>Microsoft Office PowerPoint</Application>
  <PresentationFormat>寬螢幕</PresentationFormat>
  <Paragraphs>84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Arial</vt:lpstr>
      <vt:lpstr>Garamond</vt:lpstr>
      <vt:lpstr>Gill Sans MT</vt:lpstr>
      <vt:lpstr>Times New Roman</vt:lpstr>
      <vt:lpstr>佈景主題1</vt:lpstr>
      <vt:lpstr>第三周 日常練習</vt:lpstr>
      <vt:lpstr>克漏字練習</vt:lpstr>
      <vt:lpstr>文章練習</vt:lpstr>
      <vt:lpstr>PowerPoint 簡報</vt:lpstr>
      <vt:lpstr>英文聽力練習短片</vt:lpstr>
      <vt:lpstr>趣味文章閱讀</vt:lpstr>
      <vt:lpstr>PowerPoint 簡報</vt:lpstr>
      <vt:lpstr>PowerPoint 簡報</vt:lpstr>
      <vt:lpstr>PowerPoint 簡報</vt:lpstr>
      <vt:lpstr>公民練習題</vt:lpstr>
      <vt:lpstr>PowerPoint 簡報</vt:lpstr>
      <vt:lpstr>地理練習題</vt:lpstr>
      <vt:lpstr>PowerPoint 簡報</vt:lpstr>
      <vt:lpstr>PowerPoint 簡報</vt:lpstr>
      <vt:lpstr>歷史短片</vt:lpstr>
      <vt:lpstr>問問題時間// 討論一下下周要上什麼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 段考複習</dc:title>
  <dc:creator>Anna Huang</dc:creator>
  <cp:lastModifiedBy>Anna Huang</cp:lastModifiedBy>
  <cp:revision>50</cp:revision>
  <dcterms:created xsi:type="dcterms:W3CDTF">2020-03-28T05:59:23Z</dcterms:created>
  <dcterms:modified xsi:type="dcterms:W3CDTF">2020-04-12T16:14:53Z</dcterms:modified>
</cp:coreProperties>
</file>