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5">
  <p:sldMasterIdLst>
    <p:sldMasterId id="2147483768" r:id="rId1"/>
  </p:sldMasterIdLst>
  <p:sldIdLst>
    <p:sldId id="256" r:id="rId2"/>
    <p:sldId id="267" r:id="rId3"/>
    <p:sldId id="268" r:id="rId4"/>
    <p:sldId id="275" r:id="rId5"/>
    <p:sldId id="279" r:id="rId6"/>
    <p:sldId id="269" r:id="rId7"/>
    <p:sldId id="272" r:id="rId8"/>
    <p:sldId id="274" r:id="rId9"/>
    <p:sldId id="276" r:id="rId10"/>
    <p:sldId id="277" r:id="rId11"/>
    <p:sldId id="278" r:id="rId12"/>
    <p:sldId id="280" r:id="rId13"/>
    <p:sldId id="281" r:id="rId14"/>
    <p:sldId id="282" r:id="rId15"/>
    <p:sldId id="283" r:id="rId16"/>
    <p:sldId id="284" r:id="rId17"/>
    <p:sldId id="285" r:id="rId18"/>
    <p:sldId id="266"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117EC997-6A96-4CB9-B479-3834AE4E7BB3}">
          <p14:sldIdLst>
            <p14:sldId id="256"/>
            <p14:sldId id="267"/>
            <p14:sldId id="268"/>
            <p14:sldId id="275"/>
            <p14:sldId id="279"/>
            <p14:sldId id="269"/>
            <p14:sldId id="272"/>
            <p14:sldId id="274"/>
            <p14:sldId id="276"/>
            <p14:sldId id="277"/>
            <p14:sldId id="278"/>
            <p14:sldId id="280"/>
            <p14:sldId id="281"/>
            <p14:sldId id="282"/>
            <p14:sldId id="283"/>
            <p14:sldId id="284"/>
            <p14:sldId id="285"/>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9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4/27/2020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0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54606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07183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673774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4/27/2020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06670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44734052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257300" y="2909102"/>
            <a:ext cx="4800600" cy="299639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633864" y="2909102"/>
            <a:ext cx="4800600" cy="299639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4/27/2020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64098697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4/27/2020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00738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4/27/2020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7505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4/27/2020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844346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4/27/2020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58220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4/27/2020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4571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ani.com.tw/nani/jlearn/soci/ability/a2_a/a2_a_3.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ctrTitle"/>
          </p:nvPr>
        </p:nvSpPr>
        <p:spPr/>
        <p:txBody>
          <a:bodyPr/>
          <a:lstStyle/>
          <a:p>
            <a:pPr>
              <a:lnSpc>
                <a:spcPct val="100000"/>
              </a:lnSpc>
            </a:pPr>
            <a:r>
              <a:rPr lang="zh-TW" altLang="en-US" sz="4400" b="1" dirty="0" smtClean="0">
                <a:latin typeface="+mn-ea"/>
                <a:ea typeface="+mn-ea"/>
              </a:rPr>
              <a:t>第五周</a:t>
            </a:r>
            <a:r>
              <a:rPr lang="en-US" altLang="zh-TW" sz="7200" b="1" dirty="0" smtClean="0">
                <a:latin typeface="+mn-ea"/>
                <a:ea typeface="+mn-ea"/>
              </a:rPr>
              <a:t/>
            </a:r>
            <a:br>
              <a:rPr lang="en-US" altLang="zh-TW" sz="7200" b="1" dirty="0" smtClean="0">
                <a:latin typeface="+mn-ea"/>
                <a:ea typeface="+mn-ea"/>
              </a:rPr>
            </a:br>
            <a:r>
              <a:rPr lang="zh-TW" altLang="en-US" sz="7200" b="1" dirty="0" smtClean="0">
                <a:latin typeface="+mn-ea"/>
                <a:ea typeface="+mn-ea"/>
              </a:rPr>
              <a:t>日常練</a:t>
            </a:r>
            <a:r>
              <a:rPr lang="zh-TW" altLang="en-US" sz="7200" b="1" dirty="0">
                <a:latin typeface="+mn-ea"/>
                <a:ea typeface="+mn-ea"/>
              </a:rPr>
              <a:t>習</a:t>
            </a:r>
          </a:p>
        </p:txBody>
      </p:sp>
      <p:sp>
        <p:nvSpPr>
          <p:cNvPr id="5" name="副標題 2"/>
          <p:cNvSpPr>
            <a:spLocks noGrp="1"/>
          </p:cNvSpPr>
          <p:nvPr>
            <p:ph type="subTitle" idx="1"/>
          </p:nvPr>
        </p:nvSpPr>
        <p:spPr/>
        <p:txBody>
          <a:bodyPr/>
          <a:lstStyle/>
          <a:p>
            <a:r>
              <a:rPr lang="zh-TW" altLang="en-US" dirty="0" smtClean="0"/>
              <a:t>台科大教育學程數位學伴</a:t>
            </a:r>
            <a:endParaRPr lang="zh-TW" altLang="en-US" dirty="0"/>
          </a:p>
        </p:txBody>
      </p:sp>
    </p:spTree>
    <p:extLst>
      <p:ext uri="{BB962C8B-B14F-4D97-AF65-F5344CB8AC3E}">
        <p14:creationId xmlns:p14="http://schemas.microsoft.com/office/powerpoint/2010/main" val="3889337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886408"/>
            <a:ext cx="10178322" cy="5430415"/>
          </a:xfrm>
        </p:spPr>
        <p:txBody>
          <a:bodyPr>
            <a:normAutofit/>
          </a:bodyPr>
          <a:lstStyle/>
          <a:p>
            <a:r>
              <a:rPr lang="en-US" altLang="zh-TW" dirty="0" smtClean="0"/>
              <a:t>(</a:t>
            </a:r>
            <a:r>
              <a:rPr lang="zh-TW" altLang="en-US" dirty="0" smtClean="0"/>
              <a:t>     </a:t>
            </a:r>
            <a:r>
              <a:rPr lang="en-US" altLang="zh-TW" dirty="0" smtClean="0"/>
              <a:t>A</a:t>
            </a:r>
            <a:r>
              <a:rPr lang="zh-TW" altLang="en-US" dirty="0" smtClean="0"/>
              <a:t>  </a:t>
            </a:r>
            <a:r>
              <a:rPr lang="en-US" altLang="zh-TW" dirty="0" smtClean="0"/>
              <a:t> )</a:t>
            </a:r>
            <a:r>
              <a:rPr lang="zh-TW" altLang="en-US" dirty="0" smtClean="0"/>
              <a:t>地球</a:t>
            </a:r>
            <a:r>
              <a:rPr lang="zh-TW" altLang="en-US" dirty="0"/>
              <a:t>上約有 </a:t>
            </a:r>
            <a:r>
              <a:rPr lang="en-US" altLang="zh-TW" dirty="0"/>
              <a:t>71</a:t>
            </a:r>
            <a:r>
              <a:rPr lang="zh-TW" altLang="en-US" dirty="0"/>
              <a:t>％的面積為海洋，主要由三大洋所組成。若依面積大小的比例加以排序，</a:t>
            </a:r>
            <a:r>
              <a:rPr lang="zh-TW" altLang="en-US" dirty="0" smtClean="0"/>
              <a:t>應該</a:t>
            </a:r>
            <a:r>
              <a:rPr lang="zh-TW" altLang="en-US" dirty="0"/>
              <a:t>為下列何者</a:t>
            </a:r>
            <a:r>
              <a:rPr lang="zh-TW" altLang="en-US" dirty="0" smtClean="0"/>
              <a:t>？</a:t>
            </a:r>
            <a:endParaRPr lang="en-US" altLang="zh-TW" dirty="0" smtClean="0"/>
          </a:p>
          <a:p>
            <a:pPr marL="0" indent="0">
              <a:buNone/>
            </a:pPr>
            <a:r>
              <a:rPr lang="zh-TW" altLang="en-US" dirty="0"/>
              <a:t> </a:t>
            </a:r>
            <a:r>
              <a:rPr lang="zh-TW" altLang="en-US" dirty="0" smtClean="0"/>
              <a:t>   </a:t>
            </a:r>
            <a:r>
              <a:rPr lang="en-US" altLang="zh-TW" dirty="0" smtClean="0"/>
              <a:t>(</a:t>
            </a:r>
            <a:r>
              <a:rPr lang="zh-TW" altLang="en-US" dirty="0"/>
              <a:t>Ａ</a:t>
            </a:r>
            <a:r>
              <a:rPr lang="en-US" altLang="zh-TW" dirty="0"/>
              <a:t>)</a:t>
            </a:r>
            <a:r>
              <a:rPr lang="zh-TW" altLang="en-US" dirty="0"/>
              <a:t>太平洋、大西洋、印度洋 </a:t>
            </a:r>
            <a:r>
              <a:rPr lang="en-US" altLang="zh-TW" dirty="0"/>
              <a:t>(</a:t>
            </a:r>
            <a:r>
              <a:rPr lang="zh-TW" altLang="en-US" dirty="0"/>
              <a:t>Ｂ</a:t>
            </a:r>
            <a:r>
              <a:rPr lang="en-US" altLang="zh-TW" dirty="0"/>
              <a:t>)</a:t>
            </a:r>
            <a:r>
              <a:rPr lang="zh-TW" altLang="en-US" dirty="0"/>
              <a:t>大西洋、印度洋、太平洋 </a:t>
            </a:r>
            <a:endParaRPr lang="en-US" altLang="zh-TW" dirty="0" smtClean="0"/>
          </a:p>
          <a:p>
            <a:pPr marL="0" indent="0">
              <a:buNone/>
            </a:pPr>
            <a:r>
              <a:rPr lang="zh-TW" altLang="en-US" dirty="0"/>
              <a:t> </a:t>
            </a:r>
            <a:r>
              <a:rPr lang="zh-TW" altLang="en-US" dirty="0" smtClean="0"/>
              <a:t>   </a:t>
            </a:r>
            <a:r>
              <a:rPr lang="en-US" altLang="zh-TW" dirty="0" smtClean="0"/>
              <a:t>(</a:t>
            </a:r>
            <a:r>
              <a:rPr lang="zh-TW" altLang="en-US" dirty="0"/>
              <a:t>Ｃ</a:t>
            </a:r>
            <a:r>
              <a:rPr lang="en-US" altLang="zh-TW" dirty="0"/>
              <a:t>)</a:t>
            </a:r>
            <a:r>
              <a:rPr lang="zh-TW" altLang="en-US" dirty="0"/>
              <a:t>太平 洋、印度洋、大西洋 </a:t>
            </a:r>
            <a:r>
              <a:rPr lang="en-US" altLang="zh-TW" dirty="0"/>
              <a:t>(</a:t>
            </a:r>
            <a:r>
              <a:rPr lang="zh-TW" altLang="en-US" dirty="0"/>
              <a:t>Ｄ</a:t>
            </a:r>
            <a:r>
              <a:rPr lang="en-US" altLang="zh-TW" dirty="0"/>
              <a:t>)</a:t>
            </a:r>
            <a:r>
              <a:rPr lang="zh-TW" altLang="en-US" dirty="0"/>
              <a:t>印度洋、太平洋、大西洋</a:t>
            </a:r>
            <a:r>
              <a:rPr lang="zh-TW" altLang="en-US" dirty="0" smtClean="0"/>
              <a:t>。</a:t>
            </a:r>
            <a:endParaRPr lang="en-US" altLang="zh-TW" dirty="0" smtClean="0"/>
          </a:p>
          <a:p>
            <a:r>
              <a:rPr lang="en-US" altLang="zh-TW" dirty="0"/>
              <a:t>( </a:t>
            </a:r>
            <a:r>
              <a:rPr lang="zh-TW" altLang="en-US" dirty="0" smtClean="0"/>
              <a:t>   </a:t>
            </a:r>
            <a:r>
              <a:rPr lang="en-US" altLang="zh-TW" dirty="0" smtClean="0"/>
              <a:t>B</a:t>
            </a:r>
            <a:r>
              <a:rPr lang="zh-TW" altLang="en-US" dirty="0" smtClean="0"/>
              <a:t>    </a:t>
            </a:r>
            <a:r>
              <a:rPr lang="en-US" altLang="zh-TW" dirty="0" smtClean="0"/>
              <a:t>)</a:t>
            </a:r>
            <a:r>
              <a:rPr lang="zh-TW" altLang="en-US" dirty="0" smtClean="0"/>
              <a:t>北極</a:t>
            </a:r>
            <a:r>
              <a:rPr lang="zh-TW" altLang="en-US" dirty="0"/>
              <a:t>海為一個被周圍廣大陸地所包圍住的海域，近年來因交通改善，故航運價值逐漸重要 。下列哪一個地區離北極海的航運路線最遠，因此受到的影響較小？ </a:t>
            </a:r>
            <a:endParaRPr lang="en-US" altLang="zh-TW" dirty="0" smtClean="0"/>
          </a:p>
          <a:p>
            <a:pPr marL="0" indent="0">
              <a:buNone/>
            </a:pPr>
            <a:r>
              <a:rPr lang="zh-TW" altLang="en-US" dirty="0"/>
              <a:t> </a:t>
            </a:r>
            <a:r>
              <a:rPr lang="zh-TW" altLang="en-US" dirty="0" smtClean="0"/>
              <a:t>   </a:t>
            </a:r>
            <a:r>
              <a:rPr lang="en-US" altLang="zh-TW" dirty="0" smtClean="0"/>
              <a:t>(</a:t>
            </a:r>
            <a:r>
              <a:rPr lang="zh-TW" altLang="en-US" dirty="0"/>
              <a:t>Ａ</a:t>
            </a:r>
            <a:r>
              <a:rPr lang="en-US" altLang="zh-TW" dirty="0"/>
              <a:t>)</a:t>
            </a:r>
            <a:r>
              <a:rPr lang="zh-TW" altLang="en-US" dirty="0"/>
              <a:t>亞洲 </a:t>
            </a:r>
            <a:r>
              <a:rPr lang="en-US" altLang="zh-TW" dirty="0"/>
              <a:t>(</a:t>
            </a:r>
            <a:r>
              <a:rPr lang="zh-TW" altLang="en-US" dirty="0"/>
              <a:t>Ｂ</a:t>
            </a:r>
            <a:r>
              <a:rPr lang="en-US" altLang="zh-TW" dirty="0"/>
              <a:t>)</a:t>
            </a:r>
            <a:r>
              <a:rPr lang="zh-TW" altLang="en-US" dirty="0"/>
              <a:t>澳洲 </a:t>
            </a:r>
            <a:r>
              <a:rPr lang="en-US" altLang="zh-TW" dirty="0"/>
              <a:t>(</a:t>
            </a:r>
            <a:r>
              <a:rPr lang="zh-TW" altLang="en-US" dirty="0"/>
              <a:t>Ｃ</a:t>
            </a:r>
            <a:r>
              <a:rPr lang="en-US" altLang="zh-TW" dirty="0"/>
              <a:t>)</a:t>
            </a:r>
            <a:r>
              <a:rPr lang="zh-TW" altLang="en-US" dirty="0"/>
              <a:t>北美洲 </a:t>
            </a:r>
            <a:r>
              <a:rPr lang="en-US" altLang="zh-TW" dirty="0"/>
              <a:t>(</a:t>
            </a:r>
            <a:r>
              <a:rPr lang="zh-TW" altLang="en-US" dirty="0"/>
              <a:t>Ｄ</a:t>
            </a:r>
            <a:r>
              <a:rPr lang="en-US" altLang="zh-TW" dirty="0"/>
              <a:t>)</a:t>
            </a:r>
            <a:r>
              <a:rPr lang="zh-TW" altLang="en-US" dirty="0"/>
              <a:t>歐洲。  </a:t>
            </a:r>
            <a:endParaRPr lang="en-US" altLang="zh-TW" dirty="0" smtClean="0"/>
          </a:p>
          <a:p>
            <a:r>
              <a:rPr lang="en-US" altLang="zh-TW" dirty="0"/>
              <a:t>( </a:t>
            </a:r>
            <a:r>
              <a:rPr lang="zh-TW" altLang="en-US" dirty="0" smtClean="0"/>
              <a:t>   </a:t>
            </a:r>
            <a:r>
              <a:rPr lang="en-US" altLang="zh-TW" dirty="0" smtClean="0"/>
              <a:t>A</a:t>
            </a:r>
            <a:r>
              <a:rPr lang="zh-TW" altLang="en-US" dirty="0" smtClean="0"/>
              <a:t>    </a:t>
            </a:r>
            <a:r>
              <a:rPr lang="en-US" altLang="zh-TW" dirty="0" smtClean="0"/>
              <a:t>)</a:t>
            </a:r>
            <a:r>
              <a:rPr lang="zh-TW" altLang="en-US" dirty="0" smtClean="0"/>
              <a:t>英國</a:t>
            </a:r>
            <a:r>
              <a:rPr lang="zh-TW" altLang="en-US" dirty="0"/>
              <a:t>情報員 </a:t>
            </a:r>
            <a:r>
              <a:rPr lang="en-US" altLang="zh-TW" dirty="0"/>
              <a:t>007 </a:t>
            </a:r>
            <a:r>
              <a:rPr lang="zh-TW" altLang="en-US" dirty="0"/>
              <a:t>的電影全球知名，然而真實的英勇事件在 </a:t>
            </a:r>
            <a:r>
              <a:rPr lang="en-US" altLang="zh-TW" dirty="0"/>
              <a:t>2006 </a:t>
            </a:r>
            <a:r>
              <a:rPr lang="zh-TW" altLang="en-US" dirty="0"/>
              <a:t>年 </a:t>
            </a:r>
            <a:r>
              <a:rPr lang="en-US" altLang="zh-TW" dirty="0"/>
              <a:t>8 </a:t>
            </a:r>
            <a:r>
              <a:rPr lang="zh-TW" altLang="en-US" dirty="0"/>
              <a:t>月 </a:t>
            </a:r>
            <a:r>
              <a:rPr lang="en-US" altLang="zh-TW" dirty="0"/>
              <a:t>10 </a:t>
            </a:r>
            <a:r>
              <a:rPr lang="zh-TW" altLang="en-US" dirty="0"/>
              <a:t>日發生，一群恐 怖分子計畫在英國倫敦飛至美國紐約的飛機上，於航程中引爆化學炸藥，所幸被英國的情 報員及時破獲，阻止了一場悲劇的發生。請問：由英國起飛至美國紐約的班機會飛經下列 哪一個海洋？</a:t>
            </a:r>
            <a:r>
              <a:rPr lang="en-US" altLang="zh-TW" dirty="0"/>
              <a:t>(</a:t>
            </a:r>
            <a:r>
              <a:rPr lang="zh-TW" altLang="en-US" dirty="0"/>
              <a:t>Ａ</a:t>
            </a:r>
            <a:r>
              <a:rPr lang="en-US" altLang="zh-TW" dirty="0"/>
              <a:t>)</a:t>
            </a:r>
            <a:r>
              <a:rPr lang="zh-TW" altLang="en-US" dirty="0"/>
              <a:t>大西洋 </a:t>
            </a:r>
            <a:r>
              <a:rPr lang="en-US" altLang="zh-TW" dirty="0"/>
              <a:t>(</a:t>
            </a:r>
            <a:r>
              <a:rPr lang="zh-TW" altLang="en-US" dirty="0"/>
              <a:t>Ｂ</a:t>
            </a:r>
            <a:r>
              <a:rPr lang="en-US" altLang="zh-TW" dirty="0"/>
              <a:t>)</a:t>
            </a:r>
            <a:r>
              <a:rPr lang="zh-TW" altLang="en-US" dirty="0"/>
              <a:t>太平洋 </a:t>
            </a:r>
            <a:r>
              <a:rPr lang="en-US" altLang="zh-TW" dirty="0"/>
              <a:t>(</a:t>
            </a:r>
            <a:r>
              <a:rPr lang="zh-TW" altLang="en-US" dirty="0"/>
              <a:t>Ｃ</a:t>
            </a:r>
            <a:r>
              <a:rPr lang="en-US" altLang="zh-TW" dirty="0"/>
              <a:t>)</a:t>
            </a:r>
            <a:r>
              <a:rPr lang="zh-TW" altLang="en-US" dirty="0"/>
              <a:t>印度洋 </a:t>
            </a:r>
            <a:r>
              <a:rPr lang="en-US" altLang="zh-TW" dirty="0"/>
              <a:t>(</a:t>
            </a:r>
            <a:r>
              <a:rPr lang="zh-TW" altLang="en-US" dirty="0"/>
              <a:t>Ｄ</a:t>
            </a:r>
            <a:r>
              <a:rPr lang="en-US" altLang="zh-TW" dirty="0"/>
              <a:t>)</a:t>
            </a:r>
            <a:r>
              <a:rPr lang="zh-TW" altLang="en-US" dirty="0"/>
              <a:t>地中海</a:t>
            </a:r>
            <a:r>
              <a:rPr lang="zh-TW" altLang="en-US" dirty="0" smtClean="0"/>
              <a:t>。</a:t>
            </a:r>
            <a:endParaRPr lang="en-US" altLang="zh-TW" dirty="0" smtClean="0"/>
          </a:p>
          <a:p>
            <a:r>
              <a:rPr lang="en-US" altLang="zh-TW" dirty="0"/>
              <a:t>( </a:t>
            </a:r>
            <a:r>
              <a:rPr lang="zh-TW" altLang="en-US" dirty="0" smtClean="0"/>
              <a:t>   </a:t>
            </a:r>
            <a:r>
              <a:rPr lang="en-US" altLang="zh-TW" dirty="0" smtClean="0"/>
              <a:t>C</a:t>
            </a:r>
            <a:r>
              <a:rPr lang="zh-TW" altLang="en-US" dirty="0" smtClean="0"/>
              <a:t>    </a:t>
            </a:r>
            <a:r>
              <a:rPr lang="en-US" altLang="zh-TW" dirty="0" smtClean="0"/>
              <a:t>)</a:t>
            </a:r>
            <a:r>
              <a:rPr lang="zh-TW" altLang="en-US" dirty="0" smtClean="0"/>
              <a:t>「</a:t>
            </a:r>
            <a:r>
              <a:rPr lang="zh-TW" altLang="en-US" dirty="0"/>
              <a:t>該地區主要面積分布於東半球，南端的島嶼橫跨赤道，為全球人口最多、面積最廣大的 地區，因此形成多樣化的區域特色。」請問：上文所述的是下列哪一洲</a:t>
            </a:r>
            <a:r>
              <a:rPr lang="zh-TW" altLang="en-US" dirty="0" smtClean="0"/>
              <a:t>？</a:t>
            </a:r>
            <a:endParaRPr lang="en-US" altLang="zh-TW" dirty="0" smtClean="0"/>
          </a:p>
          <a:p>
            <a:pPr marL="0" indent="0">
              <a:buNone/>
            </a:pPr>
            <a:r>
              <a:rPr lang="zh-TW" altLang="en-US" dirty="0"/>
              <a:t> </a:t>
            </a:r>
            <a:r>
              <a:rPr lang="zh-TW" altLang="en-US" dirty="0" smtClean="0"/>
              <a:t>  </a:t>
            </a:r>
            <a:r>
              <a:rPr lang="en-US" altLang="zh-TW" dirty="0"/>
              <a:t>(</a:t>
            </a:r>
            <a:r>
              <a:rPr lang="zh-TW" altLang="en-US" dirty="0"/>
              <a:t>Ａ</a:t>
            </a:r>
            <a:r>
              <a:rPr lang="en-US" altLang="zh-TW" dirty="0"/>
              <a:t>)</a:t>
            </a:r>
            <a:r>
              <a:rPr lang="zh-TW" altLang="en-US" dirty="0"/>
              <a:t>北美洲 </a:t>
            </a:r>
            <a:r>
              <a:rPr lang="en-US" altLang="zh-TW" dirty="0"/>
              <a:t>(</a:t>
            </a:r>
            <a:r>
              <a:rPr lang="zh-TW" altLang="en-US" dirty="0"/>
              <a:t>Ｂ</a:t>
            </a:r>
            <a:r>
              <a:rPr lang="en-US" altLang="zh-TW" dirty="0"/>
              <a:t>)</a:t>
            </a:r>
            <a:r>
              <a:rPr lang="zh-TW" altLang="en-US" dirty="0"/>
              <a:t>歐洲 </a:t>
            </a:r>
            <a:r>
              <a:rPr lang="en-US" altLang="zh-TW" dirty="0"/>
              <a:t>(</a:t>
            </a:r>
            <a:r>
              <a:rPr lang="zh-TW" altLang="en-US" dirty="0"/>
              <a:t>Ｃ</a:t>
            </a:r>
            <a:r>
              <a:rPr lang="en-US" altLang="zh-TW" dirty="0"/>
              <a:t>)</a:t>
            </a:r>
            <a:r>
              <a:rPr lang="zh-TW" altLang="en-US" dirty="0"/>
              <a:t>亞洲 </a:t>
            </a:r>
            <a:r>
              <a:rPr lang="en-US" altLang="zh-TW" dirty="0"/>
              <a:t>(</a:t>
            </a:r>
            <a:r>
              <a:rPr lang="zh-TW" altLang="en-US" dirty="0"/>
              <a:t>Ｄ</a:t>
            </a:r>
            <a:r>
              <a:rPr lang="en-US" altLang="zh-TW" dirty="0"/>
              <a:t>)</a:t>
            </a:r>
            <a:r>
              <a:rPr lang="zh-TW" altLang="en-US" dirty="0"/>
              <a:t>非洲。</a:t>
            </a:r>
          </a:p>
        </p:txBody>
      </p:sp>
    </p:spTree>
    <p:extLst>
      <p:ext uri="{BB962C8B-B14F-4D97-AF65-F5344CB8AC3E}">
        <p14:creationId xmlns:p14="http://schemas.microsoft.com/office/powerpoint/2010/main" val="909125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391887"/>
            <a:ext cx="10178322" cy="6167534"/>
          </a:xfrm>
        </p:spPr>
        <p:txBody>
          <a:bodyPr>
            <a:normAutofit/>
          </a:bodyPr>
          <a:lstStyle/>
          <a:p>
            <a:r>
              <a:rPr lang="zh-TW" altLang="en-US" dirty="0"/>
              <a:t>荷蘭藝術家所創造的黃色小鴨巡迴世界各主要港口，希望傳達愛與和平的希望，在各地都掀起了 風潮，可說是當代最成功的現代藝術展覽之一。在結束臺灣的行程後，黃色小鴨緊接著在「高桅 帆船節」中於美國洛杉磯展出，這也是黃色小鴨首度在美國西岸展出。請問： </a:t>
            </a:r>
            <a:endParaRPr lang="en-US" altLang="zh-TW" dirty="0" smtClean="0"/>
          </a:p>
          <a:p>
            <a:endParaRPr lang="en-US" altLang="zh-TW" dirty="0"/>
          </a:p>
          <a:p>
            <a:endParaRPr lang="en-US" altLang="zh-TW" dirty="0" smtClean="0"/>
          </a:p>
          <a:p>
            <a:endParaRPr lang="en-US" altLang="zh-TW" dirty="0" smtClean="0"/>
          </a:p>
          <a:p>
            <a:r>
              <a:rPr lang="zh-TW" altLang="en-US" dirty="0" smtClean="0"/>
              <a:t>（</a:t>
            </a:r>
            <a:r>
              <a:rPr lang="en-US" altLang="zh-TW" dirty="0"/>
              <a:t>B</a:t>
            </a:r>
            <a:r>
              <a:rPr lang="zh-TW" altLang="en-US" dirty="0" smtClean="0"/>
              <a:t>）</a:t>
            </a:r>
            <a:r>
              <a:rPr lang="en-US" altLang="zh-TW" dirty="0" smtClean="0"/>
              <a:t>(</a:t>
            </a:r>
            <a:r>
              <a:rPr lang="zh-TW" altLang="en-US" dirty="0"/>
              <a:t>１</a:t>
            </a:r>
            <a:r>
              <a:rPr lang="en-US" altLang="zh-TW" dirty="0"/>
              <a:t>)</a:t>
            </a:r>
            <a:r>
              <a:rPr lang="zh-TW" altLang="en-US" dirty="0"/>
              <a:t>黃色小鴨的創作來自於荷蘭，該國的航運業相當發達，當地著名的鹿特丹港緊鄰哪一 個海洋？</a:t>
            </a:r>
            <a:r>
              <a:rPr lang="en-US" altLang="zh-TW" dirty="0"/>
              <a:t>(</a:t>
            </a:r>
            <a:r>
              <a:rPr lang="zh-TW" altLang="en-US" dirty="0"/>
              <a:t>Ａ</a:t>
            </a:r>
            <a:r>
              <a:rPr lang="en-US" altLang="zh-TW" dirty="0"/>
              <a:t>)</a:t>
            </a:r>
            <a:r>
              <a:rPr lang="zh-TW" altLang="en-US" dirty="0"/>
              <a:t>太平洋 </a:t>
            </a:r>
            <a:r>
              <a:rPr lang="en-US" altLang="zh-TW" dirty="0"/>
              <a:t>(</a:t>
            </a:r>
            <a:r>
              <a:rPr lang="zh-TW" altLang="en-US" dirty="0"/>
              <a:t>Ｂ</a:t>
            </a:r>
            <a:r>
              <a:rPr lang="en-US" altLang="zh-TW" dirty="0"/>
              <a:t>)</a:t>
            </a:r>
            <a:r>
              <a:rPr lang="zh-TW" altLang="en-US" dirty="0"/>
              <a:t>大西洋 </a:t>
            </a:r>
            <a:r>
              <a:rPr lang="en-US" altLang="zh-TW" dirty="0"/>
              <a:t>(</a:t>
            </a:r>
            <a:r>
              <a:rPr lang="zh-TW" altLang="en-US" dirty="0"/>
              <a:t>Ｃ</a:t>
            </a:r>
            <a:r>
              <a:rPr lang="en-US" altLang="zh-TW" dirty="0"/>
              <a:t>)</a:t>
            </a:r>
            <a:r>
              <a:rPr lang="zh-TW" altLang="en-US" dirty="0"/>
              <a:t>印度洋 </a:t>
            </a:r>
            <a:r>
              <a:rPr lang="en-US" altLang="zh-TW" dirty="0"/>
              <a:t>(</a:t>
            </a:r>
            <a:r>
              <a:rPr lang="zh-TW" altLang="en-US" dirty="0"/>
              <a:t>Ｄ</a:t>
            </a:r>
            <a:r>
              <a:rPr lang="en-US" altLang="zh-TW" dirty="0"/>
              <a:t>)</a:t>
            </a:r>
            <a:r>
              <a:rPr lang="zh-TW" altLang="en-US" dirty="0"/>
              <a:t>北極海。 </a:t>
            </a:r>
            <a:endParaRPr lang="en-US" altLang="zh-TW" dirty="0" smtClean="0"/>
          </a:p>
          <a:p>
            <a:r>
              <a:rPr lang="zh-TW" altLang="en-US" dirty="0" smtClean="0"/>
              <a:t>（</a:t>
            </a:r>
            <a:r>
              <a:rPr lang="en-US" altLang="zh-TW" dirty="0" smtClean="0"/>
              <a:t>C</a:t>
            </a:r>
            <a:r>
              <a:rPr lang="zh-TW" altLang="en-US" dirty="0" smtClean="0"/>
              <a:t>）</a:t>
            </a:r>
            <a:r>
              <a:rPr lang="en-US" altLang="zh-TW" dirty="0" smtClean="0"/>
              <a:t>(</a:t>
            </a:r>
            <a:r>
              <a:rPr lang="zh-TW" altLang="en-US" dirty="0"/>
              <a:t>２</a:t>
            </a:r>
            <a:r>
              <a:rPr lang="en-US" altLang="zh-TW" dirty="0"/>
              <a:t>)</a:t>
            </a:r>
            <a:r>
              <a:rPr lang="zh-TW" altLang="en-US" dirty="0"/>
              <a:t>黃色小鴨在 </a:t>
            </a:r>
            <a:r>
              <a:rPr lang="en-US" altLang="zh-TW" dirty="0"/>
              <a:t>2007 </a:t>
            </a:r>
            <a:r>
              <a:rPr lang="zh-TW" altLang="en-US" dirty="0"/>
              <a:t>年開始巡迴世界展出時，海外首站就來到了世界陸半球中心的國家 。當時展出的地點位於圖中何處？</a:t>
            </a:r>
            <a:r>
              <a:rPr lang="en-US" altLang="zh-TW" dirty="0"/>
              <a:t>(</a:t>
            </a:r>
            <a:r>
              <a:rPr lang="zh-TW" altLang="en-US" dirty="0"/>
              <a:t>Ａ</a:t>
            </a:r>
            <a:r>
              <a:rPr lang="en-US" altLang="zh-TW" dirty="0"/>
              <a:t>)</a:t>
            </a:r>
            <a:r>
              <a:rPr lang="zh-TW" altLang="en-US" dirty="0"/>
              <a:t>甲 </a:t>
            </a:r>
            <a:r>
              <a:rPr lang="en-US" altLang="zh-TW" dirty="0"/>
              <a:t>(</a:t>
            </a:r>
            <a:r>
              <a:rPr lang="zh-TW" altLang="en-US" dirty="0"/>
              <a:t>Ｂ</a:t>
            </a:r>
            <a:r>
              <a:rPr lang="en-US" altLang="zh-TW" dirty="0"/>
              <a:t>)</a:t>
            </a:r>
            <a:r>
              <a:rPr lang="zh-TW" altLang="en-US" dirty="0"/>
              <a:t>乙 </a:t>
            </a:r>
            <a:r>
              <a:rPr lang="en-US" altLang="zh-TW" dirty="0"/>
              <a:t>(</a:t>
            </a:r>
            <a:r>
              <a:rPr lang="zh-TW" altLang="en-US" dirty="0"/>
              <a:t>Ｃ</a:t>
            </a:r>
            <a:r>
              <a:rPr lang="en-US" altLang="zh-TW" dirty="0"/>
              <a:t>)</a:t>
            </a:r>
            <a:r>
              <a:rPr lang="zh-TW" altLang="en-US" dirty="0"/>
              <a:t>丙 </a:t>
            </a:r>
            <a:r>
              <a:rPr lang="en-US" altLang="zh-TW" dirty="0"/>
              <a:t>(</a:t>
            </a:r>
            <a:r>
              <a:rPr lang="zh-TW" altLang="en-US" dirty="0"/>
              <a:t>Ｄ</a:t>
            </a:r>
            <a:r>
              <a:rPr lang="en-US" altLang="zh-TW" dirty="0"/>
              <a:t>)</a:t>
            </a:r>
            <a:r>
              <a:rPr lang="zh-TW" altLang="en-US" dirty="0"/>
              <a:t>丁。 </a:t>
            </a:r>
            <a:endParaRPr lang="en-US" altLang="zh-TW" dirty="0" smtClean="0"/>
          </a:p>
          <a:p>
            <a:r>
              <a:rPr lang="zh-TW" altLang="en-US" dirty="0" smtClean="0"/>
              <a:t>（</a:t>
            </a:r>
            <a:r>
              <a:rPr lang="en-US" altLang="zh-TW" dirty="0" smtClean="0"/>
              <a:t>C</a:t>
            </a:r>
            <a:r>
              <a:rPr lang="zh-TW" altLang="en-US" dirty="0" smtClean="0"/>
              <a:t>）</a:t>
            </a:r>
            <a:r>
              <a:rPr lang="en-US" altLang="zh-TW" dirty="0" smtClean="0"/>
              <a:t>(</a:t>
            </a:r>
            <a:r>
              <a:rPr lang="zh-TW" altLang="en-US" dirty="0"/>
              <a:t>３</a:t>
            </a:r>
            <a:r>
              <a:rPr lang="en-US" altLang="zh-TW" dirty="0"/>
              <a:t>)</a:t>
            </a:r>
            <a:r>
              <a:rPr lang="zh-TW" altLang="en-US" dirty="0"/>
              <a:t>承第</a:t>
            </a:r>
            <a:r>
              <a:rPr lang="en-US" altLang="zh-TW" dirty="0"/>
              <a:t>(</a:t>
            </a:r>
            <a:r>
              <a:rPr lang="zh-TW" altLang="en-US" dirty="0"/>
              <a:t>２</a:t>
            </a:r>
            <a:r>
              <a:rPr lang="en-US" altLang="zh-TW" dirty="0"/>
              <a:t>)</a:t>
            </a:r>
            <a:r>
              <a:rPr lang="zh-TW" altLang="en-US" dirty="0"/>
              <a:t>題，黃色小鴨在當地展出時，其他國家民眾若想前往觀賞，下列哪一個國家 離展覽地點最遠？</a:t>
            </a:r>
            <a:r>
              <a:rPr lang="en-US" altLang="zh-TW" dirty="0"/>
              <a:t>(</a:t>
            </a:r>
            <a:r>
              <a:rPr lang="zh-TW" altLang="en-US" dirty="0"/>
              <a:t>Ａ</a:t>
            </a:r>
            <a:r>
              <a:rPr lang="en-US" altLang="zh-TW" dirty="0"/>
              <a:t>)</a:t>
            </a:r>
            <a:r>
              <a:rPr lang="zh-TW" altLang="en-US" dirty="0"/>
              <a:t>南非 </a:t>
            </a:r>
            <a:r>
              <a:rPr lang="en-US" altLang="zh-TW" dirty="0"/>
              <a:t>(</a:t>
            </a:r>
            <a:r>
              <a:rPr lang="zh-TW" altLang="en-US" dirty="0"/>
              <a:t>Ｂ</a:t>
            </a:r>
            <a:r>
              <a:rPr lang="en-US" altLang="zh-TW" dirty="0"/>
              <a:t>)</a:t>
            </a:r>
            <a:r>
              <a:rPr lang="zh-TW" altLang="en-US" dirty="0"/>
              <a:t>阿根廷 </a:t>
            </a:r>
            <a:r>
              <a:rPr lang="en-US" altLang="zh-TW" dirty="0"/>
              <a:t>(</a:t>
            </a:r>
            <a:r>
              <a:rPr lang="zh-TW" altLang="en-US" dirty="0"/>
              <a:t>Ｃ</a:t>
            </a:r>
            <a:r>
              <a:rPr lang="en-US" altLang="zh-TW" dirty="0"/>
              <a:t>)</a:t>
            </a:r>
            <a:r>
              <a:rPr lang="zh-TW" altLang="en-US" dirty="0"/>
              <a:t>紐西蘭 </a:t>
            </a:r>
            <a:r>
              <a:rPr lang="en-US" altLang="zh-TW" dirty="0"/>
              <a:t>(</a:t>
            </a:r>
            <a:r>
              <a:rPr lang="zh-TW" altLang="en-US" dirty="0"/>
              <a:t>Ｄ</a:t>
            </a:r>
            <a:r>
              <a:rPr lang="en-US" altLang="zh-TW" dirty="0"/>
              <a:t>)</a:t>
            </a:r>
            <a:r>
              <a:rPr lang="zh-TW" altLang="en-US" dirty="0"/>
              <a:t>澳洲。 </a:t>
            </a:r>
            <a:endParaRPr lang="en-US" altLang="zh-TW" dirty="0" smtClean="0"/>
          </a:p>
          <a:p>
            <a:r>
              <a:rPr lang="zh-TW" altLang="en-US" dirty="0" smtClean="0"/>
              <a:t>（</a:t>
            </a:r>
            <a:r>
              <a:rPr lang="en-US" altLang="zh-TW" dirty="0" smtClean="0"/>
              <a:t>A</a:t>
            </a:r>
            <a:r>
              <a:rPr lang="zh-TW" altLang="en-US" dirty="0" smtClean="0"/>
              <a:t>）</a:t>
            </a:r>
            <a:r>
              <a:rPr lang="en-US" altLang="zh-TW" dirty="0" smtClean="0"/>
              <a:t>(</a:t>
            </a:r>
            <a:r>
              <a:rPr lang="zh-TW" altLang="en-US" dirty="0"/>
              <a:t>４</a:t>
            </a:r>
            <a:r>
              <a:rPr lang="en-US" altLang="zh-TW" dirty="0"/>
              <a:t>)</a:t>
            </a:r>
            <a:r>
              <a:rPr lang="zh-TW" altLang="en-US" dirty="0"/>
              <a:t>黃色小鴨在臺灣結束展覽後，接著到北美西部的洛杉磯展覽，若黃色小鴨要原裝前往 展出，那必須橫渡哪一個海洋才能抵達？ </a:t>
            </a:r>
            <a:r>
              <a:rPr lang="en-US" altLang="zh-TW" dirty="0"/>
              <a:t>(</a:t>
            </a:r>
            <a:r>
              <a:rPr lang="zh-TW" altLang="en-US" dirty="0"/>
              <a:t>Ａ</a:t>
            </a:r>
            <a:r>
              <a:rPr lang="en-US" altLang="zh-TW" dirty="0"/>
              <a:t>)</a:t>
            </a:r>
            <a:r>
              <a:rPr lang="zh-TW" altLang="en-US" dirty="0"/>
              <a:t>太平洋 </a:t>
            </a:r>
            <a:r>
              <a:rPr lang="en-US" altLang="zh-TW" dirty="0"/>
              <a:t>(</a:t>
            </a:r>
            <a:r>
              <a:rPr lang="zh-TW" altLang="en-US" dirty="0"/>
              <a:t>Ｂ</a:t>
            </a:r>
            <a:r>
              <a:rPr lang="en-US" altLang="zh-TW" dirty="0"/>
              <a:t>)</a:t>
            </a:r>
            <a:r>
              <a:rPr lang="zh-TW" altLang="en-US" dirty="0"/>
              <a:t>大西洋 </a:t>
            </a:r>
            <a:r>
              <a:rPr lang="en-US" altLang="zh-TW" dirty="0"/>
              <a:t>(</a:t>
            </a:r>
            <a:r>
              <a:rPr lang="zh-TW" altLang="en-US" dirty="0"/>
              <a:t>Ｃ</a:t>
            </a:r>
            <a:r>
              <a:rPr lang="en-US" altLang="zh-TW" dirty="0"/>
              <a:t>)</a:t>
            </a:r>
            <a:r>
              <a:rPr lang="zh-TW" altLang="en-US" dirty="0"/>
              <a:t>印度洋 </a:t>
            </a:r>
            <a:r>
              <a:rPr lang="en-US" altLang="zh-TW" dirty="0"/>
              <a:t>(</a:t>
            </a:r>
            <a:r>
              <a:rPr lang="zh-TW" altLang="en-US" dirty="0"/>
              <a:t>Ｄ</a:t>
            </a:r>
            <a:r>
              <a:rPr lang="en-US" altLang="zh-TW" dirty="0"/>
              <a:t>)</a:t>
            </a:r>
            <a:r>
              <a:rPr lang="zh-TW" altLang="en-US" dirty="0"/>
              <a:t>北極海。</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584" y="1397486"/>
            <a:ext cx="3031477" cy="1711318"/>
          </a:xfrm>
          <a:prstGeom prst="rect">
            <a:avLst/>
          </a:prstGeom>
        </p:spPr>
      </p:pic>
    </p:spTree>
    <p:extLst>
      <p:ext uri="{BB962C8B-B14F-4D97-AF65-F5344CB8AC3E}">
        <p14:creationId xmlns:p14="http://schemas.microsoft.com/office/powerpoint/2010/main" val="269694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383322"/>
            <a:ext cx="10178322" cy="1492132"/>
          </a:xfrm>
        </p:spPr>
        <p:txBody>
          <a:bodyPr/>
          <a:lstStyle/>
          <a:p>
            <a:r>
              <a:rPr lang="zh-TW" altLang="en-US" b="1" dirty="0" smtClean="0"/>
              <a:t>閱讀測驗</a:t>
            </a:r>
            <a:endParaRPr lang="zh-TW" altLang="en-US" b="1"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3655" y="1129388"/>
            <a:ext cx="9268516" cy="4671935"/>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63" y="5968676"/>
            <a:ext cx="7962900" cy="742950"/>
          </a:xfrm>
          <a:prstGeom prst="rect">
            <a:avLst/>
          </a:prstGeom>
        </p:spPr>
      </p:pic>
    </p:spTree>
    <p:extLst>
      <p:ext uri="{BB962C8B-B14F-4D97-AF65-F5344CB8AC3E}">
        <p14:creationId xmlns:p14="http://schemas.microsoft.com/office/powerpoint/2010/main" val="178274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600" y="162054"/>
            <a:ext cx="4344801" cy="2777089"/>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5570" y="2247347"/>
            <a:ext cx="6810146" cy="4610653"/>
          </a:xfrm>
          <a:prstGeom prst="rect">
            <a:avLst/>
          </a:prstGeom>
        </p:spPr>
      </p:pic>
      <p:sp>
        <p:nvSpPr>
          <p:cNvPr id="6" name="文字方塊 5"/>
          <p:cNvSpPr txBox="1"/>
          <p:nvPr/>
        </p:nvSpPr>
        <p:spPr>
          <a:xfrm>
            <a:off x="1698171" y="4301412"/>
            <a:ext cx="2351315" cy="461665"/>
          </a:xfrm>
          <a:prstGeom prst="rect">
            <a:avLst/>
          </a:prstGeom>
          <a:noFill/>
        </p:spPr>
        <p:txBody>
          <a:bodyPr wrap="square" rtlCol="0">
            <a:spAutoFit/>
          </a:bodyPr>
          <a:lstStyle/>
          <a:p>
            <a:r>
              <a:rPr lang="en-US" altLang="zh-TW" sz="2400" dirty="0" smtClean="0"/>
              <a:t>B</a:t>
            </a:r>
            <a:r>
              <a:rPr lang="zh-TW" altLang="en-US" sz="2400" dirty="0" smtClean="0"/>
              <a:t> </a:t>
            </a:r>
            <a:r>
              <a:rPr lang="en-US" altLang="zh-TW" sz="2400" dirty="0" smtClean="0"/>
              <a:t>C</a:t>
            </a:r>
            <a:r>
              <a:rPr lang="zh-TW" altLang="en-US" sz="2400" dirty="0" smtClean="0"/>
              <a:t> </a:t>
            </a:r>
            <a:r>
              <a:rPr lang="en-US" altLang="zh-TW" sz="2400" dirty="0" smtClean="0"/>
              <a:t>B</a:t>
            </a:r>
            <a:r>
              <a:rPr lang="zh-TW" altLang="en-US" sz="2400" dirty="0" smtClean="0"/>
              <a:t> </a:t>
            </a:r>
            <a:r>
              <a:rPr lang="en-US" altLang="zh-TW" sz="2400" dirty="0" smtClean="0"/>
              <a:t>A</a:t>
            </a:r>
            <a:r>
              <a:rPr lang="zh-TW" altLang="en-US" sz="2400" dirty="0" smtClean="0"/>
              <a:t> </a:t>
            </a:r>
            <a:r>
              <a:rPr lang="en-US" altLang="zh-TW" sz="2400" dirty="0" smtClean="0"/>
              <a:t>D</a:t>
            </a:r>
            <a:endParaRPr lang="zh-TW" altLang="en-US" sz="2400" dirty="0"/>
          </a:p>
        </p:txBody>
      </p:sp>
    </p:spTree>
    <p:extLst>
      <p:ext uri="{BB962C8B-B14F-4D97-AF65-F5344CB8AC3E}">
        <p14:creationId xmlns:p14="http://schemas.microsoft.com/office/powerpoint/2010/main" val="346833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30381" y="1604695"/>
            <a:ext cx="913024" cy="3853713"/>
          </a:xfrm>
        </p:spPr>
        <p:txBody>
          <a:bodyPr>
            <a:normAutofit/>
          </a:bodyPr>
          <a:lstStyle/>
          <a:p>
            <a:r>
              <a:rPr lang="zh-TW" altLang="en-US" b="1" dirty="0" smtClean="0"/>
              <a:t>克漏字練習</a:t>
            </a:r>
            <a:endParaRPr lang="zh-TW" altLang="en-US" b="1"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027" y="103114"/>
            <a:ext cx="7416655" cy="6596265"/>
          </a:xfrm>
          <a:prstGeom prst="rect">
            <a:avLst/>
          </a:prstGeom>
        </p:spPr>
      </p:pic>
      <p:sp>
        <p:nvSpPr>
          <p:cNvPr id="5" name="文字方塊 4"/>
          <p:cNvSpPr txBox="1"/>
          <p:nvPr/>
        </p:nvSpPr>
        <p:spPr>
          <a:xfrm>
            <a:off x="8266922" y="5019870"/>
            <a:ext cx="1250302" cy="461665"/>
          </a:xfrm>
          <a:prstGeom prst="rect">
            <a:avLst/>
          </a:prstGeom>
          <a:noFill/>
        </p:spPr>
        <p:txBody>
          <a:bodyPr wrap="square" rtlCol="0">
            <a:spAutoFit/>
          </a:bodyPr>
          <a:lstStyle/>
          <a:p>
            <a:r>
              <a:rPr lang="en-US" altLang="zh-TW" sz="2400" dirty="0" smtClean="0"/>
              <a:t>C</a:t>
            </a:r>
            <a:r>
              <a:rPr lang="zh-TW" altLang="en-US" sz="2400" dirty="0" smtClean="0"/>
              <a:t> </a:t>
            </a:r>
            <a:r>
              <a:rPr lang="en-US" altLang="zh-TW" sz="2400" dirty="0" smtClean="0"/>
              <a:t>A</a:t>
            </a:r>
            <a:r>
              <a:rPr lang="zh-TW" altLang="en-US" sz="2400" dirty="0" smtClean="0"/>
              <a:t> </a:t>
            </a:r>
            <a:r>
              <a:rPr lang="en-US" altLang="zh-TW" sz="2400" dirty="0" smtClean="0"/>
              <a:t>C</a:t>
            </a:r>
            <a:endParaRPr lang="zh-TW" altLang="en-US" sz="2400" dirty="0"/>
          </a:p>
        </p:txBody>
      </p:sp>
    </p:spTree>
    <p:extLst>
      <p:ext uri="{BB962C8B-B14F-4D97-AF65-F5344CB8AC3E}">
        <p14:creationId xmlns:p14="http://schemas.microsoft.com/office/powerpoint/2010/main" val="1674208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normAutofit/>
          </a:bodyPr>
          <a:lstStyle/>
          <a:p>
            <a:r>
              <a:rPr lang="en-US" altLang="zh-TW" b="1" dirty="0" smtClean="0"/>
              <a:t>No </a:t>
            </a:r>
            <a:r>
              <a:rPr lang="en-US" altLang="zh-TW" b="1" dirty="0"/>
              <a:t>New Emoji in 2021 Because of Coronavirus</a:t>
            </a:r>
            <a:endParaRPr lang="zh-TW" altLang="en-US" b="1" dirty="0"/>
          </a:p>
        </p:txBody>
      </p:sp>
      <p:sp>
        <p:nvSpPr>
          <p:cNvPr id="3" name="內容版面配置區 2"/>
          <p:cNvSpPr>
            <a:spLocks noGrp="1"/>
          </p:cNvSpPr>
          <p:nvPr>
            <p:ph idx="1"/>
          </p:nvPr>
        </p:nvSpPr>
        <p:spPr/>
        <p:txBody>
          <a:bodyPr>
            <a:normAutofit/>
          </a:bodyPr>
          <a:lstStyle/>
          <a:p>
            <a:pPr marL="0" indent="0">
              <a:buNone/>
            </a:pPr>
            <a:r>
              <a:rPr lang="en-US" altLang="zh-TW" sz="2400" dirty="0"/>
              <a:t>There will be no new emoji in 2021, says the Unicode Consortium, the non-profit organization that is responsible for releasing them.</a:t>
            </a:r>
          </a:p>
          <a:p>
            <a:pPr marL="0" indent="0">
              <a:buNone/>
            </a:pPr>
            <a:r>
              <a:rPr lang="en-US" altLang="zh-TW" sz="2400" dirty="0"/>
              <a:t>This is because the coronavirus pandemic has delayed the development of the new Unicode Standard, the system used to make emoji. Unicode 14 was planned for March 2021, but now it will be released in September 2021, with its batch of emoji appearing about 6 months later.</a:t>
            </a:r>
          </a:p>
        </p:txBody>
      </p:sp>
      <p:sp>
        <p:nvSpPr>
          <p:cNvPr id="4" name="文字方塊 3"/>
          <p:cNvSpPr txBox="1"/>
          <p:nvPr/>
        </p:nvSpPr>
        <p:spPr>
          <a:xfrm>
            <a:off x="1418253" y="5327780"/>
            <a:ext cx="10011747" cy="923330"/>
          </a:xfrm>
          <a:prstGeom prst="rect">
            <a:avLst/>
          </a:prstGeom>
          <a:noFill/>
        </p:spPr>
        <p:txBody>
          <a:bodyPr wrap="square" rtlCol="0">
            <a:spAutoFit/>
          </a:bodyPr>
          <a:lstStyle/>
          <a:p>
            <a:r>
              <a:rPr lang="en-US" altLang="zh-TW" dirty="0" smtClean="0"/>
              <a:t>Emoji</a:t>
            </a:r>
            <a:r>
              <a:rPr lang="zh-TW" altLang="en-US" dirty="0" smtClean="0"/>
              <a:t> 表情符號       </a:t>
            </a:r>
            <a:r>
              <a:rPr lang="en-US" altLang="zh-TW" dirty="0" smtClean="0"/>
              <a:t>consortium </a:t>
            </a:r>
            <a:r>
              <a:rPr lang="zh-TW" altLang="en-US" dirty="0" smtClean="0"/>
              <a:t>財團     </a:t>
            </a:r>
            <a:r>
              <a:rPr lang="en-US" altLang="zh-TW" dirty="0" smtClean="0"/>
              <a:t>non-profit</a:t>
            </a:r>
            <a:r>
              <a:rPr lang="zh-TW" altLang="en-US" dirty="0" smtClean="0"/>
              <a:t> 無營利       </a:t>
            </a:r>
            <a:r>
              <a:rPr lang="en-US" altLang="zh-TW" dirty="0" smtClean="0"/>
              <a:t>responsible</a:t>
            </a:r>
            <a:r>
              <a:rPr lang="zh-TW" altLang="en-US" dirty="0" smtClean="0"/>
              <a:t> 負責       </a:t>
            </a:r>
            <a:r>
              <a:rPr lang="en-US" altLang="zh-TW" dirty="0" smtClean="0"/>
              <a:t>release</a:t>
            </a:r>
            <a:r>
              <a:rPr lang="zh-TW" altLang="en-US" dirty="0" smtClean="0"/>
              <a:t> 發行</a:t>
            </a:r>
            <a:endParaRPr lang="en-US" altLang="zh-TW" dirty="0" smtClean="0"/>
          </a:p>
          <a:p>
            <a:r>
              <a:rPr lang="en-US" altLang="zh-TW" dirty="0" smtClean="0"/>
              <a:t>Pandemic </a:t>
            </a:r>
            <a:r>
              <a:rPr lang="zh-TW" altLang="en-US" dirty="0" smtClean="0"/>
              <a:t>大流行       </a:t>
            </a:r>
            <a:r>
              <a:rPr lang="en-US" altLang="zh-TW" dirty="0" smtClean="0"/>
              <a:t>delay </a:t>
            </a:r>
            <a:r>
              <a:rPr lang="zh-TW" altLang="en-US" dirty="0" smtClean="0"/>
              <a:t>延遲       </a:t>
            </a:r>
            <a:r>
              <a:rPr lang="en-US" altLang="zh-TW" dirty="0" smtClean="0"/>
              <a:t>development </a:t>
            </a:r>
            <a:r>
              <a:rPr lang="zh-TW" altLang="en-US" dirty="0" smtClean="0"/>
              <a:t>發展          </a:t>
            </a:r>
            <a:r>
              <a:rPr lang="en-US" altLang="zh-TW" dirty="0" smtClean="0"/>
              <a:t>batch </a:t>
            </a:r>
            <a:r>
              <a:rPr lang="zh-TW" altLang="en-US" dirty="0" smtClean="0"/>
              <a:t>一批、一組</a:t>
            </a:r>
            <a:endParaRPr lang="en-US" altLang="zh-TW" dirty="0" smtClean="0"/>
          </a:p>
          <a:p>
            <a:endParaRPr lang="zh-TW" altLang="en-US" dirty="0"/>
          </a:p>
        </p:txBody>
      </p:sp>
    </p:spTree>
    <p:extLst>
      <p:ext uri="{BB962C8B-B14F-4D97-AF65-F5344CB8AC3E}">
        <p14:creationId xmlns:p14="http://schemas.microsoft.com/office/powerpoint/2010/main" val="2177484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1101013"/>
            <a:ext cx="10178322" cy="4778580"/>
          </a:xfrm>
        </p:spPr>
        <p:txBody>
          <a:bodyPr>
            <a:normAutofit/>
          </a:bodyPr>
          <a:lstStyle/>
          <a:p>
            <a:pPr marL="0" indent="0">
              <a:buNone/>
            </a:pPr>
            <a:r>
              <a:rPr lang="en-US" altLang="zh-TW" sz="2400" dirty="0"/>
              <a:t>Mark Davis, President of Unicode Consortium said that trying to release Unicode 14 as planned would put too much strain on the people working on it.</a:t>
            </a:r>
          </a:p>
          <a:p>
            <a:pPr marL="0" indent="0">
              <a:buNone/>
            </a:pPr>
            <a:r>
              <a:rPr lang="en-US" altLang="zh-TW" sz="2400" dirty="0"/>
              <a:t>However, the delay won't stop new emoji from being released in 2020. Emoji included in Unicode 13, which was made available in March 2019 will be released in September.</a:t>
            </a:r>
          </a:p>
          <a:p>
            <a:pPr marL="0" indent="0">
              <a:buNone/>
            </a:pPr>
            <a:r>
              <a:rPr lang="en-US" altLang="zh-TW" sz="2400" dirty="0"/>
              <a:t>People will be able to use 117 new emoji in their messages, including animals like black cats, polar bears and seals. The new emoji will also include the transgender flag, a man feeding a baby, people hugging, and more.</a:t>
            </a:r>
          </a:p>
          <a:p>
            <a:pPr marL="0" indent="0">
              <a:buNone/>
            </a:pPr>
            <a:r>
              <a:rPr lang="en-US" altLang="zh-TW" sz="2400" dirty="0"/>
              <a:t/>
            </a:r>
            <a:br>
              <a:rPr lang="en-US" altLang="zh-TW" sz="2400" dirty="0"/>
            </a:br>
            <a:endParaRPr lang="zh-TW" altLang="en-US" sz="2400" dirty="0"/>
          </a:p>
        </p:txBody>
      </p:sp>
      <p:sp>
        <p:nvSpPr>
          <p:cNvPr id="4" name="文字方塊 3"/>
          <p:cNvSpPr txBox="1"/>
          <p:nvPr/>
        </p:nvSpPr>
        <p:spPr>
          <a:xfrm>
            <a:off x="1408922" y="5271796"/>
            <a:ext cx="9703837" cy="369332"/>
          </a:xfrm>
          <a:prstGeom prst="rect">
            <a:avLst/>
          </a:prstGeom>
          <a:noFill/>
        </p:spPr>
        <p:txBody>
          <a:bodyPr wrap="square" rtlCol="0">
            <a:spAutoFit/>
          </a:bodyPr>
          <a:lstStyle/>
          <a:p>
            <a:r>
              <a:rPr lang="en-US" altLang="zh-TW" dirty="0" smtClean="0"/>
              <a:t>President </a:t>
            </a:r>
            <a:r>
              <a:rPr lang="zh-TW" altLang="en-US" dirty="0" smtClean="0"/>
              <a:t>主席        </a:t>
            </a:r>
            <a:r>
              <a:rPr lang="en-US" altLang="zh-TW" dirty="0" smtClean="0"/>
              <a:t>strain</a:t>
            </a:r>
            <a:r>
              <a:rPr lang="zh-TW" altLang="en-US" dirty="0" smtClean="0"/>
              <a:t> 壓力      </a:t>
            </a:r>
            <a:r>
              <a:rPr lang="en-US" altLang="zh-TW" dirty="0" smtClean="0"/>
              <a:t>transgender </a:t>
            </a:r>
            <a:r>
              <a:rPr lang="zh-TW" altLang="en-US" dirty="0" smtClean="0"/>
              <a:t>跨性別</a:t>
            </a:r>
            <a:endParaRPr lang="zh-TW" altLang="en-US" dirty="0"/>
          </a:p>
        </p:txBody>
      </p:sp>
    </p:spTree>
    <p:extLst>
      <p:ext uri="{BB962C8B-B14F-4D97-AF65-F5344CB8AC3E}">
        <p14:creationId xmlns:p14="http://schemas.microsoft.com/office/powerpoint/2010/main" val="976381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1296955"/>
            <a:ext cx="10178322" cy="4582637"/>
          </a:xfrm>
        </p:spPr>
        <p:txBody>
          <a:bodyPr>
            <a:normAutofit/>
          </a:bodyPr>
          <a:lstStyle/>
          <a:p>
            <a:pPr marL="0" indent="0">
              <a:buNone/>
            </a:pPr>
            <a:r>
              <a:rPr lang="en-US" altLang="zh-TW" sz="2400" dirty="0"/>
              <a:t>Did You Know?</a:t>
            </a:r>
          </a:p>
          <a:p>
            <a:pPr marL="0" indent="0">
              <a:buNone/>
            </a:pPr>
            <a:r>
              <a:rPr lang="en-US" altLang="zh-TW" sz="2400" dirty="0"/>
              <a:t>The first emoji were designed by </a:t>
            </a:r>
            <a:r>
              <a:rPr lang="en-US" altLang="zh-TW" sz="2400" dirty="0" err="1"/>
              <a:t>Shigetaka</a:t>
            </a:r>
            <a:r>
              <a:rPr lang="en-US" altLang="zh-TW" sz="2400" dirty="0"/>
              <a:t> Kurita from Japan in 1998. He developed the first set of 176 in just a month for phone company NTT DoCoMo.</a:t>
            </a:r>
          </a:p>
          <a:p>
            <a:pPr marL="0" indent="0">
              <a:buNone/>
            </a:pPr>
            <a:r>
              <a:rPr lang="en-US" altLang="zh-TW" sz="2400" dirty="0"/>
              <a:t>The Face with Tears of Joy emoji – the face that is laughing and crying at the same time – is the most used one on Twitter. The same emoji was Oxford </a:t>
            </a:r>
            <a:r>
              <a:rPr lang="en-US" altLang="zh-TW" sz="2400" dirty="0" smtClean="0"/>
              <a:t>Dictionaries‘ </a:t>
            </a:r>
            <a:r>
              <a:rPr lang="en-US" altLang="zh-TW" sz="2400" dirty="0"/>
              <a:t>word of the year in 2015</a:t>
            </a:r>
            <a:r>
              <a:rPr lang="en-US" altLang="zh-TW" sz="2400" dirty="0" smtClean="0"/>
              <a:t>.</a:t>
            </a:r>
            <a:r>
              <a:rPr lang="zh-TW" altLang="en-US" sz="2400" dirty="0" smtClean="0"/>
              <a:t>              </a:t>
            </a:r>
            <a:endParaRPr lang="en-US" altLang="zh-TW" sz="2400" dirty="0"/>
          </a:p>
        </p:txBody>
      </p:sp>
    </p:spTree>
    <p:extLst>
      <p:ext uri="{BB962C8B-B14F-4D97-AF65-F5344CB8AC3E}">
        <p14:creationId xmlns:p14="http://schemas.microsoft.com/office/powerpoint/2010/main" val="1380795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15878" y="2467638"/>
            <a:ext cx="9592825" cy="1492132"/>
          </a:xfrm>
        </p:spPr>
        <p:txBody>
          <a:bodyPr>
            <a:normAutofit fontScale="90000"/>
          </a:bodyPr>
          <a:lstStyle/>
          <a:p>
            <a:r>
              <a:rPr lang="zh-TW" altLang="en-US" sz="8000" dirty="0" smtClean="0">
                <a:latin typeface="+mj-ea"/>
              </a:rPr>
              <a:t>問問題時間</a:t>
            </a:r>
            <a:r>
              <a:rPr lang="en-US" altLang="zh-TW" sz="8000" dirty="0" smtClean="0">
                <a:latin typeface="+mj-ea"/>
              </a:rPr>
              <a:t>//</a:t>
            </a:r>
            <a:br>
              <a:rPr lang="en-US" altLang="zh-TW" sz="8000" dirty="0" smtClean="0">
                <a:latin typeface="+mj-ea"/>
              </a:rPr>
            </a:br>
            <a:r>
              <a:rPr lang="zh-TW" altLang="en-US" sz="8000" dirty="0" smtClean="0">
                <a:latin typeface="+mj-ea"/>
              </a:rPr>
              <a:t>討論一下下周要上什麼</a:t>
            </a:r>
            <a:endParaRPr lang="zh-TW" altLang="en-US" sz="8000" dirty="0">
              <a:latin typeface="+mj-ea"/>
            </a:endParaRPr>
          </a:p>
        </p:txBody>
      </p:sp>
    </p:spTree>
    <p:extLst>
      <p:ext uri="{BB962C8B-B14F-4D97-AF65-F5344CB8AC3E}">
        <p14:creationId xmlns:p14="http://schemas.microsoft.com/office/powerpoint/2010/main" val="3287458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66282" y="2435291"/>
            <a:ext cx="10178322" cy="1492132"/>
          </a:xfrm>
        </p:spPr>
        <p:txBody>
          <a:bodyPr>
            <a:noAutofit/>
          </a:bodyPr>
          <a:lstStyle/>
          <a:p>
            <a:r>
              <a:rPr lang="en-US" altLang="zh-TW" sz="16600" b="1" dirty="0" smtClean="0">
                <a:latin typeface="+mj-ea"/>
              </a:rPr>
              <a:t>THE</a:t>
            </a:r>
            <a:r>
              <a:rPr lang="zh-TW" altLang="en-US" sz="16600" b="1" dirty="0" smtClean="0">
                <a:latin typeface="+mj-ea"/>
              </a:rPr>
              <a:t> </a:t>
            </a:r>
            <a:r>
              <a:rPr lang="en-US" altLang="zh-TW" sz="16600" b="1" dirty="0" smtClean="0">
                <a:latin typeface="+mj-ea"/>
              </a:rPr>
              <a:t>END</a:t>
            </a:r>
            <a:endParaRPr lang="zh-TW" altLang="en-US" sz="16600" b="1" dirty="0">
              <a:latin typeface="+mj-ea"/>
            </a:endParaRPr>
          </a:p>
        </p:txBody>
      </p:sp>
    </p:spTree>
    <p:extLst>
      <p:ext uri="{BB962C8B-B14F-4D97-AF65-F5344CB8AC3E}">
        <p14:creationId xmlns:p14="http://schemas.microsoft.com/office/powerpoint/2010/main" val="295995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b="1" dirty="0" smtClean="0"/>
              <a:t>字音字形練習</a:t>
            </a:r>
            <a:endParaRPr lang="zh-TW" altLang="en-US" b="1" dirty="0"/>
          </a:p>
        </p:txBody>
      </p:sp>
      <p:sp>
        <p:nvSpPr>
          <p:cNvPr id="3" name="內容版面配置區 2"/>
          <p:cNvSpPr>
            <a:spLocks noGrp="1"/>
          </p:cNvSpPr>
          <p:nvPr>
            <p:ph idx="1"/>
          </p:nvPr>
        </p:nvSpPr>
        <p:spPr>
          <a:xfrm>
            <a:off x="1251678" y="2286001"/>
            <a:ext cx="4621584" cy="3593591"/>
          </a:xfrm>
        </p:spPr>
        <p:txBody>
          <a:bodyPr>
            <a:normAutofit/>
          </a:bodyPr>
          <a:lstStyle/>
          <a:p>
            <a:r>
              <a:rPr lang="zh-TW" altLang="en-US" dirty="0"/>
              <a:t>泥</a:t>
            </a:r>
            <a:r>
              <a:rPr lang="zh-TW" altLang="en-US" dirty="0" smtClean="0">
                <a:solidFill>
                  <a:srgbClr val="FF0000"/>
                </a:solidFill>
              </a:rPr>
              <a:t>淖 </a:t>
            </a:r>
            <a:r>
              <a:rPr lang="zh-CN" altLang="en-US" dirty="0" smtClean="0">
                <a:solidFill>
                  <a:schemeClr val="tx1"/>
                </a:solidFill>
              </a:rPr>
              <a:t>ㄋ</a:t>
            </a:r>
            <a:r>
              <a:rPr lang="zh-CN" altLang="en-US" dirty="0">
                <a:solidFill>
                  <a:schemeClr val="tx1"/>
                </a:solidFill>
              </a:rPr>
              <a:t>ㄠˋ</a:t>
            </a:r>
            <a:endParaRPr lang="en-US" altLang="zh-TW" dirty="0" smtClean="0">
              <a:solidFill>
                <a:schemeClr val="tx1"/>
              </a:solidFill>
            </a:endParaRPr>
          </a:p>
          <a:p>
            <a:r>
              <a:rPr lang="zh-TW" altLang="en-US" dirty="0" smtClean="0"/>
              <a:t>租</a:t>
            </a:r>
            <a:r>
              <a:rPr lang="zh-TW" altLang="en-US" dirty="0" smtClean="0">
                <a:solidFill>
                  <a:srgbClr val="FF0000"/>
                </a:solidFill>
              </a:rPr>
              <a:t>賃 </a:t>
            </a:r>
            <a:r>
              <a:rPr lang="zh-CN" altLang="en-US" dirty="0" smtClean="0">
                <a:solidFill>
                  <a:schemeClr val="tx1"/>
                </a:solidFill>
              </a:rPr>
              <a:t>ㄌㄧㄣˋ</a:t>
            </a:r>
            <a:endParaRPr lang="en-US" altLang="zh-TW" dirty="0" smtClean="0">
              <a:solidFill>
                <a:schemeClr val="tx1"/>
              </a:solidFill>
            </a:endParaRPr>
          </a:p>
          <a:p>
            <a:r>
              <a:rPr lang="zh-TW" altLang="en-US" dirty="0" smtClean="0"/>
              <a:t>蹂</a:t>
            </a:r>
            <a:r>
              <a:rPr lang="zh-TW" altLang="en-US" dirty="0" smtClean="0">
                <a:solidFill>
                  <a:srgbClr val="FF0000"/>
                </a:solidFill>
              </a:rPr>
              <a:t>躪 </a:t>
            </a:r>
            <a:r>
              <a:rPr lang="zh-CN" altLang="en-US" dirty="0" smtClean="0">
                <a:solidFill>
                  <a:schemeClr val="tx1"/>
                </a:solidFill>
              </a:rPr>
              <a:t>ㄌ</a:t>
            </a:r>
            <a:r>
              <a:rPr lang="zh-CN" altLang="en-US" dirty="0">
                <a:solidFill>
                  <a:schemeClr val="tx1"/>
                </a:solidFill>
              </a:rPr>
              <a:t>ㄧㄣ</a:t>
            </a:r>
            <a:r>
              <a:rPr lang="zh-CN" altLang="en-US" dirty="0" smtClean="0">
                <a:solidFill>
                  <a:schemeClr val="tx1"/>
                </a:solidFill>
              </a:rPr>
              <a:t>ˋ</a:t>
            </a:r>
            <a:endParaRPr lang="en-US" altLang="zh-TW" dirty="0" smtClean="0">
              <a:solidFill>
                <a:srgbClr val="FF0000"/>
              </a:solidFill>
            </a:endParaRPr>
          </a:p>
          <a:p>
            <a:r>
              <a:rPr lang="zh-TW" altLang="en-US" dirty="0" smtClean="0"/>
              <a:t>坎</a:t>
            </a:r>
            <a:r>
              <a:rPr lang="zh-TW" altLang="en-US" dirty="0" smtClean="0">
                <a:solidFill>
                  <a:srgbClr val="FF0000"/>
                </a:solidFill>
              </a:rPr>
              <a:t>坷 </a:t>
            </a:r>
            <a:r>
              <a:rPr lang="zh-CN" altLang="en-US" dirty="0" smtClean="0">
                <a:solidFill>
                  <a:schemeClr val="tx1"/>
                </a:solidFill>
              </a:rPr>
              <a:t>ㄎ</a:t>
            </a:r>
            <a:r>
              <a:rPr lang="zh-CN" altLang="en-US" dirty="0">
                <a:solidFill>
                  <a:schemeClr val="tx1"/>
                </a:solidFill>
              </a:rPr>
              <a:t>ㄜˇ</a:t>
            </a:r>
            <a:endParaRPr lang="en-US" altLang="zh-TW" dirty="0" smtClean="0">
              <a:solidFill>
                <a:schemeClr val="tx1"/>
              </a:solidFill>
            </a:endParaRPr>
          </a:p>
          <a:p>
            <a:r>
              <a:rPr lang="zh-TW" altLang="en-US" dirty="0" smtClean="0"/>
              <a:t>罰</a:t>
            </a:r>
            <a:r>
              <a:rPr lang="zh-TW" altLang="en-US" dirty="0" smtClean="0">
                <a:solidFill>
                  <a:srgbClr val="FF0000"/>
                </a:solidFill>
              </a:rPr>
              <a:t>鍰 </a:t>
            </a:r>
            <a:r>
              <a:rPr lang="zh-CN" altLang="en-US" dirty="0" smtClean="0">
                <a:solidFill>
                  <a:schemeClr val="tx1"/>
                </a:solidFill>
              </a:rPr>
              <a:t>ㄏ</a:t>
            </a:r>
            <a:r>
              <a:rPr lang="zh-CN" altLang="en-US" dirty="0">
                <a:solidFill>
                  <a:schemeClr val="tx1"/>
                </a:solidFill>
              </a:rPr>
              <a:t>ㄨㄢˊ</a:t>
            </a:r>
            <a:endParaRPr lang="en-US" altLang="zh-TW" dirty="0" smtClean="0">
              <a:solidFill>
                <a:schemeClr val="tx1"/>
              </a:solidFill>
            </a:endParaRPr>
          </a:p>
          <a:p>
            <a:r>
              <a:rPr lang="zh-TW" altLang="en-US" dirty="0" smtClean="0">
                <a:solidFill>
                  <a:srgbClr val="FF0000"/>
                </a:solidFill>
              </a:rPr>
              <a:t>涮</a:t>
            </a:r>
            <a:r>
              <a:rPr lang="zh-TW" altLang="en-US" dirty="0" smtClean="0"/>
              <a:t>羊肉 </a:t>
            </a:r>
            <a:r>
              <a:rPr lang="zh-CN" altLang="en-US" dirty="0" smtClean="0">
                <a:solidFill>
                  <a:schemeClr val="tx1"/>
                </a:solidFill>
              </a:rPr>
              <a:t>ㄕ</a:t>
            </a:r>
            <a:r>
              <a:rPr lang="zh-CN" altLang="en-US" dirty="0">
                <a:solidFill>
                  <a:schemeClr val="tx1"/>
                </a:solidFill>
              </a:rPr>
              <a:t>ㄨㄢˋ</a:t>
            </a:r>
            <a:endParaRPr lang="en-US" altLang="zh-TW" dirty="0" smtClean="0">
              <a:solidFill>
                <a:schemeClr val="tx1"/>
              </a:solidFill>
            </a:endParaRPr>
          </a:p>
          <a:p>
            <a:r>
              <a:rPr lang="zh-TW" altLang="en-US" dirty="0">
                <a:solidFill>
                  <a:srgbClr val="FF0000"/>
                </a:solidFill>
              </a:rPr>
              <a:t>炸</a:t>
            </a:r>
            <a:r>
              <a:rPr lang="zh-TW" altLang="en-US" dirty="0" smtClean="0"/>
              <a:t>油條 </a:t>
            </a:r>
            <a:r>
              <a:rPr lang="zh-CN" altLang="en-US" dirty="0" smtClean="0">
                <a:solidFill>
                  <a:schemeClr val="tx1"/>
                </a:solidFill>
              </a:rPr>
              <a:t>ㄓ</a:t>
            </a:r>
            <a:r>
              <a:rPr lang="zh-CN" altLang="en-US" dirty="0">
                <a:solidFill>
                  <a:schemeClr val="tx1"/>
                </a:solidFill>
              </a:rPr>
              <a:t>ㄚˊ</a:t>
            </a:r>
            <a:endParaRPr lang="en-US" altLang="zh-TW" dirty="0" smtClean="0">
              <a:solidFill>
                <a:schemeClr val="tx1"/>
              </a:solidFill>
            </a:endParaRPr>
          </a:p>
          <a:p>
            <a:r>
              <a:rPr lang="zh-TW" altLang="en-US" dirty="0"/>
              <a:t>水</a:t>
            </a:r>
            <a:r>
              <a:rPr lang="zh-TW" altLang="en-US" dirty="0">
                <a:solidFill>
                  <a:srgbClr val="FF0000"/>
                </a:solidFill>
              </a:rPr>
              <a:t>閘</a:t>
            </a:r>
            <a:r>
              <a:rPr lang="zh-TW" altLang="en-US" dirty="0"/>
              <a:t>門 </a:t>
            </a:r>
            <a:r>
              <a:rPr lang="zh-CN" altLang="en-US" dirty="0" smtClean="0">
                <a:solidFill>
                  <a:schemeClr val="tx1"/>
                </a:solidFill>
              </a:rPr>
              <a:t>ㄓ</a:t>
            </a:r>
            <a:r>
              <a:rPr lang="zh-CN" altLang="en-US" dirty="0">
                <a:solidFill>
                  <a:schemeClr val="tx1"/>
                </a:solidFill>
              </a:rPr>
              <a:t>ㄚˊ</a:t>
            </a:r>
            <a:endParaRPr lang="zh-TW" altLang="en-US" dirty="0">
              <a:solidFill>
                <a:schemeClr val="tx1"/>
              </a:solidFill>
            </a:endParaRPr>
          </a:p>
        </p:txBody>
      </p:sp>
      <p:sp>
        <p:nvSpPr>
          <p:cNvPr id="4" name="內容版面配置區 2"/>
          <p:cNvSpPr txBox="1">
            <a:spLocks/>
          </p:cNvSpPr>
          <p:nvPr/>
        </p:nvSpPr>
        <p:spPr>
          <a:xfrm>
            <a:off x="6002455" y="2286001"/>
            <a:ext cx="4621584"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zh-TW" altLang="en-US" dirty="0" smtClean="0">
                <a:solidFill>
                  <a:srgbClr val="FF0000"/>
                </a:solidFill>
              </a:rPr>
              <a:t>否</a:t>
            </a:r>
            <a:r>
              <a:rPr lang="zh-TW" altLang="en-US" dirty="0" smtClean="0"/>
              <a:t>極泰來 </a:t>
            </a:r>
            <a:r>
              <a:rPr lang="zh-CN" altLang="en-US" dirty="0" smtClean="0">
                <a:solidFill>
                  <a:schemeClr val="tx1"/>
                </a:solidFill>
              </a:rPr>
              <a:t>ㄆ</a:t>
            </a:r>
            <a:r>
              <a:rPr lang="zh-CN" altLang="en-US" dirty="0">
                <a:solidFill>
                  <a:schemeClr val="tx1"/>
                </a:solidFill>
              </a:rPr>
              <a:t>ㄧˇ</a:t>
            </a:r>
            <a:endParaRPr lang="en-US" altLang="zh-TW" dirty="0" smtClean="0">
              <a:solidFill>
                <a:schemeClr val="tx1"/>
              </a:solidFill>
            </a:endParaRPr>
          </a:p>
          <a:p>
            <a:r>
              <a:rPr lang="zh-TW" altLang="en-US" dirty="0" smtClean="0">
                <a:solidFill>
                  <a:srgbClr val="FF0000"/>
                </a:solidFill>
              </a:rPr>
              <a:t>驍</a:t>
            </a:r>
            <a:r>
              <a:rPr lang="zh-TW" altLang="en-US" dirty="0" smtClean="0"/>
              <a:t>勇善戰 </a:t>
            </a:r>
            <a:r>
              <a:rPr lang="zh-CN" altLang="en-US" dirty="0" smtClean="0">
                <a:solidFill>
                  <a:schemeClr val="tx1"/>
                </a:solidFill>
              </a:rPr>
              <a:t>ㄒ</a:t>
            </a:r>
            <a:r>
              <a:rPr lang="zh-CN" altLang="en-US" dirty="0">
                <a:solidFill>
                  <a:schemeClr val="tx1"/>
                </a:solidFill>
              </a:rPr>
              <a:t>ㄧㄠ</a:t>
            </a:r>
            <a:endParaRPr lang="en-US" altLang="zh-TW" dirty="0" smtClean="0">
              <a:solidFill>
                <a:schemeClr val="tx1"/>
              </a:solidFill>
            </a:endParaRPr>
          </a:p>
          <a:p>
            <a:r>
              <a:rPr lang="zh-TW" altLang="en-US" dirty="0" smtClean="0"/>
              <a:t>相形見</a:t>
            </a:r>
            <a:r>
              <a:rPr lang="zh-TW" altLang="en-US" dirty="0" smtClean="0">
                <a:solidFill>
                  <a:srgbClr val="FF0000"/>
                </a:solidFill>
              </a:rPr>
              <a:t>絀 </a:t>
            </a:r>
            <a:r>
              <a:rPr lang="zh-CN" altLang="en-US" dirty="0" smtClean="0">
                <a:solidFill>
                  <a:schemeClr val="tx1"/>
                </a:solidFill>
              </a:rPr>
              <a:t>ㄔ</a:t>
            </a:r>
            <a:r>
              <a:rPr lang="zh-CN" altLang="en-US" dirty="0">
                <a:solidFill>
                  <a:schemeClr val="tx1"/>
                </a:solidFill>
              </a:rPr>
              <a:t>ㄨˋ</a:t>
            </a:r>
            <a:endParaRPr lang="en-US" altLang="zh-TW" dirty="0" smtClean="0">
              <a:solidFill>
                <a:schemeClr val="tx1"/>
              </a:solidFill>
            </a:endParaRPr>
          </a:p>
          <a:p>
            <a:r>
              <a:rPr lang="zh-TW" altLang="en-US" dirty="0" smtClean="0"/>
              <a:t>乾</a:t>
            </a:r>
            <a:r>
              <a:rPr lang="zh-TW" altLang="en-US" dirty="0" smtClean="0">
                <a:solidFill>
                  <a:srgbClr val="FF0000"/>
                </a:solidFill>
              </a:rPr>
              <a:t>涸 </a:t>
            </a:r>
            <a:r>
              <a:rPr lang="zh-CN" altLang="en-US" dirty="0" smtClean="0">
                <a:solidFill>
                  <a:schemeClr val="tx1"/>
                </a:solidFill>
              </a:rPr>
              <a:t>ㄏ</a:t>
            </a:r>
            <a:r>
              <a:rPr lang="zh-CN" altLang="en-US" dirty="0">
                <a:solidFill>
                  <a:schemeClr val="tx1"/>
                </a:solidFill>
              </a:rPr>
              <a:t>ㄜˊ</a:t>
            </a:r>
            <a:endParaRPr lang="en-US" altLang="zh-TW" dirty="0" smtClean="0">
              <a:solidFill>
                <a:schemeClr val="tx1"/>
              </a:solidFill>
            </a:endParaRPr>
          </a:p>
          <a:p>
            <a:r>
              <a:rPr lang="zh-TW" altLang="en-US" dirty="0"/>
              <a:t>一</a:t>
            </a:r>
            <a:r>
              <a:rPr lang="zh-TW" altLang="en-US" dirty="0">
                <a:solidFill>
                  <a:srgbClr val="FF0000"/>
                </a:solidFill>
              </a:rPr>
              <a:t>幀</a:t>
            </a:r>
            <a:r>
              <a:rPr lang="zh-TW" altLang="en-US" dirty="0" smtClean="0"/>
              <a:t>畫 </a:t>
            </a:r>
            <a:r>
              <a:rPr lang="zh-CN" altLang="en-US" dirty="0" smtClean="0">
                <a:solidFill>
                  <a:schemeClr val="tx1"/>
                </a:solidFill>
              </a:rPr>
              <a:t>ㄓ</a:t>
            </a:r>
            <a:r>
              <a:rPr lang="zh-CN" altLang="en-US" dirty="0">
                <a:solidFill>
                  <a:schemeClr val="tx1"/>
                </a:solidFill>
              </a:rPr>
              <a:t>ㄥˋ</a:t>
            </a:r>
            <a:endParaRPr lang="en-US" altLang="zh-TW" dirty="0" smtClean="0">
              <a:solidFill>
                <a:schemeClr val="tx1"/>
              </a:solidFill>
            </a:endParaRPr>
          </a:p>
          <a:p>
            <a:r>
              <a:rPr lang="zh-TW" altLang="en-US" dirty="0" smtClean="0">
                <a:solidFill>
                  <a:srgbClr val="FF0000"/>
                </a:solidFill>
              </a:rPr>
              <a:t>觥</a:t>
            </a:r>
            <a:r>
              <a:rPr lang="zh-TW" altLang="en-US" dirty="0" smtClean="0"/>
              <a:t>籌交錯 </a:t>
            </a:r>
            <a:r>
              <a:rPr lang="zh-CN" altLang="en-US" dirty="0" smtClean="0">
                <a:solidFill>
                  <a:schemeClr val="tx1"/>
                </a:solidFill>
              </a:rPr>
              <a:t>ㄍ</a:t>
            </a:r>
            <a:r>
              <a:rPr lang="zh-CN" altLang="en-US" dirty="0">
                <a:solidFill>
                  <a:schemeClr val="tx1"/>
                </a:solidFill>
              </a:rPr>
              <a:t>ㄨㄥ</a:t>
            </a:r>
            <a:endParaRPr lang="en-US" altLang="zh-TW" dirty="0" smtClean="0">
              <a:solidFill>
                <a:schemeClr val="tx1"/>
              </a:solidFill>
            </a:endParaRPr>
          </a:p>
          <a:p>
            <a:r>
              <a:rPr lang="zh-TW" altLang="en-US" dirty="0"/>
              <a:t>至死不</a:t>
            </a:r>
            <a:r>
              <a:rPr lang="zh-TW" altLang="en-US" dirty="0" smtClean="0">
                <a:solidFill>
                  <a:srgbClr val="FF0000"/>
                </a:solidFill>
              </a:rPr>
              <a:t>逾 </a:t>
            </a:r>
            <a:r>
              <a:rPr lang="zh-CN" altLang="en-US" dirty="0" smtClean="0">
                <a:solidFill>
                  <a:schemeClr val="tx1"/>
                </a:solidFill>
              </a:rPr>
              <a:t>ㄩ</a:t>
            </a:r>
            <a:r>
              <a:rPr lang="zh-CN" altLang="en-US" dirty="0">
                <a:solidFill>
                  <a:schemeClr val="tx1"/>
                </a:solidFill>
              </a:rPr>
              <a:t>ˊ</a:t>
            </a:r>
            <a:endParaRPr lang="en-US" altLang="zh-TW" dirty="0" smtClean="0">
              <a:solidFill>
                <a:schemeClr val="tx1"/>
              </a:solidFill>
            </a:endParaRPr>
          </a:p>
          <a:p>
            <a:r>
              <a:rPr lang="zh-TW" altLang="en-US" dirty="0" smtClean="0">
                <a:latin typeface="arial" panose="020B0604020202020204" pitchFamily="34" charset="0"/>
              </a:rPr>
              <a:t>指桑罵</a:t>
            </a:r>
            <a:r>
              <a:rPr lang="zh-TW" altLang="en-US" dirty="0" smtClean="0">
                <a:solidFill>
                  <a:srgbClr val="FF0000"/>
                </a:solidFill>
                <a:latin typeface="arial" panose="020B0604020202020204" pitchFamily="34" charset="0"/>
              </a:rPr>
              <a:t>槐 </a:t>
            </a:r>
            <a:r>
              <a:rPr lang="zh-CN" altLang="en-US" dirty="0" smtClean="0">
                <a:solidFill>
                  <a:schemeClr val="tx1"/>
                </a:solidFill>
                <a:latin typeface="arial" panose="020B0604020202020204" pitchFamily="34" charset="0"/>
              </a:rPr>
              <a:t>ㄏ</a:t>
            </a:r>
            <a:r>
              <a:rPr lang="zh-CN" altLang="en-US" dirty="0">
                <a:solidFill>
                  <a:schemeClr val="tx1"/>
                </a:solidFill>
                <a:latin typeface="arial" panose="020B0604020202020204" pitchFamily="34" charset="0"/>
              </a:rPr>
              <a:t>ㄨㄞˊ</a:t>
            </a:r>
            <a:endParaRPr lang="zh-TW" altLang="en-US" dirty="0">
              <a:solidFill>
                <a:schemeClr val="tx1"/>
              </a:solidFill>
              <a:latin typeface="inherit"/>
            </a:endParaRPr>
          </a:p>
        </p:txBody>
      </p:sp>
    </p:spTree>
    <p:extLst>
      <p:ext uri="{BB962C8B-B14F-4D97-AF65-F5344CB8AC3E}">
        <p14:creationId xmlns:p14="http://schemas.microsoft.com/office/powerpoint/2010/main" val="120718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b="1" dirty="0" smtClean="0"/>
              <a:t>字音字形練習</a:t>
            </a:r>
            <a:endParaRPr lang="zh-TW" altLang="en-US" b="1" dirty="0"/>
          </a:p>
        </p:txBody>
      </p:sp>
      <p:sp>
        <p:nvSpPr>
          <p:cNvPr id="3" name="內容版面配置區 2"/>
          <p:cNvSpPr>
            <a:spLocks noGrp="1"/>
          </p:cNvSpPr>
          <p:nvPr>
            <p:ph idx="1"/>
          </p:nvPr>
        </p:nvSpPr>
        <p:spPr>
          <a:xfrm>
            <a:off x="1251678" y="2286001"/>
            <a:ext cx="4448082" cy="3593591"/>
          </a:xfrm>
        </p:spPr>
        <p:txBody>
          <a:bodyPr/>
          <a:lstStyle/>
          <a:p>
            <a:r>
              <a:rPr lang="zh-TW" altLang="en-US" dirty="0" smtClean="0"/>
              <a:t>風馳電</a:t>
            </a:r>
            <a:r>
              <a:rPr lang="zh-TW" altLang="en-US" dirty="0" smtClean="0">
                <a:solidFill>
                  <a:srgbClr val="FF0000"/>
                </a:solidFill>
              </a:rPr>
              <a:t>掣 </a:t>
            </a:r>
            <a:r>
              <a:rPr lang="zh-CN" altLang="en-US" dirty="0" smtClean="0">
                <a:solidFill>
                  <a:schemeClr val="tx1"/>
                </a:solidFill>
              </a:rPr>
              <a:t>ㄔ</a:t>
            </a:r>
            <a:r>
              <a:rPr lang="zh-CN" altLang="en-US" dirty="0">
                <a:solidFill>
                  <a:schemeClr val="tx1"/>
                </a:solidFill>
              </a:rPr>
              <a:t>ㄜˋ</a:t>
            </a:r>
            <a:endParaRPr lang="en-US" altLang="zh-TW" dirty="0" smtClean="0">
              <a:solidFill>
                <a:schemeClr val="tx1"/>
              </a:solidFill>
            </a:endParaRPr>
          </a:p>
          <a:p>
            <a:r>
              <a:rPr lang="zh-TW" altLang="en-US" dirty="0" smtClean="0"/>
              <a:t>同仇敵</a:t>
            </a:r>
            <a:r>
              <a:rPr lang="zh-TW" altLang="en-US" dirty="0" smtClean="0">
                <a:solidFill>
                  <a:srgbClr val="FF0000"/>
                </a:solidFill>
              </a:rPr>
              <a:t>愾 </a:t>
            </a:r>
            <a:r>
              <a:rPr lang="zh-CN" altLang="en-US" dirty="0" smtClean="0">
                <a:solidFill>
                  <a:schemeClr val="tx1"/>
                </a:solidFill>
              </a:rPr>
              <a:t>ㄎ</a:t>
            </a:r>
            <a:r>
              <a:rPr lang="zh-CN" altLang="en-US" dirty="0">
                <a:solidFill>
                  <a:schemeClr val="tx1"/>
                </a:solidFill>
              </a:rPr>
              <a:t>ㄞˋ</a:t>
            </a:r>
            <a:endParaRPr lang="en-US" altLang="zh-TW" dirty="0" smtClean="0">
              <a:solidFill>
                <a:schemeClr val="tx1"/>
              </a:solidFill>
            </a:endParaRPr>
          </a:p>
          <a:p>
            <a:r>
              <a:rPr lang="zh-TW" altLang="en-US" dirty="0"/>
              <a:t>大筆如</a:t>
            </a:r>
            <a:r>
              <a:rPr lang="zh-TW" altLang="en-US" dirty="0" smtClean="0">
                <a:solidFill>
                  <a:srgbClr val="FF0000"/>
                </a:solidFill>
              </a:rPr>
              <a:t>椽 </a:t>
            </a:r>
            <a:r>
              <a:rPr lang="zh-CN" altLang="en-US" dirty="0" smtClean="0">
                <a:solidFill>
                  <a:schemeClr val="tx1"/>
                </a:solidFill>
              </a:rPr>
              <a:t>ㄔ</a:t>
            </a:r>
            <a:r>
              <a:rPr lang="zh-CN" altLang="en-US" dirty="0">
                <a:solidFill>
                  <a:schemeClr val="tx1"/>
                </a:solidFill>
              </a:rPr>
              <a:t>ㄨㄢˊ</a:t>
            </a:r>
            <a:endParaRPr lang="en-US" altLang="zh-TW" dirty="0" smtClean="0">
              <a:solidFill>
                <a:schemeClr val="tx1"/>
              </a:solidFill>
            </a:endParaRPr>
          </a:p>
          <a:p>
            <a:r>
              <a:rPr lang="zh-TW" altLang="en-US" dirty="0"/>
              <a:t>浪費公</a:t>
            </a:r>
            <a:r>
              <a:rPr lang="zh-TW" altLang="en-US" dirty="0" smtClean="0">
                <a:solidFill>
                  <a:srgbClr val="FF0000"/>
                </a:solidFill>
              </a:rPr>
              <a:t>帑 </a:t>
            </a:r>
            <a:r>
              <a:rPr lang="zh-CN" altLang="en-US" dirty="0" smtClean="0">
                <a:solidFill>
                  <a:schemeClr val="tx1"/>
                </a:solidFill>
              </a:rPr>
              <a:t>ㄊ</a:t>
            </a:r>
            <a:r>
              <a:rPr lang="zh-CN" altLang="en-US" dirty="0">
                <a:solidFill>
                  <a:schemeClr val="tx1"/>
                </a:solidFill>
              </a:rPr>
              <a:t>ㄤˇ</a:t>
            </a:r>
            <a:endParaRPr lang="en-US" altLang="zh-TW" dirty="0" smtClean="0">
              <a:solidFill>
                <a:schemeClr val="tx1"/>
              </a:solidFill>
            </a:endParaRPr>
          </a:p>
          <a:p>
            <a:r>
              <a:rPr lang="zh-TW" altLang="en-US" dirty="0" smtClean="0"/>
              <a:t>自怨自</a:t>
            </a:r>
            <a:r>
              <a:rPr lang="zh-TW" altLang="en-US" dirty="0" smtClean="0">
                <a:solidFill>
                  <a:srgbClr val="FF0000"/>
                </a:solidFill>
              </a:rPr>
              <a:t>艾 </a:t>
            </a:r>
            <a:r>
              <a:rPr lang="zh-CN" altLang="en-US" dirty="0" smtClean="0">
                <a:solidFill>
                  <a:schemeClr val="tx1"/>
                </a:solidFill>
              </a:rPr>
              <a:t>ㄧ</a:t>
            </a:r>
            <a:r>
              <a:rPr lang="zh-CN" altLang="en-US" dirty="0">
                <a:solidFill>
                  <a:schemeClr val="tx1"/>
                </a:solidFill>
              </a:rPr>
              <a:t>ˋ</a:t>
            </a:r>
            <a:endParaRPr lang="en-US" altLang="zh-TW" dirty="0" smtClean="0">
              <a:solidFill>
                <a:schemeClr val="tx1"/>
              </a:solidFill>
            </a:endParaRPr>
          </a:p>
          <a:p>
            <a:r>
              <a:rPr lang="zh-TW" altLang="en-US" dirty="0"/>
              <a:t>斗</a:t>
            </a:r>
            <a:r>
              <a:rPr lang="zh-TW" altLang="en-US" dirty="0">
                <a:solidFill>
                  <a:srgbClr val="FF0000"/>
                </a:solidFill>
              </a:rPr>
              <a:t>杓</a:t>
            </a:r>
            <a:r>
              <a:rPr lang="zh-TW" altLang="en-US" dirty="0"/>
              <a:t>東</a:t>
            </a:r>
            <a:r>
              <a:rPr lang="zh-TW" altLang="en-US" dirty="0" smtClean="0"/>
              <a:t>指 </a:t>
            </a:r>
            <a:r>
              <a:rPr lang="zh-CN" altLang="en-US" dirty="0" smtClean="0">
                <a:solidFill>
                  <a:schemeClr val="tx1"/>
                </a:solidFill>
              </a:rPr>
              <a:t>ㄅ</a:t>
            </a:r>
            <a:r>
              <a:rPr lang="zh-CN" altLang="en-US" dirty="0">
                <a:solidFill>
                  <a:schemeClr val="tx1"/>
                </a:solidFill>
              </a:rPr>
              <a:t>ㄧㄠ</a:t>
            </a:r>
            <a:endParaRPr lang="en-US" altLang="zh-TW" dirty="0" smtClean="0">
              <a:solidFill>
                <a:schemeClr val="tx1"/>
              </a:solidFill>
            </a:endParaRPr>
          </a:p>
          <a:p>
            <a:r>
              <a:rPr lang="zh-TW" altLang="en-US" dirty="0" smtClean="0"/>
              <a:t>地</a:t>
            </a:r>
            <a:r>
              <a:rPr lang="zh-TW" altLang="en-US" dirty="0" smtClean="0">
                <a:solidFill>
                  <a:srgbClr val="FF0000"/>
                </a:solidFill>
              </a:rPr>
              <a:t>塹 </a:t>
            </a:r>
            <a:r>
              <a:rPr lang="zh-CN" altLang="en-US" dirty="0" smtClean="0">
                <a:solidFill>
                  <a:schemeClr val="tx1"/>
                </a:solidFill>
              </a:rPr>
              <a:t>ㄑ</a:t>
            </a:r>
            <a:r>
              <a:rPr lang="zh-CN" altLang="en-US" dirty="0">
                <a:solidFill>
                  <a:schemeClr val="tx1"/>
                </a:solidFill>
              </a:rPr>
              <a:t>ㄧㄢˋ</a:t>
            </a:r>
            <a:endParaRPr lang="en-US" altLang="zh-TW" dirty="0" smtClean="0">
              <a:solidFill>
                <a:schemeClr val="tx1"/>
              </a:solidFill>
            </a:endParaRPr>
          </a:p>
          <a:p>
            <a:r>
              <a:rPr lang="zh-TW" altLang="en-US" dirty="0" smtClean="0"/>
              <a:t>星</a:t>
            </a:r>
            <a:r>
              <a:rPr lang="zh-TW" altLang="en-US" dirty="0" smtClean="0">
                <a:solidFill>
                  <a:srgbClr val="FF0000"/>
                </a:solidFill>
              </a:rPr>
              <a:t>宿 </a:t>
            </a:r>
            <a:r>
              <a:rPr lang="zh-CN" altLang="en-US" dirty="0" smtClean="0">
                <a:solidFill>
                  <a:schemeClr val="tx1"/>
                </a:solidFill>
              </a:rPr>
              <a:t>ㄒ</a:t>
            </a:r>
            <a:r>
              <a:rPr lang="zh-CN" altLang="en-US" dirty="0">
                <a:solidFill>
                  <a:schemeClr val="tx1"/>
                </a:solidFill>
              </a:rPr>
              <a:t>ㄧㄡˋ</a:t>
            </a:r>
            <a:endParaRPr lang="zh-TW" altLang="en-US" dirty="0">
              <a:solidFill>
                <a:schemeClr val="tx1"/>
              </a:solidFill>
            </a:endParaRPr>
          </a:p>
        </p:txBody>
      </p:sp>
      <p:sp>
        <p:nvSpPr>
          <p:cNvPr id="4" name="內容版面配置區 2"/>
          <p:cNvSpPr txBox="1">
            <a:spLocks/>
          </p:cNvSpPr>
          <p:nvPr/>
        </p:nvSpPr>
        <p:spPr>
          <a:xfrm>
            <a:off x="6097998" y="2286001"/>
            <a:ext cx="4448082"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zh-TW" altLang="en-US" dirty="0"/>
              <a:t>絲</a:t>
            </a:r>
            <a:r>
              <a:rPr lang="zh-TW" altLang="en-US" dirty="0" smtClean="0">
                <a:solidFill>
                  <a:srgbClr val="FF0000"/>
                </a:solidFill>
              </a:rPr>
              <a:t>絹 </a:t>
            </a:r>
            <a:r>
              <a:rPr lang="zh-CN" altLang="en-US" dirty="0" smtClean="0">
                <a:solidFill>
                  <a:schemeClr val="tx1"/>
                </a:solidFill>
              </a:rPr>
              <a:t>ㄐ</a:t>
            </a:r>
            <a:r>
              <a:rPr lang="zh-CN" altLang="en-US" dirty="0">
                <a:solidFill>
                  <a:schemeClr val="tx1"/>
                </a:solidFill>
              </a:rPr>
              <a:t>ㄩㄢˋ</a:t>
            </a:r>
            <a:endParaRPr lang="en-US" altLang="zh-TW" dirty="0" smtClean="0">
              <a:solidFill>
                <a:schemeClr val="tx1"/>
              </a:solidFill>
            </a:endParaRPr>
          </a:p>
          <a:p>
            <a:r>
              <a:rPr lang="zh-TW" altLang="en-US" dirty="0">
                <a:solidFill>
                  <a:srgbClr val="FF0000"/>
                </a:solidFill>
              </a:rPr>
              <a:t>甭</a:t>
            </a:r>
            <a:r>
              <a:rPr lang="zh-TW" altLang="en-US" dirty="0" smtClean="0"/>
              <a:t>操心 </a:t>
            </a:r>
            <a:r>
              <a:rPr lang="zh-CN" altLang="en-US" dirty="0" smtClean="0">
                <a:solidFill>
                  <a:schemeClr val="tx1"/>
                </a:solidFill>
              </a:rPr>
              <a:t>ㄅ</a:t>
            </a:r>
            <a:r>
              <a:rPr lang="zh-CN" altLang="en-US" dirty="0">
                <a:solidFill>
                  <a:schemeClr val="tx1"/>
                </a:solidFill>
              </a:rPr>
              <a:t>ㄥˊ</a:t>
            </a:r>
            <a:endParaRPr lang="en-US" altLang="zh-TW" dirty="0" smtClean="0">
              <a:solidFill>
                <a:schemeClr val="tx1"/>
              </a:solidFill>
            </a:endParaRPr>
          </a:p>
          <a:p>
            <a:r>
              <a:rPr lang="zh-TW" altLang="en-US" dirty="0" smtClean="0">
                <a:solidFill>
                  <a:srgbClr val="FF0000"/>
                </a:solidFill>
              </a:rPr>
              <a:t>比比</a:t>
            </a:r>
            <a:r>
              <a:rPr lang="zh-TW" altLang="en-US" dirty="0" smtClean="0"/>
              <a:t>皆是 </a:t>
            </a:r>
            <a:r>
              <a:rPr lang="zh-CN" altLang="en-US" dirty="0" smtClean="0">
                <a:solidFill>
                  <a:schemeClr val="tx1"/>
                </a:solidFill>
              </a:rPr>
              <a:t>ㄅ</a:t>
            </a:r>
            <a:r>
              <a:rPr lang="zh-CN" altLang="en-US" dirty="0">
                <a:solidFill>
                  <a:schemeClr val="tx1"/>
                </a:solidFill>
              </a:rPr>
              <a:t>ㄧˋ</a:t>
            </a:r>
            <a:endParaRPr lang="en-US" altLang="zh-TW" dirty="0" smtClean="0">
              <a:solidFill>
                <a:schemeClr val="tx1"/>
              </a:solidFill>
            </a:endParaRPr>
          </a:p>
          <a:p>
            <a:r>
              <a:rPr lang="zh-TW" altLang="en-US" dirty="0" smtClean="0">
                <a:solidFill>
                  <a:srgbClr val="FF0000"/>
                </a:solidFill>
              </a:rPr>
              <a:t>瞠</a:t>
            </a:r>
            <a:r>
              <a:rPr lang="zh-TW" altLang="en-US" dirty="0" smtClean="0"/>
              <a:t>目結舌 </a:t>
            </a:r>
            <a:r>
              <a:rPr lang="zh-CN" altLang="en-US" dirty="0" smtClean="0">
                <a:solidFill>
                  <a:schemeClr val="tx1"/>
                </a:solidFill>
              </a:rPr>
              <a:t>ㄔ</a:t>
            </a:r>
            <a:r>
              <a:rPr lang="zh-CN" altLang="en-US" dirty="0">
                <a:solidFill>
                  <a:schemeClr val="tx1"/>
                </a:solidFill>
              </a:rPr>
              <a:t>ㄥ</a:t>
            </a:r>
            <a:endParaRPr lang="en-US" altLang="zh-TW" dirty="0" smtClean="0">
              <a:solidFill>
                <a:schemeClr val="tx1"/>
              </a:solidFill>
            </a:endParaRPr>
          </a:p>
          <a:p>
            <a:r>
              <a:rPr lang="zh-TW" altLang="en-US" dirty="0" smtClean="0"/>
              <a:t>同舟共</a:t>
            </a:r>
            <a:r>
              <a:rPr lang="zh-TW" altLang="en-US" dirty="0" smtClean="0">
                <a:solidFill>
                  <a:srgbClr val="FF0000"/>
                </a:solidFill>
              </a:rPr>
              <a:t>濟 </a:t>
            </a:r>
            <a:r>
              <a:rPr lang="zh-CN" altLang="en-US" dirty="0" smtClean="0">
                <a:solidFill>
                  <a:schemeClr val="tx1"/>
                </a:solidFill>
              </a:rPr>
              <a:t>ㄐ</a:t>
            </a:r>
            <a:r>
              <a:rPr lang="zh-CN" altLang="en-US" dirty="0">
                <a:solidFill>
                  <a:schemeClr val="tx1"/>
                </a:solidFill>
              </a:rPr>
              <a:t>ㄧˋ</a:t>
            </a:r>
            <a:endParaRPr lang="en-US" altLang="zh-TW" dirty="0" smtClean="0">
              <a:solidFill>
                <a:schemeClr val="tx1"/>
              </a:solidFill>
            </a:endParaRPr>
          </a:p>
          <a:p>
            <a:r>
              <a:rPr lang="zh-TW" altLang="en-US" dirty="0">
                <a:solidFill>
                  <a:srgbClr val="FF0000"/>
                </a:solidFill>
              </a:rPr>
              <a:t>中</a:t>
            </a:r>
            <a:r>
              <a:rPr lang="zh-TW" altLang="en-US" dirty="0"/>
              <a:t>規</a:t>
            </a:r>
            <a:r>
              <a:rPr lang="zh-TW" altLang="en-US" dirty="0">
                <a:solidFill>
                  <a:srgbClr val="FF0000"/>
                </a:solidFill>
              </a:rPr>
              <a:t>中</a:t>
            </a:r>
            <a:r>
              <a:rPr lang="zh-TW" altLang="en-US" dirty="0" smtClean="0"/>
              <a:t>矩 </a:t>
            </a:r>
            <a:r>
              <a:rPr lang="zh-CN" altLang="en-US" dirty="0" smtClean="0">
                <a:solidFill>
                  <a:schemeClr val="tx1"/>
                </a:solidFill>
              </a:rPr>
              <a:t>ㄓ</a:t>
            </a:r>
            <a:r>
              <a:rPr lang="zh-CN" altLang="en-US" dirty="0">
                <a:solidFill>
                  <a:schemeClr val="tx1"/>
                </a:solidFill>
              </a:rPr>
              <a:t>ㄨㄥˋ</a:t>
            </a:r>
            <a:endParaRPr lang="en-US" altLang="zh-TW" dirty="0" smtClean="0">
              <a:solidFill>
                <a:schemeClr val="tx1"/>
              </a:solidFill>
            </a:endParaRPr>
          </a:p>
          <a:p>
            <a:r>
              <a:rPr lang="zh-TW" altLang="en-US" dirty="0"/>
              <a:t>街</a:t>
            </a:r>
            <a:r>
              <a:rPr lang="zh-TW" altLang="en-US" dirty="0">
                <a:solidFill>
                  <a:srgbClr val="FF0000"/>
                </a:solidFill>
              </a:rPr>
              <a:t>坊</a:t>
            </a:r>
            <a:r>
              <a:rPr lang="zh-TW" altLang="en-US" dirty="0" smtClean="0"/>
              <a:t>鄰居 </a:t>
            </a:r>
            <a:r>
              <a:rPr lang="zh-CN" altLang="en-US" dirty="0" smtClean="0">
                <a:solidFill>
                  <a:schemeClr val="tx1"/>
                </a:solidFill>
              </a:rPr>
              <a:t>ㄈ</a:t>
            </a:r>
            <a:r>
              <a:rPr lang="zh-CN" altLang="en-US" dirty="0">
                <a:solidFill>
                  <a:schemeClr val="tx1"/>
                </a:solidFill>
              </a:rPr>
              <a:t>ㄤ</a:t>
            </a:r>
            <a:endParaRPr lang="en-US" altLang="zh-TW" dirty="0" smtClean="0">
              <a:solidFill>
                <a:schemeClr val="tx1"/>
              </a:solidFill>
            </a:endParaRPr>
          </a:p>
          <a:p>
            <a:r>
              <a:rPr lang="zh-TW" altLang="en-US" dirty="0"/>
              <a:t>人聲雜</a:t>
            </a:r>
            <a:r>
              <a:rPr lang="zh-TW" altLang="en-US" dirty="0" smtClean="0">
                <a:solidFill>
                  <a:srgbClr val="FF0000"/>
                </a:solidFill>
              </a:rPr>
              <a:t>遝 </a:t>
            </a:r>
            <a:r>
              <a:rPr lang="zh-CN" altLang="en-US" dirty="0" smtClean="0">
                <a:solidFill>
                  <a:schemeClr val="tx1"/>
                </a:solidFill>
              </a:rPr>
              <a:t>ㄊ</a:t>
            </a:r>
            <a:r>
              <a:rPr lang="zh-CN" altLang="en-US" dirty="0">
                <a:solidFill>
                  <a:schemeClr val="tx1"/>
                </a:solidFill>
              </a:rPr>
              <a:t>ㄚˋ</a:t>
            </a:r>
            <a:endParaRPr lang="zh-TW" altLang="en-US" dirty="0">
              <a:solidFill>
                <a:schemeClr val="tx1"/>
              </a:solidFill>
            </a:endParaRPr>
          </a:p>
        </p:txBody>
      </p:sp>
    </p:spTree>
    <p:extLst>
      <p:ext uri="{BB962C8B-B14F-4D97-AF65-F5344CB8AC3E}">
        <p14:creationId xmlns:p14="http://schemas.microsoft.com/office/powerpoint/2010/main" val="346065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1302" y="674119"/>
            <a:ext cx="7611156" cy="5708367"/>
          </a:xfrm>
        </p:spPr>
      </p:pic>
    </p:spTree>
    <p:extLst>
      <p:ext uri="{BB962C8B-B14F-4D97-AF65-F5344CB8AC3E}">
        <p14:creationId xmlns:p14="http://schemas.microsoft.com/office/powerpoint/2010/main" val="43133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b="1" dirty="0" smtClean="0"/>
              <a:t>地理整理</a:t>
            </a:r>
            <a:endParaRPr lang="zh-TW" altLang="en-US" b="1" dirty="0"/>
          </a:p>
        </p:txBody>
      </p:sp>
      <p:sp>
        <p:nvSpPr>
          <p:cNvPr id="3" name="內容版面配置區 2"/>
          <p:cNvSpPr>
            <a:spLocks noGrp="1"/>
          </p:cNvSpPr>
          <p:nvPr>
            <p:ph idx="1"/>
          </p:nvPr>
        </p:nvSpPr>
        <p:spPr/>
        <p:txBody>
          <a:bodyPr/>
          <a:lstStyle/>
          <a:p>
            <a:r>
              <a:rPr lang="en-US" altLang="zh-TW" dirty="0">
                <a:hlinkClick r:id="rId2"/>
              </a:rPr>
              <a:t>https://www.nani.com.tw/nani/jlearn/soci/ability/a2_a/a2_a_3.htm</a:t>
            </a:r>
            <a:endParaRPr lang="zh-TW" altLang="en-US" dirty="0"/>
          </a:p>
        </p:txBody>
      </p:sp>
    </p:spTree>
    <p:extLst>
      <p:ext uri="{BB962C8B-B14F-4D97-AF65-F5344CB8AC3E}">
        <p14:creationId xmlns:p14="http://schemas.microsoft.com/office/powerpoint/2010/main" val="2834340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b="1" dirty="0" smtClean="0"/>
              <a:t>地理</a:t>
            </a:r>
            <a:endParaRPr lang="zh-TW" altLang="en-US" b="1" dirty="0"/>
          </a:p>
        </p:txBody>
      </p:sp>
      <p:sp>
        <p:nvSpPr>
          <p:cNvPr id="3" name="內容版面配置區 2"/>
          <p:cNvSpPr>
            <a:spLocks noGrp="1"/>
          </p:cNvSpPr>
          <p:nvPr>
            <p:ph idx="1"/>
          </p:nvPr>
        </p:nvSpPr>
        <p:spPr>
          <a:xfrm>
            <a:off x="1251678" y="1679510"/>
            <a:ext cx="10178322" cy="4732865"/>
          </a:xfrm>
        </p:spPr>
        <p:txBody>
          <a:bodyPr>
            <a:normAutofit/>
          </a:bodyPr>
          <a:lstStyle/>
          <a:p>
            <a:r>
              <a:rPr lang="zh-TW" altLang="en-US" dirty="0" smtClean="0"/>
              <a:t> </a:t>
            </a:r>
            <a:r>
              <a:rPr lang="en-US" altLang="zh-TW" dirty="0"/>
              <a:t>( </a:t>
            </a:r>
            <a:r>
              <a:rPr lang="zh-TW" altLang="en-US" dirty="0" smtClean="0"/>
              <a:t>   </a:t>
            </a:r>
            <a:r>
              <a:rPr lang="en-US" altLang="zh-TW" dirty="0" smtClean="0"/>
              <a:t>A</a:t>
            </a:r>
            <a:r>
              <a:rPr lang="zh-TW" altLang="en-US" dirty="0" smtClean="0"/>
              <a:t>    </a:t>
            </a:r>
            <a:r>
              <a:rPr lang="en-US" altLang="zh-TW" dirty="0" smtClean="0"/>
              <a:t>)</a:t>
            </a:r>
            <a:r>
              <a:rPr lang="zh-TW" altLang="en-US" dirty="0" smtClean="0"/>
              <a:t>「</a:t>
            </a:r>
            <a:r>
              <a:rPr lang="zh-TW" altLang="en-US" dirty="0"/>
              <a:t>一八八○年，發明家愛迪生在美國門洛帕克小鎮的研究所裝設五百個碳絲電燈，轟動震 撼直達歐洲，歐洲各國工程師不惜遠渡重洋，親自去目睹這個如神蹟的發明。五年後臺灣 居民也首次聚在臺北城內，瞪大眼睛對劉銘傳在衙門、街道裝設的電燈嘖嘖稱奇。雖</a:t>
            </a:r>
            <a:r>
              <a:rPr lang="zh-TW" altLang="en-US" dirty="0" smtClean="0"/>
              <a:t>只有寥寥</a:t>
            </a:r>
            <a:r>
              <a:rPr lang="zh-TW" altLang="en-US" dirty="0"/>
              <a:t>幾盞電燈，卻改變傳統用蠟燭、煤油照明方式，成為當時清朝數一數二的現代化創設 。」若以最短距離考量，上文的遠渡重洋，最可能是指橫越哪個海洋？</a:t>
            </a:r>
            <a:r>
              <a:rPr lang="en-US" altLang="zh-TW" dirty="0"/>
              <a:t>〔96.</a:t>
            </a:r>
            <a:r>
              <a:rPr lang="zh-TW" altLang="en-US" dirty="0"/>
              <a:t>第二次基測</a:t>
            </a:r>
            <a:r>
              <a:rPr lang="en-US" altLang="zh-TW" dirty="0"/>
              <a:t>〕 (</a:t>
            </a:r>
            <a:r>
              <a:rPr lang="zh-TW" altLang="en-US" dirty="0"/>
              <a:t>Ａ</a:t>
            </a:r>
            <a:r>
              <a:rPr lang="en-US" altLang="zh-TW" dirty="0"/>
              <a:t>)</a:t>
            </a:r>
            <a:r>
              <a:rPr lang="zh-TW" altLang="en-US" dirty="0"/>
              <a:t>北太平洋 </a:t>
            </a:r>
            <a:r>
              <a:rPr lang="en-US" altLang="zh-TW" dirty="0"/>
              <a:t>(</a:t>
            </a:r>
            <a:r>
              <a:rPr lang="zh-TW" altLang="en-US" dirty="0"/>
              <a:t>Ｂ</a:t>
            </a:r>
            <a:r>
              <a:rPr lang="en-US" altLang="zh-TW" dirty="0"/>
              <a:t>)</a:t>
            </a:r>
            <a:r>
              <a:rPr lang="zh-TW" altLang="en-US" dirty="0"/>
              <a:t>北大西洋 </a:t>
            </a:r>
            <a:r>
              <a:rPr lang="en-US" altLang="zh-TW" dirty="0"/>
              <a:t>(</a:t>
            </a:r>
            <a:r>
              <a:rPr lang="zh-TW" altLang="en-US" dirty="0"/>
              <a:t>Ｃ</a:t>
            </a:r>
            <a:r>
              <a:rPr lang="en-US" altLang="zh-TW" dirty="0"/>
              <a:t>)</a:t>
            </a:r>
            <a:r>
              <a:rPr lang="zh-TW" altLang="en-US" dirty="0"/>
              <a:t>南太平洋 </a:t>
            </a:r>
            <a:r>
              <a:rPr lang="en-US" altLang="zh-TW" dirty="0"/>
              <a:t>(</a:t>
            </a:r>
            <a:r>
              <a:rPr lang="zh-TW" altLang="en-US" dirty="0"/>
              <a:t>Ｄ</a:t>
            </a:r>
            <a:r>
              <a:rPr lang="en-US" altLang="zh-TW" dirty="0"/>
              <a:t>)</a:t>
            </a:r>
            <a:r>
              <a:rPr lang="zh-TW" altLang="en-US" dirty="0"/>
              <a:t>南大西洋</a:t>
            </a:r>
            <a:r>
              <a:rPr lang="zh-TW" altLang="en-US" dirty="0" smtClean="0"/>
              <a:t>。</a:t>
            </a:r>
            <a:endParaRPr lang="en-US" altLang="zh-TW" dirty="0" smtClean="0"/>
          </a:p>
          <a:p>
            <a:r>
              <a:rPr lang="en-US" altLang="zh-TW" dirty="0" smtClean="0"/>
              <a:t>(</a:t>
            </a:r>
            <a:r>
              <a:rPr lang="zh-TW" altLang="en-US" dirty="0" smtClean="0"/>
              <a:t>     </a:t>
            </a:r>
            <a:r>
              <a:rPr lang="en-US" altLang="zh-TW" dirty="0" smtClean="0"/>
              <a:t>B</a:t>
            </a:r>
            <a:r>
              <a:rPr lang="zh-TW" altLang="en-US" dirty="0" smtClean="0"/>
              <a:t>   </a:t>
            </a:r>
            <a:r>
              <a:rPr lang="en-US" altLang="zh-TW" dirty="0" smtClean="0"/>
              <a:t> )</a:t>
            </a:r>
            <a:r>
              <a:rPr lang="zh-TW" altLang="en-US" dirty="0" smtClean="0"/>
              <a:t>附圖</a:t>
            </a:r>
            <a:r>
              <a:rPr lang="zh-TW" altLang="en-US" dirty="0"/>
              <a:t>為陸半球圖，圖一打上「★」的地方位於下列哪一洲？</a:t>
            </a:r>
            <a:r>
              <a:rPr lang="en-US" altLang="zh-TW" dirty="0"/>
              <a:t>〔90.</a:t>
            </a:r>
            <a:r>
              <a:rPr lang="zh-TW" altLang="en-US" dirty="0"/>
              <a:t>第一次基測</a:t>
            </a:r>
            <a:r>
              <a:rPr lang="en-US" altLang="zh-TW" dirty="0"/>
              <a:t>〕 (</a:t>
            </a:r>
            <a:r>
              <a:rPr lang="zh-TW" altLang="en-US" dirty="0"/>
              <a:t>Ａ</a:t>
            </a:r>
            <a:r>
              <a:rPr lang="en-US" altLang="zh-TW" dirty="0"/>
              <a:t>)</a:t>
            </a:r>
            <a:r>
              <a:rPr lang="zh-TW" altLang="en-US" dirty="0"/>
              <a:t>亞洲 </a:t>
            </a:r>
            <a:r>
              <a:rPr lang="en-US" altLang="zh-TW" dirty="0"/>
              <a:t>(</a:t>
            </a:r>
            <a:r>
              <a:rPr lang="zh-TW" altLang="en-US" dirty="0"/>
              <a:t>Ｂ</a:t>
            </a:r>
            <a:r>
              <a:rPr lang="en-US" altLang="zh-TW" dirty="0"/>
              <a:t>)</a:t>
            </a:r>
            <a:r>
              <a:rPr lang="zh-TW" altLang="en-US" dirty="0"/>
              <a:t>歐洲 </a:t>
            </a:r>
            <a:r>
              <a:rPr lang="en-US" altLang="zh-TW" dirty="0"/>
              <a:t>(</a:t>
            </a:r>
            <a:r>
              <a:rPr lang="zh-TW" altLang="en-US" dirty="0"/>
              <a:t>Ｃ</a:t>
            </a:r>
            <a:r>
              <a:rPr lang="en-US" altLang="zh-TW" dirty="0"/>
              <a:t>)</a:t>
            </a:r>
            <a:r>
              <a:rPr lang="zh-TW" altLang="en-US" dirty="0"/>
              <a:t>北美洲 </a:t>
            </a:r>
            <a:r>
              <a:rPr lang="en-US" altLang="zh-TW" dirty="0"/>
              <a:t>(</a:t>
            </a:r>
            <a:r>
              <a:rPr lang="zh-TW" altLang="en-US" dirty="0"/>
              <a:t>Ｄ</a:t>
            </a:r>
            <a:r>
              <a:rPr lang="en-US" altLang="zh-TW" dirty="0"/>
              <a:t>)</a:t>
            </a:r>
            <a:r>
              <a:rPr lang="zh-TW" altLang="en-US" dirty="0"/>
              <a:t>大洋洲。  </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0209" y="4203936"/>
            <a:ext cx="2737847" cy="2524654"/>
          </a:xfrm>
          <a:prstGeom prst="rect">
            <a:avLst/>
          </a:prstGeom>
        </p:spPr>
      </p:pic>
    </p:spTree>
    <p:extLst>
      <p:ext uri="{BB962C8B-B14F-4D97-AF65-F5344CB8AC3E}">
        <p14:creationId xmlns:p14="http://schemas.microsoft.com/office/powerpoint/2010/main" val="38922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316992" y="531846"/>
            <a:ext cx="10178322" cy="5784980"/>
          </a:xfrm>
        </p:spPr>
        <p:txBody>
          <a:bodyPr>
            <a:normAutofit/>
          </a:bodyPr>
          <a:lstStyle/>
          <a:p>
            <a:r>
              <a:rPr lang="en-US" altLang="zh-TW" dirty="0" smtClean="0"/>
              <a:t>(</a:t>
            </a:r>
            <a:r>
              <a:rPr lang="zh-TW" altLang="en-US" dirty="0" smtClean="0"/>
              <a:t>    </a:t>
            </a:r>
            <a:r>
              <a:rPr lang="en-US" altLang="zh-TW" dirty="0" smtClean="0"/>
              <a:t>B</a:t>
            </a:r>
            <a:r>
              <a:rPr lang="zh-TW" altLang="en-US" dirty="0" smtClean="0"/>
              <a:t>   </a:t>
            </a:r>
            <a:r>
              <a:rPr lang="en-US" altLang="zh-TW" dirty="0" smtClean="0"/>
              <a:t> )</a:t>
            </a:r>
            <a:r>
              <a:rPr lang="zh-TW" altLang="en-US" dirty="0" smtClean="0"/>
              <a:t>圖</a:t>
            </a:r>
            <a:r>
              <a:rPr lang="zh-TW" altLang="en-US" dirty="0"/>
              <a:t>五是地球表面水陸分布及各洲占陸地面積比例圖。請根據圖上資料判斷，下列哪一項正 </a:t>
            </a:r>
            <a:r>
              <a:rPr lang="en-US" altLang="zh-TW" dirty="0"/>
              <a:t>2 </a:t>
            </a:r>
            <a:r>
              <a:rPr lang="zh-TW" altLang="en-US" dirty="0"/>
              <a:t>確？</a:t>
            </a:r>
            <a:r>
              <a:rPr lang="en-US" altLang="zh-TW" dirty="0"/>
              <a:t>〔92.</a:t>
            </a:r>
            <a:r>
              <a:rPr lang="zh-TW" altLang="en-US" dirty="0"/>
              <a:t>第二次基測</a:t>
            </a:r>
            <a:r>
              <a:rPr lang="en-US" altLang="zh-TW" dirty="0"/>
              <a:t>〕(</a:t>
            </a:r>
            <a:r>
              <a:rPr lang="zh-TW" altLang="en-US" dirty="0"/>
              <a:t>Ａ</a:t>
            </a:r>
            <a:r>
              <a:rPr lang="en-US" altLang="zh-TW" dirty="0"/>
              <a:t>)</a:t>
            </a:r>
            <a:r>
              <a:rPr lang="zh-TW" altLang="en-US" dirty="0"/>
              <a:t>海洋大部分在北半球 </a:t>
            </a:r>
            <a:r>
              <a:rPr lang="en-US" altLang="zh-TW" dirty="0"/>
              <a:t>(</a:t>
            </a:r>
            <a:r>
              <a:rPr lang="zh-TW" altLang="en-US" dirty="0"/>
              <a:t>Ｂ</a:t>
            </a:r>
            <a:r>
              <a:rPr lang="en-US" altLang="zh-TW" dirty="0"/>
              <a:t>)</a:t>
            </a:r>
            <a:r>
              <a:rPr lang="zh-TW" altLang="en-US" dirty="0"/>
              <a:t>美洲面積的總和比亞洲小 </a:t>
            </a:r>
            <a:r>
              <a:rPr lang="en-US" altLang="zh-TW" dirty="0"/>
              <a:t>(</a:t>
            </a:r>
            <a:r>
              <a:rPr lang="zh-TW" altLang="en-US" dirty="0"/>
              <a:t>Ｃ</a:t>
            </a:r>
            <a:r>
              <a:rPr lang="en-US" altLang="zh-TW" dirty="0"/>
              <a:t>)</a:t>
            </a:r>
            <a:r>
              <a:rPr lang="zh-TW" altLang="en-US" dirty="0"/>
              <a:t>水 半球的面積比陸半球大 </a:t>
            </a:r>
            <a:r>
              <a:rPr lang="en-US" altLang="zh-TW" dirty="0"/>
              <a:t>(</a:t>
            </a:r>
            <a:r>
              <a:rPr lang="zh-TW" altLang="en-US" dirty="0"/>
              <a:t>Ｄ</a:t>
            </a:r>
            <a:r>
              <a:rPr lang="en-US" altLang="zh-TW" dirty="0"/>
              <a:t>)</a:t>
            </a:r>
            <a:r>
              <a:rPr lang="zh-TW" altLang="en-US" dirty="0"/>
              <a:t>非洲面積占地球表面的 </a:t>
            </a:r>
            <a:r>
              <a:rPr lang="en-US" altLang="zh-TW" dirty="0"/>
              <a:t>20</a:t>
            </a:r>
            <a:r>
              <a:rPr lang="zh-TW" altLang="en-US" dirty="0"/>
              <a:t>％。 </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en-US" altLang="zh-TW" dirty="0"/>
              <a:t>( </a:t>
            </a:r>
            <a:r>
              <a:rPr lang="zh-TW" altLang="en-US" dirty="0" smtClean="0"/>
              <a:t>    </a:t>
            </a:r>
            <a:r>
              <a:rPr lang="en-US" altLang="zh-TW" dirty="0" smtClean="0"/>
              <a:t>D</a:t>
            </a:r>
            <a:r>
              <a:rPr lang="zh-TW" altLang="en-US" dirty="0" smtClean="0"/>
              <a:t>   </a:t>
            </a:r>
            <a:r>
              <a:rPr lang="en-US" altLang="zh-TW" dirty="0" smtClean="0"/>
              <a:t>)</a:t>
            </a:r>
            <a:r>
              <a:rPr lang="zh-TW" altLang="en-US" dirty="0" smtClean="0"/>
              <a:t>「</a:t>
            </a:r>
            <a:r>
              <a:rPr lang="zh-TW" altLang="en-US" dirty="0"/>
              <a:t>從臺北到亞松森來回一趟，就等於整整環繞地球一周的距離。」這句話說明亞松森位於 臺北通過地球球心的對面，是距離最遠的城市。依據上述可推測亞松森的位置在下列哪一 地區？</a:t>
            </a:r>
            <a:r>
              <a:rPr lang="en-US" altLang="zh-TW" dirty="0"/>
              <a:t>〔95.</a:t>
            </a:r>
            <a:r>
              <a:rPr lang="zh-TW" altLang="en-US" dirty="0"/>
              <a:t>第一次基測</a:t>
            </a:r>
            <a:r>
              <a:rPr lang="en-US" altLang="zh-TW" dirty="0"/>
              <a:t>〕(</a:t>
            </a:r>
            <a:r>
              <a:rPr lang="zh-TW" altLang="en-US" dirty="0"/>
              <a:t>Ａ</a:t>
            </a:r>
            <a:r>
              <a:rPr lang="en-US" altLang="zh-TW" dirty="0"/>
              <a:t>)</a:t>
            </a:r>
            <a:r>
              <a:rPr lang="zh-TW" altLang="en-US" dirty="0"/>
              <a:t>北半球、東半球 </a:t>
            </a:r>
            <a:r>
              <a:rPr lang="en-US" altLang="zh-TW" dirty="0"/>
              <a:t>(</a:t>
            </a:r>
            <a:r>
              <a:rPr lang="zh-TW" altLang="en-US" dirty="0"/>
              <a:t>Ｂ</a:t>
            </a:r>
            <a:r>
              <a:rPr lang="en-US" altLang="zh-TW" dirty="0"/>
              <a:t>)</a:t>
            </a:r>
            <a:r>
              <a:rPr lang="zh-TW" altLang="en-US" dirty="0"/>
              <a:t>北半球、西半球 </a:t>
            </a:r>
            <a:r>
              <a:rPr lang="en-US" altLang="zh-TW" dirty="0"/>
              <a:t>(</a:t>
            </a:r>
            <a:r>
              <a:rPr lang="zh-TW" altLang="en-US" dirty="0"/>
              <a:t>Ｃ</a:t>
            </a:r>
            <a:r>
              <a:rPr lang="en-US" altLang="zh-TW" dirty="0"/>
              <a:t>)</a:t>
            </a:r>
            <a:r>
              <a:rPr lang="zh-TW" altLang="en-US" dirty="0"/>
              <a:t>南半球、東半 球 </a:t>
            </a:r>
            <a:r>
              <a:rPr lang="en-US" altLang="zh-TW" dirty="0"/>
              <a:t>(</a:t>
            </a:r>
            <a:r>
              <a:rPr lang="zh-TW" altLang="en-US" dirty="0"/>
              <a:t>Ｄ</a:t>
            </a:r>
            <a:r>
              <a:rPr lang="en-US" altLang="zh-TW" dirty="0"/>
              <a:t>)</a:t>
            </a:r>
            <a:r>
              <a:rPr lang="zh-TW" altLang="en-US" dirty="0"/>
              <a:t>南半球、西半球。 </a:t>
            </a:r>
            <a:endParaRPr lang="en-US" altLang="zh-TW" dirty="0" smtClean="0"/>
          </a:p>
          <a:p>
            <a:endParaRPr lang="zh-TW" altLang="en-US" dirty="0"/>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9239" y="1667196"/>
            <a:ext cx="3751781" cy="2550143"/>
          </a:xfrm>
          <a:prstGeom prst="rect">
            <a:avLst/>
          </a:prstGeom>
        </p:spPr>
      </p:pic>
    </p:spTree>
    <p:extLst>
      <p:ext uri="{BB962C8B-B14F-4D97-AF65-F5344CB8AC3E}">
        <p14:creationId xmlns:p14="http://schemas.microsoft.com/office/powerpoint/2010/main" val="3627676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970385"/>
            <a:ext cx="10178322" cy="5383762"/>
          </a:xfrm>
        </p:spPr>
        <p:txBody>
          <a:bodyPr>
            <a:normAutofit/>
          </a:bodyPr>
          <a:lstStyle/>
          <a:p>
            <a:r>
              <a:rPr lang="en-US" altLang="zh-TW" sz="1800" dirty="0" smtClean="0"/>
              <a:t>(</a:t>
            </a:r>
            <a:r>
              <a:rPr lang="zh-TW" altLang="en-US" sz="1800" dirty="0" smtClean="0"/>
              <a:t>      </a:t>
            </a:r>
            <a:r>
              <a:rPr lang="en-US" altLang="zh-TW" sz="1800" dirty="0" smtClean="0"/>
              <a:t>A</a:t>
            </a:r>
            <a:r>
              <a:rPr lang="zh-TW" altLang="en-US" sz="1800" dirty="0" smtClean="0"/>
              <a:t>    </a:t>
            </a:r>
            <a:r>
              <a:rPr lang="en-US" altLang="zh-TW" sz="1800" dirty="0" smtClean="0"/>
              <a:t> )</a:t>
            </a:r>
            <a:r>
              <a:rPr lang="zh-TW" altLang="en-US" sz="1800" dirty="0" smtClean="0"/>
              <a:t>阿</a:t>
            </a:r>
            <a:r>
              <a:rPr lang="zh-TW" altLang="en-US" sz="1800" dirty="0"/>
              <a:t>甘想從大西洋岸走到太平洋岸，完成看到兩大洋的願望。請問：若只考慮下列地區與周 圍海洋的關係，阿甘的願望在哪一個地區無法實現？</a:t>
            </a:r>
            <a:r>
              <a:rPr lang="en-US" altLang="zh-TW" sz="1800" dirty="0"/>
              <a:t>〔94.</a:t>
            </a:r>
            <a:r>
              <a:rPr lang="zh-TW" altLang="en-US" sz="1800" dirty="0"/>
              <a:t>第二次基測</a:t>
            </a:r>
            <a:r>
              <a:rPr lang="en-US" altLang="zh-TW" sz="1800" dirty="0" smtClean="0"/>
              <a:t>〕</a:t>
            </a:r>
          </a:p>
          <a:p>
            <a:pPr marL="0" indent="0">
              <a:buNone/>
            </a:pPr>
            <a:r>
              <a:rPr lang="zh-TW" altLang="en-US" sz="1800" dirty="0"/>
              <a:t> </a:t>
            </a:r>
            <a:r>
              <a:rPr lang="zh-TW" altLang="en-US" sz="1800" dirty="0" smtClean="0"/>
              <a:t>    </a:t>
            </a:r>
            <a:r>
              <a:rPr lang="en-US" altLang="zh-TW" sz="1800" dirty="0" smtClean="0"/>
              <a:t>(</a:t>
            </a:r>
            <a:r>
              <a:rPr lang="zh-TW" altLang="en-US" sz="1800" dirty="0"/>
              <a:t>Ａ</a:t>
            </a:r>
            <a:r>
              <a:rPr lang="en-US" altLang="zh-TW" sz="1800" dirty="0"/>
              <a:t>)</a:t>
            </a:r>
            <a:r>
              <a:rPr lang="zh-TW" altLang="en-US" sz="1800" dirty="0"/>
              <a:t>中國 </a:t>
            </a:r>
            <a:r>
              <a:rPr lang="en-US" altLang="zh-TW" sz="1800" dirty="0"/>
              <a:t>(</a:t>
            </a:r>
            <a:r>
              <a:rPr lang="zh-TW" altLang="en-US" sz="1800" dirty="0"/>
              <a:t>Ｂ</a:t>
            </a:r>
            <a:r>
              <a:rPr lang="en-US" altLang="zh-TW" sz="1800" dirty="0"/>
              <a:t>)</a:t>
            </a:r>
            <a:r>
              <a:rPr lang="zh-TW" altLang="en-US" sz="1800" dirty="0"/>
              <a:t>美 國 </a:t>
            </a:r>
            <a:r>
              <a:rPr lang="en-US" altLang="zh-TW" sz="1800" dirty="0"/>
              <a:t>(</a:t>
            </a:r>
            <a:r>
              <a:rPr lang="zh-TW" altLang="en-US" sz="1800" dirty="0"/>
              <a:t>Ｃ</a:t>
            </a:r>
            <a:r>
              <a:rPr lang="en-US" altLang="zh-TW" sz="1800" dirty="0"/>
              <a:t>)</a:t>
            </a:r>
            <a:r>
              <a:rPr lang="zh-TW" altLang="en-US" sz="1800" dirty="0"/>
              <a:t>加拿大 </a:t>
            </a:r>
            <a:r>
              <a:rPr lang="en-US" altLang="zh-TW" sz="1800" dirty="0"/>
              <a:t>(</a:t>
            </a:r>
            <a:r>
              <a:rPr lang="zh-TW" altLang="en-US" sz="1800" dirty="0"/>
              <a:t>Ｄ</a:t>
            </a:r>
            <a:r>
              <a:rPr lang="en-US" altLang="zh-TW" sz="1800" dirty="0"/>
              <a:t>)</a:t>
            </a:r>
            <a:r>
              <a:rPr lang="zh-TW" altLang="en-US" sz="1800" dirty="0"/>
              <a:t>南極洲</a:t>
            </a:r>
            <a:r>
              <a:rPr lang="zh-TW" altLang="en-US" sz="1800" dirty="0" smtClean="0"/>
              <a:t>。</a:t>
            </a:r>
            <a:endParaRPr lang="en-US" altLang="zh-TW" sz="1800" dirty="0"/>
          </a:p>
          <a:p>
            <a:r>
              <a:rPr lang="en-US" altLang="zh-TW" sz="1800" dirty="0" smtClean="0"/>
              <a:t>(</a:t>
            </a:r>
            <a:r>
              <a:rPr lang="zh-TW" altLang="en-US" sz="1800" dirty="0" smtClean="0"/>
              <a:t>      </a:t>
            </a:r>
            <a:r>
              <a:rPr lang="en-US" altLang="zh-TW" sz="1800" dirty="0" smtClean="0"/>
              <a:t>D</a:t>
            </a:r>
            <a:r>
              <a:rPr lang="zh-TW" altLang="en-US" sz="1800" dirty="0" smtClean="0"/>
              <a:t>    </a:t>
            </a:r>
            <a:r>
              <a:rPr lang="en-US" altLang="zh-TW" sz="1800" dirty="0" smtClean="0"/>
              <a:t> )</a:t>
            </a:r>
            <a:r>
              <a:rPr lang="zh-TW" altLang="en-US" sz="1800" dirty="0" smtClean="0"/>
              <a:t>小</a:t>
            </a:r>
            <a:r>
              <a:rPr lang="zh-TW" altLang="en-US" sz="1800" dirty="0"/>
              <a:t>蘭旅遊日記寫著：「這裡號稱是最大的生物資源寶庫，植物和鳥類種類占世界品種一半 以上，但天氣很悶，讓我覺得不是很舒適。」由敘述可推知，該地區植被種類為下列哪項 ？</a:t>
            </a:r>
            <a:r>
              <a:rPr lang="en-US" altLang="zh-TW" sz="1800" dirty="0"/>
              <a:t>〔92.</a:t>
            </a:r>
            <a:r>
              <a:rPr lang="zh-TW" altLang="en-US" sz="1800" dirty="0"/>
              <a:t>第一次基測</a:t>
            </a:r>
            <a:r>
              <a:rPr lang="en-US" altLang="zh-TW" sz="1800" dirty="0"/>
              <a:t>〕(</a:t>
            </a:r>
            <a:r>
              <a:rPr lang="zh-TW" altLang="en-US" sz="1800" dirty="0"/>
              <a:t>Ａ</a:t>
            </a:r>
            <a:r>
              <a:rPr lang="en-US" altLang="zh-TW" sz="1800" dirty="0"/>
              <a:t>)</a:t>
            </a:r>
            <a:r>
              <a:rPr lang="zh-TW" altLang="en-US" sz="1800" dirty="0"/>
              <a:t>苔原 </a:t>
            </a:r>
            <a:r>
              <a:rPr lang="en-US" altLang="zh-TW" sz="1800" dirty="0"/>
              <a:t>(</a:t>
            </a:r>
            <a:r>
              <a:rPr lang="zh-TW" altLang="en-US" sz="1800" dirty="0"/>
              <a:t>Ｂ</a:t>
            </a:r>
            <a:r>
              <a:rPr lang="en-US" altLang="zh-TW" sz="1800" dirty="0"/>
              <a:t>)</a:t>
            </a:r>
            <a:r>
              <a:rPr lang="zh-TW" altLang="en-US" sz="1800" dirty="0"/>
              <a:t>針葉林 </a:t>
            </a:r>
            <a:r>
              <a:rPr lang="en-US" altLang="zh-TW" sz="1800" dirty="0"/>
              <a:t>(</a:t>
            </a:r>
            <a:r>
              <a:rPr lang="zh-TW" altLang="en-US" sz="1800" dirty="0"/>
              <a:t>Ｃ</a:t>
            </a:r>
            <a:r>
              <a:rPr lang="en-US" altLang="zh-TW" sz="1800" dirty="0"/>
              <a:t>)</a:t>
            </a:r>
            <a:r>
              <a:rPr lang="zh-TW" altLang="en-US" sz="1800" dirty="0"/>
              <a:t>溼草原 </a:t>
            </a:r>
            <a:r>
              <a:rPr lang="en-US" altLang="zh-TW" sz="1800" dirty="0"/>
              <a:t>(</a:t>
            </a:r>
            <a:r>
              <a:rPr lang="zh-TW" altLang="en-US" sz="1800" dirty="0"/>
              <a:t>Ｄ</a:t>
            </a:r>
            <a:r>
              <a:rPr lang="en-US" altLang="zh-TW" sz="1800" dirty="0"/>
              <a:t>)</a:t>
            </a:r>
            <a:r>
              <a:rPr lang="zh-TW" altLang="en-US" sz="1800" dirty="0"/>
              <a:t>熱帶雨林</a:t>
            </a:r>
            <a:r>
              <a:rPr lang="zh-TW" altLang="en-US" sz="1800" dirty="0" smtClean="0"/>
              <a:t>。</a:t>
            </a:r>
            <a:endParaRPr lang="en-US" altLang="zh-TW" sz="1800" dirty="0" smtClean="0"/>
          </a:p>
          <a:p>
            <a:r>
              <a:rPr lang="en-US" altLang="zh-TW" sz="1800" dirty="0"/>
              <a:t>( </a:t>
            </a:r>
            <a:r>
              <a:rPr lang="zh-TW" altLang="en-US" sz="1800" dirty="0" smtClean="0"/>
              <a:t>     </a:t>
            </a:r>
            <a:r>
              <a:rPr lang="en-US" altLang="zh-TW" sz="1800" dirty="0" smtClean="0"/>
              <a:t>A</a:t>
            </a:r>
            <a:r>
              <a:rPr lang="zh-TW" altLang="en-US" sz="1800" dirty="0" smtClean="0"/>
              <a:t>     </a:t>
            </a:r>
            <a:r>
              <a:rPr lang="en-US" altLang="zh-TW" sz="1800" dirty="0" smtClean="0"/>
              <a:t>)</a:t>
            </a:r>
            <a:r>
              <a:rPr lang="zh-TW" altLang="en-US" sz="1800" dirty="0" smtClean="0"/>
              <a:t>「</a:t>
            </a:r>
            <a:r>
              <a:rPr lang="zh-TW" altLang="en-US" sz="1800" dirty="0"/>
              <a:t>在油價飆漲時代，各國紛紛尋求替代能源，其中利用太陽能發電是發展比較成熟的技術 ，但是也有其限制，必須在日照充足、雲層阻擋少、場地空曠的地方設置發電廠。」僅考 慮上述的自然條件，若要設置一大型太陽能發電廠，下列何地最適合</a:t>
            </a:r>
            <a:r>
              <a:rPr lang="zh-TW" altLang="en-US" sz="1800" dirty="0" smtClean="0"/>
              <a:t>？</a:t>
            </a:r>
            <a:endParaRPr lang="en-US" altLang="zh-TW" sz="1800" dirty="0" smtClean="0"/>
          </a:p>
          <a:p>
            <a:pPr marL="0" indent="0">
              <a:buNone/>
            </a:pPr>
            <a:r>
              <a:rPr lang="zh-TW" altLang="en-US" sz="1800" dirty="0"/>
              <a:t> </a:t>
            </a:r>
            <a:r>
              <a:rPr lang="zh-TW" altLang="en-US" sz="1800" dirty="0" smtClean="0"/>
              <a:t> </a:t>
            </a:r>
            <a:r>
              <a:rPr lang="en-US" altLang="zh-TW" sz="1800" dirty="0" smtClean="0"/>
              <a:t>〔</a:t>
            </a:r>
            <a:r>
              <a:rPr lang="en-US" altLang="zh-TW" sz="1800" dirty="0"/>
              <a:t>98.</a:t>
            </a:r>
            <a:r>
              <a:rPr lang="zh-TW" altLang="en-US" sz="1800" dirty="0"/>
              <a:t>第二次基測</a:t>
            </a:r>
            <a:r>
              <a:rPr lang="en-US" altLang="zh-TW" sz="1800" dirty="0"/>
              <a:t>〕 (</a:t>
            </a:r>
            <a:r>
              <a:rPr lang="zh-TW" altLang="en-US" sz="1800" dirty="0"/>
              <a:t>Ａ</a:t>
            </a:r>
            <a:r>
              <a:rPr lang="en-US" altLang="zh-TW" sz="1800" dirty="0"/>
              <a:t>)</a:t>
            </a:r>
            <a:r>
              <a:rPr lang="zh-TW" altLang="en-US" sz="1800" dirty="0"/>
              <a:t>沙漠地區 </a:t>
            </a:r>
            <a:r>
              <a:rPr lang="en-US" altLang="zh-TW" sz="1800" dirty="0"/>
              <a:t>(</a:t>
            </a:r>
            <a:r>
              <a:rPr lang="zh-TW" altLang="en-US" sz="1800" dirty="0"/>
              <a:t>Ｂ</a:t>
            </a:r>
            <a:r>
              <a:rPr lang="en-US" altLang="zh-TW" sz="1800" dirty="0"/>
              <a:t>)</a:t>
            </a:r>
            <a:r>
              <a:rPr lang="zh-TW" altLang="en-US" sz="1800" dirty="0"/>
              <a:t>針葉林區 </a:t>
            </a:r>
            <a:r>
              <a:rPr lang="en-US" altLang="zh-TW" sz="1800" dirty="0"/>
              <a:t>(</a:t>
            </a:r>
            <a:r>
              <a:rPr lang="zh-TW" altLang="en-US" sz="1800" dirty="0"/>
              <a:t>Ｃ</a:t>
            </a:r>
            <a:r>
              <a:rPr lang="en-US" altLang="zh-TW" sz="1800" dirty="0"/>
              <a:t>)</a:t>
            </a:r>
            <a:r>
              <a:rPr lang="zh-TW" altLang="en-US" sz="1800" dirty="0"/>
              <a:t>兩極地區 </a:t>
            </a:r>
            <a:r>
              <a:rPr lang="en-US" altLang="zh-TW" sz="1800" dirty="0"/>
              <a:t>(</a:t>
            </a:r>
            <a:r>
              <a:rPr lang="zh-TW" altLang="en-US" sz="1800" dirty="0"/>
              <a:t>Ｄ</a:t>
            </a:r>
            <a:r>
              <a:rPr lang="en-US" altLang="zh-TW" sz="1800" dirty="0"/>
              <a:t>)</a:t>
            </a:r>
            <a:r>
              <a:rPr lang="zh-TW" altLang="en-US" sz="1800" dirty="0"/>
              <a:t>熱帶雨林區。 </a:t>
            </a:r>
            <a:endParaRPr lang="en-US" altLang="zh-TW" sz="1800" dirty="0" smtClean="0"/>
          </a:p>
          <a:p>
            <a:r>
              <a:rPr lang="en-US" altLang="zh-TW" sz="1800" dirty="0" smtClean="0"/>
              <a:t>(</a:t>
            </a:r>
            <a:r>
              <a:rPr lang="zh-TW" altLang="en-US" sz="1800" dirty="0" smtClean="0"/>
              <a:t>      </a:t>
            </a:r>
            <a:r>
              <a:rPr lang="en-US" altLang="zh-TW" sz="1800" dirty="0" smtClean="0"/>
              <a:t>B</a:t>
            </a:r>
            <a:r>
              <a:rPr lang="zh-TW" altLang="en-US" sz="1800" dirty="0" smtClean="0"/>
              <a:t>    </a:t>
            </a:r>
            <a:r>
              <a:rPr lang="en-US" altLang="zh-TW" sz="1800" dirty="0" smtClean="0"/>
              <a:t> )</a:t>
            </a:r>
            <a:r>
              <a:rPr lang="zh-TW" altLang="en-US" sz="1800" dirty="0" smtClean="0"/>
              <a:t>某</a:t>
            </a:r>
            <a:r>
              <a:rPr lang="zh-TW" altLang="en-US" sz="1800" dirty="0"/>
              <a:t>公司經理為了拓展市場，搭機到泰國曼谷考察業務，然後利用假期到卡達杜哈（位於西 亞）亞運會場為中華隊加油，最後前往德國法蘭克福拜訪客戶。在他所停留的三個都市中 ，最不容易看到下列哪一種宗教建築？</a:t>
            </a:r>
            <a:r>
              <a:rPr lang="en-US" altLang="zh-TW" sz="1800" dirty="0"/>
              <a:t>〔97.</a:t>
            </a:r>
            <a:r>
              <a:rPr lang="zh-TW" altLang="en-US" sz="1800" dirty="0"/>
              <a:t>第一次基測</a:t>
            </a:r>
            <a:r>
              <a:rPr lang="en-US" altLang="zh-TW" sz="1800" dirty="0"/>
              <a:t>〕(</a:t>
            </a:r>
            <a:r>
              <a:rPr lang="zh-TW" altLang="en-US" sz="1800" dirty="0"/>
              <a:t>Ａ</a:t>
            </a:r>
            <a:r>
              <a:rPr lang="en-US" altLang="zh-TW" sz="1800" dirty="0"/>
              <a:t>)</a:t>
            </a:r>
            <a:r>
              <a:rPr lang="zh-TW" altLang="en-US" sz="1800" dirty="0"/>
              <a:t>佛教寺廟 </a:t>
            </a:r>
            <a:r>
              <a:rPr lang="en-US" altLang="zh-TW" sz="1800" dirty="0"/>
              <a:t>(</a:t>
            </a:r>
            <a:r>
              <a:rPr lang="zh-TW" altLang="en-US" sz="1800" dirty="0"/>
              <a:t>Ｂ</a:t>
            </a:r>
            <a:r>
              <a:rPr lang="en-US" altLang="zh-TW" sz="1800" dirty="0"/>
              <a:t>)</a:t>
            </a:r>
            <a:r>
              <a:rPr lang="zh-TW" altLang="en-US" sz="1800" dirty="0"/>
              <a:t>印度教寺廟 </a:t>
            </a:r>
            <a:r>
              <a:rPr lang="en-US" altLang="zh-TW" sz="1800" dirty="0"/>
              <a:t>(</a:t>
            </a:r>
            <a:r>
              <a:rPr lang="zh-TW" altLang="en-US" sz="1800" dirty="0"/>
              <a:t>Ｃ</a:t>
            </a:r>
            <a:r>
              <a:rPr lang="en-US" altLang="zh-TW" sz="1800" dirty="0"/>
              <a:t>)</a:t>
            </a:r>
            <a:r>
              <a:rPr lang="zh-TW" altLang="en-US" sz="1800" dirty="0"/>
              <a:t>基督教教堂 </a:t>
            </a:r>
            <a:r>
              <a:rPr lang="en-US" altLang="zh-TW" sz="1800" dirty="0"/>
              <a:t>(</a:t>
            </a:r>
            <a:r>
              <a:rPr lang="zh-TW" altLang="en-US" sz="1800" dirty="0"/>
              <a:t>Ｄ</a:t>
            </a:r>
            <a:r>
              <a:rPr lang="en-US" altLang="zh-TW" sz="1800" dirty="0"/>
              <a:t>)</a:t>
            </a:r>
            <a:r>
              <a:rPr lang="zh-TW" altLang="en-US" sz="1800" dirty="0"/>
              <a:t>伊斯蘭教清真寺。 </a:t>
            </a:r>
            <a:endParaRPr lang="en-US" altLang="zh-TW" sz="1800" dirty="0" smtClean="0"/>
          </a:p>
        </p:txBody>
      </p:sp>
    </p:spTree>
    <p:extLst>
      <p:ext uri="{BB962C8B-B14F-4D97-AF65-F5344CB8AC3E}">
        <p14:creationId xmlns:p14="http://schemas.microsoft.com/office/powerpoint/2010/main" val="4064455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765111"/>
            <a:ext cx="10178322" cy="5589036"/>
          </a:xfrm>
        </p:spPr>
        <p:txBody>
          <a:bodyPr>
            <a:normAutofit/>
          </a:bodyPr>
          <a:lstStyle/>
          <a:p>
            <a:r>
              <a:rPr lang="en-US" altLang="zh-TW" dirty="0"/>
              <a:t>(</a:t>
            </a:r>
            <a:r>
              <a:rPr lang="zh-TW" altLang="en-US" dirty="0"/>
              <a:t>    </a:t>
            </a:r>
            <a:r>
              <a:rPr lang="zh-TW" altLang="en-US" dirty="0" smtClean="0"/>
              <a:t> </a:t>
            </a:r>
            <a:r>
              <a:rPr lang="en-US" altLang="zh-TW" dirty="0"/>
              <a:t>C</a:t>
            </a:r>
            <a:r>
              <a:rPr lang="zh-TW" altLang="en-US" dirty="0"/>
              <a:t>    </a:t>
            </a:r>
            <a:r>
              <a:rPr lang="en-US" altLang="zh-TW" dirty="0"/>
              <a:t>)</a:t>
            </a:r>
            <a:r>
              <a:rPr lang="zh-TW" altLang="en-US" dirty="0"/>
              <a:t>附圖為全球各緯度降水量與蒸發散量變化情形。當一地蒸發散量 小於降水量為「剩水區」，反之為「缺水區」。甲、乙二區塊代 表的水文現象，主要是受何者影響？</a:t>
            </a:r>
            <a:r>
              <a:rPr lang="en-US" altLang="zh-TW" dirty="0"/>
              <a:t>〔99.</a:t>
            </a:r>
            <a:r>
              <a:rPr lang="zh-TW" altLang="en-US" dirty="0"/>
              <a:t>第一次基測</a:t>
            </a:r>
            <a:r>
              <a:rPr lang="en-US" altLang="zh-TW" dirty="0"/>
              <a:t>〕(</a:t>
            </a:r>
            <a:r>
              <a:rPr lang="zh-TW" altLang="en-US" dirty="0"/>
              <a:t>Ａ</a:t>
            </a:r>
            <a:r>
              <a:rPr lang="en-US" altLang="zh-TW" dirty="0"/>
              <a:t>)</a:t>
            </a:r>
            <a:r>
              <a:rPr lang="zh-TW" altLang="en-US" dirty="0"/>
              <a:t>位 寒、暖流交會處 </a:t>
            </a:r>
            <a:r>
              <a:rPr lang="en-US" altLang="zh-TW" dirty="0"/>
              <a:t>(</a:t>
            </a:r>
            <a:r>
              <a:rPr lang="zh-TW" altLang="en-US" dirty="0"/>
              <a:t>Ｂ</a:t>
            </a:r>
            <a:r>
              <a:rPr lang="en-US" altLang="zh-TW" dirty="0"/>
              <a:t>)</a:t>
            </a:r>
            <a:r>
              <a:rPr lang="zh-TW" altLang="en-US" dirty="0"/>
              <a:t>為西風帶的背風側 </a:t>
            </a:r>
            <a:r>
              <a:rPr lang="en-US" altLang="zh-TW" dirty="0"/>
              <a:t>(</a:t>
            </a:r>
            <a:r>
              <a:rPr lang="zh-TW" altLang="en-US" dirty="0"/>
              <a:t>Ｃ</a:t>
            </a:r>
            <a:r>
              <a:rPr lang="en-US" altLang="zh-TW" dirty="0"/>
              <a:t>)</a:t>
            </a:r>
            <a:r>
              <a:rPr lang="zh-TW" altLang="en-US" dirty="0"/>
              <a:t>副熱帶高氣壓籠罩 </a:t>
            </a:r>
            <a:r>
              <a:rPr lang="en-US" altLang="zh-TW" dirty="0"/>
              <a:t>(</a:t>
            </a:r>
            <a:r>
              <a:rPr lang="zh-TW" altLang="en-US" dirty="0"/>
              <a:t>Ｄ</a:t>
            </a:r>
            <a:r>
              <a:rPr lang="en-US" altLang="zh-TW" dirty="0"/>
              <a:t>)</a:t>
            </a:r>
            <a:r>
              <a:rPr lang="zh-TW" altLang="en-US" dirty="0"/>
              <a:t>日照強且對流旺盛。 </a:t>
            </a:r>
            <a:endParaRPr lang="en-US" altLang="zh-TW" dirty="0" smtClean="0"/>
          </a:p>
          <a:p>
            <a:endParaRPr lang="en-US" altLang="zh-TW" b="1" dirty="0" smtClean="0"/>
          </a:p>
          <a:p>
            <a:endParaRPr lang="en-US" altLang="zh-TW" b="1" dirty="0"/>
          </a:p>
          <a:p>
            <a:endParaRPr lang="en-US" altLang="zh-TW" b="1" dirty="0" smtClean="0"/>
          </a:p>
          <a:p>
            <a:endParaRPr lang="en-US" altLang="zh-TW" b="1" dirty="0"/>
          </a:p>
          <a:p>
            <a:endParaRPr lang="en-US" altLang="zh-TW" b="1" dirty="0" smtClean="0"/>
          </a:p>
          <a:p>
            <a:endParaRPr lang="en-US" altLang="zh-TW" b="1" dirty="0"/>
          </a:p>
          <a:p>
            <a:r>
              <a:rPr lang="en-US" altLang="zh-TW" dirty="0" smtClean="0"/>
              <a:t>(</a:t>
            </a:r>
            <a:r>
              <a:rPr lang="zh-TW" altLang="en-US" dirty="0" smtClean="0"/>
              <a:t>     </a:t>
            </a:r>
            <a:r>
              <a:rPr lang="en-US" altLang="zh-TW" dirty="0" smtClean="0"/>
              <a:t>D</a:t>
            </a:r>
            <a:r>
              <a:rPr lang="zh-TW" altLang="en-US" dirty="0" smtClean="0"/>
              <a:t>   </a:t>
            </a:r>
            <a:r>
              <a:rPr lang="en-US" altLang="zh-TW" dirty="0" smtClean="0"/>
              <a:t> )</a:t>
            </a:r>
            <a:r>
              <a:rPr lang="zh-TW" altLang="en-US" dirty="0" smtClean="0"/>
              <a:t>「</a:t>
            </a:r>
            <a:r>
              <a:rPr lang="zh-TW" altLang="en-US" dirty="0"/>
              <a:t>阿米國總人口數由 </a:t>
            </a:r>
            <a:r>
              <a:rPr lang="en-US" altLang="zh-TW" dirty="0"/>
              <a:t>50 </a:t>
            </a:r>
            <a:r>
              <a:rPr lang="zh-TW" altLang="en-US" dirty="0"/>
              <a:t>萬增加至 </a:t>
            </a:r>
            <a:r>
              <a:rPr lang="en-US" altLang="zh-TW" dirty="0"/>
              <a:t>100 </a:t>
            </a:r>
            <a:r>
              <a:rPr lang="zh-TW" altLang="en-US" dirty="0"/>
              <a:t>萬，大約經過三十五年；由 </a:t>
            </a:r>
            <a:r>
              <a:rPr lang="en-US" altLang="zh-TW" dirty="0"/>
              <a:t>100 </a:t>
            </a:r>
            <a:r>
              <a:rPr lang="zh-TW" altLang="en-US" dirty="0"/>
              <a:t>萬增加至 </a:t>
            </a:r>
            <a:r>
              <a:rPr lang="en-US" altLang="zh-TW" dirty="0"/>
              <a:t>200 </a:t>
            </a:r>
            <a:r>
              <a:rPr lang="zh-TW" altLang="en-US" dirty="0"/>
              <a:t>萬，大 約經過三十年。」由上述的內容可知阿米國有哪一種人口現象？</a:t>
            </a:r>
            <a:r>
              <a:rPr lang="en-US" altLang="zh-TW" dirty="0"/>
              <a:t>〔95.</a:t>
            </a:r>
            <a:r>
              <a:rPr lang="zh-TW" altLang="en-US" dirty="0"/>
              <a:t>第二次基測</a:t>
            </a:r>
            <a:r>
              <a:rPr lang="en-US" altLang="zh-TW" dirty="0"/>
              <a:t>〕 (</a:t>
            </a:r>
            <a:r>
              <a:rPr lang="zh-TW" altLang="en-US" dirty="0"/>
              <a:t>Ａ</a:t>
            </a:r>
            <a:r>
              <a:rPr lang="en-US" altLang="zh-TW" dirty="0"/>
              <a:t>)</a:t>
            </a:r>
            <a:r>
              <a:rPr lang="zh-TW" altLang="en-US" dirty="0"/>
              <a:t>人口加倍時間增長，成長趨緩 </a:t>
            </a:r>
            <a:r>
              <a:rPr lang="en-US" altLang="zh-TW" dirty="0"/>
              <a:t>(</a:t>
            </a:r>
            <a:r>
              <a:rPr lang="zh-TW" altLang="en-US" dirty="0"/>
              <a:t>Ｂ</a:t>
            </a:r>
            <a:r>
              <a:rPr lang="en-US" altLang="zh-TW" dirty="0"/>
              <a:t>)</a:t>
            </a:r>
            <a:r>
              <a:rPr lang="zh-TW" altLang="en-US" dirty="0"/>
              <a:t>人口加倍時間增長，成長增速 </a:t>
            </a:r>
            <a:r>
              <a:rPr lang="en-US" altLang="zh-TW" dirty="0"/>
              <a:t>(</a:t>
            </a:r>
            <a:r>
              <a:rPr lang="zh-TW" altLang="en-US" dirty="0"/>
              <a:t>Ｃ</a:t>
            </a:r>
            <a:r>
              <a:rPr lang="en-US" altLang="zh-TW" dirty="0"/>
              <a:t>)</a:t>
            </a:r>
            <a:r>
              <a:rPr lang="zh-TW" altLang="en-US" dirty="0"/>
              <a:t>人口加倍時 間縮短，成長趨緩 </a:t>
            </a:r>
            <a:r>
              <a:rPr lang="en-US" altLang="zh-TW" dirty="0"/>
              <a:t>(</a:t>
            </a:r>
            <a:r>
              <a:rPr lang="zh-TW" altLang="en-US" dirty="0"/>
              <a:t>Ｄ</a:t>
            </a:r>
            <a:r>
              <a:rPr lang="en-US" altLang="zh-TW" dirty="0"/>
              <a:t>)</a:t>
            </a:r>
            <a:r>
              <a:rPr lang="zh-TW" altLang="en-US" dirty="0"/>
              <a:t>人口加倍時間縮短，成長增速。 </a:t>
            </a:r>
            <a:endParaRPr lang="zh-TW" altLang="en-US" b="1" dirty="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329" y="1931221"/>
            <a:ext cx="2956152" cy="2782261"/>
          </a:xfrm>
          <a:prstGeom prst="rect">
            <a:avLst/>
          </a:prstGeom>
        </p:spPr>
      </p:pic>
    </p:spTree>
    <p:extLst>
      <p:ext uri="{BB962C8B-B14F-4D97-AF65-F5344CB8AC3E}">
        <p14:creationId xmlns:p14="http://schemas.microsoft.com/office/powerpoint/2010/main" val="1897178054"/>
      </p:ext>
    </p:extLst>
  </p:cSld>
  <p:clrMapOvr>
    <a:masterClrMapping/>
  </p:clrMapOvr>
</p:sld>
</file>

<file path=ppt/theme/theme1.xml><?xml version="1.0" encoding="utf-8"?>
<a:theme xmlns:a="http://schemas.openxmlformats.org/drawingml/2006/main" name="佈景主題1">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佈景主題1" id="{4E6FDFDC-1542-4005-A01E-6422582E710A}" vid="{5306BE73-58DA-41D0-9ED8-26F2CDC7C4FE}"/>
    </a:ext>
  </a:extLst>
</a:theme>
</file>

<file path=docProps/app.xml><?xml version="1.0" encoding="utf-8"?>
<Properties xmlns="http://schemas.openxmlformats.org/officeDocument/2006/extended-properties" xmlns:vt="http://schemas.openxmlformats.org/officeDocument/2006/docPropsVTypes">
  <Template/>
  <TotalTime>3061</TotalTime>
  <Words>1792</Words>
  <Application>Microsoft Office PowerPoint</Application>
  <PresentationFormat>寬螢幕</PresentationFormat>
  <Paragraphs>99</Paragraphs>
  <Slides>19</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19</vt:i4>
      </vt:variant>
    </vt:vector>
  </HeadingPairs>
  <TitlesOfParts>
    <vt:vector size="27" baseType="lpstr">
      <vt:lpstr>方正舒体</vt:lpstr>
      <vt:lpstr>inherit</vt:lpstr>
      <vt:lpstr>微軟正黑體</vt:lpstr>
      <vt:lpstr>Arial</vt:lpstr>
      <vt:lpstr>Arial</vt:lpstr>
      <vt:lpstr>Garamond</vt:lpstr>
      <vt:lpstr>Gill Sans MT</vt:lpstr>
      <vt:lpstr>佈景主題1</vt:lpstr>
      <vt:lpstr>第五周 日常練習</vt:lpstr>
      <vt:lpstr>字音字形練習</vt:lpstr>
      <vt:lpstr>字音字形練習</vt:lpstr>
      <vt:lpstr>PowerPoint 簡報</vt:lpstr>
      <vt:lpstr>地理整理</vt:lpstr>
      <vt:lpstr>地理</vt:lpstr>
      <vt:lpstr>PowerPoint 簡報</vt:lpstr>
      <vt:lpstr>PowerPoint 簡報</vt:lpstr>
      <vt:lpstr>PowerPoint 簡報</vt:lpstr>
      <vt:lpstr>PowerPoint 簡報</vt:lpstr>
      <vt:lpstr>PowerPoint 簡報</vt:lpstr>
      <vt:lpstr>閱讀測驗</vt:lpstr>
      <vt:lpstr>PowerPoint 簡報</vt:lpstr>
      <vt:lpstr>克漏字練習</vt:lpstr>
      <vt:lpstr>No New Emoji in 2021 Because of Coronavirus</vt:lpstr>
      <vt:lpstr>PowerPoint 簡報</vt:lpstr>
      <vt:lpstr>PowerPoint 簡報</vt:lpstr>
      <vt:lpstr>問問題時間// 討論一下下周要上什麼</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第二周 段考複習</dc:title>
  <dc:creator>Anna Huang</dc:creator>
  <cp:lastModifiedBy>Anna Huang</cp:lastModifiedBy>
  <cp:revision>98</cp:revision>
  <dcterms:created xsi:type="dcterms:W3CDTF">2020-03-28T05:59:23Z</dcterms:created>
  <dcterms:modified xsi:type="dcterms:W3CDTF">2020-04-27T07:30:38Z</dcterms:modified>
</cp:coreProperties>
</file>