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5">
  <p:sldMasterIdLst>
    <p:sldMasterId id="2147483768" r:id="rId1"/>
  </p:sldMasterIdLst>
  <p:sldIdLst>
    <p:sldId id="256" r:id="rId2"/>
    <p:sldId id="301" r:id="rId3"/>
    <p:sldId id="286" r:id="rId4"/>
    <p:sldId id="287" r:id="rId5"/>
    <p:sldId id="288" r:id="rId6"/>
    <p:sldId id="289" r:id="rId7"/>
    <p:sldId id="294" r:id="rId8"/>
    <p:sldId id="290" r:id="rId9"/>
    <p:sldId id="291" r:id="rId10"/>
    <p:sldId id="292" r:id="rId11"/>
    <p:sldId id="293" r:id="rId12"/>
    <p:sldId id="300" r:id="rId13"/>
    <p:sldId id="298" r:id="rId14"/>
    <p:sldId id="299" r:id="rId15"/>
    <p:sldId id="295" r:id="rId16"/>
    <p:sldId id="296" r:id="rId17"/>
    <p:sldId id="297" r:id="rId18"/>
    <p:sldId id="266"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17EC997-6A96-4CB9-B479-3834AE4E7BB3}">
          <p14:sldIdLst>
            <p14:sldId id="256"/>
            <p14:sldId id="301"/>
            <p14:sldId id="286"/>
            <p14:sldId id="287"/>
            <p14:sldId id="288"/>
            <p14:sldId id="289"/>
            <p14:sldId id="294"/>
            <p14:sldId id="290"/>
            <p14:sldId id="291"/>
            <p14:sldId id="292"/>
            <p14:sldId id="293"/>
            <p14:sldId id="300"/>
            <p14:sldId id="298"/>
            <p14:sldId id="299"/>
            <p14:sldId id="295"/>
            <p14:sldId id="296"/>
            <p14:sldId id="297"/>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smtClean="0"/>
              <a:pPr/>
              <a:t>5/11/2020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smtClean="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60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4606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07183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67377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smtClean="0"/>
              <a:pPr/>
              <a:t>5/11/2020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smtClean="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6670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244734052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257300"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633864" y="2909102"/>
            <a:ext cx="4800600" cy="299639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6409869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100738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47505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smtClean="0"/>
              <a:t>5/11/2020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844346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smtClean="0"/>
              <a:t>5/11/2020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smtClean="0"/>
              <a:t>‹#›</a:t>
            </a:fld>
            <a:endParaRPr lang="en-US" dirty="0"/>
          </a:p>
        </p:txBody>
      </p:sp>
    </p:spTree>
    <p:extLst>
      <p:ext uri="{BB962C8B-B14F-4D97-AF65-F5344CB8AC3E}">
        <p14:creationId xmlns:p14="http://schemas.microsoft.com/office/powerpoint/2010/main" val="358220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smtClean="0"/>
              <a:pPr/>
              <a:t>5/11/2020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1457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z_10hE5CJgQ" TargetMode="External"/><Relationship Id="rId2" Type="http://schemas.openxmlformats.org/officeDocument/2006/relationships/hyperlink" Target="https://www.youtube.com/watch?v=gjjiuSh5a9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lidesplayer.com/slide/11516819/" TargetMode="External"/><Relationship Id="rId2" Type="http://schemas.openxmlformats.org/officeDocument/2006/relationships/hyperlink" Target="https://www.xmind.net/embed/gxL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ctrTitle"/>
          </p:nvPr>
        </p:nvSpPr>
        <p:spPr/>
        <p:txBody>
          <a:bodyPr/>
          <a:lstStyle/>
          <a:p>
            <a:pPr>
              <a:lnSpc>
                <a:spcPct val="100000"/>
              </a:lnSpc>
            </a:pPr>
            <a:r>
              <a:rPr lang="zh-TW" altLang="en-US" sz="4400" b="1" dirty="0" smtClean="0">
                <a:latin typeface="+mn-ea"/>
                <a:ea typeface="+mn-ea"/>
              </a:rPr>
              <a:t>第六周</a:t>
            </a:r>
            <a:r>
              <a:rPr lang="en-US" altLang="zh-TW" sz="7200" b="1" dirty="0" smtClean="0">
                <a:latin typeface="+mn-ea"/>
                <a:ea typeface="+mn-ea"/>
              </a:rPr>
              <a:t/>
            </a:r>
            <a:br>
              <a:rPr lang="en-US" altLang="zh-TW" sz="7200" b="1" dirty="0" smtClean="0">
                <a:latin typeface="+mn-ea"/>
                <a:ea typeface="+mn-ea"/>
              </a:rPr>
            </a:br>
            <a:r>
              <a:rPr lang="zh-TW" altLang="en-US" sz="7200" b="1" dirty="0" smtClean="0">
                <a:latin typeface="+mn-ea"/>
                <a:ea typeface="+mn-ea"/>
              </a:rPr>
              <a:t>日常練</a:t>
            </a:r>
            <a:r>
              <a:rPr lang="zh-TW" altLang="en-US" sz="7200" b="1" dirty="0">
                <a:latin typeface="+mn-ea"/>
                <a:ea typeface="+mn-ea"/>
              </a:rPr>
              <a:t>習</a:t>
            </a:r>
          </a:p>
        </p:txBody>
      </p:sp>
      <p:sp>
        <p:nvSpPr>
          <p:cNvPr id="5" name="副標題 2"/>
          <p:cNvSpPr>
            <a:spLocks noGrp="1"/>
          </p:cNvSpPr>
          <p:nvPr>
            <p:ph type="subTitle" idx="1"/>
          </p:nvPr>
        </p:nvSpPr>
        <p:spPr/>
        <p:txBody>
          <a:bodyPr/>
          <a:lstStyle/>
          <a:p>
            <a:r>
              <a:rPr lang="zh-TW" altLang="en-US" dirty="0" smtClean="0"/>
              <a:t>台科大教育學程數位學伴</a:t>
            </a:r>
            <a:endParaRPr lang="zh-TW" altLang="en-US" dirty="0"/>
          </a:p>
        </p:txBody>
      </p:sp>
    </p:spTree>
    <p:extLst>
      <p:ext uri="{BB962C8B-B14F-4D97-AF65-F5344CB8AC3E}">
        <p14:creationId xmlns:p14="http://schemas.microsoft.com/office/powerpoint/2010/main" val="388933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889463"/>
            <a:ext cx="10178322" cy="5469774"/>
          </a:xfrm>
        </p:spPr>
        <p:txBody>
          <a:bodyPr>
            <a:normAutofit/>
          </a:bodyPr>
          <a:lstStyle/>
          <a:p>
            <a:pPr marL="0" indent="0">
              <a:buNone/>
            </a:pPr>
            <a:r>
              <a:rPr lang="zh-TW" altLang="en-US" dirty="0"/>
              <a:t>文浩說道：「我辛辛苦苦寒窗苦讀十年，就是為了要在科考上一舉成名，從此光耀門楣， 如今一切都成了泡影。」俊熙回答道：「是啊！政府廢除科舉考試，等於是斷了我們的出路， 我們以後該何去何從呢？」 </a:t>
            </a:r>
            <a:endParaRPr lang="en-US" altLang="zh-TW" dirty="0" smtClean="0"/>
          </a:p>
          <a:p>
            <a:r>
              <a:rPr lang="zh-TW" altLang="en-US" dirty="0" smtClean="0"/>
              <a:t>（ </a:t>
            </a:r>
            <a:r>
              <a:rPr lang="en-US" altLang="zh-TW" dirty="0"/>
              <a:t>D </a:t>
            </a:r>
            <a:r>
              <a:rPr lang="zh-TW" altLang="en-US" dirty="0"/>
              <a:t>） </a:t>
            </a:r>
            <a:r>
              <a:rPr lang="en-US" altLang="zh-TW" dirty="0"/>
              <a:t>1. </a:t>
            </a:r>
            <a:r>
              <a:rPr lang="zh-TW" altLang="en-US" dirty="0"/>
              <a:t>根據這兩位知識分子的談話內容可知，當時政府正在推動哪項改革？ </a:t>
            </a:r>
            <a:r>
              <a:rPr lang="en-US" altLang="zh-TW" dirty="0"/>
              <a:t>(A)</a:t>
            </a:r>
            <a:r>
              <a:rPr lang="zh-TW" altLang="en-US" dirty="0"/>
              <a:t>自強 運動 </a:t>
            </a:r>
            <a:r>
              <a:rPr lang="en-US" altLang="zh-TW" dirty="0"/>
              <a:t>(B)</a:t>
            </a:r>
            <a:r>
              <a:rPr lang="zh-TW" altLang="en-US" dirty="0"/>
              <a:t>戊戌變法 </a:t>
            </a:r>
            <a:r>
              <a:rPr lang="en-US" altLang="zh-TW" dirty="0"/>
              <a:t>(C)</a:t>
            </a:r>
            <a:r>
              <a:rPr lang="zh-TW" altLang="en-US" dirty="0"/>
              <a:t>立憲運動 </a:t>
            </a:r>
            <a:r>
              <a:rPr lang="en-US" altLang="zh-TW" dirty="0"/>
              <a:t>(D)</a:t>
            </a:r>
            <a:r>
              <a:rPr lang="zh-TW" altLang="en-US" dirty="0"/>
              <a:t>庚子後新政。 </a:t>
            </a:r>
            <a:endParaRPr lang="en-US" altLang="zh-TW" dirty="0" smtClean="0"/>
          </a:p>
          <a:p>
            <a:r>
              <a:rPr lang="zh-TW" altLang="en-US" dirty="0" smtClean="0"/>
              <a:t>（ </a:t>
            </a:r>
            <a:r>
              <a:rPr lang="en-US" altLang="zh-TW" dirty="0"/>
              <a:t>A </a:t>
            </a:r>
            <a:r>
              <a:rPr lang="zh-TW" altLang="en-US" dirty="0"/>
              <a:t>） </a:t>
            </a:r>
            <a:r>
              <a:rPr lang="en-US" altLang="zh-TW" dirty="0"/>
              <a:t>2. </a:t>
            </a:r>
            <a:r>
              <a:rPr lang="zh-TW" altLang="en-US" dirty="0"/>
              <a:t>根據上文的內容可知，這樣的變革可能對下列何種身分的人造成影響？ </a:t>
            </a:r>
            <a:r>
              <a:rPr lang="en-US" altLang="zh-TW" dirty="0"/>
              <a:t>(A)</a:t>
            </a:r>
            <a:r>
              <a:rPr lang="zh-TW" altLang="en-US" dirty="0"/>
              <a:t>傳統 士紳 </a:t>
            </a:r>
            <a:r>
              <a:rPr lang="en-US" altLang="zh-TW" dirty="0"/>
              <a:t>(B)</a:t>
            </a:r>
            <a:r>
              <a:rPr lang="zh-TW" altLang="en-US" dirty="0"/>
              <a:t>會黨人士 </a:t>
            </a:r>
            <a:r>
              <a:rPr lang="en-US" altLang="zh-TW" dirty="0"/>
              <a:t>(C)</a:t>
            </a:r>
            <a:r>
              <a:rPr lang="zh-TW" altLang="en-US" dirty="0"/>
              <a:t>留洋學生 </a:t>
            </a:r>
            <a:r>
              <a:rPr lang="en-US" altLang="zh-TW" dirty="0"/>
              <a:t>(D)</a:t>
            </a:r>
            <a:r>
              <a:rPr lang="zh-TW" altLang="en-US" dirty="0"/>
              <a:t>新知識分子</a:t>
            </a:r>
            <a:r>
              <a:rPr lang="zh-TW" altLang="en-US" dirty="0" smtClean="0"/>
              <a:t>。</a:t>
            </a:r>
            <a:endParaRPr lang="en-US" altLang="zh-TW" dirty="0" smtClean="0"/>
          </a:p>
          <a:p>
            <a:pPr marL="0" indent="0">
              <a:buNone/>
            </a:pPr>
            <a:r>
              <a:rPr lang="zh-TW" altLang="en-US" dirty="0" smtClean="0"/>
              <a:t>清</a:t>
            </a:r>
            <a:r>
              <a:rPr lang="zh-TW" altLang="en-US" dirty="0"/>
              <a:t>末一位學者有感而發的說：「民主革命富於破壞，中國已有東亞病夫之名，不堪服猛劑以招 危亡。英、日兩國皆以君主立憲而強，可資借鏡。」請問： </a:t>
            </a:r>
            <a:endParaRPr lang="en-US" altLang="zh-TW" dirty="0" smtClean="0"/>
          </a:p>
          <a:p>
            <a:r>
              <a:rPr lang="zh-TW" altLang="en-US" dirty="0" smtClean="0"/>
              <a:t>（ </a:t>
            </a:r>
            <a:r>
              <a:rPr lang="en-US" altLang="zh-TW" dirty="0"/>
              <a:t>D </a:t>
            </a:r>
            <a:r>
              <a:rPr lang="zh-TW" altLang="en-US" dirty="0"/>
              <a:t>） </a:t>
            </a:r>
            <a:r>
              <a:rPr lang="en-US" altLang="zh-TW" dirty="0"/>
              <a:t>1.</a:t>
            </a:r>
            <a:r>
              <a:rPr lang="zh-TW" altLang="en-US" dirty="0"/>
              <a:t>這位學者的論點，應該是在何事件發生後所提出的？ </a:t>
            </a:r>
            <a:r>
              <a:rPr lang="en-US" altLang="zh-TW" dirty="0"/>
              <a:t>(A)</a:t>
            </a:r>
            <a:r>
              <a:rPr lang="zh-TW" altLang="en-US" dirty="0"/>
              <a:t>甲午戰爭 </a:t>
            </a:r>
            <a:r>
              <a:rPr lang="en-US" altLang="zh-TW" dirty="0"/>
              <a:t>(B)</a:t>
            </a:r>
            <a:r>
              <a:rPr lang="zh-TW" altLang="en-US" dirty="0"/>
              <a:t>瓜分風潮 </a:t>
            </a:r>
            <a:r>
              <a:rPr lang="en-US" altLang="zh-TW" dirty="0"/>
              <a:t>(C)</a:t>
            </a:r>
            <a:r>
              <a:rPr lang="zh-TW" altLang="en-US" dirty="0"/>
              <a:t>八國聯軍 </a:t>
            </a:r>
            <a:r>
              <a:rPr lang="en-US" altLang="zh-TW" dirty="0"/>
              <a:t>(D)</a:t>
            </a:r>
            <a:r>
              <a:rPr lang="zh-TW" altLang="en-US" dirty="0"/>
              <a:t>日俄戰爭。 </a:t>
            </a:r>
            <a:endParaRPr lang="en-US" altLang="zh-TW" dirty="0" smtClean="0"/>
          </a:p>
          <a:p>
            <a:r>
              <a:rPr lang="zh-TW" altLang="en-US" dirty="0" smtClean="0"/>
              <a:t>（ </a:t>
            </a:r>
            <a:r>
              <a:rPr lang="en-US" altLang="zh-TW" dirty="0"/>
              <a:t>C </a:t>
            </a:r>
            <a:r>
              <a:rPr lang="zh-TW" altLang="en-US" dirty="0"/>
              <a:t>） </a:t>
            </a:r>
            <a:r>
              <a:rPr lang="en-US" altLang="zh-TW" dirty="0"/>
              <a:t>2.</a:t>
            </a:r>
            <a:r>
              <a:rPr lang="zh-TW" altLang="en-US" dirty="0"/>
              <a:t>針對當時中國危局，這位學者會採取何種行動？ </a:t>
            </a:r>
            <a:r>
              <a:rPr lang="en-US" altLang="zh-TW" dirty="0"/>
              <a:t>A</a:t>
            </a:r>
            <a:r>
              <a:rPr lang="zh-TW" altLang="en-US" dirty="0"/>
              <a:t>參與革命推翻滿清 </a:t>
            </a:r>
            <a:r>
              <a:rPr lang="en-US" altLang="zh-TW" dirty="0"/>
              <a:t>B</a:t>
            </a:r>
            <a:r>
              <a:rPr lang="zh-TW" altLang="en-US" dirty="0"/>
              <a:t>練習拳 法抵禦外侮 </a:t>
            </a:r>
            <a:r>
              <a:rPr lang="en-US" altLang="zh-TW" dirty="0"/>
              <a:t>C</a:t>
            </a:r>
            <a:r>
              <a:rPr lang="zh-TW" altLang="en-US" dirty="0"/>
              <a:t>建議朝廷推行憲政 </a:t>
            </a:r>
            <a:r>
              <a:rPr lang="en-US" altLang="zh-TW" dirty="0"/>
              <a:t>D</a:t>
            </a:r>
            <a:r>
              <a:rPr lang="zh-TW" altLang="en-US" dirty="0"/>
              <a:t>購買西式槍砲抗敵。</a:t>
            </a:r>
          </a:p>
        </p:txBody>
      </p:sp>
    </p:spTree>
    <p:extLst>
      <p:ext uri="{BB962C8B-B14F-4D97-AF65-F5344CB8AC3E}">
        <p14:creationId xmlns:p14="http://schemas.microsoft.com/office/powerpoint/2010/main" val="115521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238597"/>
            <a:ext cx="10178322" cy="4995948"/>
          </a:xfrm>
        </p:spPr>
        <p:txBody>
          <a:bodyPr/>
          <a:lstStyle/>
          <a:p>
            <a:pPr marL="0" indent="0">
              <a:buNone/>
            </a:pPr>
            <a:r>
              <a:rPr lang="zh-TW" altLang="en-US" dirty="0"/>
              <a:t>清末中國為因應西方勢力的入侵，知識分子紛紛提出不同的救國途徑，並推動 一連串的自救運動。請參考下列選項，回答問題： </a:t>
            </a:r>
            <a:endParaRPr lang="en-US" altLang="zh-TW" dirty="0" smtClean="0"/>
          </a:p>
          <a:p>
            <a:pPr marL="0" indent="0">
              <a:buNone/>
            </a:pPr>
            <a:r>
              <a:rPr lang="en-US" altLang="zh-TW" dirty="0" smtClean="0"/>
              <a:t>(</a:t>
            </a:r>
            <a:r>
              <a:rPr lang="en-US" altLang="zh-TW" dirty="0"/>
              <a:t>A)</a:t>
            </a:r>
            <a:r>
              <a:rPr lang="zh-TW" altLang="en-US" dirty="0"/>
              <a:t>庚子後新政 </a:t>
            </a:r>
            <a:r>
              <a:rPr lang="en-US" altLang="zh-TW" dirty="0"/>
              <a:t>(B)</a:t>
            </a:r>
            <a:r>
              <a:rPr lang="zh-TW" altLang="en-US" dirty="0"/>
              <a:t>維新運動 </a:t>
            </a:r>
            <a:r>
              <a:rPr lang="en-US" altLang="zh-TW" dirty="0"/>
              <a:t>(C)</a:t>
            </a:r>
            <a:r>
              <a:rPr lang="zh-TW" altLang="en-US" dirty="0"/>
              <a:t>立憲運動 </a:t>
            </a:r>
            <a:r>
              <a:rPr lang="en-US" altLang="zh-TW" dirty="0"/>
              <a:t>(D)</a:t>
            </a:r>
            <a:r>
              <a:rPr lang="zh-TW" altLang="en-US" dirty="0"/>
              <a:t>自強運動 </a:t>
            </a:r>
            <a:r>
              <a:rPr lang="en-US" altLang="zh-TW" dirty="0" smtClean="0"/>
              <a:t>(E)</a:t>
            </a:r>
            <a:r>
              <a:rPr lang="zh-TW" altLang="en-US" dirty="0" smtClean="0"/>
              <a:t>革命</a:t>
            </a:r>
            <a:r>
              <a:rPr lang="zh-TW" altLang="en-US" dirty="0"/>
              <a:t>運動 </a:t>
            </a:r>
            <a:endParaRPr lang="en-US" altLang="zh-TW" dirty="0" smtClean="0"/>
          </a:p>
          <a:p>
            <a:r>
              <a:rPr lang="zh-TW" altLang="en-US" dirty="0" smtClean="0"/>
              <a:t>（ </a:t>
            </a:r>
            <a:r>
              <a:rPr lang="en-US" altLang="zh-TW" dirty="0"/>
              <a:t>B </a:t>
            </a:r>
            <a:r>
              <a:rPr lang="zh-TW" altLang="en-US" dirty="0"/>
              <a:t>） </a:t>
            </a:r>
            <a:r>
              <a:rPr lang="en-US" altLang="zh-TW" dirty="0"/>
              <a:t>1.</a:t>
            </a:r>
            <a:r>
              <a:rPr lang="zh-TW" altLang="en-US" dirty="0"/>
              <a:t>光緒皇帝下令廢除八股文，並成立京師大學堂等，但後來因為守舊派人士發動政 變而失敗。 </a:t>
            </a:r>
            <a:endParaRPr lang="en-US" altLang="zh-TW" dirty="0" smtClean="0"/>
          </a:p>
          <a:p>
            <a:r>
              <a:rPr lang="zh-TW" altLang="en-US" dirty="0" smtClean="0"/>
              <a:t>（ </a:t>
            </a:r>
            <a:r>
              <a:rPr lang="en-US" altLang="zh-TW" dirty="0"/>
              <a:t>D </a:t>
            </a:r>
            <a:r>
              <a:rPr lang="zh-TW" altLang="en-US" dirty="0"/>
              <a:t>） </a:t>
            </a:r>
            <a:r>
              <a:rPr lang="en-US" altLang="zh-TW" dirty="0"/>
              <a:t>2.</a:t>
            </a:r>
            <a:r>
              <a:rPr lang="zh-TW" altLang="en-US" dirty="0"/>
              <a:t>中國成立同文館、廣方言館等訓練外語人才的機構，使中國對外的接觸更為便利。 </a:t>
            </a:r>
            <a:endParaRPr lang="en-US" altLang="zh-TW" dirty="0" smtClean="0"/>
          </a:p>
          <a:p>
            <a:r>
              <a:rPr lang="zh-TW" altLang="en-US" dirty="0" smtClean="0"/>
              <a:t>（ </a:t>
            </a:r>
            <a:r>
              <a:rPr lang="en-US" altLang="zh-TW" dirty="0"/>
              <a:t>E </a:t>
            </a:r>
            <a:r>
              <a:rPr lang="zh-TW" altLang="en-US" dirty="0"/>
              <a:t>） </a:t>
            </a:r>
            <a:r>
              <a:rPr lang="en-US" altLang="zh-TW" dirty="0"/>
              <a:t>3.</a:t>
            </a:r>
            <a:r>
              <a:rPr lang="zh-TW" altLang="en-US" dirty="0"/>
              <a:t>孫中山受到甲午戰爭的刺激，決定在海外成立興中會</a:t>
            </a:r>
            <a:r>
              <a:rPr lang="zh-TW" altLang="en-US" dirty="0" smtClean="0"/>
              <a:t>。</a:t>
            </a:r>
            <a:endParaRPr lang="en-US" altLang="zh-TW" dirty="0" smtClean="0"/>
          </a:p>
          <a:p>
            <a:r>
              <a:rPr lang="zh-TW" altLang="en-US" dirty="0" smtClean="0"/>
              <a:t>（ </a:t>
            </a:r>
            <a:r>
              <a:rPr lang="en-US" altLang="zh-TW" dirty="0"/>
              <a:t>A </a:t>
            </a:r>
            <a:r>
              <a:rPr lang="zh-TW" altLang="en-US" dirty="0"/>
              <a:t>） </a:t>
            </a:r>
            <a:r>
              <a:rPr lang="en-US" altLang="zh-TW" dirty="0"/>
              <a:t>4.</a:t>
            </a:r>
            <a:r>
              <a:rPr lang="zh-TW" altLang="en-US" dirty="0"/>
              <a:t>慈禧太后推動此項改革，並宣布正式廢除科舉制度</a:t>
            </a:r>
            <a:r>
              <a:rPr lang="zh-TW" altLang="en-US" dirty="0" smtClean="0"/>
              <a:t>。</a:t>
            </a:r>
            <a:endParaRPr lang="en-US" altLang="zh-TW" dirty="0" smtClean="0"/>
          </a:p>
          <a:p>
            <a:r>
              <a:rPr lang="zh-TW" altLang="en-US" dirty="0" smtClean="0"/>
              <a:t> </a:t>
            </a:r>
            <a:r>
              <a:rPr lang="zh-TW" altLang="en-US" dirty="0"/>
              <a:t>（ </a:t>
            </a:r>
            <a:r>
              <a:rPr lang="en-US" altLang="zh-TW" dirty="0"/>
              <a:t>C </a:t>
            </a:r>
            <a:r>
              <a:rPr lang="zh-TW" altLang="en-US" dirty="0"/>
              <a:t>） </a:t>
            </a:r>
            <a:r>
              <a:rPr lang="en-US" altLang="zh-TW" dirty="0"/>
              <a:t>5.</a:t>
            </a:r>
            <a:r>
              <a:rPr lang="zh-TW" altLang="en-US" dirty="0"/>
              <a:t>清廷頒布欽定憲法大綱，宣布九年後將實行立憲，並成立內閣。 </a:t>
            </a:r>
            <a:endParaRPr lang="en-US" altLang="zh-TW" dirty="0" smtClean="0"/>
          </a:p>
          <a:p>
            <a:r>
              <a:rPr lang="zh-TW" altLang="en-US" dirty="0" smtClean="0"/>
              <a:t>（ </a:t>
            </a:r>
            <a:r>
              <a:rPr lang="en-US" altLang="zh-TW" dirty="0"/>
              <a:t>E </a:t>
            </a:r>
            <a:r>
              <a:rPr lang="zh-TW" altLang="en-US" dirty="0"/>
              <a:t>） </a:t>
            </a:r>
            <a:r>
              <a:rPr lang="en-US" altLang="zh-TW" dirty="0"/>
              <a:t>6.</a:t>
            </a:r>
            <a:r>
              <a:rPr lang="zh-TW" altLang="en-US" dirty="0"/>
              <a:t>同盟會發動廣州三二九之役，雖受清廷重創，卻漸獲民眾支持。</a:t>
            </a:r>
          </a:p>
        </p:txBody>
      </p:sp>
    </p:spTree>
    <p:extLst>
      <p:ext uri="{BB962C8B-B14F-4D97-AF65-F5344CB8AC3E}">
        <p14:creationId xmlns:p14="http://schemas.microsoft.com/office/powerpoint/2010/main" val="262102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克漏字</a:t>
            </a:r>
            <a:endParaRPr lang="zh-TW" altLang="en-US" b="1"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8577" y="1128451"/>
            <a:ext cx="7753816" cy="5350133"/>
          </a:xfrm>
          <a:prstGeom prst="rect">
            <a:avLst/>
          </a:prstGeom>
        </p:spPr>
      </p:pic>
      <p:sp>
        <p:nvSpPr>
          <p:cNvPr id="5" name="文字方塊 4"/>
          <p:cNvSpPr txBox="1"/>
          <p:nvPr/>
        </p:nvSpPr>
        <p:spPr>
          <a:xfrm>
            <a:off x="7365077" y="5020886"/>
            <a:ext cx="1928553" cy="369332"/>
          </a:xfrm>
          <a:prstGeom prst="rect">
            <a:avLst/>
          </a:prstGeom>
          <a:noFill/>
        </p:spPr>
        <p:txBody>
          <a:bodyPr wrap="square" rtlCol="0">
            <a:spAutoFit/>
          </a:bodyPr>
          <a:lstStyle/>
          <a:p>
            <a:r>
              <a:rPr lang="en-US" altLang="zh-TW" dirty="0" smtClean="0"/>
              <a:t>D</a:t>
            </a:r>
            <a:r>
              <a:rPr lang="zh-TW" altLang="en-US" dirty="0" smtClean="0"/>
              <a:t>     </a:t>
            </a:r>
            <a:r>
              <a:rPr lang="en-US" altLang="zh-TW" dirty="0" smtClean="0"/>
              <a:t>C</a:t>
            </a:r>
            <a:r>
              <a:rPr lang="zh-TW" altLang="en-US" dirty="0" smtClean="0"/>
              <a:t>     </a:t>
            </a:r>
            <a:r>
              <a:rPr lang="en-US" altLang="zh-TW" dirty="0" smtClean="0"/>
              <a:t>A</a:t>
            </a:r>
            <a:r>
              <a:rPr lang="zh-TW" altLang="en-US" dirty="0" smtClean="0"/>
              <a:t>     </a:t>
            </a:r>
            <a:r>
              <a:rPr lang="en-US" altLang="zh-TW" dirty="0" smtClean="0"/>
              <a:t>B</a:t>
            </a:r>
            <a:endParaRPr lang="zh-TW" altLang="en-US" dirty="0"/>
          </a:p>
        </p:txBody>
      </p:sp>
    </p:spTree>
    <p:extLst>
      <p:ext uri="{BB962C8B-B14F-4D97-AF65-F5344CB8AC3E}">
        <p14:creationId xmlns:p14="http://schemas.microsoft.com/office/powerpoint/2010/main" val="259759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閱讀測驗</a:t>
            </a:r>
            <a:endParaRPr lang="zh-TW" altLang="en-US" b="1"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5368" y="1614750"/>
            <a:ext cx="7383280" cy="5003883"/>
          </a:xfrm>
        </p:spPr>
      </p:pic>
    </p:spTree>
    <p:extLst>
      <p:ext uri="{BB962C8B-B14F-4D97-AF65-F5344CB8AC3E}">
        <p14:creationId xmlns:p14="http://schemas.microsoft.com/office/powerpoint/2010/main" val="68680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6262" y="814648"/>
            <a:ext cx="8777229" cy="4172988"/>
          </a:xfrm>
        </p:spPr>
      </p:pic>
      <p:sp>
        <p:nvSpPr>
          <p:cNvPr id="7" name="文字方塊 6"/>
          <p:cNvSpPr txBox="1"/>
          <p:nvPr/>
        </p:nvSpPr>
        <p:spPr>
          <a:xfrm>
            <a:off x="1606262" y="5453150"/>
            <a:ext cx="5536276" cy="369332"/>
          </a:xfrm>
          <a:prstGeom prst="rect">
            <a:avLst/>
          </a:prstGeom>
          <a:noFill/>
        </p:spPr>
        <p:txBody>
          <a:bodyPr wrap="square" rtlCol="0">
            <a:spAutoFit/>
          </a:bodyPr>
          <a:lstStyle/>
          <a:p>
            <a:r>
              <a:rPr lang="en-US" altLang="zh-TW" dirty="0" smtClean="0"/>
              <a:t>B</a:t>
            </a:r>
            <a:r>
              <a:rPr lang="zh-TW" altLang="en-US" dirty="0" smtClean="0"/>
              <a:t>    </a:t>
            </a:r>
            <a:r>
              <a:rPr lang="en-US" altLang="zh-TW" dirty="0" smtClean="0"/>
              <a:t>D</a:t>
            </a:r>
            <a:r>
              <a:rPr lang="zh-TW" altLang="en-US" dirty="0" smtClean="0"/>
              <a:t>    </a:t>
            </a:r>
            <a:r>
              <a:rPr lang="en-US" altLang="zh-TW" dirty="0" smtClean="0"/>
              <a:t>C</a:t>
            </a:r>
            <a:r>
              <a:rPr lang="zh-TW" altLang="en-US" dirty="0" smtClean="0"/>
              <a:t>    </a:t>
            </a:r>
            <a:r>
              <a:rPr lang="en-US" altLang="zh-TW" dirty="0" smtClean="0"/>
              <a:t>D</a:t>
            </a:r>
            <a:r>
              <a:rPr lang="zh-TW" altLang="en-US" dirty="0" smtClean="0"/>
              <a:t>    </a:t>
            </a:r>
            <a:r>
              <a:rPr lang="en-US" altLang="zh-TW" dirty="0" smtClean="0"/>
              <a:t>A</a:t>
            </a:r>
            <a:endParaRPr lang="zh-TW" altLang="en-US" dirty="0"/>
          </a:p>
        </p:txBody>
      </p:sp>
    </p:spTree>
    <p:extLst>
      <p:ext uri="{BB962C8B-B14F-4D97-AF65-F5344CB8AC3E}">
        <p14:creationId xmlns:p14="http://schemas.microsoft.com/office/powerpoint/2010/main" val="362212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685803"/>
            <a:ext cx="10178322" cy="1492132"/>
          </a:xfrm>
        </p:spPr>
        <p:txBody>
          <a:bodyPr>
            <a:noAutofit/>
          </a:bodyPr>
          <a:lstStyle/>
          <a:p>
            <a:r>
              <a:rPr lang="en-US" altLang="zh-TW" sz="3600" b="1" dirty="0"/>
              <a:t>New Yorkers Can Get Married Online During Stay Home </a:t>
            </a:r>
            <a:r>
              <a:rPr lang="en-US" altLang="zh-TW" sz="3600" b="1" dirty="0" smtClean="0"/>
              <a:t>Orders</a:t>
            </a:r>
            <a:endParaRPr lang="zh-TW" altLang="en-US" sz="3600" dirty="0"/>
          </a:p>
        </p:txBody>
      </p:sp>
      <p:sp>
        <p:nvSpPr>
          <p:cNvPr id="3" name="內容版面配置區 2"/>
          <p:cNvSpPr>
            <a:spLocks noGrp="1"/>
          </p:cNvSpPr>
          <p:nvPr>
            <p:ph idx="1"/>
          </p:nvPr>
        </p:nvSpPr>
        <p:spPr>
          <a:xfrm>
            <a:off x="1251678" y="2177935"/>
            <a:ext cx="10178322" cy="2851265"/>
          </a:xfrm>
        </p:spPr>
        <p:txBody>
          <a:bodyPr>
            <a:normAutofit/>
          </a:bodyPr>
          <a:lstStyle/>
          <a:p>
            <a:pPr marL="0" indent="0">
              <a:buNone/>
            </a:pPr>
            <a:r>
              <a:rPr lang="en-US" altLang="zh-TW" sz="2400" dirty="0"/>
              <a:t>Many couples around the world have had to change or cancel their wedding plans because of the coronavirus pandemic, but New Yorkers can now get married online.</a:t>
            </a:r>
          </a:p>
          <a:p>
            <a:pPr marL="0" indent="0">
              <a:buNone/>
            </a:pPr>
            <a:r>
              <a:rPr lang="en-US" altLang="zh-TW" sz="2400" dirty="0"/>
              <a:t>On April 18, Governor Andrew Cuomo wrote on Twitter about his order to allow internet weddings. This comes after his government told non-essential businesses that they had to stay closed until May 15. Without the law, couples would have had to wait until the stay-home order ended.</a:t>
            </a:r>
          </a:p>
          <a:p>
            <a:endParaRPr lang="zh-TW" altLang="en-US" sz="2400" dirty="0"/>
          </a:p>
        </p:txBody>
      </p:sp>
      <p:sp>
        <p:nvSpPr>
          <p:cNvPr id="4" name="文字方塊 3"/>
          <p:cNvSpPr txBox="1"/>
          <p:nvPr/>
        </p:nvSpPr>
        <p:spPr>
          <a:xfrm>
            <a:off x="1251678" y="5486400"/>
            <a:ext cx="10178322" cy="646331"/>
          </a:xfrm>
          <a:prstGeom prst="rect">
            <a:avLst/>
          </a:prstGeom>
          <a:noFill/>
        </p:spPr>
        <p:txBody>
          <a:bodyPr wrap="square" rtlCol="0">
            <a:spAutoFit/>
          </a:bodyPr>
          <a:lstStyle/>
          <a:p>
            <a:r>
              <a:rPr lang="en-US" altLang="zh-TW" dirty="0" smtClean="0"/>
              <a:t>Couples</a:t>
            </a:r>
            <a:r>
              <a:rPr lang="zh-TW" altLang="en-US" dirty="0" smtClean="0"/>
              <a:t> 伴侶    </a:t>
            </a:r>
            <a:r>
              <a:rPr lang="en-US" altLang="zh-TW" dirty="0" smtClean="0"/>
              <a:t>Change </a:t>
            </a:r>
            <a:r>
              <a:rPr lang="zh-TW" altLang="en-US" dirty="0" smtClean="0"/>
              <a:t>改變     </a:t>
            </a:r>
            <a:r>
              <a:rPr lang="en-US" altLang="zh-TW" dirty="0" smtClean="0"/>
              <a:t>Cancel </a:t>
            </a:r>
            <a:r>
              <a:rPr lang="zh-TW" altLang="en-US" dirty="0" smtClean="0"/>
              <a:t>取消        </a:t>
            </a:r>
            <a:r>
              <a:rPr lang="en-US" altLang="zh-TW" dirty="0"/>
              <a:t>I</a:t>
            </a:r>
            <a:r>
              <a:rPr lang="en-US" altLang="zh-TW" dirty="0" smtClean="0"/>
              <a:t>nternet </a:t>
            </a:r>
            <a:r>
              <a:rPr lang="zh-TW" altLang="en-US" dirty="0" smtClean="0"/>
              <a:t>網路        </a:t>
            </a:r>
            <a:r>
              <a:rPr lang="en-US" altLang="zh-TW" dirty="0" smtClean="0"/>
              <a:t>Government </a:t>
            </a:r>
            <a:r>
              <a:rPr lang="zh-TW" altLang="en-US" dirty="0" smtClean="0"/>
              <a:t>政府</a:t>
            </a:r>
            <a:endParaRPr lang="en-US" altLang="zh-TW" dirty="0" smtClean="0"/>
          </a:p>
          <a:p>
            <a:r>
              <a:rPr lang="en-US" altLang="zh-TW" dirty="0" smtClean="0"/>
              <a:t>Non-essential</a:t>
            </a:r>
            <a:r>
              <a:rPr lang="zh-TW" altLang="en-US" dirty="0" smtClean="0"/>
              <a:t> </a:t>
            </a:r>
            <a:r>
              <a:rPr lang="en-US" altLang="zh-TW" dirty="0" smtClean="0"/>
              <a:t>businesses </a:t>
            </a:r>
            <a:r>
              <a:rPr lang="zh-TW" altLang="en-US" dirty="0" smtClean="0"/>
              <a:t>非必要商家         </a:t>
            </a:r>
            <a:r>
              <a:rPr lang="en-US" altLang="zh-TW" dirty="0" smtClean="0"/>
              <a:t>Law </a:t>
            </a:r>
            <a:r>
              <a:rPr lang="zh-TW" altLang="en-US" dirty="0" smtClean="0"/>
              <a:t>法律</a:t>
            </a:r>
            <a:endParaRPr lang="zh-TW" altLang="en-US" dirty="0"/>
          </a:p>
        </p:txBody>
      </p:sp>
    </p:spTree>
    <p:extLst>
      <p:ext uri="{BB962C8B-B14F-4D97-AF65-F5344CB8AC3E}">
        <p14:creationId xmlns:p14="http://schemas.microsoft.com/office/powerpoint/2010/main" val="1458119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130531"/>
            <a:ext cx="10178322" cy="4749061"/>
          </a:xfrm>
        </p:spPr>
        <p:txBody>
          <a:bodyPr>
            <a:normAutofit/>
          </a:bodyPr>
          <a:lstStyle/>
          <a:p>
            <a:pPr marL="0" indent="0">
              <a:buNone/>
            </a:pPr>
            <a:r>
              <a:rPr lang="en-US" altLang="zh-TW" sz="2400" dirty="0"/>
              <a:t>Before the new law was made, people were already using video apps to celebrate life events, including weddings. However, many of these marriages were not legally recognized.</a:t>
            </a:r>
          </a:p>
          <a:p>
            <a:pPr marL="0" indent="0">
              <a:buNone/>
            </a:pPr>
            <a:r>
              <a:rPr lang="en-US" altLang="zh-TW" sz="2400" dirty="0"/>
              <a:t>Not all New Yorkers are fans of the decision. Some people believe the government should focus on more important issues for the state, writes the BBC. Others want to know why couples want to get married without their families and friends there on the big day.</a:t>
            </a:r>
          </a:p>
          <a:p>
            <a:pPr marL="0" indent="0">
              <a:buNone/>
            </a:pPr>
            <a:r>
              <a:rPr lang="en-US" altLang="zh-TW" sz="2400" dirty="0"/>
              <a:t>However, once married, couples in the US are able to do taxes together as well as share health insurance, which could be very helpful during the pandemic.</a:t>
            </a:r>
          </a:p>
          <a:p>
            <a:endParaRPr lang="zh-TW" altLang="en-US" sz="2400" dirty="0"/>
          </a:p>
        </p:txBody>
      </p:sp>
      <p:sp>
        <p:nvSpPr>
          <p:cNvPr id="4" name="文字方塊 3"/>
          <p:cNvSpPr txBox="1"/>
          <p:nvPr/>
        </p:nvSpPr>
        <p:spPr>
          <a:xfrm>
            <a:off x="1429789" y="5552902"/>
            <a:ext cx="9052560" cy="646331"/>
          </a:xfrm>
          <a:prstGeom prst="rect">
            <a:avLst/>
          </a:prstGeom>
          <a:noFill/>
        </p:spPr>
        <p:txBody>
          <a:bodyPr wrap="square" rtlCol="0">
            <a:spAutoFit/>
          </a:bodyPr>
          <a:lstStyle/>
          <a:p>
            <a:r>
              <a:rPr lang="en-US" altLang="zh-TW" dirty="0" smtClean="0"/>
              <a:t>Celebrate</a:t>
            </a:r>
            <a:r>
              <a:rPr lang="zh-TW" altLang="en-US" dirty="0" smtClean="0"/>
              <a:t> 慶祝        </a:t>
            </a:r>
            <a:r>
              <a:rPr lang="en-US" altLang="zh-TW" dirty="0" smtClean="0"/>
              <a:t>Wedding </a:t>
            </a:r>
            <a:r>
              <a:rPr lang="zh-TW" altLang="en-US" dirty="0" smtClean="0"/>
              <a:t>婚禮       </a:t>
            </a:r>
            <a:r>
              <a:rPr lang="en-US" altLang="zh-TW" dirty="0" smtClean="0"/>
              <a:t>Marriage </a:t>
            </a:r>
            <a:r>
              <a:rPr lang="zh-TW" altLang="en-US" dirty="0" smtClean="0"/>
              <a:t>婚姻      </a:t>
            </a:r>
            <a:r>
              <a:rPr lang="en-US" altLang="zh-TW" dirty="0" smtClean="0"/>
              <a:t>Legally </a:t>
            </a:r>
            <a:r>
              <a:rPr lang="zh-TW" altLang="en-US" dirty="0" smtClean="0"/>
              <a:t>合法      </a:t>
            </a:r>
            <a:r>
              <a:rPr lang="en-US" altLang="zh-TW" dirty="0" smtClean="0"/>
              <a:t>Recognize </a:t>
            </a:r>
            <a:r>
              <a:rPr lang="zh-TW" altLang="en-US" dirty="0" smtClean="0"/>
              <a:t>認可</a:t>
            </a:r>
            <a:endParaRPr lang="en-US" altLang="zh-TW" dirty="0" smtClean="0"/>
          </a:p>
          <a:p>
            <a:r>
              <a:rPr lang="en-US" altLang="zh-TW" dirty="0" smtClean="0"/>
              <a:t>Taxes </a:t>
            </a:r>
            <a:r>
              <a:rPr lang="zh-TW" altLang="en-US" dirty="0" smtClean="0"/>
              <a:t>賦稅      </a:t>
            </a:r>
            <a:r>
              <a:rPr lang="en-US" altLang="zh-TW" dirty="0" smtClean="0"/>
              <a:t>Health</a:t>
            </a:r>
            <a:r>
              <a:rPr lang="zh-TW" altLang="en-US" dirty="0" smtClean="0"/>
              <a:t> </a:t>
            </a:r>
            <a:r>
              <a:rPr lang="en-US" altLang="zh-TW" dirty="0" smtClean="0"/>
              <a:t>Insurance </a:t>
            </a:r>
            <a:r>
              <a:rPr lang="zh-TW" altLang="en-US" dirty="0" smtClean="0"/>
              <a:t>健保</a:t>
            </a:r>
            <a:endParaRPr lang="zh-TW" altLang="en-US" dirty="0"/>
          </a:p>
        </p:txBody>
      </p:sp>
    </p:spTree>
    <p:extLst>
      <p:ext uri="{BB962C8B-B14F-4D97-AF65-F5344CB8AC3E}">
        <p14:creationId xmlns:p14="http://schemas.microsoft.com/office/powerpoint/2010/main" val="30665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479666"/>
            <a:ext cx="10178322" cy="4798937"/>
          </a:xfrm>
        </p:spPr>
        <p:txBody>
          <a:bodyPr>
            <a:normAutofit/>
          </a:bodyPr>
          <a:lstStyle/>
          <a:p>
            <a:pPr marL="0" indent="0">
              <a:buNone/>
            </a:pPr>
            <a:r>
              <a:rPr lang="en-US" altLang="zh-TW" sz="2400" dirty="0"/>
              <a:t>It's not known how this will affect the payments that the government sent to help American citizens while the country is closed. The amount of money a person can receive depends on their past tax information.</a:t>
            </a:r>
          </a:p>
          <a:p>
            <a:pPr marL="0" indent="0">
              <a:buNone/>
            </a:pPr>
            <a:r>
              <a:rPr lang="en-US" altLang="zh-TW" sz="2400" dirty="0"/>
              <a:t>New York isn't the first place in the world to offer online weddings. Colorado, a state in the western US, is also letting couples wed online, as well as the United Arab Emirates.</a:t>
            </a:r>
          </a:p>
          <a:p>
            <a:endParaRPr lang="zh-TW" altLang="en-US" sz="2400" dirty="0"/>
          </a:p>
        </p:txBody>
      </p:sp>
      <p:sp>
        <p:nvSpPr>
          <p:cNvPr id="4" name="文字方塊 3"/>
          <p:cNvSpPr txBox="1"/>
          <p:nvPr/>
        </p:nvSpPr>
        <p:spPr>
          <a:xfrm>
            <a:off x="1251678" y="4921134"/>
            <a:ext cx="9867207" cy="369332"/>
          </a:xfrm>
          <a:prstGeom prst="rect">
            <a:avLst/>
          </a:prstGeom>
          <a:noFill/>
        </p:spPr>
        <p:txBody>
          <a:bodyPr wrap="square" rtlCol="0">
            <a:spAutoFit/>
          </a:bodyPr>
          <a:lstStyle/>
          <a:p>
            <a:r>
              <a:rPr lang="en-US" altLang="zh-TW" dirty="0" smtClean="0"/>
              <a:t>Payment </a:t>
            </a:r>
            <a:r>
              <a:rPr lang="zh-TW" altLang="en-US" dirty="0" smtClean="0"/>
              <a:t>費用</a:t>
            </a:r>
            <a:endParaRPr lang="zh-TW" altLang="en-US" dirty="0"/>
          </a:p>
        </p:txBody>
      </p:sp>
    </p:spTree>
    <p:extLst>
      <p:ext uri="{BB962C8B-B14F-4D97-AF65-F5344CB8AC3E}">
        <p14:creationId xmlns:p14="http://schemas.microsoft.com/office/powerpoint/2010/main" val="942433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715878" y="2467638"/>
            <a:ext cx="9592825" cy="1492132"/>
          </a:xfrm>
        </p:spPr>
        <p:txBody>
          <a:bodyPr>
            <a:normAutofit fontScale="90000"/>
          </a:bodyPr>
          <a:lstStyle/>
          <a:p>
            <a:r>
              <a:rPr lang="zh-TW" altLang="en-US" sz="8000" dirty="0" smtClean="0">
                <a:latin typeface="+mj-ea"/>
              </a:rPr>
              <a:t>問問題時間</a:t>
            </a:r>
            <a:r>
              <a:rPr lang="en-US" altLang="zh-TW" sz="8000" dirty="0" smtClean="0">
                <a:latin typeface="+mj-ea"/>
              </a:rPr>
              <a:t>//</a:t>
            </a:r>
            <a:br>
              <a:rPr lang="en-US" altLang="zh-TW" sz="8000" dirty="0" smtClean="0">
                <a:latin typeface="+mj-ea"/>
              </a:rPr>
            </a:br>
            <a:r>
              <a:rPr lang="zh-TW" altLang="en-US" sz="8000" dirty="0" smtClean="0">
                <a:latin typeface="+mj-ea"/>
              </a:rPr>
              <a:t>討論一下下周要上什麼</a:t>
            </a:r>
            <a:endParaRPr lang="zh-TW" altLang="en-US" sz="8000" dirty="0">
              <a:latin typeface="+mj-ea"/>
            </a:endParaRPr>
          </a:p>
        </p:txBody>
      </p:sp>
    </p:spTree>
    <p:extLst>
      <p:ext uri="{BB962C8B-B14F-4D97-AF65-F5344CB8AC3E}">
        <p14:creationId xmlns:p14="http://schemas.microsoft.com/office/powerpoint/2010/main" val="3287458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66282" y="2435291"/>
            <a:ext cx="10178322" cy="1492132"/>
          </a:xfrm>
        </p:spPr>
        <p:txBody>
          <a:bodyPr>
            <a:noAutofit/>
          </a:bodyPr>
          <a:lstStyle/>
          <a:p>
            <a:r>
              <a:rPr lang="en-US" altLang="zh-TW" sz="16600" b="1" dirty="0" smtClean="0">
                <a:latin typeface="+mj-ea"/>
              </a:rPr>
              <a:t>THE</a:t>
            </a:r>
            <a:r>
              <a:rPr lang="zh-TW" altLang="en-US" sz="16600" b="1" dirty="0" smtClean="0">
                <a:latin typeface="+mj-ea"/>
              </a:rPr>
              <a:t> </a:t>
            </a:r>
            <a:r>
              <a:rPr lang="en-US" altLang="zh-TW" sz="16600" b="1" dirty="0" smtClean="0">
                <a:latin typeface="+mj-ea"/>
              </a:rPr>
              <a:t>END</a:t>
            </a:r>
            <a:endParaRPr lang="zh-TW" altLang="en-US" sz="16600" b="1" dirty="0">
              <a:latin typeface="+mj-ea"/>
            </a:endParaRPr>
          </a:p>
        </p:txBody>
      </p:sp>
    </p:spTree>
    <p:extLst>
      <p:ext uri="{BB962C8B-B14F-4D97-AF65-F5344CB8AC3E}">
        <p14:creationId xmlns:p14="http://schemas.microsoft.com/office/powerpoint/2010/main" val="2959956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字音字形</a:t>
            </a:r>
            <a:endParaRPr lang="zh-TW" altLang="en-US" b="1"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831" y="1708590"/>
            <a:ext cx="7900622" cy="4803896"/>
          </a:xfrm>
        </p:spPr>
      </p:pic>
    </p:spTree>
    <p:extLst>
      <p:ext uri="{BB962C8B-B14F-4D97-AF65-F5344CB8AC3E}">
        <p14:creationId xmlns:p14="http://schemas.microsoft.com/office/powerpoint/2010/main" val="401174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歷史小短片</a:t>
            </a:r>
            <a:endParaRPr lang="zh-TW" altLang="en-US" b="1" dirty="0"/>
          </a:p>
        </p:txBody>
      </p:sp>
      <p:sp>
        <p:nvSpPr>
          <p:cNvPr id="3" name="內容版面配置區 2"/>
          <p:cNvSpPr>
            <a:spLocks noGrp="1"/>
          </p:cNvSpPr>
          <p:nvPr>
            <p:ph idx="1"/>
          </p:nvPr>
        </p:nvSpPr>
        <p:spPr/>
        <p:txBody>
          <a:bodyPr/>
          <a:lstStyle/>
          <a:p>
            <a:r>
              <a:rPr lang="en-US" altLang="zh-TW" dirty="0">
                <a:hlinkClick r:id="rId2"/>
              </a:rPr>
              <a:t>https://www.youtube.com/watch?v=gjjiuSh5a9Q</a:t>
            </a:r>
            <a:endParaRPr lang="zh-TW" altLang="en-US" dirty="0"/>
          </a:p>
          <a:p>
            <a:r>
              <a:rPr lang="en-US" altLang="zh-TW" smtClean="0">
                <a:hlinkClick r:id="rId3"/>
              </a:rPr>
              <a:t>https</a:t>
            </a:r>
            <a:r>
              <a:rPr lang="en-US" altLang="zh-TW" dirty="0">
                <a:hlinkClick r:id="rId3"/>
              </a:rPr>
              <a:t>://</a:t>
            </a:r>
            <a:r>
              <a:rPr lang="en-US" altLang="zh-TW" dirty="0" smtClean="0">
                <a:hlinkClick r:id="rId3"/>
              </a:rPr>
              <a:t>www.youtube.com/watch?v=z_10hE5CJgQ</a:t>
            </a:r>
            <a:endParaRPr lang="en-US" altLang="zh-TW" dirty="0" smtClean="0"/>
          </a:p>
        </p:txBody>
      </p:sp>
    </p:spTree>
    <p:extLst>
      <p:ext uri="{BB962C8B-B14F-4D97-AF65-F5344CB8AC3E}">
        <p14:creationId xmlns:p14="http://schemas.microsoft.com/office/powerpoint/2010/main" val="407445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歷史整理</a:t>
            </a:r>
            <a:endParaRPr lang="zh-TW" altLang="en-US" b="1" dirty="0"/>
          </a:p>
        </p:txBody>
      </p:sp>
      <p:sp>
        <p:nvSpPr>
          <p:cNvPr id="3" name="內容版面配置區 2"/>
          <p:cNvSpPr>
            <a:spLocks noGrp="1"/>
          </p:cNvSpPr>
          <p:nvPr>
            <p:ph idx="1"/>
          </p:nvPr>
        </p:nvSpPr>
        <p:spPr/>
        <p:txBody>
          <a:bodyPr/>
          <a:lstStyle/>
          <a:p>
            <a:r>
              <a:rPr lang="en-US" altLang="zh-TW" dirty="0">
                <a:hlinkClick r:id="rId2"/>
              </a:rPr>
              <a:t>https://www.xmind.net/embed/gxLE</a:t>
            </a:r>
            <a:r>
              <a:rPr lang="en-US" altLang="zh-TW" dirty="0" smtClean="0">
                <a:hlinkClick r:id="rId2"/>
              </a:rPr>
              <a:t>/</a:t>
            </a:r>
            <a:endParaRPr lang="en-US" altLang="zh-TW" dirty="0" smtClean="0"/>
          </a:p>
          <a:p>
            <a:r>
              <a:rPr lang="en-US" altLang="zh-TW" dirty="0">
                <a:hlinkClick r:id="rId3"/>
              </a:rPr>
              <a:t>https://slidesplayer.com/slide/11516819/</a:t>
            </a:r>
            <a:endParaRPr lang="zh-TW" altLang="en-US" dirty="0"/>
          </a:p>
        </p:txBody>
      </p:sp>
    </p:spTree>
    <p:extLst>
      <p:ext uri="{BB962C8B-B14F-4D97-AF65-F5344CB8AC3E}">
        <p14:creationId xmlns:p14="http://schemas.microsoft.com/office/powerpoint/2010/main" val="125439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1678" y="793869"/>
            <a:ext cx="10178322" cy="1492132"/>
          </a:xfrm>
        </p:spPr>
        <p:txBody>
          <a:bodyPr/>
          <a:lstStyle/>
          <a:p>
            <a:r>
              <a:rPr lang="zh-TW" altLang="en-US" b="1" dirty="0" smtClean="0"/>
              <a:t>歷史題目</a:t>
            </a:r>
            <a:endParaRPr lang="zh-TW" altLang="en-US" b="1" dirty="0"/>
          </a:p>
        </p:txBody>
      </p:sp>
      <p:sp>
        <p:nvSpPr>
          <p:cNvPr id="3" name="內容版面配置區 2"/>
          <p:cNvSpPr>
            <a:spLocks noGrp="1"/>
          </p:cNvSpPr>
          <p:nvPr>
            <p:ph idx="1"/>
          </p:nvPr>
        </p:nvSpPr>
        <p:spPr>
          <a:xfrm>
            <a:off x="1251678" y="2286001"/>
            <a:ext cx="10178322" cy="4305992"/>
          </a:xfrm>
        </p:spPr>
        <p:txBody>
          <a:bodyPr>
            <a:normAutofit/>
          </a:bodyPr>
          <a:lstStyle/>
          <a:p>
            <a:r>
              <a:rPr lang="zh-TW" altLang="en-US" dirty="0"/>
              <a:t>（ </a:t>
            </a:r>
            <a:r>
              <a:rPr lang="en-US" altLang="zh-TW" dirty="0"/>
              <a:t>A </a:t>
            </a:r>
            <a:r>
              <a:rPr lang="zh-TW" altLang="en-US" dirty="0"/>
              <a:t>） </a:t>
            </a:r>
            <a:r>
              <a:rPr lang="en-US" altLang="zh-TW" dirty="0"/>
              <a:t>1. </a:t>
            </a:r>
            <a:r>
              <a:rPr lang="zh-TW" altLang="en-US" dirty="0"/>
              <a:t>清末受到外力衝擊，瀕臨亡國危機，當時有一派人士主張：「革命者，天演之公例 也，</a:t>
            </a:r>
            <a:r>
              <a:rPr lang="en-US" altLang="zh-TW" dirty="0"/>
              <a:t>……</a:t>
            </a:r>
            <a:r>
              <a:rPr lang="zh-TW" altLang="en-US" dirty="0"/>
              <a:t>爭存爭亡過渡時代之要義也，</a:t>
            </a:r>
            <a:r>
              <a:rPr lang="en-US" altLang="zh-TW" dirty="0"/>
              <a:t>……</a:t>
            </a:r>
            <a:r>
              <a:rPr lang="zh-TW" altLang="en-US" dirty="0"/>
              <a:t>除奴隸而為主人者也。」支持上述觀點 的人，最可能參與下列何種行動</a:t>
            </a:r>
            <a:r>
              <a:rPr lang="zh-TW" altLang="en-US" dirty="0" smtClean="0"/>
              <a:t>？</a:t>
            </a:r>
            <a:endParaRPr lang="en-US" altLang="zh-TW" dirty="0" smtClean="0"/>
          </a:p>
          <a:p>
            <a:pPr marL="0" indent="0">
              <a:buNone/>
            </a:pPr>
            <a:r>
              <a:rPr lang="en-US" altLang="zh-TW" dirty="0" smtClean="0"/>
              <a:t>(A</a:t>
            </a:r>
            <a:r>
              <a:rPr lang="en-US" altLang="zh-TW" dirty="0"/>
              <a:t>)</a:t>
            </a:r>
            <a:r>
              <a:rPr lang="zh-TW" altLang="en-US" dirty="0"/>
              <a:t>武昌起義 </a:t>
            </a:r>
            <a:r>
              <a:rPr lang="en-US" altLang="zh-TW" dirty="0"/>
              <a:t>(B)</a:t>
            </a:r>
            <a:r>
              <a:rPr lang="zh-TW" altLang="en-US" dirty="0"/>
              <a:t>百日維新 </a:t>
            </a:r>
            <a:r>
              <a:rPr lang="en-US" altLang="zh-TW" dirty="0"/>
              <a:t>(C)</a:t>
            </a:r>
            <a:r>
              <a:rPr lang="zh-TW" altLang="en-US" dirty="0"/>
              <a:t>自強運動 </a:t>
            </a:r>
            <a:r>
              <a:rPr lang="en-US" altLang="zh-TW" dirty="0"/>
              <a:t>(D) </a:t>
            </a:r>
            <a:r>
              <a:rPr lang="zh-TW" altLang="en-US" dirty="0"/>
              <a:t>義和團事變。 </a:t>
            </a:r>
            <a:endParaRPr lang="en-US" altLang="zh-TW" dirty="0" smtClean="0"/>
          </a:p>
          <a:p>
            <a:r>
              <a:rPr lang="zh-TW" altLang="en-US" dirty="0" smtClean="0"/>
              <a:t>（ </a:t>
            </a:r>
            <a:r>
              <a:rPr lang="en-US" altLang="zh-TW" dirty="0"/>
              <a:t>C </a:t>
            </a:r>
            <a:r>
              <a:rPr lang="zh-TW" altLang="en-US" dirty="0" smtClean="0"/>
              <a:t>） </a:t>
            </a:r>
            <a:r>
              <a:rPr lang="en-US" altLang="zh-TW" dirty="0"/>
              <a:t>2. </a:t>
            </a:r>
            <a:r>
              <a:rPr lang="zh-TW" altLang="en-US" dirty="0"/>
              <a:t>義芬在書中看到以下內容：「神助拳⋯⋯只因鬼子鬧中原⋯⋯天無雨，地焦旱，全是 教堂止住天，神發怒，仙發怨</a:t>
            </a:r>
            <a:r>
              <a:rPr lang="en-US" altLang="zh-TW" dirty="0"/>
              <a:t>……</a:t>
            </a:r>
            <a:r>
              <a:rPr lang="zh-TW" altLang="en-US" dirty="0"/>
              <a:t>附著人體把拳傳</a:t>
            </a:r>
            <a:r>
              <a:rPr lang="en-US" altLang="zh-TW" dirty="0"/>
              <a:t>……</a:t>
            </a:r>
            <a:r>
              <a:rPr lang="zh-TW" altLang="en-US" dirty="0"/>
              <a:t>洋鬼子，盡除完，大清一統 靖（平定）江山。」這些話語的出現與下列何者有關</a:t>
            </a:r>
            <a:r>
              <a:rPr lang="zh-TW" altLang="en-US" dirty="0" smtClean="0"/>
              <a:t>？</a:t>
            </a:r>
            <a:endParaRPr lang="en-US" altLang="zh-TW" dirty="0"/>
          </a:p>
          <a:p>
            <a:pPr marL="0" indent="0">
              <a:buNone/>
            </a:pPr>
            <a:r>
              <a:rPr lang="en-US" altLang="zh-TW" dirty="0" smtClean="0"/>
              <a:t>(</a:t>
            </a:r>
            <a:r>
              <a:rPr lang="en-US" altLang="zh-TW" dirty="0"/>
              <a:t>A)</a:t>
            </a:r>
            <a:r>
              <a:rPr lang="zh-TW" altLang="en-US" dirty="0"/>
              <a:t>清初秘密結社眾多，假 借宗教名義排外 </a:t>
            </a:r>
            <a:r>
              <a:rPr lang="en-US" altLang="zh-TW" dirty="0"/>
              <a:t>(B)</a:t>
            </a:r>
            <a:r>
              <a:rPr lang="zh-TW" altLang="en-US" dirty="0"/>
              <a:t>自強運動推行西化，激發傳統宗族群起抗清 </a:t>
            </a:r>
            <a:r>
              <a:rPr lang="en-US" altLang="zh-TW" dirty="0"/>
              <a:t>(C)</a:t>
            </a:r>
            <a:r>
              <a:rPr lang="zh-TW" altLang="en-US" dirty="0"/>
              <a:t>清末外力侵逼， 民間仇外心理釀成義和團事變 </a:t>
            </a:r>
            <a:r>
              <a:rPr lang="en-US" altLang="zh-TW" dirty="0"/>
              <a:t>(D)</a:t>
            </a:r>
            <a:r>
              <a:rPr lang="zh-TW" altLang="en-US" dirty="0"/>
              <a:t>社會動盪不安，湘軍習武練拳以對抗太平天國。</a:t>
            </a:r>
          </a:p>
        </p:txBody>
      </p:sp>
    </p:spTree>
    <p:extLst>
      <p:ext uri="{BB962C8B-B14F-4D97-AF65-F5344CB8AC3E}">
        <p14:creationId xmlns:p14="http://schemas.microsoft.com/office/powerpoint/2010/main" val="34399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421476"/>
            <a:ext cx="10178322" cy="4458116"/>
          </a:xfrm>
        </p:spPr>
        <p:txBody>
          <a:bodyPr/>
          <a:lstStyle/>
          <a:p>
            <a:r>
              <a:rPr lang="zh-TW" altLang="en-US" dirty="0"/>
              <a:t>（ </a:t>
            </a:r>
            <a:r>
              <a:rPr lang="en-US" altLang="zh-TW" dirty="0"/>
              <a:t>A </a:t>
            </a:r>
            <a:r>
              <a:rPr lang="zh-TW" altLang="en-US" dirty="0"/>
              <a:t>） </a:t>
            </a:r>
            <a:r>
              <a:rPr lang="en-US" altLang="zh-TW" dirty="0"/>
              <a:t>3. </a:t>
            </a:r>
            <a:r>
              <a:rPr lang="zh-TW" altLang="en-US" dirty="0"/>
              <a:t>科舉制度曾在中國實施一千多年，影響深遠。請問：下列哪兩個朝代，分別代表著 科舉制度的開始與結束？ </a:t>
            </a:r>
            <a:endParaRPr lang="en-US" altLang="zh-TW" dirty="0" smtClean="0"/>
          </a:p>
          <a:p>
            <a:pPr marL="0" indent="0">
              <a:buNone/>
            </a:pPr>
            <a:r>
              <a:rPr lang="en-US" altLang="zh-TW" dirty="0" smtClean="0"/>
              <a:t>(</a:t>
            </a:r>
            <a:r>
              <a:rPr lang="en-US" altLang="zh-TW" dirty="0"/>
              <a:t>A)</a:t>
            </a:r>
            <a:r>
              <a:rPr lang="zh-TW" altLang="en-US" dirty="0"/>
              <a:t>隋朝、清朝 </a:t>
            </a:r>
            <a:r>
              <a:rPr lang="en-US" altLang="zh-TW" dirty="0"/>
              <a:t>(B)</a:t>
            </a:r>
            <a:r>
              <a:rPr lang="zh-TW" altLang="en-US" dirty="0"/>
              <a:t>唐朝、清朝 </a:t>
            </a:r>
            <a:r>
              <a:rPr lang="en-US" altLang="zh-TW" dirty="0"/>
              <a:t>(C)</a:t>
            </a:r>
            <a:r>
              <a:rPr lang="zh-TW" altLang="en-US" dirty="0"/>
              <a:t>宋朝、清朝 </a:t>
            </a:r>
            <a:r>
              <a:rPr lang="en-US" altLang="zh-TW" dirty="0"/>
              <a:t>(D) </a:t>
            </a:r>
            <a:r>
              <a:rPr lang="zh-TW" altLang="en-US" dirty="0"/>
              <a:t>明朝、清朝。 </a:t>
            </a:r>
            <a:endParaRPr lang="en-US" altLang="zh-TW" dirty="0" smtClean="0"/>
          </a:p>
          <a:p>
            <a:r>
              <a:rPr lang="zh-TW" altLang="en-US" dirty="0" smtClean="0"/>
              <a:t>（ </a:t>
            </a:r>
            <a:r>
              <a:rPr lang="en-US" altLang="zh-TW" dirty="0"/>
              <a:t>C </a:t>
            </a:r>
            <a:r>
              <a:rPr lang="zh-TW" altLang="en-US" dirty="0"/>
              <a:t>） </a:t>
            </a:r>
            <a:r>
              <a:rPr lang="en-US" altLang="zh-TW" dirty="0" smtClean="0"/>
              <a:t>4</a:t>
            </a:r>
            <a:r>
              <a:rPr lang="en-US" altLang="zh-TW" dirty="0"/>
              <a:t>. </a:t>
            </a:r>
            <a:r>
              <a:rPr lang="zh-TW" altLang="en-US" dirty="0"/>
              <a:t>西元</a:t>
            </a:r>
            <a:r>
              <a:rPr lang="en-US" altLang="zh-TW" dirty="0"/>
              <a:t>1905</a:t>
            </a:r>
            <a:r>
              <a:rPr lang="zh-TW" altLang="en-US" dirty="0"/>
              <a:t>年的中國報紙報導：「這一場戰爭，是君主立憲戰勝君主專制的最佳寫照。 我們的政府應該也要仿行君主立憲的體制，讓國家富強。」根據上述的內容，所指 的應是下列哪一場戰爭</a:t>
            </a:r>
            <a:r>
              <a:rPr lang="zh-TW" altLang="en-US" dirty="0" smtClean="0"/>
              <a:t>？</a:t>
            </a:r>
            <a:endParaRPr lang="en-US" altLang="zh-TW" dirty="0"/>
          </a:p>
          <a:p>
            <a:pPr marL="0" indent="0">
              <a:buNone/>
            </a:pPr>
            <a:r>
              <a:rPr lang="zh-TW" altLang="en-US" dirty="0" smtClean="0"/>
              <a:t> </a:t>
            </a:r>
            <a:r>
              <a:rPr lang="en-US" altLang="zh-TW" dirty="0"/>
              <a:t>(A)</a:t>
            </a:r>
            <a:r>
              <a:rPr lang="zh-TW" altLang="en-US" dirty="0"/>
              <a:t>鴉片戰爭 </a:t>
            </a:r>
            <a:r>
              <a:rPr lang="en-US" altLang="zh-TW" dirty="0"/>
              <a:t>(B)</a:t>
            </a:r>
            <a:r>
              <a:rPr lang="zh-TW" altLang="en-US" dirty="0"/>
              <a:t>英法聯軍 </a:t>
            </a:r>
            <a:r>
              <a:rPr lang="en-US" altLang="zh-TW" dirty="0"/>
              <a:t>(C)</a:t>
            </a:r>
            <a:r>
              <a:rPr lang="zh-TW" altLang="en-US" dirty="0"/>
              <a:t>日俄戰爭 </a:t>
            </a:r>
            <a:r>
              <a:rPr lang="en-US" altLang="zh-TW" dirty="0"/>
              <a:t>(D)</a:t>
            </a:r>
            <a:r>
              <a:rPr lang="zh-TW" altLang="en-US" dirty="0"/>
              <a:t>八國聯軍。 </a:t>
            </a:r>
            <a:endParaRPr lang="en-US" altLang="zh-TW" dirty="0" smtClean="0"/>
          </a:p>
          <a:p>
            <a:r>
              <a:rPr lang="zh-TW" altLang="en-US" dirty="0" smtClean="0"/>
              <a:t>（ </a:t>
            </a:r>
            <a:r>
              <a:rPr lang="en-US" altLang="zh-TW" dirty="0"/>
              <a:t>D </a:t>
            </a:r>
            <a:r>
              <a:rPr lang="zh-TW" altLang="en-US" dirty="0" smtClean="0"/>
              <a:t>） </a:t>
            </a:r>
            <a:r>
              <a:rPr lang="en-US" altLang="zh-TW" dirty="0"/>
              <a:t>5. </a:t>
            </a:r>
            <a:r>
              <a:rPr lang="zh-TW" altLang="en-US" dirty="0"/>
              <a:t>「君主專制的滿清政府腐敗無能，社會上民不聊生，我們應該推翻這樣的政府，建 立民主共和國。」請問：以上的這些話，最有可能是下列哪一個人所說的</a:t>
            </a:r>
            <a:r>
              <a:rPr lang="zh-TW" altLang="en-US" dirty="0" smtClean="0"/>
              <a:t>？</a:t>
            </a:r>
            <a:endParaRPr lang="en-US" altLang="zh-TW" dirty="0" smtClean="0"/>
          </a:p>
          <a:p>
            <a:pPr marL="0" indent="0">
              <a:buNone/>
            </a:pPr>
            <a:r>
              <a:rPr lang="zh-TW" altLang="en-US" dirty="0" smtClean="0"/>
              <a:t> </a:t>
            </a:r>
            <a:r>
              <a:rPr lang="en-US" altLang="zh-TW" dirty="0"/>
              <a:t>(A)</a:t>
            </a:r>
            <a:r>
              <a:rPr lang="zh-TW" altLang="en-US" dirty="0"/>
              <a:t>李自成 </a:t>
            </a:r>
            <a:r>
              <a:rPr lang="en-US" altLang="zh-TW" dirty="0"/>
              <a:t>(B)</a:t>
            </a:r>
            <a:r>
              <a:rPr lang="zh-TW" altLang="en-US" dirty="0"/>
              <a:t>林則徐 </a:t>
            </a:r>
            <a:r>
              <a:rPr lang="en-US" altLang="zh-TW" dirty="0"/>
              <a:t>(C)</a:t>
            </a:r>
            <a:r>
              <a:rPr lang="zh-TW" altLang="en-US" dirty="0"/>
              <a:t>梁啟超 </a:t>
            </a:r>
            <a:r>
              <a:rPr lang="en-US" altLang="zh-TW" dirty="0"/>
              <a:t>(D)</a:t>
            </a:r>
            <a:r>
              <a:rPr lang="zh-TW" altLang="en-US" dirty="0"/>
              <a:t>孫中山。 </a:t>
            </a:r>
          </a:p>
        </p:txBody>
      </p:sp>
    </p:spTree>
    <p:extLst>
      <p:ext uri="{BB962C8B-B14F-4D97-AF65-F5344CB8AC3E}">
        <p14:creationId xmlns:p14="http://schemas.microsoft.com/office/powerpoint/2010/main" val="358166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856212"/>
            <a:ext cx="10178322" cy="5586152"/>
          </a:xfrm>
        </p:spPr>
        <p:txBody>
          <a:bodyPr>
            <a:normAutofit/>
          </a:bodyPr>
          <a:lstStyle/>
          <a:p>
            <a:r>
              <a:rPr lang="zh-TW" altLang="en-US" dirty="0"/>
              <a:t>（ </a:t>
            </a:r>
            <a:r>
              <a:rPr lang="en-US" altLang="zh-TW" dirty="0"/>
              <a:t>C </a:t>
            </a:r>
            <a:r>
              <a:rPr lang="zh-TW" altLang="en-US" dirty="0"/>
              <a:t>） </a:t>
            </a:r>
            <a:r>
              <a:rPr lang="en-US" altLang="zh-TW" dirty="0"/>
              <a:t>1.</a:t>
            </a:r>
            <a:r>
              <a:rPr lang="zh-TW" altLang="en-US" dirty="0"/>
              <a:t>清末以來，中國為因應西方勢力的入侵，內部發生了一連串運動，從「自強運動」、 「戊戌變法」、「武昌起義」到「新文化運動」的陸續推行來看，下列何者最能夠 解釋這段轉變過程？ </a:t>
            </a:r>
            <a:endParaRPr lang="en-US" altLang="zh-TW" dirty="0" smtClean="0"/>
          </a:p>
          <a:p>
            <a:pPr marL="0" indent="0">
              <a:buNone/>
            </a:pPr>
            <a:r>
              <a:rPr lang="en-US" altLang="zh-TW" dirty="0" smtClean="0"/>
              <a:t>(</a:t>
            </a:r>
            <a:r>
              <a:rPr lang="en-US" altLang="zh-TW" dirty="0"/>
              <a:t>A)</a:t>
            </a:r>
            <a:r>
              <a:rPr lang="zh-TW" altLang="en-US" dirty="0"/>
              <a:t>民間「夷夏之防」的思想成為人們關注課題 </a:t>
            </a:r>
            <a:r>
              <a:rPr lang="en-US" altLang="zh-TW" dirty="0"/>
              <a:t>(B)</a:t>
            </a:r>
            <a:r>
              <a:rPr lang="zh-TW" altLang="en-US" dirty="0"/>
              <a:t>西方國 家嘗試在中國推行各種新思想新制度 </a:t>
            </a:r>
            <a:r>
              <a:rPr lang="en-US" altLang="zh-TW" dirty="0"/>
              <a:t>(C)</a:t>
            </a:r>
            <a:r>
              <a:rPr lang="zh-TW" altLang="en-US" dirty="0"/>
              <a:t>知識分子在變局中努力為國家發展尋找 出路 </a:t>
            </a:r>
            <a:r>
              <a:rPr lang="en-US" altLang="zh-TW" dirty="0"/>
              <a:t>(D)</a:t>
            </a:r>
            <a:r>
              <a:rPr lang="zh-TW" altLang="en-US" dirty="0"/>
              <a:t>傳統宗教信仰的影響力在中國社會日趨壯大。 </a:t>
            </a:r>
            <a:endParaRPr lang="en-US" altLang="zh-TW" dirty="0" smtClean="0"/>
          </a:p>
          <a:p>
            <a:r>
              <a:rPr lang="zh-TW" altLang="en-US" dirty="0" smtClean="0"/>
              <a:t>（ </a:t>
            </a:r>
            <a:r>
              <a:rPr lang="en-US" altLang="zh-TW" dirty="0"/>
              <a:t>A </a:t>
            </a:r>
            <a:r>
              <a:rPr lang="zh-TW" altLang="en-US" dirty="0"/>
              <a:t>） </a:t>
            </a:r>
            <a:r>
              <a:rPr lang="en-US" altLang="zh-TW" dirty="0"/>
              <a:t>2. </a:t>
            </a:r>
            <a:r>
              <a:rPr lang="zh-TW" altLang="en-US" dirty="0"/>
              <a:t>外國的報紙曾對中國某事件有以下報導：「四川保路同志會所引發的星星之火，終 於燎原了。流亡海外的反清領袖孫中山可能被推選為民國總統。」這最可能是針對 下列何者所做的報導</a:t>
            </a:r>
            <a:r>
              <a:rPr lang="zh-TW" altLang="en-US" dirty="0" smtClean="0"/>
              <a:t>？</a:t>
            </a:r>
            <a:endParaRPr lang="en-US" altLang="zh-TW" dirty="0" smtClean="0"/>
          </a:p>
          <a:p>
            <a:pPr marL="0" indent="0">
              <a:buNone/>
            </a:pPr>
            <a:r>
              <a:rPr lang="zh-TW" altLang="en-US" dirty="0" smtClean="0"/>
              <a:t> </a:t>
            </a:r>
            <a:r>
              <a:rPr lang="en-US" altLang="zh-TW" dirty="0"/>
              <a:t>(A)</a:t>
            </a:r>
            <a:r>
              <a:rPr lang="zh-TW" altLang="en-US" dirty="0"/>
              <a:t>武昌起義</a:t>
            </a:r>
            <a:r>
              <a:rPr lang="en-US" altLang="zh-TW" dirty="0"/>
              <a:t>(B)</a:t>
            </a:r>
            <a:r>
              <a:rPr lang="zh-TW" altLang="en-US" dirty="0"/>
              <a:t>聯俄容共 </a:t>
            </a:r>
            <a:r>
              <a:rPr lang="en-US" altLang="zh-TW" dirty="0"/>
              <a:t>(C)</a:t>
            </a:r>
            <a:r>
              <a:rPr lang="zh-TW" altLang="en-US" dirty="0"/>
              <a:t>二次革命 </a:t>
            </a:r>
            <a:r>
              <a:rPr lang="en-US" altLang="zh-TW" dirty="0"/>
              <a:t>(D)</a:t>
            </a:r>
            <a:r>
              <a:rPr lang="zh-TW" altLang="en-US" dirty="0"/>
              <a:t>護法運動。 </a:t>
            </a:r>
            <a:endParaRPr lang="en-US" altLang="zh-TW" dirty="0" smtClean="0"/>
          </a:p>
          <a:p>
            <a:r>
              <a:rPr lang="zh-TW" altLang="en-US" dirty="0" smtClean="0"/>
              <a:t>（ </a:t>
            </a:r>
            <a:r>
              <a:rPr lang="en-US" altLang="zh-TW" dirty="0"/>
              <a:t>B </a:t>
            </a:r>
            <a:r>
              <a:rPr lang="zh-TW" altLang="en-US" dirty="0"/>
              <a:t>） </a:t>
            </a:r>
            <a:r>
              <a:rPr lang="en-US" altLang="zh-TW" dirty="0"/>
              <a:t>3. </a:t>
            </a:r>
            <a:r>
              <a:rPr lang="zh-TW" altLang="en-US" dirty="0"/>
              <a:t>「清末，朝廷向列強宣戰，當時部分地方督撫卻與上海各國領事協議：</a:t>
            </a:r>
            <a:r>
              <a:rPr lang="en-US" altLang="zh-TW" dirty="0"/>
              <a:t>『</a:t>
            </a:r>
            <a:r>
              <a:rPr lang="zh-TW" altLang="en-US" dirty="0"/>
              <a:t>作為省的 最高長官，我們將維護外國人生命與財產的安全，並在管轄區內鎮壓亂民，各國應約 束其士兵的行動。</a:t>
            </a:r>
            <a:r>
              <a:rPr lang="en-US" altLang="zh-TW" dirty="0"/>
              <a:t>』</a:t>
            </a:r>
            <a:r>
              <a:rPr lang="zh-TW" altLang="en-US" dirty="0"/>
              <a:t>」上述情況的出現與下列何者關係最密切</a:t>
            </a:r>
            <a:r>
              <a:rPr lang="zh-TW" altLang="en-US" dirty="0" smtClean="0"/>
              <a:t>？</a:t>
            </a:r>
            <a:endParaRPr lang="en-US" altLang="zh-TW" dirty="0" smtClean="0"/>
          </a:p>
          <a:p>
            <a:pPr marL="0" indent="0">
              <a:buNone/>
            </a:pPr>
            <a:r>
              <a:rPr lang="zh-TW" altLang="en-US" dirty="0" smtClean="0"/>
              <a:t> </a:t>
            </a:r>
            <a:r>
              <a:rPr lang="en-US" altLang="zh-TW" dirty="0"/>
              <a:t>(A)</a:t>
            </a:r>
            <a:r>
              <a:rPr lang="zh-TW" altLang="en-US" dirty="0"/>
              <a:t>保路運動 </a:t>
            </a:r>
            <a:r>
              <a:rPr lang="en-US" altLang="zh-TW" dirty="0"/>
              <a:t>(B) </a:t>
            </a:r>
            <a:r>
              <a:rPr lang="zh-TW" altLang="en-US" dirty="0"/>
              <a:t>義和團事變 </a:t>
            </a:r>
            <a:r>
              <a:rPr lang="en-US" altLang="zh-TW" dirty="0"/>
              <a:t>(C)</a:t>
            </a:r>
            <a:r>
              <a:rPr lang="zh-TW" altLang="en-US" dirty="0"/>
              <a:t>同盟會成立 </a:t>
            </a:r>
            <a:r>
              <a:rPr lang="en-US" altLang="zh-TW" dirty="0"/>
              <a:t>(D)</a:t>
            </a:r>
            <a:r>
              <a:rPr lang="zh-TW" altLang="en-US" dirty="0"/>
              <a:t>甲午戰爭爆發。</a:t>
            </a:r>
          </a:p>
        </p:txBody>
      </p:sp>
    </p:spTree>
    <p:extLst>
      <p:ext uri="{BB962C8B-B14F-4D97-AF65-F5344CB8AC3E}">
        <p14:creationId xmlns:p14="http://schemas.microsoft.com/office/powerpoint/2010/main" val="188264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51678" y="1130531"/>
            <a:ext cx="10178322" cy="4749061"/>
          </a:xfrm>
        </p:spPr>
        <p:txBody>
          <a:bodyPr/>
          <a:lstStyle/>
          <a:p>
            <a:pPr marL="0" indent="0">
              <a:buNone/>
            </a:pPr>
            <a:r>
              <a:rPr lang="zh-TW" altLang="en-US" dirty="0"/>
              <a:t>神助拳，義和團，只因鬼子鬧中原。 勸奉教，自信天，不信神，忘祖先。 男無倫，女行奸，鬼孩俱是子母產。 如不信，仔細觀，鬼子眼珠俱發藍。 天無雨，地焦旱，全是教堂止住天。 神發怒，仙發怨，一同下山把道傳。 非是邪，非白蓮，念咒語，法真言。 升黃表，敬香煙，請下各洞諸神仙。 仙出洞，神下山，附著人體把拳傳。 兵法藝，都學全，要平鬼子不費難。 拆鐵道，拔線杆，緊急毀壞火輪船。 大法國，心膽寒，英美德義盡消然。 洋鬼子，盡除完，大清一統靖江山。 </a:t>
            </a:r>
            <a:endParaRPr lang="en-US" altLang="zh-TW" dirty="0" smtClean="0"/>
          </a:p>
          <a:p>
            <a:r>
              <a:rPr lang="zh-TW" altLang="en-US" dirty="0" smtClean="0"/>
              <a:t>（ </a:t>
            </a:r>
            <a:r>
              <a:rPr lang="en-US" altLang="zh-TW" dirty="0"/>
              <a:t>C </a:t>
            </a:r>
            <a:r>
              <a:rPr lang="zh-TW" altLang="en-US" dirty="0"/>
              <a:t>） </a:t>
            </a:r>
            <a:r>
              <a:rPr lang="en-US" altLang="zh-TW" dirty="0"/>
              <a:t>1. </a:t>
            </a:r>
            <a:r>
              <a:rPr lang="zh-TW" altLang="en-US" dirty="0"/>
              <a:t>從短文可以得知義和團興起的背景為何？ </a:t>
            </a:r>
            <a:r>
              <a:rPr lang="en-US" altLang="zh-TW" dirty="0"/>
              <a:t>(A)</a:t>
            </a:r>
            <a:r>
              <a:rPr lang="zh-TW" altLang="en-US" dirty="0"/>
              <a:t>中國天朝體制的建立 </a:t>
            </a:r>
            <a:r>
              <a:rPr lang="en-US" altLang="zh-TW" dirty="0"/>
              <a:t>(B)</a:t>
            </a:r>
            <a:r>
              <a:rPr lang="zh-TW" altLang="en-US" dirty="0"/>
              <a:t>中國禁 教政策的實行 </a:t>
            </a:r>
            <a:r>
              <a:rPr lang="en-US" altLang="zh-TW" dirty="0"/>
              <a:t>(C)</a:t>
            </a:r>
            <a:r>
              <a:rPr lang="zh-TW" altLang="en-US" dirty="0"/>
              <a:t>仇洋反教思想的盛行 </a:t>
            </a:r>
            <a:r>
              <a:rPr lang="en-US" altLang="zh-TW" dirty="0"/>
              <a:t>(D)</a:t>
            </a:r>
            <a:r>
              <a:rPr lang="zh-TW" altLang="en-US" dirty="0"/>
              <a:t>中西貿易體制的建立。 </a:t>
            </a:r>
            <a:endParaRPr lang="en-US" altLang="zh-TW" dirty="0" smtClean="0"/>
          </a:p>
          <a:p>
            <a:r>
              <a:rPr lang="zh-TW" altLang="en-US" dirty="0" smtClean="0"/>
              <a:t>（ </a:t>
            </a:r>
            <a:r>
              <a:rPr lang="en-US" altLang="zh-TW" dirty="0"/>
              <a:t>B</a:t>
            </a:r>
            <a:r>
              <a:rPr lang="en-US" altLang="zh-TW" dirty="0" smtClean="0"/>
              <a:t> </a:t>
            </a:r>
            <a:r>
              <a:rPr lang="zh-TW" altLang="en-US" dirty="0"/>
              <a:t>） </a:t>
            </a:r>
            <a:r>
              <a:rPr lang="en-US" altLang="zh-TW" dirty="0"/>
              <a:t>2. </a:t>
            </a:r>
            <a:r>
              <a:rPr lang="zh-TW" altLang="en-US" dirty="0"/>
              <a:t>義和團的行為後來得到何人的支持，因而得以擴張其勢力？ </a:t>
            </a:r>
            <a:r>
              <a:rPr lang="en-US" altLang="zh-TW" dirty="0"/>
              <a:t>(A)</a:t>
            </a:r>
            <a:r>
              <a:rPr lang="zh-TW" altLang="en-US" dirty="0"/>
              <a:t>咸豐皇帝 </a:t>
            </a:r>
            <a:r>
              <a:rPr lang="en-US" altLang="zh-TW" dirty="0"/>
              <a:t>(B)</a:t>
            </a:r>
            <a:r>
              <a:rPr lang="zh-TW" altLang="en-US" dirty="0"/>
              <a:t>慈 禧太后 </a:t>
            </a:r>
            <a:r>
              <a:rPr lang="en-US" altLang="zh-TW" dirty="0"/>
              <a:t>(C)</a:t>
            </a:r>
            <a:r>
              <a:rPr lang="zh-TW" altLang="en-US" dirty="0"/>
              <a:t>光緒皇帝 </a:t>
            </a:r>
            <a:r>
              <a:rPr lang="en-US" altLang="zh-TW" dirty="0"/>
              <a:t>(D)</a:t>
            </a:r>
            <a:r>
              <a:rPr lang="zh-TW" altLang="en-US" dirty="0"/>
              <a:t>恭親王奕訢。 </a:t>
            </a:r>
            <a:endParaRPr lang="en-US" altLang="zh-TW" dirty="0" smtClean="0"/>
          </a:p>
          <a:p>
            <a:r>
              <a:rPr lang="zh-TW" altLang="en-US" dirty="0" smtClean="0"/>
              <a:t>（ </a:t>
            </a:r>
            <a:r>
              <a:rPr lang="en-US" altLang="zh-TW" dirty="0"/>
              <a:t>D </a:t>
            </a:r>
            <a:r>
              <a:rPr lang="zh-TW" altLang="en-US" dirty="0"/>
              <a:t>） </a:t>
            </a:r>
            <a:r>
              <a:rPr lang="en-US" altLang="zh-TW" dirty="0"/>
              <a:t>3. </a:t>
            </a:r>
            <a:r>
              <a:rPr lang="zh-TW" altLang="en-US" dirty="0"/>
              <a:t>由於義和團的種種作為，後來引發何種事端？ </a:t>
            </a:r>
            <a:r>
              <a:rPr lang="en-US" altLang="zh-TW" dirty="0"/>
              <a:t>(A)</a:t>
            </a:r>
            <a:r>
              <a:rPr lang="zh-TW" altLang="en-US" dirty="0"/>
              <a:t>鴉片戰爭 </a:t>
            </a:r>
            <a:r>
              <a:rPr lang="en-US" altLang="zh-TW" dirty="0"/>
              <a:t>(B)</a:t>
            </a:r>
            <a:r>
              <a:rPr lang="zh-TW" altLang="en-US" dirty="0"/>
              <a:t>英法聯軍 </a:t>
            </a:r>
            <a:r>
              <a:rPr lang="en-US" altLang="zh-TW" dirty="0"/>
              <a:t>(C)</a:t>
            </a:r>
            <a:r>
              <a:rPr lang="zh-TW" altLang="en-US" dirty="0"/>
              <a:t>甲 午戰爭 </a:t>
            </a:r>
            <a:r>
              <a:rPr lang="en-US" altLang="zh-TW" dirty="0"/>
              <a:t>(D)</a:t>
            </a:r>
            <a:r>
              <a:rPr lang="zh-TW" altLang="en-US" dirty="0"/>
              <a:t>八國聯軍。</a:t>
            </a:r>
          </a:p>
        </p:txBody>
      </p:sp>
    </p:spTree>
    <p:extLst>
      <p:ext uri="{BB962C8B-B14F-4D97-AF65-F5344CB8AC3E}">
        <p14:creationId xmlns:p14="http://schemas.microsoft.com/office/powerpoint/2010/main" val="228175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276616" y="1729048"/>
            <a:ext cx="10178322" cy="3832168"/>
          </a:xfrm>
        </p:spPr>
        <p:txBody>
          <a:bodyPr/>
          <a:lstStyle/>
          <a:p>
            <a:pPr marL="0" indent="0">
              <a:buNone/>
            </a:pPr>
            <a:r>
              <a:rPr lang="zh-TW" altLang="en-US" dirty="0"/>
              <a:t>「我本來執定不同洋人破臉的，中間一段時期，因洋人欺負太甚了，也不免有些動氣。雖 是沒攔阻他們，始終沒叫他們十分盡意的胡鬧。火氣一過，我也就回轉頭來，處處都留著餘地。 我若由他們盡意的鬧，難道一個使館有攻不下來的道理？」 </a:t>
            </a:r>
            <a:r>
              <a:rPr lang="en-US" altLang="zh-TW" dirty="0"/>
              <a:t>(</a:t>
            </a:r>
            <a:r>
              <a:rPr lang="zh-TW" altLang="en-US" dirty="0"/>
              <a:t>節錄自吳永，庚子西狩叢談</a:t>
            </a:r>
            <a:r>
              <a:rPr lang="en-US" altLang="zh-TW" dirty="0"/>
              <a:t>) </a:t>
            </a:r>
            <a:endParaRPr lang="en-US" altLang="zh-TW" dirty="0" smtClean="0"/>
          </a:p>
          <a:p>
            <a:r>
              <a:rPr lang="zh-TW" altLang="en-US" dirty="0" smtClean="0"/>
              <a:t>（ </a:t>
            </a:r>
            <a:r>
              <a:rPr lang="en-US" altLang="zh-TW" dirty="0"/>
              <a:t>C </a:t>
            </a:r>
            <a:r>
              <a:rPr lang="zh-TW" altLang="en-US" dirty="0"/>
              <a:t>） </a:t>
            </a:r>
            <a:r>
              <a:rPr lang="en-US" altLang="zh-TW" dirty="0"/>
              <a:t>1.</a:t>
            </a:r>
            <a:r>
              <a:rPr lang="zh-TW" altLang="en-US" dirty="0"/>
              <a:t>短文中所謂的「他們」，是指何人？ </a:t>
            </a:r>
            <a:r>
              <a:rPr lang="en-US" altLang="zh-TW" dirty="0"/>
              <a:t>(A)</a:t>
            </a:r>
            <a:r>
              <a:rPr lang="zh-TW" altLang="en-US" dirty="0"/>
              <a:t>八旗軍 </a:t>
            </a:r>
            <a:r>
              <a:rPr lang="en-US" altLang="zh-TW" dirty="0"/>
              <a:t>(B)</a:t>
            </a:r>
            <a:r>
              <a:rPr lang="zh-TW" altLang="en-US" dirty="0"/>
              <a:t>太平軍 </a:t>
            </a:r>
            <a:r>
              <a:rPr lang="en-US" altLang="zh-TW" dirty="0"/>
              <a:t>(C)</a:t>
            </a:r>
            <a:r>
              <a:rPr lang="zh-TW" altLang="en-US" dirty="0"/>
              <a:t>義和團 </a:t>
            </a:r>
            <a:r>
              <a:rPr lang="en-US" altLang="zh-TW" dirty="0"/>
              <a:t>(D)</a:t>
            </a:r>
            <a:r>
              <a:rPr lang="zh-TW" altLang="en-US" dirty="0"/>
              <a:t>革命軍。 </a:t>
            </a:r>
            <a:endParaRPr lang="en-US" altLang="zh-TW" dirty="0" smtClean="0"/>
          </a:p>
          <a:p>
            <a:r>
              <a:rPr lang="zh-TW" altLang="en-US" dirty="0" smtClean="0"/>
              <a:t>（ </a:t>
            </a:r>
            <a:r>
              <a:rPr lang="en-US" altLang="zh-TW" dirty="0"/>
              <a:t>B </a:t>
            </a:r>
            <a:r>
              <a:rPr lang="zh-TW" altLang="en-US" dirty="0"/>
              <a:t>） </a:t>
            </a:r>
            <a:r>
              <a:rPr lang="en-US" altLang="zh-TW" dirty="0"/>
              <a:t>2.</a:t>
            </a:r>
            <a:r>
              <a:rPr lang="zh-TW" altLang="en-US" dirty="0"/>
              <a:t>由文中提及「洋人欺負太甚」，可推知當時慈禧太后的支持者可能具有何種情緒？ </a:t>
            </a:r>
            <a:r>
              <a:rPr lang="en-US" altLang="zh-TW" dirty="0"/>
              <a:t>(A)</a:t>
            </a:r>
            <a:r>
              <a:rPr lang="zh-TW" altLang="en-US" dirty="0"/>
              <a:t>反清復明 </a:t>
            </a:r>
            <a:r>
              <a:rPr lang="en-US" altLang="zh-TW" dirty="0"/>
              <a:t>(B)</a:t>
            </a:r>
            <a:r>
              <a:rPr lang="zh-TW" altLang="en-US" dirty="0"/>
              <a:t>仇洋反教 </a:t>
            </a:r>
            <a:r>
              <a:rPr lang="en-US" altLang="zh-TW" dirty="0"/>
              <a:t>(C)</a:t>
            </a:r>
            <a:r>
              <a:rPr lang="zh-TW" altLang="en-US" dirty="0"/>
              <a:t>抗美援朝 </a:t>
            </a:r>
            <a:r>
              <a:rPr lang="en-US" altLang="zh-TW" dirty="0"/>
              <a:t>(D)</a:t>
            </a:r>
            <a:r>
              <a:rPr lang="zh-TW" altLang="en-US" dirty="0"/>
              <a:t>崇洋媚外。 </a:t>
            </a:r>
            <a:endParaRPr lang="en-US" altLang="zh-TW" dirty="0" smtClean="0"/>
          </a:p>
          <a:p>
            <a:r>
              <a:rPr lang="zh-TW" altLang="en-US" dirty="0" smtClean="0"/>
              <a:t>（ </a:t>
            </a:r>
            <a:r>
              <a:rPr lang="en-US" altLang="zh-TW" dirty="0"/>
              <a:t>D </a:t>
            </a:r>
            <a:r>
              <a:rPr lang="zh-TW" altLang="en-US" dirty="0"/>
              <a:t>） </a:t>
            </a:r>
            <a:r>
              <a:rPr lang="en-US" altLang="zh-TW" dirty="0"/>
              <a:t>3.</a:t>
            </a:r>
            <a:r>
              <a:rPr lang="zh-TW" altLang="en-US" dirty="0"/>
              <a:t>由慈禧太后的自述可以看出，慈禧太后抱持這樣的對外態度，最後引發了下列哪 場戰爭？ </a:t>
            </a:r>
            <a:r>
              <a:rPr lang="en-US" altLang="zh-TW" dirty="0"/>
              <a:t>(A)</a:t>
            </a:r>
            <a:r>
              <a:rPr lang="zh-TW" altLang="en-US" dirty="0"/>
              <a:t>鴉片戰爭 </a:t>
            </a:r>
            <a:r>
              <a:rPr lang="en-US" altLang="zh-TW" dirty="0"/>
              <a:t>(B)</a:t>
            </a:r>
            <a:r>
              <a:rPr lang="zh-TW" altLang="en-US" dirty="0"/>
              <a:t>甲午戰爭 </a:t>
            </a:r>
            <a:r>
              <a:rPr lang="en-US" altLang="zh-TW" dirty="0"/>
              <a:t>(C)</a:t>
            </a:r>
            <a:r>
              <a:rPr lang="zh-TW" altLang="en-US" dirty="0"/>
              <a:t>英法聯軍 </a:t>
            </a:r>
            <a:r>
              <a:rPr lang="en-US" altLang="zh-TW" dirty="0"/>
              <a:t>(D)</a:t>
            </a:r>
            <a:r>
              <a:rPr lang="zh-TW" altLang="en-US" dirty="0"/>
              <a:t>八國聯軍。</a:t>
            </a:r>
          </a:p>
        </p:txBody>
      </p:sp>
    </p:spTree>
    <p:extLst>
      <p:ext uri="{BB962C8B-B14F-4D97-AF65-F5344CB8AC3E}">
        <p14:creationId xmlns:p14="http://schemas.microsoft.com/office/powerpoint/2010/main" val="1008267183"/>
      </p:ext>
    </p:extLst>
  </p:cSld>
  <p:clrMapOvr>
    <a:masterClrMapping/>
  </p:clrMapOvr>
</p:sld>
</file>

<file path=ppt/theme/theme1.xml><?xml version="1.0" encoding="utf-8"?>
<a:theme xmlns:a="http://schemas.openxmlformats.org/drawingml/2006/main" name="佈景主題1">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佈景主題1" id="{4E6FDFDC-1542-4005-A01E-6422582E710A}" vid="{5306BE73-58DA-41D0-9ED8-26F2CDC7C4FE}"/>
    </a:ext>
  </a:extLst>
</a:theme>
</file>

<file path=docProps/app.xml><?xml version="1.0" encoding="utf-8"?>
<Properties xmlns="http://schemas.openxmlformats.org/officeDocument/2006/extended-properties" xmlns:vt="http://schemas.openxmlformats.org/officeDocument/2006/docPropsVTypes">
  <Template/>
  <TotalTime>3219</TotalTime>
  <Words>1912</Words>
  <Application>Microsoft Office PowerPoint</Application>
  <PresentationFormat>寬螢幕</PresentationFormat>
  <Paragraphs>67</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微軟正黑體</vt:lpstr>
      <vt:lpstr>Arial</vt:lpstr>
      <vt:lpstr>Garamond</vt:lpstr>
      <vt:lpstr>Gill Sans MT</vt:lpstr>
      <vt:lpstr>佈景主題1</vt:lpstr>
      <vt:lpstr>第六周 日常練習</vt:lpstr>
      <vt:lpstr>字音字形</vt:lpstr>
      <vt:lpstr>歷史小短片</vt:lpstr>
      <vt:lpstr>歷史整理</vt:lpstr>
      <vt:lpstr>歷史題目</vt:lpstr>
      <vt:lpstr>PowerPoint 簡報</vt:lpstr>
      <vt:lpstr>PowerPoint 簡報</vt:lpstr>
      <vt:lpstr>PowerPoint 簡報</vt:lpstr>
      <vt:lpstr>PowerPoint 簡報</vt:lpstr>
      <vt:lpstr>PowerPoint 簡報</vt:lpstr>
      <vt:lpstr>PowerPoint 簡報</vt:lpstr>
      <vt:lpstr>克漏字</vt:lpstr>
      <vt:lpstr>閱讀測驗</vt:lpstr>
      <vt:lpstr>PowerPoint 簡報</vt:lpstr>
      <vt:lpstr>New Yorkers Can Get Married Online During Stay Home Orders</vt:lpstr>
      <vt:lpstr>PowerPoint 簡報</vt:lpstr>
      <vt:lpstr>PowerPoint 簡報</vt:lpstr>
      <vt:lpstr>問問題時間// 討論一下下周要上什麼</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第二周 段考複習</dc:title>
  <dc:creator>Anna Huang</dc:creator>
  <cp:lastModifiedBy>Anna Huang</cp:lastModifiedBy>
  <cp:revision>116</cp:revision>
  <dcterms:created xsi:type="dcterms:W3CDTF">2020-03-28T05:59:23Z</dcterms:created>
  <dcterms:modified xsi:type="dcterms:W3CDTF">2020-05-11T07:05:34Z</dcterms:modified>
</cp:coreProperties>
</file>