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5">
  <p:sldMasterIdLst>
    <p:sldMasterId id="2147483768" r:id="rId1"/>
  </p:sldMasterIdLst>
  <p:sldIdLst>
    <p:sldId id="256" r:id="rId2"/>
    <p:sldId id="301" r:id="rId3"/>
    <p:sldId id="302" r:id="rId4"/>
    <p:sldId id="303" r:id="rId5"/>
    <p:sldId id="305" r:id="rId6"/>
    <p:sldId id="304"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9" r:id="rId20"/>
    <p:sldId id="295" r:id="rId21"/>
    <p:sldId id="296" r:id="rId22"/>
    <p:sldId id="318" r:id="rId23"/>
    <p:sldId id="297" r:id="rId24"/>
    <p:sldId id="266"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17EC997-6A96-4CB9-B479-3834AE4E7BB3}">
          <p14:sldIdLst>
            <p14:sldId id="256"/>
            <p14:sldId id="301"/>
            <p14:sldId id="302"/>
            <p14:sldId id="303"/>
            <p14:sldId id="305"/>
            <p14:sldId id="304"/>
            <p14:sldId id="306"/>
            <p14:sldId id="307"/>
            <p14:sldId id="308"/>
            <p14:sldId id="309"/>
            <p14:sldId id="310"/>
            <p14:sldId id="311"/>
            <p14:sldId id="312"/>
            <p14:sldId id="313"/>
            <p14:sldId id="314"/>
            <p14:sldId id="315"/>
            <p14:sldId id="316"/>
            <p14:sldId id="317"/>
            <p14:sldId id="319"/>
            <p14:sldId id="295"/>
            <p14:sldId id="296"/>
            <p14:sldId id="318"/>
            <p14:sldId id="297"/>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5/18/2020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4606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7183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67377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5/18/2020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6670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473405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6409869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00738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7505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5/18/2020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844346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5/18/2020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8220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5/18/2020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4571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etU__iwztj8&amp;feature=youtu.b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ctrTitle"/>
          </p:nvPr>
        </p:nvSpPr>
        <p:spPr/>
        <p:txBody>
          <a:bodyPr/>
          <a:lstStyle/>
          <a:p>
            <a:pPr>
              <a:lnSpc>
                <a:spcPct val="100000"/>
              </a:lnSpc>
            </a:pPr>
            <a:r>
              <a:rPr lang="zh-TW" altLang="en-US" sz="4400" b="1" dirty="0" smtClean="0">
                <a:latin typeface="+mn-ea"/>
                <a:ea typeface="+mn-ea"/>
              </a:rPr>
              <a:t>第七周</a:t>
            </a:r>
            <a:r>
              <a:rPr lang="en-US" altLang="zh-TW" sz="7200" b="1" dirty="0" smtClean="0">
                <a:latin typeface="+mn-ea"/>
                <a:ea typeface="+mn-ea"/>
              </a:rPr>
              <a:t/>
            </a:r>
            <a:br>
              <a:rPr lang="en-US" altLang="zh-TW" sz="7200" b="1" dirty="0" smtClean="0">
                <a:latin typeface="+mn-ea"/>
                <a:ea typeface="+mn-ea"/>
              </a:rPr>
            </a:br>
            <a:r>
              <a:rPr lang="zh-TW" altLang="en-US" sz="7200" b="1" dirty="0" smtClean="0">
                <a:latin typeface="+mn-ea"/>
                <a:ea typeface="+mn-ea"/>
              </a:rPr>
              <a:t>日常練</a:t>
            </a:r>
            <a:r>
              <a:rPr lang="zh-TW" altLang="en-US" sz="7200" b="1" dirty="0">
                <a:latin typeface="+mn-ea"/>
                <a:ea typeface="+mn-ea"/>
              </a:rPr>
              <a:t>習</a:t>
            </a:r>
          </a:p>
        </p:txBody>
      </p:sp>
      <p:sp>
        <p:nvSpPr>
          <p:cNvPr id="5" name="副標題 2"/>
          <p:cNvSpPr>
            <a:spLocks noGrp="1"/>
          </p:cNvSpPr>
          <p:nvPr>
            <p:ph type="subTitle" idx="1"/>
          </p:nvPr>
        </p:nvSpPr>
        <p:spPr/>
        <p:txBody>
          <a:bodyPr/>
          <a:lstStyle/>
          <a:p>
            <a:r>
              <a:rPr lang="zh-TW" altLang="en-US" dirty="0" smtClean="0"/>
              <a:t>台科大教育學程數位學伴</a:t>
            </a:r>
            <a:endParaRPr lang="zh-TW" altLang="en-US" dirty="0"/>
          </a:p>
        </p:txBody>
      </p:sp>
    </p:spTree>
    <p:extLst>
      <p:ext uri="{BB962C8B-B14F-4D97-AF65-F5344CB8AC3E}">
        <p14:creationId xmlns:p14="http://schemas.microsoft.com/office/powerpoint/2010/main" val="388933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620" y="513348"/>
            <a:ext cx="9665918" cy="5880100"/>
          </a:xfrm>
        </p:spPr>
      </p:pic>
    </p:spTree>
    <p:extLst>
      <p:ext uri="{BB962C8B-B14F-4D97-AF65-F5344CB8AC3E}">
        <p14:creationId xmlns:p14="http://schemas.microsoft.com/office/powerpoint/2010/main" val="333364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544" y="2117558"/>
            <a:ext cx="9679047" cy="2621890"/>
          </a:xfrm>
        </p:spPr>
      </p:pic>
    </p:spTree>
    <p:extLst>
      <p:ext uri="{BB962C8B-B14F-4D97-AF65-F5344CB8AC3E}">
        <p14:creationId xmlns:p14="http://schemas.microsoft.com/office/powerpoint/2010/main" val="337543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公民題目</a:t>
            </a:r>
            <a:endParaRPr lang="zh-TW" altLang="en-US" b="1" dirty="0"/>
          </a:p>
        </p:txBody>
      </p:sp>
      <p:sp>
        <p:nvSpPr>
          <p:cNvPr id="3" name="內容版面配置區 2"/>
          <p:cNvSpPr>
            <a:spLocks noGrp="1"/>
          </p:cNvSpPr>
          <p:nvPr>
            <p:ph idx="1"/>
          </p:nvPr>
        </p:nvSpPr>
        <p:spPr>
          <a:xfrm>
            <a:off x="1251678" y="2286001"/>
            <a:ext cx="10178322" cy="4291262"/>
          </a:xfrm>
        </p:spPr>
        <p:txBody>
          <a:bodyPr>
            <a:normAutofit/>
          </a:bodyPr>
          <a:lstStyle/>
          <a:p>
            <a:r>
              <a:rPr lang="en-US" altLang="zh-TW" dirty="0" smtClean="0"/>
              <a:t>(</a:t>
            </a:r>
            <a:r>
              <a:rPr lang="zh-TW" altLang="en-US" dirty="0" smtClean="0"/>
              <a:t>   </a:t>
            </a:r>
            <a:r>
              <a:rPr lang="en-US" altLang="zh-TW" dirty="0" smtClean="0"/>
              <a:t>A</a:t>
            </a:r>
            <a:r>
              <a:rPr lang="zh-TW" altLang="en-US" dirty="0" smtClean="0"/>
              <a:t>  </a:t>
            </a:r>
            <a:r>
              <a:rPr lang="en-US" altLang="zh-TW" dirty="0" smtClean="0"/>
              <a:t> </a:t>
            </a:r>
            <a:r>
              <a:rPr lang="en-US" altLang="zh-TW" dirty="0"/>
              <a:t>)</a:t>
            </a:r>
            <a:r>
              <a:rPr lang="zh-TW" altLang="en-US" dirty="0"/>
              <a:t>槍擊要犯黃嫌因殺人罪被法院判處：甲、無期徒 刑；乙、褫奪公權終身。請問：有關甲、乙的敘 述，下列何者正確？ </a:t>
            </a:r>
            <a:r>
              <a:rPr lang="en-US" altLang="zh-TW" dirty="0"/>
              <a:t>(</a:t>
            </a:r>
            <a:r>
              <a:rPr lang="zh-TW" altLang="en-US" dirty="0"/>
              <a:t>Ａ</a:t>
            </a:r>
            <a:r>
              <a:rPr lang="en-US" altLang="zh-TW" dirty="0"/>
              <a:t>)</a:t>
            </a:r>
            <a:r>
              <a:rPr lang="zh-TW" altLang="en-US" dirty="0"/>
              <a:t>甲：主刑，乙：從刑 </a:t>
            </a:r>
            <a:r>
              <a:rPr lang="en-US" altLang="zh-TW" dirty="0"/>
              <a:t>(</a:t>
            </a:r>
            <a:r>
              <a:rPr lang="zh-TW" altLang="en-US" dirty="0"/>
              <a:t>Ｂ</a:t>
            </a:r>
            <a:r>
              <a:rPr lang="en-US" altLang="zh-TW" dirty="0"/>
              <a:t>)</a:t>
            </a:r>
            <a:r>
              <a:rPr lang="zh-TW" altLang="en-US" dirty="0"/>
              <a:t>甲：從刑，乙：主刑 </a:t>
            </a:r>
            <a:r>
              <a:rPr lang="en-US" altLang="zh-TW" dirty="0"/>
              <a:t>(</a:t>
            </a:r>
            <a:r>
              <a:rPr lang="zh-TW" altLang="en-US" dirty="0"/>
              <a:t>Ｃ</a:t>
            </a:r>
            <a:r>
              <a:rPr lang="en-US" altLang="zh-TW" dirty="0"/>
              <a:t>)</a:t>
            </a:r>
            <a:r>
              <a:rPr lang="zh-TW" altLang="en-US" dirty="0"/>
              <a:t>乙與罰金屬於同 種刑罰 </a:t>
            </a:r>
            <a:r>
              <a:rPr lang="en-US" altLang="zh-TW" dirty="0"/>
              <a:t>(</a:t>
            </a:r>
            <a:r>
              <a:rPr lang="zh-TW" altLang="en-US" dirty="0"/>
              <a:t>Ｄ</a:t>
            </a:r>
            <a:r>
              <a:rPr lang="en-US" altLang="zh-TW" dirty="0"/>
              <a:t>)</a:t>
            </a:r>
            <a:r>
              <a:rPr lang="zh-TW" altLang="en-US" dirty="0"/>
              <a:t>只要犯罪就會被褫奪公權</a:t>
            </a:r>
            <a:r>
              <a:rPr lang="zh-TW" altLang="en-US" dirty="0" smtClean="0"/>
              <a:t>。</a:t>
            </a:r>
            <a:endParaRPr lang="en-US" altLang="zh-TW" dirty="0" smtClean="0"/>
          </a:p>
          <a:p>
            <a:r>
              <a:rPr lang="en-US" altLang="zh-TW" dirty="0"/>
              <a:t>( </a:t>
            </a:r>
            <a:r>
              <a:rPr lang="zh-TW" altLang="en-US" dirty="0" smtClean="0"/>
              <a:t>  </a:t>
            </a:r>
            <a:r>
              <a:rPr lang="en-US" altLang="zh-TW" dirty="0" smtClean="0"/>
              <a:t>D</a:t>
            </a:r>
            <a:r>
              <a:rPr lang="zh-TW" altLang="en-US" dirty="0" smtClean="0"/>
              <a:t>   </a:t>
            </a:r>
            <a:r>
              <a:rPr lang="en-US" altLang="zh-TW" dirty="0" smtClean="0"/>
              <a:t>)</a:t>
            </a:r>
            <a:r>
              <a:rPr lang="en-US" altLang="zh-TW" dirty="0"/>
              <a:t>7 </a:t>
            </a:r>
            <a:r>
              <a:rPr lang="zh-TW" altLang="en-US" dirty="0"/>
              <a:t>歲的胖虎在文具店偷了棒球卡。請問：胖虎需要 負起何種法律責任？ </a:t>
            </a:r>
            <a:r>
              <a:rPr lang="en-US" altLang="zh-TW" dirty="0" smtClean="0"/>
              <a:t>(</a:t>
            </a:r>
            <a:r>
              <a:rPr lang="zh-TW" altLang="en-US" dirty="0"/>
              <a:t>Ａ</a:t>
            </a:r>
            <a:r>
              <a:rPr lang="en-US" altLang="zh-TW" dirty="0"/>
              <a:t>)</a:t>
            </a:r>
            <a:r>
              <a:rPr lang="zh-TW" altLang="en-US" dirty="0"/>
              <a:t>觸犯</a:t>
            </a:r>
            <a:r>
              <a:rPr lang="en-US" altLang="zh-TW" dirty="0"/>
              <a:t>《</a:t>
            </a:r>
            <a:r>
              <a:rPr lang="zh-TW" altLang="en-US" dirty="0"/>
              <a:t>刑法</a:t>
            </a:r>
            <a:r>
              <a:rPr lang="en-US" altLang="zh-TW" dirty="0"/>
              <a:t>》</a:t>
            </a:r>
            <a:r>
              <a:rPr lang="zh-TW" altLang="en-US" dirty="0"/>
              <a:t>，要受 </a:t>
            </a:r>
            <a:r>
              <a:rPr lang="en-US" altLang="zh-TW" dirty="0"/>
              <a:t>《</a:t>
            </a:r>
            <a:r>
              <a:rPr lang="zh-TW" altLang="en-US" dirty="0"/>
              <a:t>刑法</a:t>
            </a:r>
            <a:r>
              <a:rPr lang="en-US" altLang="zh-TW" dirty="0"/>
              <a:t>》</a:t>
            </a:r>
            <a:r>
              <a:rPr lang="zh-TW" altLang="en-US" dirty="0"/>
              <a:t>制裁 </a:t>
            </a:r>
            <a:r>
              <a:rPr lang="en-US" altLang="zh-TW" dirty="0"/>
              <a:t>(</a:t>
            </a:r>
            <a:r>
              <a:rPr lang="zh-TW" altLang="en-US" dirty="0"/>
              <a:t>Ｂ</a:t>
            </a:r>
            <a:r>
              <a:rPr lang="en-US" altLang="zh-TW" dirty="0"/>
              <a:t>)</a:t>
            </a:r>
            <a:r>
              <a:rPr lang="zh-TW" altLang="en-US" dirty="0"/>
              <a:t>可以減輕刑罰 </a:t>
            </a:r>
            <a:r>
              <a:rPr lang="en-US" altLang="zh-TW" dirty="0"/>
              <a:t>(</a:t>
            </a:r>
            <a:r>
              <a:rPr lang="zh-TW" altLang="en-US" dirty="0"/>
              <a:t>Ｃ</a:t>
            </a:r>
            <a:r>
              <a:rPr lang="en-US" altLang="zh-TW" dirty="0"/>
              <a:t>)</a:t>
            </a:r>
            <a:r>
              <a:rPr lang="zh-TW" altLang="en-US" dirty="0"/>
              <a:t>由父母 代替其接受</a:t>
            </a:r>
            <a:r>
              <a:rPr lang="en-US" altLang="zh-TW" dirty="0"/>
              <a:t>《</a:t>
            </a:r>
            <a:r>
              <a:rPr lang="zh-TW" altLang="en-US" dirty="0"/>
              <a:t>刑法</a:t>
            </a:r>
            <a:r>
              <a:rPr lang="en-US" altLang="zh-TW" dirty="0"/>
              <a:t>》</a:t>
            </a:r>
            <a:r>
              <a:rPr lang="zh-TW" altLang="en-US" dirty="0"/>
              <a:t>制裁 </a:t>
            </a:r>
            <a:r>
              <a:rPr lang="en-US" altLang="zh-TW" dirty="0"/>
              <a:t>(</a:t>
            </a:r>
            <a:r>
              <a:rPr lang="zh-TW" altLang="en-US" dirty="0"/>
              <a:t>Ｄ</a:t>
            </a:r>
            <a:r>
              <a:rPr lang="en-US" altLang="zh-TW" dirty="0"/>
              <a:t>)</a:t>
            </a:r>
            <a:r>
              <a:rPr lang="zh-TW" altLang="en-US" dirty="0"/>
              <a:t>因為未滿 </a:t>
            </a:r>
            <a:r>
              <a:rPr lang="en-US" altLang="zh-TW" dirty="0"/>
              <a:t>14 </a:t>
            </a:r>
            <a:r>
              <a:rPr lang="zh-TW" altLang="en-US" dirty="0"/>
              <a:t>歲， 心智尚未成熟，依規定不用</a:t>
            </a:r>
            <a:r>
              <a:rPr lang="en-US" altLang="zh-TW" dirty="0"/>
              <a:t>《</a:t>
            </a:r>
            <a:r>
              <a:rPr lang="zh-TW" altLang="en-US" dirty="0"/>
              <a:t>刑法</a:t>
            </a:r>
            <a:r>
              <a:rPr lang="en-US" altLang="zh-TW" dirty="0"/>
              <a:t>》</a:t>
            </a:r>
            <a:r>
              <a:rPr lang="zh-TW" altLang="en-US" dirty="0"/>
              <a:t>處罰</a:t>
            </a:r>
            <a:r>
              <a:rPr lang="zh-TW" altLang="en-US" dirty="0" smtClean="0"/>
              <a:t>。</a:t>
            </a:r>
            <a:endParaRPr lang="en-US" altLang="zh-TW" dirty="0" smtClean="0"/>
          </a:p>
          <a:p>
            <a:r>
              <a:rPr lang="en-US" altLang="zh-TW" dirty="0" smtClean="0"/>
              <a:t>(</a:t>
            </a:r>
            <a:r>
              <a:rPr lang="zh-TW" altLang="en-US" dirty="0" smtClean="0"/>
              <a:t>   </a:t>
            </a:r>
            <a:r>
              <a:rPr lang="en-US" altLang="zh-TW" dirty="0" smtClean="0"/>
              <a:t>C</a:t>
            </a:r>
            <a:r>
              <a:rPr lang="zh-TW" altLang="en-US" dirty="0" smtClean="0"/>
              <a:t>  </a:t>
            </a:r>
            <a:r>
              <a:rPr lang="en-US" altLang="zh-TW" dirty="0" smtClean="0"/>
              <a:t> </a:t>
            </a:r>
            <a:r>
              <a:rPr lang="en-US" altLang="zh-TW" dirty="0"/>
              <a:t>)</a:t>
            </a:r>
            <a:r>
              <a:rPr lang="zh-TW" altLang="en-US" dirty="0"/>
              <a:t>為了維護社會秩序、保障人民權利，犯罪者應受 刑事處罰，但因少年的身心尚未成熟，基於保護 為目的，如果犯罪則可以減輕刑責。請問：依據 我國</a:t>
            </a:r>
            <a:r>
              <a:rPr lang="en-US" altLang="zh-TW" dirty="0"/>
              <a:t>《</a:t>
            </a:r>
            <a:r>
              <a:rPr lang="zh-TW" altLang="en-US" dirty="0"/>
              <a:t>刑法</a:t>
            </a:r>
            <a:r>
              <a:rPr lang="en-US" altLang="zh-TW" dirty="0"/>
              <a:t>》</a:t>
            </a:r>
            <a:r>
              <a:rPr lang="zh-TW" altLang="en-US" dirty="0"/>
              <a:t>的規定，符合減輕刑責的年齡範圍 為何？</a:t>
            </a:r>
            <a:r>
              <a:rPr lang="en-US" altLang="zh-TW" dirty="0"/>
              <a:t>〔90.</a:t>
            </a:r>
            <a:r>
              <a:rPr lang="zh-TW" altLang="en-US" dirty="0"/>
              <a:t>第二次基測</a:t>
            </a:r>
            <a:r>
              <a:rPr lang="en-US" altLang="zh-TW" dirty="0"/>
              <a:t>〕 (</a:t>
            </a:r>
            <a:r>
              <a:rPr lang="zh-TW" altLang="en-US" dirty="0"/>
              <a:t>Ａ</a:t>
            </a:r>
            <a:r>
              <a:rPr lang="en-US" altLang="zh-TW" dirty="0"/>
              <a:t>) 12 </a:t>
            </a:r>
            <a:r>
              <a:rPr lang="zh-TW" altLang="en-US" dirty="0"/>
              <a:t>歲以上，未滿 </a:t>
            </a:r>
            <a:r>
              <a:rPr lang="en-US" altLang="zh-TW" dirty="0"/>
              <a:t>14 </a:t>
            </a:r>
            <a:r>
              <a:rPr lang="zh-TW" altLang="en-US" dirty="0"/>
              <a:t>歲 </a:t>
            </a:r>
            <a:r>
              <a:rPr lang="en-US" altLang="zh-TW" dirty="0"/>
              <a:t>(</a:t>
            </a:r>
            <a:r>
              <a:rPr lang="zh-TW" altLang="en-US" dirty="0"/>
              <a:t>Ｂ</a:t>
            </a:r>
            <a:r>
              <a:rPr lang="en-US" altLang="zh-TW" dirty="0"/>
              <a:t>) 12 </a:t>
            </a:r>
            <a:r>
              <a:rPr lang="zh-TW" altLang="en-US" dirty="0"/>
              <a:t>歲以上，未滿 </a:t>
            </a:r>
            <a:r>
              <a:rPr lang="en-US" altLang="zh-TW" dirty="0"/>
              <a:t>18 </a:t>
            </a:r>
            <a:r>
              <a:rPr lang="zh-TW" altLang="en-US" dirty="0"/>
              <a:t>歲 </a:t>
            </a:r>
            <a:r>
              <a:rPr lang="en-US" altLang="zh-TW" dirty="0"/>
              <a:t>(</a:t>
            </a:r>
            <a:r>
              <a:rPr lang="zh-TW" altLang="en-US" dirty="0"/>
              <a:t>Ｃ</a:t>
            </a:r>
            <a:r>
              <a:rPr lang="en-US" altLang="zh-TW" dirty="0"/>
              <a:t>) 14 </a:t>
            </a:r>
            <a:r>
              <a:rPr lang="zh-TW" altLang="en-US" dirty="0"/>
              <a:t>歲以 上，未滿 </a:t>
            </a:r>
            <a:r>
              <a:rPr lang="en-US" altLang="zh-TW" dirty="0"/>
              <a:t>18 </a:t>
            </a:r>
            <a:r>
              <a:rPr lang="zh-TW" altLang="en-US" dirty="0"/>
              <a:t>歲 </a:t>
            </a:r>
            <a:r>
              <a:rPr lang="en-US" altLang="zh-TW" dirty="0"/>
              <a:t>(</a:t>
            </a:r>
            <a:r>
              <a:rPr lang="zh-TW" altLang="en-US" dirty="0"/>
              <a:t>Ｄ</a:t>
            </a:r>
            <a:r>
              <a:rPr lang="en-US" altLang="zh-TW" dirty="0"/>
              <a:t>) 14 </a:t>
            </a:r>
            <a:r>
              <a:rPr lang="zh-TW" altLang="en-US" dirty="0"/>
              <a:t>歲以上，未滿 </a:t>
            </a:r>
            <a:r>
              <a:rPr lang="en-US" altLang="zh-TW" dirty="0"/>
              <a:t>20 </a:t>
            </a:r>
            <a:r>
              <a:rPr lang="zh-TW" altLang="en-US" dirty="0"/>
              <a:t>歲。</a:t>
            </a:r>
          </a:p>
        </p:txBody>
      </p:sp>
    </p:spTree>
    <p:extLst>
      <p:ext uri="{BB962C8B-B14F-4D97-AF65-F5344CB8AC3E}">
        <p14:creationId xmlns:p14="http://schemas.microsoft.com/office/powerpoint/2010/main" val="150850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090863"/>
            <a:ext cx="10178322" cy="4788729"/>
          </a:xfrm>
        </p:spPr>
        <p:txBody>
          <a:bodyPr/>
          <a:lstStyle/>
          <a:p>
            <a:r>
              <a:rPr lang="en-US" altLang="zh-TW" dirty="0"/>
              <a:t>( </a:t>
            </a:r>
            <a:r>
              <a:rPr lang="zh-TW" altLang="en-US" dirty="0" smtClean="0"/>
              <a:t>  </a:t>
            </a:r>
            <a:r>
              <a:rPr lang="en-US" altLang="zh-TW" dirty="0" smtClean="0"/>
              <a:t>B</a:t>
            </a:r>
            <a:r>
              <a:rPr lang="zh-TW" altLang="en-US" dirty="0" smtClean="0"/>
              <a:t>  </a:t>
            </a:r>
            <a:r>
              <a:rPr lang="en-US" altLang="zh-TW" dirty="0" smtClean="0"/>
              <a:t>)</a:t>
            </a:r>
            <a:r>
              <a:rPr lang="zh-TW" altLang="en-US" dirty="0"/>
              <a:t>「依照</a:t>
            </a:r>
            <a:r>
              <a:rPr lang="en-US" altLang="zh-TW" dirty="0"/>
              <a:t>《</a:t>
            </a:r>
            <a:r>
              <a:rPr lang="zh-TW" altLang="en-US" dirty="0"/>
              <a:t>大眾捷運法</a:t>
            </a:r>
            <a:r>
              <a:rPr lang="en-US" altLang="zh-TW" dirty="0"/>
              <a:t>》</a:t>
            </a:r>
            <a:r>
              <a:rPr lang="zh-TW" altLang="en-US" dirty="0"/>
              <a:t>第 </a:t>
            </a:r>
            <a:r>
              <a:rPr lang="en-US" altLang="zh-TW" dirty="0"/>
              <a:t>50 </a:t>
            </a:r>
            <a:r>
              <a:rPr lang="zh-TW" altLang="en-US" dirty="0"/>
              <a:t>條規定，嚼檳榔或口 香糖勸告不聽，可開罰 </a:t>
            </a:r>
            <a:r>
              <a:rPr lang="en-US" altLang="zh-TW" dirty="0"/>
              <a:t>1,500 </a:t>
            </a:r>
            <a:r>
              <a:rPr lang="zh-TW" altLang="en-US" dirty="0"/>
              <a:t>元到 </a:t>
            </a:r>
            <a:r>
              <a:rPr lang="en-US" altLang="zh-TW" dirty="0"/>
              <a:t>7,000 </a:t>
            </a:r>
            <a:r>
              <a:rPr lang="zh-TW" altLang="en-US" dirty="0"/>
              <a:t>元。」請 問：上述「開罰 </a:t>
            </a:r>
            <a:r>
              <a:rPr lang="en-US" altLang="zh-TW" dirty="0"/>
              <a:t>1,500 </a:t>
            </a:r>
            <a:r>
              <a:rPr lang="zh-TW" altLang="en-US" dirty="0"/>
              <a:t>元到 </a:t>
            </a:r>
            <a:r>
              <a:rPr lang="en-US" altLang="zh-TW" dirty="0"/>
              <a:t>7,000 </a:t>
            </a:r>
            <a:r>
              <a:rPr lang="zh-TW" altLang="en-US" dirty="0"/>
              <a:t>元」屬於下列何 種處罰？ </a:t>
            </a:r>
            <a:r>
              <a:rPr lang="en-US" altLang="zh-TW" dirty="0"/>
              <a:t>(</a:t>
            </a:r>
            <a:r>
              <a:rPr lang="zh-TW" altLang="en-US" dirty="0"/>
              <a:t>Ａ</a:t>
            </a:r>
            <a:r>
              <a:rPr lang="en-US" altLang="zh-TW" dirty="0"/>
              <a:t>)</a:t>
            </a:r>
            <a:r>
              <a:rPr lang="zh-TW" altLang="en-US" dirty="0"/>
              <a:t>罰金 </a:t>
            </a:r>
            <a:r>
              <a:rPr lang="en-US" altLang="zh-TW" dirty="0"/>
              <a:t>(</a:t>
            </a:r>
            <a:r>
              <a:rPr lang="zh-TW" altLang="en-US" dirty="0"/>
              <a:t>Ｂ</a:t>
            </a:r>
            <a:r>
              <a:rPr lang="en-US" altLang="zh-TW" dirty="0"/>
              <a:t>)</a:t>
            </a:r>
            <a:r>
              <a:rPr lang="zh-TW" altLang="en-US" dirty="0"/>
              <a:t>罰鍰 </a:t>
            </a:r>
            <a:r>
              <a:rPr lang="en-US" altLang="zh-TW" dirty="0"/>
              <a:t>(</a:t>
            </a:r>
            <a:r>
              <a:rPr lang="zh-TW" altLang="en-US" dirty="0"/>
              <a:t>Ｃ</a:t>
            </a:r>
            <a:r>
              <a:rPr lang="en-US" altLang="zh-TW" dirty="0"/>
              <a:t>)</a:t>
            </a:r>
            <a:r>
              <a:rPr lang="zh-TW" altLang="en-US" dirty="0"/>
              <a:t>刑罰 </a:t>
            </a:r>
            <a:r>
              <a:rPr lang="en-US" altLang="zh-TW" dirty="0"/>
              <a:t>(</a:t>
            </a:r>
            <a:r>
              <a:rPr lang="zh-TW" altLang="en-US" dirty="0"/>
              <a:t>Ｄ </a:t>
            </a:r>
            <a:r>
              <a:rPr lang="en-US" altLang="zh-TW" dirty="0"/>
              <a:t>)</a:t>
            </a:r>
            <a:r>
              <a:rPr lang="zh-TW" altLang="en-US" dirty="0"/>
              <a:t>民事責任</a:t>
            </a:r>
            <a:r>
              <a:rPr lang="zh-TW" altLang="en-US" dirty="0" smtClean="0"/>
              <a:t>。</a:t>
            </a:r>
            <a:endParaRPr lang="en-US" altLang="zh-TW" dirty="0" smtClean="0"/>
          </a:p>
          <a:p>
            <a:r>
              <a:rPr lang="en-US" altLang="zh-TW" dirty="0" smtClean="0"/>
              <a:t>(</a:t>
            </a:r>
            <a:r>
              <a:rPr lang="zh-TW" altLang="en-US" dirty="0" smtClean="0"/>
              <a:t>   </a:t>
            </a:r>
            <a:r>
              <a:rPr lang="en-US" altLang="zh-TW" dirty="0" smtClean="0"/>
              <a:t>A</a:t>
            </a:r>
            <a:r>
              <a:rPr lang="zh-TW" altLang="en-US" dirty="0" smtClean="0"/>
              <a:t> </a:t>
            </a:r>
            <a:r>
              <a:rPr lang="en-US" altLang="zh-TW" dirty="0" smtClean="0"/>
              <a:t> </a:t>
            </a:r>
            <a:r>
              <a:rPr lang="en-US" altLang="zh-TW" dirty="0"/>
              <a:t>)</a:t>
            </a:r>
            <a:r>
              <a:rPr lang="zh-TW" altLang="en-US" dirty="0"/>
              <a:t>下列哪一項是屬於構成違法性但不處罰的行為？ </a:t>
            </a:r>
            <a:r>
              <a:rPr lang="en-US" altLang="zh-TW" dirty="0"/>
              <a:t>(</a:t>
            </a:r>
            <a:r>
              <a:rPr lang="zh-TW" altLang="en-US" dirty="0"/>
              <a:t>Ａ</a:t>
            </a:r>
            <a:r>
              <a:rPr lang="en-US" altLang="zh-TW" dirty="0"/>
              <a:t>)</a:t>
            </a:r>
            <a:r>
              <a:rPr lang="zh-TW" altLang="en-US" dirty="0"/>
              <a:t>醫生基於醫療的需要，摘除患者的器官，以 保全其生命 </a:t>
            </a:r>
            <a:r>
              <a:rPr lang="en-US" altLang="zh-TW" dirty="0"/>
              <a:t>(</a:t>
            </a:r>
            <a:r>
              <a:rPr lang="zh-TW" altLang="en-US" dirty="0"/>
              <a:t>Ｂ</a:t>
            </a:r>
            <a:r>
              <a:rPr lang="en-US" altLang="zh-TW" dirty="0"/>
              <a:t>)</a:t>
            </a:r>
            <a:r>
              <a:rPr lang="zh-TW" altLang="en-US" dirty="0"/>
              <a:t>因為看不慣同學平日行為，夥 同外校人士打傷同學 </a:t>
            </a:r>
            <a:r>
              <a:rPr lang="en-US" altLang="zh-TW" dirty="0"/>
              <a:t>(</a:t>
            </a:r>
            <a:r>
              <a:rPr lang="zh-TW" altLang="en-US" dirty="0"/>
              <a:t>Ｃ</a:t>
            </a:r>
            <a:r>
              <a:rPr lang="en-US" altLang="zh-TW" dirty="0"/>
              <a:t>)</a:t>
            </a:r>
            <a:r>
              <a:rPr lang="zh-TW" altLang="en-US" dirty="0"/>
              <a:t>幫同學把風，好讓同 學趁機進行偷竊 </a:t>
            </a:r>
            <a:r>
              <a:rPr lang="en-US" altLang="zh-TW" dirty="0"/>
              <a:t>(</a:t>
            </a:r>
            <a:r>
              <a:rPr lang="zh-TW" altLang="en-US" dirty="0"/>
              <a:t>Ｄ</a:t>
            </a:r>
            <a:r>
              <a:rPr lang="en-US" altLang="zh-TW" dirty="0"/>
              <a:t>)</a:t>
            </a:r>
            <a:r>
              <a:rPr lang="zh-TW" altLang="en-US" dirty="0"/>
              <a:t>為了進入夜店，偽造一張 假的身分證</a:t>
            </a:r>
            <a:r>
              <a:rPr lang="zh-TW" altLang="en-US" dirty="0" smtClean="0"/>
              <a:t>。</a:t>
            </a:r>
            <a:endParaRPr lang="en-US" altLang="zh-TW" dirty="0" smtClean="0"/>
          </a:p>
          <a:p>
            <a:r>
              <a:rPr lang="en-US" altLang="zh-TW" dirty="0" smtClean="0"/>
              <a:t>(</a:t>
            </a:r>
            <a:r>
              <a:rPr lang="zh-TW" altLang="en-US" dirty="0" smtClean="0"/>
              <a:t>   </a:t>
            </a:r>
            <a:r>
              <a:rPr lang="en-US" altLang="zh-TW" dirty="0" smtClean="0"/>
              <a:t>C</a:t>
            </a:r>
            <a:r>
              <a:rPr lang="zh-TW" altLang="en-US" dirty="0" smtClean="0"/>
              <a:t> </a:t>
            </a:r>
            <a:r>
              <a:rPr lang="en-US" altLang="zh-TW" dirty="0" smtClean="0"/>
              <a:t> </a:t>
            </a:r>
            <a:r>
              <a:rPr lang="en-US" altLang="zh-TW" dirty="0"/>
              <a:t>)</a:t>
            </a:r>
            <a:r>
              <a:rPr lang="zh-TW" altLang="en-US" dirty="0"/>
              <a:t>小碩向阿明經營的地下錢莊借錢，由於借款的利 息太高，致使小碩負債累累無法償還。其後，小 碩又被阿明打成重傷，因而報警處理。請問：依 法阿明最可能受到何種處罰？</a:t>
            </a:r>
            <a:r>
              <a:rPr lang="en-US" altLang="zh-TW" dirty="0"/>
              <a:t>〔93.</a:t>
            </a:r>
            <a:r>
              <a:rPr lang="zh-TW" altLang="en-US" dirty="0"/>
              <a:t>第二次基測</a:t>
            </a:r>
            <a:r>
              <a:rPr lang="en-US" altLang="zh-TW" dirty="0"/>
              <a:t>〕 (</a:t>
            </a:r>
            <a:r>
              <a:rPr lang="zh-TW" altLang="en-US" dirty="0"/>
              <a:t>Ａ</a:t>
            </a:r>
            <a:r>
              <a:rPr lang="en-US" altLang="zh-TW" dirty="0"/>
              <a:t>)</a:t>
            </a:r>
            <a:r>
              <a:rPr lang="zh-TW" altLang="en-US" dirty="0"/>
              <a:t>處以罰鍰 </a:t>
            </a:r>
            <a:r>
              <a:rPr lang="en-US" altLang="zh-TW" dirty="0"/>
              <a:t>(</a:t>
            </a:r>
            <a:r>
              <a:rPr lang="zh-TW" altLang="en-US" dirty="0"/>
              <a:t>Ｂ</a:t>
            </a:r>
            <a:r>
              <a:rPr lang="en-US" altLang="zh-TW" dirty="0"/>
              <a:t>)</a:t>
            </a:r>
            <a:r>
              <a:rPr lang="zh-TW" altLang="en-US" dirty="0"/>
              <a:t>交付保護管束 </a:t>
            </a:r>
            <a:r>
              <a:rPr lang="en-US" altLang="zh-TW" dirty="0"/>
              <a:t>(</a:t>
            </a:r>
            <a:r>
              <a:rPr lang="zh-TW" altLang="en-US" dirty="0"/>
              <a:t>Ｃ</a:t>
            </a:r>
            <a:r>
              <a:rPr lang="en-US" altLang="zh-TW" dirty="0"/>
              <a:t>)</a:t>
            </a:r>
            <a:r>
              <a:rPr lang="zh-TW" altLang="en-US" dirty="0"/>
              <a:t>判處有 期徒刑 </a:t>
            </a:r>
            <a:r>
              <a:rPr lang="en-US" altLang="zh-TW" dirty="0"/>
              <a:t>(</a:t>
            </a:r>
            <a:r>
              <a:rPr lang="zh-TW" altLang="en-US" dirty="0"/>
              <a:t>Ｄ</a:t>
            </a:r>
            <a:r>
              <a:rPr lang="en-US" altLang="zh-TW" dirty="0"/>
              <a:t>)</a:t>
            </a:r>
            <a:r>
              <a:rPr lang="zh-TW" altLang="en-US" dirty="0"/>
              <a:t>遭到糾舉彈劾</a:t>
            </a:r>
            <a:r>
              <a:rPr lang="zh-TW" altLang="en-US" dirty="0" smtClean="0"/>
              <a:t>。</a:t>
            </a:r>
            <a:endParaRPr lang="en-US" altLang="zh-TW" dirty="0" smtClean="0"/>
          </a:p>
          <a:p>
            <a:r>
              <a:rPr lang="en-US" altLang="zh-TW" dirty="0" smtClean="0"/>
              <a:t>(</a:t>
            </a:r>
            <a:r>
              <a:rPr lang="zh-TW" altLang="en-US" dirty="0" smtClean="0"/>
              <a:t>  </a:t>
            </a:r>
            <a:r>
              <a:rPr lang="en-US" altLang="zh-TW" dirty="0" smtClean="0"/>
              <a:t>D</a:t>
            </a:r>
            <a:r>
              <a:rPr lang="zh-TW" altLang="en-US" dirty="0" smtClean="0"/>
              <a:t>  </a:t>
            </a:r>
            <a:r>
              <a:rPr lang="en-US" altLang="zh-TW" dirty="0" smtClean="0"/>
              <a:t> </a:t>
            </a:r>
            <a:r>
              <a:rPr lang="en-US" altLang="zh-TW" dirty="0"/>
              <a:t>)(</a:t>
            </a:r>
            <a:r>
              <a:rPr lang="zh-TW" altLang="en-US" dirty="0"/>
              <a:t>甲</a:t>
            </a:r>
            <a:r>
              <a:rPr lang="en-US" altLang="zh-TW" dirty="0"/>
              <a:t>)</a:t>
            </a:r>
            <a:r>
              <a:rPr lang="zh-TW" altLang="en-US" dirty="0"/>
              <a:t>罰金</a:t>
            </a:r>
            <a:r>
              <a:rPr lang="en-US" altLang="zh-TW" dirty="0"/>
              <a:t>(</a:t>
            </a:r>
            <a:r>
              <a:rPr lang="zh-TW" altLang="en-US" dirty="0"/>
              <a:t>乙</a:t>
            </a:r>
            <a:r>
              <a:rPr lang="en-US" altLang="zh-TW" dirty="0"/>
              <a:t>)</a:t>
            </a:r>
            <a:r>
              <a:rPr lang="zh-TW" altLang="en-US" dirty="0"/>
              <a:t>有期徒刑</a:t>
            </a:r>
            <a:r>
              <a:rPr lang="en-US" altLang="zh-TW" dirty="0"/>
              <a:t>(</a:t>
            </a:r>
            <a:r>
              <a:rPr lang="zh-TW" altLang="en-US" dirty="0"/>
              <a:t>丙</a:t>
            </a:r>
            <a:r>
              <a:rPr lang="en-US" altLang="zh-TW" dirty="0"/>
              <a:t>)</a:t>
            </a:r>
            <a:r>
              <a:rPr lang="zh-TW" altLang="en-US" dirty="0"/>
              <a:t>褫奪公權</a:t>
            </a:r>
            <a:r>
              <a:rPr lang="en-US" altLang="zh-TW" dirty="0"/>
              <a:t>(</a:t>
            </a:r>
            <a:r>
              <a:rPr lang="zh-TW" altLang="en-US" dirty="0"/>
              <a:t>丁</a:t>
            </a:r>
            <a:r>
              <a:rPr lang="en-US" altLang="zh-TW" dirty="0"/>
              <a:t>)</a:t>
            </a:r>
            <a:r>
              <a:rPr lang="zh-TW" altLang="en-US" dirty="0"/>
              <a:t>沒收。 上述刑罰的種類中，哪些屬於「從刑」？ </a:t>
            </a:r>
            <a:r>
              <a:rPr lang="en-US" altLang="zh-TW" dirty="0"/>
              <a:t>(</a:t>
            </a:r>
            <a:r>
              <a:rPr lang="zh-TW" altLang="en-US" dirty="0"/>
              <a:t>Ａ</a:t>
            </a:r>
            <a:r>
              <a:rPr lang="en-US" altLang="zh-TW" dirty="0"/>
              <a:t>) </a:t>
            </a:r>
            <a:r>
              <a:rPr lang="zh-TW" altLang="en-US" dirty="0"/>
              <a:t>甲丙 </a:t>
            </a:r>
            <a:r>
              <a:rPr lang="en-US" altLang="zh-TW" dirty="0"/>
              <a:t>(</a:t>
            </a:r>
            <a:r>
              <a:rPr lang="zh-TW" altLang="en-US" dirty="0"/>
              <a:t>Ｂ</a:t>
            </a:r>
            <a:r>
              <a:rPr lang="en-US" altLang="zh-TW" dirty="0"/>
              <a:t>)</a:t>
            </a:r>
            <a:r>
              <a:rPr lang="zh-TW" altLang="en-US" dirty="0"/>
              <a:t>乙丁 </a:t>
            </a:r>
            <a:r>
              <a:rPr lang="en-US" altLang="zh-TW" dirty="0"/>
              <a:t>(</a:t>
            </a:r>
            <a:r>
              <a:rPr lang="zh-TW" altLang="en-US" dirty="0"/>
              <a:t>Ｃ</a:t>
            </a:r>
            <a:r>
              <a:rPr lang="en-US" altLang="zh-TW" dirty="0"/>
              <a:t>)</a:t>
            </a:r>
            <a:r>
              <a:rPr lang="zh-TW" altLang="en-US" dirty="0"/>
              <a:t>甲乙 </a:t>
            </a:r>
            <a:r>
              <a:rPr lang="en-US" altLang="zh-TW" dirty="0"/>
              <a:t>(</a:t>
            </a:r>
            <a:r>
              <a:rPr lang="zh-TW" altLang="en-US" dirty="0"/>
              <a:t>Ｄ</a:t>
            </a:r>
            <a:r>
              <a:rPr lang="en-US" altLang="zh-TW" dirty="0"/>
              <a:t>)</a:t>
            </a:r>
            <a:r>
              <a:rPr lang="zh-TW" altLang="en-US" dirty="0"/>
              <a:t>丙丁。</a:t>
            </a:r>
          </a:p>
        </p:txBody>
      </p:sp>
    </p:spTree>
    <p:extLst>
      <p:ext uri="{BB962C8B-B14F-4D97-AF65-F5344CB8AC3E}">
        <p14:creationId xmlns:p14="http://schemas.microsoft.com/office/powerpoint/2010/main" val="295081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03552" y="601579"/>
            <a:ext cx="10178322" cy="5702967"/>
          </a:xfrm>
        </p:spPr>
        <p:txBody>
          <a:bodyPr>
            <a:normAutofit/>
          </a:bodyPr>
          <a:lstStyle/>
          <a:p>
            <a:r>
              <a:rPr lang="en-US" altLang="zh-TW" dirty="0" smtClean="0"/>
              <a:t>(</a:t>
            </a:r>
            <a:r>
              <a:rPr lang="zh-TW" altLang="en-US" dirty="0" smtClean="0"/>
              <a:t>   </a:t>
            </a:r>
            <a:r>
              <a:rPr lang="en-US" altLang="zh-TW" dirty="0" smtClean="0"/>
              <a:t>D</a:t>
            </a:r>
            <a:r>
              <a:rPr lang="zh-TW" altLang="en-US" dirty="0" smtClean="0"/>
              <a:t>  </a:t>
            </a:r>
            <a:r>
              <a:rPr lang="en-US" altLang="zh-TW" dirty="0" smtClean="0"/>
              <a:t> </a:t>
            </a:r>
            <a:r>
              <a:rPr lang="en-US" altLang="zh-TW" dirty="0"/>
              <a:t>)《</a:t>
            </a:r>
            <a:r>
              <a:rPr lang="zh-TW" altLang="en-US" dirty="0"/>
              <a:t>刑法</a:t>
            </a:r>
            <a:r>
              <a:rPr lang="en-US" altLang="zh-TW" dirty="0"/>
              <a:t>》</a:t>
            </a:r>
            <a:r>
              <a:rPr lang="zh-TW" altLang="en-US" dirty="0"/>
              <a:t>無明文規定處罰的行為及方式者，即使 違反道德或其他社會規範，仍不得任意處罰，這 是符合下列何項原則？ </a:t>
            </a:r>
            <a:r>
              <a:rPr lang="en-US" altLang="zh-TW" dirty="0"/>
              <a:t>(</a:t>
            </a:r>
            <a:r>
              <a:rPr lang="zh-TW" altLang="en-US" dirty="0"/>
              <a:t>Ａ</a:t>
            </a:r>
            <a:r>
              <a:rPr lang="en-US" altLang="zh-TW" dirty="0"/>
              <a:t>)</a:t>
            </a:r>
            <a:r>
              <a:rPr lang="zh-TW" altLang="en-US" dirty="0"/>
              <a:t>權利濫用禁止原則 </a:t>
            </a:r>
            <a:r>
              <a:rPr lang="en-US" altLang="zh-TW" dirty="0"/>
              <a:t>(</a:t>
            </a:r>
            <a:r>
              <a:rPr lang="zh-TW" altLang="en-US" dirty="0"/>
              <a:t>Ｂ</a:t>
            </a:r>
            <a:r>
              <a:rPr lang="en-US" altLang="zh-TW" dirty="0"/>
              <a:t>)</a:t>
            </a:r>
            <a:r>
              <a:rPr lang="zh-TW" altLang="en-US" dirty="0"/>
              <a:t>契約自由原則 </a:t>
            </a:r>
            <a:r>
              <a:rPr lang="en-US" altLang="zh-TW" dirty="0"/>
              <a:t>(</a:t>
            </a:r>
            <a:r>
              <a:rPr lang="zh-TW" altLang="en-US" dirty="0"/>
              <a:t>Ｃ</a:t>
            </a:r>
            <a:r>
              <a:rPr lang="en-US" altLang="zh-TW" dirty="0"/>
              <a:t>)</a:t>
            </a:r>
            <a:r>
              <a:rPr lang="zh-TW" altLang="en-US" dirty="0"/>
              <a:t>誠實信用原則 </a:t>
            </a:r>
            <a:r>
              <a:rPr lang="en-US" altLang="zh-TW" dirty="0"/>
              <a:t>(</a:t>
            </a:r>
            <a:r>
              <a:rPr lang="zh-TW" altLang="en-US" dirty="0"/>
              <a:t>Ｄ</a:t>
            </a:r>
            <a:r>
              <a:rPr lang="en-US" altLang="zh-TW" dirty="0"/>
              <a:t>)</a:t>
            </a:r>
            <a:r>
              <a:rPr lang="zh-TW" altLang="en-US" dirty="0"/>
              <a:t>罪 刑法定原則。 </a:t>
            </a:r>
            <a:endParaRPr lang="en-US" altLang="zh-TW" dirty="0" smtClean="0"/>
          </a:p>
          <a:p>
            <a:r>
              <a:rPr lang="en-US" altLang="zh-TW" dirty="0" smtClean="0"/>
              <a:t>(</a:t>
            </a:r>
            <a:r>
              <a:rPr lang="zh-TW" altLang="en-US" dirty="0" smtClean="0"/>
              <a:t>   </a:t>
            </a:r>
            <a:r>
              <a:rPr lang="en-US" altLang="zh-TW" dirty="0" smtClean="0"/>
              <a:t>D</a:t>
            </a:r>
            <a:r>
              <a:rPr lang="zh-TW" altLang="en-US" dirty="0" smtClean="0"/>
              <a:t>  </a:t>
            </a:r>
            <a:r>
              <a:rPr lang="en-US" altLang="zh-TW" dirty="0" smtClean="0"/>
              <a:t> </a:t>
            </a:r>
            <a:r>
              <a:rPr lang="en-US" altLang="zh-TW" dirty="0"/>
              <a:t>)</a:t>
            </a:r>
            <a:r>
              <a:rPr lang="zh-TW" altLang="en-US" dirty="0"/>
              <a:t>關於「故意」與「過失」的行為，下列敘述何者 正確？ </a:t>
            </a:r>
            <a:r>
              <a:rPr lang="en-US" altLang="zh-TW" dirty="0"/>
              <a:t>(</a:t>
            </a:r>
            <a:r>
              <a:rPr lang="zh-TW" altLang="en-US" dirty="0"/>
              <a:t>Ａ</a:t>
            </a:r>
            <a:r>
              <a:rPr lang="en-US" altLang="zh-TW" dirty="0"/>
              <a:t>)</a:t>
            </a:r>
            <a:r>
              <a:rPr lang="zh-TW" altLang="en-US" dirty="0"/>
              <a:t>所謂「故意」是指行為人應注意、 能注意而不注意 </a:t>
            </a:r>
            <a:r>
              <a:rPr lang="en-US" altLang="zh-TW" dirty="0"/>
              <a:t>(</a:t>
            </a:r>
            <a:r>
              <a:rPr lang="zh-TW" altLang="en-US" dirty="0"/>
              <a:t>Ｂ</a:t>
            </a:r>
            <a:r>
              <a:rPr lang="en-US" altLang="zh-TW" dirty="0"/>
              <a:t>)</a:t>
            </a:r>
            <a:r>
              <a:rPr lang="zh-TW" altLang="en-US" dirty="0"/>
              <a:t>所謂「過失」是指行為人 明知將會有什麼結果，並有意使其發生 </a:t>
            </a:r>
            <a:r>
              <a:rPr lang="en-US" altLang="zh-TW" dirty="0"/>
              <a:t>(</a:t>
            </a:r>
            <a:r>
              <a:rPr lang="zh-TW" altLang="en-US" dirty="0"/>
              <a:t>Ｃ</a:t>
            </a:r>
            <a:r>
              <a:rPr lang="en-US" altLang="zh-TW" dirty="0"/>
              <a:t>)</a:t>
            </a:r>
            <a:r>
              <a:rPr lang="zh-TW" altLang="en-US" dirty="0"/>
              <a:t>故 意行為的處罰，以法律有特別規定者為限 </a:t>
            </a:r>
            <a:r>
              <a:rPr lang="en-US" altLang="zh-TW" dirty="0"/>
              <a:t>(</a:t>
            </a:r>
            <a:r>
              <a:rPr lang="zh-TW" altLang="en-US" dirty="0"/>
              <a:t>Ｄ</a:t>
            </a:r>
            <a:r>
              <a:rPr lang="en-US" altLang="zh-TW" dirty="0"/>
              <a:t>) 《</a:t>
            </a:r>
            <a:r>
              <a:rPr lang="zh-TW" altLang="en-US" dirty="0"/>
              <a:t>刑法</a:t>
            </a:r>
            <a:r>
              <a:rPr lang="en-US" altLang="zh-TW" dirty="0"/>
              <a:t>》</a:t>
            </a:r>
            <a:r>
              <a:rPr lang="zh-TW" altLang="en-US" dirty="0"/>
              <a:t>不處罰過失的毀損行為，但仍要負損害 賠償責任。 </a:t>
            </a:r>
            <a:endParaRPr lang="en-US" altLang="zh-TW" dirty="0" smtClean="0"/>
          </a:p>
          <a:p>
            <a:r>
              <a:rPr lang="en-US" altLang="zh-TW" dirty="0" smtClean="0"/>
              <a:t>(</a:t>
            </a:r>
            <a:r>
              <a:rPr lang="zh-TW" altLang="en-US" dirty="0" smtClean="0"/>
              <a:t>   </a:t>
            </a:r>
            <a:r>
              <a:rPr lang="en-US" altLang="zh-TW" dirty="0" smtClean="0"/>
              <a:t>D</a:t>
            </a:r>
            <a:r>
              <a:rPr lang="zh-TW" altLang="en-US" dirty="0" smtClean="0"/>
              <a:t>  </a:t>
            </a:r>
            <a:r>
              <a:rPr lang="en-US" altLang="zh-TW" dirty="0" smtClean="0"/>
              <a:t> </a:t>
            </a:r>
            <a:r>
              <a:rPr lang="en-US" altLang="zh-TW" dirty="0"/>
              <a:t>)</a:t>
            </a:r>
            <a:r>
              <a:rPr lang="zh-TW" altLang="en-US" dirty="0"/>
              <a:t>駕駛人應依據停車格的標誌停車，如果不依規定 停車或繳費，可能會受到何種處罰？ </a:t>
            </a:r>
            <a:r>
              <a:rPr lang="en-US" altLang="zh-TW" dirty="0"/>
              <a:t>(</a:t>
            </a:r>
            <a:r>
              <a:rPr lang="zh-TW" altLang="en-US" dirty="0"/>
              <a:t>Ａ</a:t>
            </a:r>
            <a:r>
              <a:rPr lang="en-US" altLang="zh-TW" dirty="0"/>
              <a:t>)</a:t>
            </a:r>
            <a:r>
              <a:rPr lang="zh-TW" altLang="en-US" dirty="0"/>
              <a:t>判處 罰金 </a:t>
            </a:r>
            <a:r>
              <a:rPr lang="en-US" altLang="zh-TW" dirty="0"/>
              <a:t>(</a:t>
            </a:r>
            <a:r>
              <a:rPr lang="zh-TW" altLang="en-US" dirty="0"/>
              <a:t>Ｂ</a:t>
            </a:r>
            <a:r>
              <a:rPr lang="en-US" altLang="zh-TW" dirty="0"/>
              <a:t>)</a:t>
            </a:r>
            <a:r>
              <a:rPr lang="zh-TW" altLang="en-US" dirty="0"/>
              <a:t>面臨拘役 </a:t>
            </a:r>
            <a:r>
              <a:rPr lang="en-US" altLang="zh-TW" dirty="0"/>
              <a:t>(</a:t>
            </a:r>
            <a:r>
              <a:rPr lang="zh-TW" altLang="en-US" dirty="0"/>
              <a:t>Ｃ</a:t>
            </a:r>
            <a:r>
              <a:rPr lang="en-US" altLang="zh-TW" dirty="0"/>
              <a:t>)</a:t>
            </a:r>
            <a:r>
              <a:rPr lang="zh-TW" altLang="en-US" dirty="0"/>
              <a:t>損害賠償 </a:t>
            </a:r>
            <a:r>
              <a:rPr lang="en-US" altLang="zh-TW" dirty="0"/>
              <a:t>(</a:t>
            </a:r>
            <a:r>
              <a:rPr lang="zh-TW" altLang="en-US" dirty="0"/>
              <a:t>Ｄ</a:t>
            </a:r>
            <a:r>
              <a:rPr lang="en-US" altLang="zh-TW" dirty="0"/>
              <a:t>)</a:t>
            </a:r>
            <a:r>
              <a:rPr lang="zh-TW" altLang="en-US" dirty="0"/>
              <a:t>處以 罰鍰</a:t>
            </a:r>
            <a:r>
              <a:rPr lang="zh-TW" altLang="en-US" dirty="0" smtClean="0"/>
              <a:t>。</a:t>
            </a:r>
            <a:endParaRPr lang="en-US" altLang="zh-TW" dirty="0" smtClean="0"/>
          </a:p>
          <a:p>
            <a:r>
              <a:rPr lang="en-US" altLang="zh-TW" dirty="0" smtClean="0"/>
              <a:t>(</a:t>
            </a:r>
            <a:r>
              <a:rPr lang="zh-TW" altLang="en-US" dirty="0" smtClean="0"/>
              <a:t>    </a:t>
            </a:r>
            <a:r>
              <a:rPr lang="en-US" altLang="zh-TW" dirty="0" smtClean="0"/>
              <a:t>B</a:t>
            </a:r>
            <a:r>
              <a:rPr lang="zh-TW" altLang="en-US" dirty="0" smtClean="0"/>
              <a:t>  </a:t>
            </a:r>
            <a:r>
              <a:rPr lang="en-US" altLang="zh-TW" dirty="0" smtClean="0"/>
              <a:t> </a:t>
            </a:r>
            <a:r>
              <a:rPr lang="en-US" altLang="zh-TW" dirty="0"/>
              <a:t>)</a:t>
            </a:r>
            <a:r>
              <a:rPr lang="zh-TW" altLang="en-US" dirty="0"/>
              <a:t>為了維護社會正義，也避免被害人以報復的手段 自行討回公道，因此國家明文規定犯罪的行為， 並以公權力制裁犯罪行為。請問：犯罪的行為明 定在下列何法中？ </a:t>
            </a:r>
            <a:r>
              <a:rPr lang="en-US" altLang="zh-TW" dirty="0"/>
              <a:t>(</a:t>
            </a:r>
            <a:r>
              <a:rPr lang="zh-TW" altLang="en-US" dirty="0"/>
              <a:t>Ａ</a:t>
            </a:r>
            <a:r>
              <a:rPr lang="en-US" altLang="zh-TW" dirty="0"/>
              <a:t>)《</a:t>
            </a:r>
            <a:r>
              <a:rPr lang="zh-TW" altLang="en-US" dirty="0"/>
              <a:t>民法</a:t>
            </a:r>
            <a:r>
              <a:rPr lang="en-US" altLang="zh-TW" dirty="0"/>
              <a:t>》 (</a:t>
            </a:r>
            <a:r>
              <a:rPr lang="zh-TW" altLang="en-US" dirty="0"/>
              <a:t>Ｂ</a:t>
            </a:r>
            <a:r>
              <a:rPr lang="en-US" altLang="zh-TW" dirty="0"/>
              <a:t>)《</a:t>
            </a:r>
            <a:r>
              <a:rPr lang="zh-TW" altLang="en-US" dirty="0"/>
              <a:t>刑法 </a:t>
            </a:r>
            <a:r>
              <a:rPr lang="en-US" altLang="zh-TW" dirty="0"/>
              <a:t>》 (</a:t>
            </a:r>
            <a:r>
              <a:rPr lang="zh-TW" altLang="en-US" dirty="0"/>
              <a:t>Ｃ</a:t>
            </a:r>
            <a:r>
              <a:rPr lang="en-US" altLang="zh-TW" dirty="0"/>
              <a:t>)</a:t>
            </a:r>
            <a:r>
              <a:rPr lang="zh-TW" altLang="en-US" dirty="0"/>
              <a:t>行政法規 </a:t>
            </a:r>
            <a:r>
              <a:rPr lang="en-US" altLang="zh-TW" dirty="0"/>
              <a:t>(</a:t>
            </a:r>
            <a:r>
              <a:rPr lang="zh-TW" altLang="en-US" dirty="0"/>
              <a:t>Ｄ</a:t>
            </a:r>
            <a:r>
              <a:rPr lang="en-US" altLang="zh-TW" dirty="0"/>
              <a:t>)《</a:t>
            </a:r>
            <a:r>
              <a:rPr lang="zh-TW" altLang="en-US" dirty="0"/>
              <a:t>憲法</a:t>
            </a:r>
            <a:r>
              <a:rPr lang="en-US" altLang="zh-TW" dirty="0"/>
              <a:t>》</a:t>
            </a:r>
            <a:r>
              <a:rPr lang="zh-TW" altLang="en-US" dirty="0" smtClean="0"/>
              <a:t>。</a:t>
            </a:r>
            <a:endParaRPr lang="en-US" altLang="zh-TW" dirty="0" smtClean="0"/>
          </a:p>
          <a:p>
            <a:r>
              <a:rPr lang="en-US" altLang="zh-TW" dirty="0" smtClean="0"/>
              <a:t>(</a:t>
            </a:r>
            <a:r>
              <a:rPr lang="zh-TW" altLang="en-US" dirty="0" smtClean="0"/>
              <a:t>   </a:t>
            </a:r>
            <a:r>
              <a:rPr lang="en-US" altLang="zh-TW" dirty="0" smtClean="0"/>
              <a:t>C</a:t>
            </a:r>
            <a:r>
              <a:rPr lang="zh-TW" altLang="en-US" dirty="0" smtClean="0"/>
              <a:t>  </a:t>
            </a:r>
            <a:r>
              <a:rPr lang="en-US" altLang="zh-TW" dirty="0" smtClean="0"/>
              <a:t> </a:t>
            </a:r>
            <a:r>
              <a:rPr lang="en-US" altLang="zh-TW" dirty="0"/>
              <a:t>)</a:t>
            </a:r>
            <a:r>
              <a:rPr lang="zh-TW" altLang="en-US" dirty="0"/>
              <a:t>下列是構成犯罪行為所須具備的條件，其中哪一 項敘述正確？ </a:t>
            </a:r>
            <a:r>
              <a:rPr lang="en-US" altLang="zh-TW" dirty="0"/>
              <a:t>(</a:t>
            </a:r>
            <a:r>
              <a:rPr lang="zh-TW" altLang="en-US" dirty="0"/>
              <a:t>Ａ</a:t>
            </a:r>
            <a:r>
              <a:rPr lang="en-US" altLang="zh-TW" dirty="0"/>
              <a:t>)</a:t>
            </a:r>
            <a:r>
              <a:rPr lang="zh-TW" altLang="en-US" dirty="0"/>
              <a:t>行為出於過失者不罰 </a:t>
            </a:r>
            <a:r>
              <a:rPr lang="en-US" altLang="zh-TW" dirty="0"/>
              <a:t>(</a:t>
            </a:r>
            <a:r>
              <a:rPr lang="zh-TW" altLang="en-US" dirty="0"/>
              <a:t>Ｂ</a:t>
            </a:r>
            <a:r>
              <a:rPr lang="en-US" altLang="zh-TW" dirty="0"/>
              <a:t>) </a:t>
            </a:r>
            <a:r>
              <a:rPr lang="zh-TW" altLang="en-US" dirty="0"/>
              <a:t>行為具違法性均須加以制裁，無例外 </a:t>
            </a:r>
            <a:r>
              <a:rPr lang="en-US" altLang="zh-TW" dirty="0"/>
              <a:t>(</a:t>
            </a:r>
            <a:r>
              <a:rPr lang="zh-TW" altLang="en-US" dirty="0"/>
              <a:t>Ｃ</a:t>
            </a:r>
            <a:r>
              <a:rPr lang="en-US" altLang="zh-TW" dirty="0"/>
              <a:t>)</a:t>
            </a:r>
            <a:r>
              <a:rPr lang="zh-TW" altLang="en-US" dirty="0"/>
              <a:t>行為 符合</a:t>
            </a:r>
            <a:r>
              <a:rPr lang="en-US" altLang="zh-TW" dirty="0"/>
              <a:t>《</a:t>
            </a:r>
            <a:r>
              <a:rPr lang="zh-TW" altLang="en-US" dirty="0"/>
              <a:t>刑法</a:t>
            </a:r>
            <a:r>
              <a:rPr lang="en-US" altLang="zh-TW" dirty="0"/>
              <a:t>》</a:t>
            </a:r>
            <a:r>
              <a:rPr lang="zh-TW" altLang="en-US" dirty="0"/>
              <a:t>規定的犯罪構成要件 </a:t>
            </a:r>
            <a:r>
              <a:rPr lang="en-US" altLang="zh-TW" dirty="0"/>
              <a:t>(</a:t>
            </a:r>
            <a:r>
              <a:rPr lang="zh-TW" altLang="en-US" dirty="0"/>
              <a:t>Ｄ</a:t>
            </a:r>
            <a:r>
              <a:rPr lang="en-US" altLang="zh-TW" dirty="0"/>
              <a:t>)</a:t>
            </a:r>
            <a:r>
              <a:rPr lang="zh-TW" altLang="en-US" dirty="0"/>
              <a:t>必須具 有行為能力。</a:t>
            </a:r>
          </a:p>
        </p:txBody>
      </p:sp>
    </p:spTree>
    <p:extLst>
      <p:ext uri="{BB962C8B-B14F-4D97-AF65-F5344CB8AC3E}">
        <p14:creationId xmlns:p14="http://schemas.microsoft.com/office/powerpoint/2010/main" val="349967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770021"/>
            <a:ext cx="10178322" cy="5109571"/>
          </a:xfrm>
        </p:spPr>
        <p:txBody>
          <a:bodyPr/>
          <a:lstStyle/>
          <a:p>
            <a:r>
              <a:rPr lang="en-US" altLang="zh-TW" dirty="0" smtClean="0"/>
              <a:t>(</a:t>
            </a:r>
            <a:r>
              <a:rPr lang="zh-TW" altLang="en-US" dirty="0" smtClean="0"/>
              <a:t>   </a:t>
            </a:r>
            <a:r>
              <a:rPr lang="en-US" altLang="zh-TW" dirty="0" smtClean="0"/>
              <a:t>A</a:t>
            </a:r>
            <a:r>
              <a:rPr lang="zh-TW" altLang="en-US" dirty="0" smtClean="0"/>
              <a:t>  </a:t>
            </a:r>
            <a:r>
              <a:rPr lang="en-US" altLang="zh-TW" dirty="0" smtClean="0"/>
              <a:t> </a:t>
            </a:r>
            <a:r>
              <a:rPr lang="en-US" altLang="zh-TW" dirty="0"/>
              <a:t>)</a:t>
            </a:r>
            <a:r>
              <a:rPr lang="zh-TW" altLang="en-US" dirty="0"/>
              <a:t>由於自行車數量日益增加，違規問題層出不窮， 政府為了處理這些違規問題，最可能以下列何種 方式處罰？ </a:t>
            </a:r>
            <a:r>
              <a:rPr lang="en-US" altLang="zh-TW" dirty="0"/>
              <a:t>(</a:t>
            </a:r>
            <a:r>
              <a:rPr lang="zh-TW" altLang="en-US" dirty="0"/>
              <a:t>Ａ</a:t>
            </a:r>
            <a:r>
              <a:rPr lang="en-US" altLang="zh-TW" dirty="0"/>
              <a:t>)</a:t>
            </a:r>
            <a:r>
              <a:rPr lang="zh-TW" altLang="en-US" dirty="0"/>
              <a:t>處以罰鍰 </a:t>
            </a:r>
            <a:r>
              <a:rPr lang="en-US" altLang="zh-TW" dirty="0"/>
              <a:t>(</a:t>
            </a:r>
            <a:r>
              <a:rPr lang="zh-TW" altLang="en-US" dirty="0"/>
              <a:t>Ｂ</a:t>
            </a:r>
            <a:r>
              <a:rPr lang="en-US" altLang="zh-TW" dirty="0"/>
              <a:t>)</a:t>
            </a:r>
            <a:r>
              <a:rPr lang="zh-TW" altLang="en-US" dirty="0"/>
              <a:t>處以罰金 </a:t>
            </a:r>
            <a:r>
              <a:rPr lang="en-US" altLang="zh-TW" dirty="0"/>
              <a:t>(</a:t>
            </a:r>
            <a:r>
              <a:rPr lang="zh-TW" altLang="en-US" dirty="0"/>
              <a:t>Ｃ </a:t>
            </a:r>
            <a:r>
              <a:rPr lang="en-US" altLang="zh-TW" dirty="0"/>
              <a:t>)</a:t>
            </a:r>
            <a:r>
              <a:rPr lang="zh-TW" altLang="en-US" dirty="0"/>
              <a:t>判處有期徒刑 </a:t>
            </a:r>
            <a:r>
              <a:rPr lang="en-US" altLang="zh-TW" dirty="0"/>
              <a:t>(</a:t>
            </a:r>
            <a:r>
              <a:rPr lang="zh-TW" altLang="en-US" dirty="0"/>
              <a:t>Ｄ</a:t>
            </a:r>
            <a:r>
              <a:rPr lang="en-US" altLang="zh-TW" dirty="0"/>
              <a:t>)</a:t>
            </a:r>
            <a:r>
              <a:rPr lang="zh-TW" altLang="en-US" dirty="0"/>
              <a:t>要求損害賠償</a:t>
            </a:r>
            <a:r>
              <a:rPr lang="zh-TW" altLang="en-US" dirty="0" smtClean="0"/>
              <a:t>。</a:t>
            </a:r>
            <a:endParaRPr lang="en-US" altLang="zh-TW" dirty="0" smtClean="0"/>
          </a:p>
          <a:p>
            <a:r>
              <a:rPr lang="en-US" altLang="zh-TW" dirty="0" smtClean="0"/>
              <a:t>(</a:t>
            </a:r>
            <a:r>
              <a:rPr lang="zh-TW" altLang="en-US" dirty="0" smtClean="0"/>
              <a:t>   </a:t>
            </a:r>
            <a:r>
              <a:rPr lang="en-US" altLang="zh-TW" dirty="0" smtClean="0"/>
              <a:t>C</a:t>
            </a:r>
            <a:r>
              <a:rPr lang="zh-TW" altLang="en-US" dirty="0" smtClean="0"/>
              <a:t>  </a:t>
            </a:r>
            <a:r>
              <a:rPr lang="en-US" altLang="zh-TW" dirty="0" smtClean="0"/>
              <a:t> </a:t>
            </a:r>
            <a:r>
              <a:rPr lang="en-US" altLang="zh-TW" dirty="0"/>
              <a:t>)</a:t>
            </a:r>
            <a:r>
              <a:rPr lang="zh-TW" altLang="en-US" dirty="0"/>
              <a:t>關於我國刑罰的種類，下列何者屬於「主刑」的 處罰？ </a:t>
            </a:r>
            <a:r>
              <a:rPr lang="en-US" altLang="zh-TW" dirty="0"/>
              <a:t>(</a:t>
            </a:r>
            <a:r>
              <a:rPr lang="zh-TW" altLang="en-US" dirty="0"/>
              <a:t>Ａ</a:t>
            </a:r>
            <a:r>
              <a:rPr lang="en-US" altLang="zh-TW" dirty="0"/>
              <a:t>)</a:t>
            </a:r>
            <a:r>
              <a:rPr lang="zh-TW" altLang="en-US" dirty="0"/>
              <a:t>沒收 </a:t>
            </a:r>
            <a:r>
              <a:rPr lang="en-US" altLang="zh-TW" dirty="0"/>
              <a:t>(</a:t>
            </a:r>
            <a:r>
              <a:rPr lang="zh-TW" altLang="en-US" dirty="0"/>
              <a:t>Ｂ</a:t>
            </a:r>
            <a:r>
              <a:rPr lang="en-US" altLang="zh-TW" dirty="0"/>
              <a:t>)</a:t>
            </a:r>
            <a:r>
              <a:rPr lang="zh-TW" altLang="en-US" dirty="0"/>
              <a:t>拋棄 </a:t>
            </a:r>
            <a:r>
              <a:rPr lang="en-US" altLang="zh-TW" dirty="0"/>
              <a:t>(</a:t>
            </a:r>
            <a:r>
              <a:rPr lang="zh-TW" altLang="en-US" dirty="0"/>
              <a:t>Ｃ</a:t>
            </a:r>
            <a:r>
              <a:rPr lang="en-US" altLang="zh-TW" dirty="0"/>
              <a:t>)</a:t>
            </a:r>
            <a:r>
              <a:rPr lang="zh-TW" altLang="en-US" dirty="0"/>
              <a:t>死刑 </a:t>
            </a:r>
            <a:r>
              <a:rPr lang="en-US" altLang="zh-TW" dirty="0"/>
              <a:t>(</a:t>
            </a:r>
            <a:r>
              <a:rPr lang="zh-TW" altLang="en-US" dirty="0"/>
              <a:t>Ｄ</a:t>
            </a:r>
            <a:r>
              <a:rPr lang="en-US" altLang="zh-TW" dirty="0"/>
              <a:t>) </a:t>
            </a:r>
            <a:r>
              <a:rPr lang="zh-TW" altLang="en-US" dirty="0"/>
              <a:t>褫奪公權</a:t>
            </a:r>
            <a:r>
              <a:rPr lang="zh-TW" altLang="en-US" dirty="0" smtClean="0"/>
              <a:t>。</a:t>
            </a:r>
            <a:endParaRPr lang="en-US" altLang="zh-TW" dirty="0" smtClean="0"/>
          </a:p>
          <a:p>
            <a:r>
              <a:rPr lang="en-US" altLang="zh-TW" dirty="0" smtClean="0"/>
              <a:t>(</a:t>
            </a:r>
            <a:r>
              <a:rPr lang="zh-TW" altLang="en-US" dirty="0" smtClean="0"/>
              <a:t>   </a:t>
            </a:r>
            <a:r>
              <a:rPr lang="en-US" altLang="zh-TW" dirty="0" smtClean="0"/>
              <a:t>B</a:t>
            </a:r>
            <a:r>
              <a:rPr lang="zh-TW" altLang="en-US" dirty="0" smtClean="0"/>
              <a:t>  </a:t>
            </a:r>
            <a:r>
              <a:rPr lang="en-US" altLang="zh-TW" dirty="0" smtClean="0"/>
              <a:t> </a:t>
            </a:r>
            <a:r>
              <a:rPr lang="en-US" altLang="zh-TW" dirty="0"/>
              <a:t>)</a:t>
            </a:r>
            <a:r>
              <a:rPr lang="zh-TW" altLang="en-US" dirty="0"/>
              <a:t>下列何者屬於行政機關對人民的行政處分？ </a:t>
            </a:r>
            <a:r>
              <a:rPr lang="en-US" altLang="zh-TW" dirty="0"/>
              <a:t>(</a:t>
            </a:r>
            <a:r>
              <a:rPr lang="zh-TW" altLang="en-US" dirty="0"/>
              <a:t>Ａ </a:t>
            </a:r>
            <a:r>
              <a:rPr lang="en-US" altLang="zh-TW" dirty="0"/>
              <a:t>)</a:t>
            </a:r>
            <a:r>
              <a:rPr lang="zh-TW" altLang="en-US" dirty="0"/>
              <a:t>罰金 </a:t>
            </a:r>
            <a:r>
              <a:rPr lang="en-US" altLang="zh-TW" dirty="0"/>
              <a:t>(</a:t>
            </a:r>
            <a:r>
              <a:rPr lang="zh-TW" altLang="en-US" dirty="0"/>
              <a:t>Ｂ</a:t>
            </a:r>
            <a:r>
              <a:rPr lang="en-US" altLang="zh-TW" dirty="0"/>
              <a:t>)</a:t>
            </a:r>
            <a:r>
              <a:rPr lang="zh-TW" altLang="en-US" dirty="0"/>
              <a:t>申誡 </a:t>
            </a:r>
            <a:r>
              <a:rPr lang="en-US" altLang="zh-TW" dirty="0"/>
              <a:t>(</a:t>
            </a:r>
            <a:r>
              <a:rPr lang="zh-TW" altLang="en-US" dirty="0"/>
              <a:t>Ｃ</a:t>
            </a:r>
            <a:r>
              <a:rPr lang="en-US" altLang="zh-TW" dirty="0"/>
              <a:t>)</a:t>
            </a:r>
            <a:r>
              <a:rPr lang="zh-TW" altLang="en-US" dirty="0"/>
              <a:t>徒刑 </a:t>
            </a:r>
            <a:r>
              <a:rPr lang="en-US" altLang="zh-TW" dirty="0"/>
              <a:t>(</a:t>
            </a:r>
            <a:r>
              <a:rPr lang="zh-TW" altLang="en-US" dirty="0"/>
              <a:t>Ｄ</a:t>
            </a:r>
            <a:r>
              <a:rPr lang="en-US" altLang="zh-TW" dirty="0"/>
              <a:t>)</a:t>
            </a:r>
            <a:r>
              <a:rPr lang="zh-TW" altLang="en-US" dirty="0"/>
              <a:t>拘役</a:t>
            </a:r>
            <a:r>
              <a:rPr lang="zh-TW" altLang="en-US" dirty="0" smtClean="0"/>
              <a:t>。</a:t>
            </a:r>
            <a:endParaRPr lang="en-US" altLang="zh-TW" dirty="0" smtClean="0"/>
          </a:p>
          <a:p>
            <a:r>
              <a:rPr lang="en-US" altLang="zh-TW" dirty="0" smtClean="0"/>
              <a:t>(</a:t>
            </a:r>
            <a:r>
              <a:rPr lang="zh-TW" altLang="en-US" dirty="0" smtClean="0"/>
              <a:t>   </a:t>
            </a:r>
            <a:r>
              <a:rPr lang="en-US" altLang="zh-TW" dirty="0" smtClean="0"/>
              <a:t>A</a:t>
            </a:r>
            <a:r>
              <a:rPr lang="zh-TW" altLang="en-US" dirty="0" smtClean="0"/>
              <a:t>  </a:t>
            </a:r>
            <a:r>
              <a:rPr lang="en-US" altLang="zh-TW" dirty="0" smtClean="0"/>
              <a:t> </a:t>
            </a:r>
            <a:r>
              <a:rPr lang="en-US" altLang="zh-TW" dirty="0"/>
              <a:t>)</a:t>
            </a:r>
            <a:r>
              <a:rPr lang="zh-TW" altLang="en-US" dirty="0"/>
              <a:t>下列關於行政法規的敘述，何者正確？ </a:t>
            </a:r>
            <a:r>
              <a:rPr lang="en-US" altLang="zh-TW" dirty="0"/>
              <a:t>(</a:t>
            </a:r>
            <a:r>
              <a:rPr lang="zh-TW" altLang="en-US" dirty="0"/>
              <a:t>Ａ</a:t>
            </a:r>
            <a:r>
              <a:rPr lang="en-US" altLang="zh-TW" dirty="0"/>
              <a:t>)</a:t>
            </a:r>
            <a:r>
              <a:rPr lang="zh-TW" altLang="en-US" dirty="0"/>
              <a:t>行 政法規並非是一部法規的名稱 </a:t>
            </a:r>
            <a:r>
              <a:rPr lang="en-US" altLang="zh-TW" dirty="0"/>
              <a:t>(</a:t>
            </a:r>
            <a:r>
              <a:rPr lang="zh-TW" altLang="en-US" dirty="0"/>
              <a:t>Ｂ</a:t>
            </a:r>
            <a:r>
              <a:rPr lang="en-US" altLang="zh-TW" dirty="0"/>
              <a:t>)</a:t>
            </a:r>
            <a:r>
              <a:rPr lang="zh-TW" altLang="en-US" dirty="0"/>
              <a:t>行政法規規 範的是私人權利關係 </a:t>
            </a:r>
            <a:r>
              <a:rPr lang="en-US" altLang="zh-TW" dirty="0"/>
              <a:t>(</a:t>
            </a:r>
            <a:r>
              <a:rPr lang="zh-TW" altLang="en-US" dirty="0"/>
              <a:t>Ｃ</a:t>
            </a:r>
            <a:r>
              <a:rPr lang="en-US" altLang="zh-TW" dirty="0"/>
              <a:t>)</a:t>
            </a:r>
            <a:r>
              <a:rPr lang="zh-TW" altLang="en-US" dirty="0"/>
              <a:t>並非所有的行政法規 人民均須遵守 </a:t>
            </a:r>
            <a:r>
              <a:rPr lang="en-US" altLang="zh-TW" dirty="0"/>
              <a:t>(</a:t>
            </a:r>
            <a:r>
              <a:rPr lang="zh-TW" altLang="en-US" dirty="0"/>
              <a:t>Ｄ</a:t>
            </a:r>
            <a:r>
              <a:rPr lang="en-US" altLang="zh-TW" dirty="0"/>
              <a:t>)</a:t>
            </a:r>
            <a:r>
              <a:rPr lang="zh-TW" altLang="en-US" dirty="0"/>
              <a:t>行政機關做出行政處分時， 不須遵守行政法規</a:t>
            </a:r>
            <a:r>
              <a:rPr lang="zh-TW" altLang="en-US" dirty="0" smtClean="0"/>
              <a:t>。</a:t>
            </a:r>
            <a:endParaRPr lang="en-US" altLang="zh-TW" dirty="0" smtClean="0"/>
          </a:p>
          <a:p>
            <a:r>
              <a:rPr lang="en-US" altLang="zh-TW" dirty="0" smtClean="0"/>
              <a:t>(</a:t>
            </a:r>
            <a:r>
              <a:rPr lang="zh-TW" altLang="en-US" dirty="0" smtClean="0"/>
              <a:t>   </a:t>
            </a:r>
            <a:r>
              <a:rPr lang="en-US" altLang="zh-TW" dirty="0" smtClean="0"/>
              <a:t>C</a:t>
            </a:r>
            <a:r>
              <a:rPr lang="zh-TW" altLang="en-US" dirty="0" smtClean="0"/>
              <a:t>  </a:t>
            </a:r>
            <a:r>
              <a:rPr lang="en-US" altLang="zh-TW" dirty="0" smtClean="0"/>
              <a:t> </a:t>
            </a:r>
            <a:r>
              <a:rPr lang="en-US" altLang="zh-TW" dirty="0"/>
              <a:t>)</a:t>
            </a:r>
            <a:r>
              <a:rPr lang="zh-TW" altLang="en-US" dirty="0"/>
              <a:t>「面對現在正在進行中的不法侵害或攻擊，而做 出防衛自己或他人權利的行為，雖然符合犯罪成 立要件，但因為是出於緊急，倘若實施並未過當 ，其行為依法不罰。」上述所提到的犯罪行為之 所以不罰，其原因為下列何者？ </a:t>
            </a:r>
            <a:r>
              <a:rPr lang="en-US" altLang="zh-TW" dirty="0"/>
              <a:t>(</a:t>
            </a:r>
            <a:r>
              <a:rPr lang="zh-TW" altLang="en-US" dirty="0"/>
              <a:t>Ａ</a:t>
            </a:r>
            <a:r>
              <a:rPr lang="en-US" altLang="zh-TW" dirty="0"/>
              <a:t>)</a:t>
            </a:r>
            <a:r>
              <a:rPr lang="zh-TW" altLang="en-US" dirty="0"/>
              <a:t>緊急避難 </a:t>
            </a:r>
            <a:r>
              <a:rPr lang="en-US" altLang="zh-TW" dirty="0"/>
              <a:t>(</a:t>
            </a:r>
            <a:r>
              <a:rPr lang="zh-TW" altLang="en-US" dirty="0"/>
              <a:t>Ｂ</a:t>
            </a:r>
            <a:r>
              <a:rPr lang="en-US" altLang="zh-TW" dirty="0"/>
              <a:t>)</a:t>
            </a:r>
            <a:r>
              <a:rPr lang="zh-TW" altLang="en-US" dirty="0"/>
              <a:t>執行公務 </a:t>
            </a:r>
            <a:r>
              <a:rPr lang="en-US" altLang="zh-TW" dirty="0"/>
              <a:t>(</a:t>
            </a:r>
            <a:r>
              <a:rPr lang="zh-TW" altLang="en-US" dirty="0"/>
              <a:t>Ｃ</a:t>
            </a:r>
            <a:r>
              <a:rPr lang="en-US" altLang="zh-TW" dirty="0"/>
              <a:t>)</a:t>
            </a:r>
            <a:r>
              <a:rPr lang="zh-TW" altLang="en-US" dirty="0"/>
              <a:t>正當防衛 </a:t>
            </a:r>
            <a:r>
              <a:rPr lang="en-US" altLang="zh-TW" dirty="0"/>
              <a:t>(</a:t>
            </a:r>
            <a:r>
              <a:rPr lang="zh-TW" altLang="en-US" dirty="0"/>
              <a:t>Ｄ</a:t>
            </a:r>
            <a:r>
              <a:rPr lang="en-US" altLang="zh-TW" dirty="0"/>
              <a:t>)</a:t>
            </a:r>
            <a:r>
              <a:rPr lang="zh-TW" altLang="en-US" dirty="0"/>
              <a:t>為了公益。</a:t>
            </a:r>
          </a:p>
        </p:txBody>
      </p:sp>
    </p:spTree>
    <p:extLst>
      <p:ext uri="{BB962C8B-B14F-4D97-AF65-F5344CB8AC3E}">
        <p14:creationId xmlns:p14="http://schemas.microsoft.com/office/powerpoint/2010/main" val="100971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19594" y="673768"/>
            <a:ext cx="10178322" cy="6184232"/>
          </a:xfrm>
        </p:spPr>
        <p:txBody>
          <a:bodyPr>
            <a:normAutofit/>
          </a:bodyPr>
          <a:lstStyle/>
          <a:p>
            <a:r>
              <a:rPr lang="zh-TW" altLang="en-US" dirty="0" smtClean="0"/>
              <a:t> </a:t>
            </a:r>
            <a:r>
              <a:rPr lang="en-US" altLang="zh-TW" dirty="0" smtClean="0"/>
              <a:t>(</a:t>
            </a:r>
            <a:r>
              <a:rPr lang="zh-TW" altLang="en-US" dirty="0" smtClean="0"/>
              <a:t>    </a:t>
            </a:r>
            <a:r>
              <a:rPr lang="en-US" altLang="zh-TW" dirty="0" smtClean="0"/>
              <a:t>B</a:t>
            </a:r>
            <a:r>
              <a:rPr lang="zh-TW" altLang="en-US" dirty="0" smtClean="0"/>
              <a:t>  </a:t>
            </a:r>
            <a:r>
              <a:rPr lang="en-US" altLang="zh-TW" dirty="0" smtClean="0"/>
              <a:t> </a:t>
            </a:r>
            <a:r>
              <a:rPr lang="en-US" altLang="zh-TW" dirty="0"/>
              <a:t>)</a:t>
            </a:r>
            <a:r>
              <a:rPr lang="zh-TW" altLang="en-US" dirty="0"/>
              <a:t>二十歲的小華私自塗改統一發票上的號碼，前往 銀行兌領獎金，但遭銀行人員識破並報警處理， 之後他被依偽造文書罪起訴。針對上述小華的行 為，下列何者最可能是法院審理後作出的判決？ </a:t>
            </a:r>
            <a:r>
              <a:rPr lang="en-US" altLang="zh-TW" dirty="0"/>
              <a:t>〔100.</a:t>
            </a:r>
            <a:r>
              <a:rPr lang="zh-TW" altLang="en-US" dirty="0"/>
              <a:t>第二次基測</a:t>
            </a:r>
            <a:r>
              <a:rPr lang="en-US" altLang="zh-TW" dirty="0"/>
              <a:t>〕 (</a:t>
            </a:r>
            <a:r>
              <a:rPr lang="zh-TW" altLang="en-US" dirty="0"/>
              <a:t>Ａ</a:t>
            </a:r>
            <a:r>
              <a:rPr lang="en-US" altLang="zh-TW" dirty="0"/>
              <a:t>)</a:t>
            </a:r>
            <a:r>
              <a:rPr lang="zh-TW" altLang="en-US" dirty="0"/>
              <a:t>罰鍰六千元 </a:t>
            </a:r>
            <a:r>
              <a:rPr lang="en-US" altLang="zh-TW" dirty="0"/>
              <a:t>(</a:t>
            </a:r>
            <a:r>
              <a:rPr lang="zh-TW" altLang="en-US" dirty="0"/>
              <a:t>Ｂ</a:t>
            </a:r>
            <a:r>
              <a:rPr lang="en-US" altLang="zh-TW" dirty="0"/>
              <a:t>)</a:t>
            </a:r>
            <a:r>
              <a:rPr lang="zh-TW" altLang="en-US" dirty="0"/>
              <a:t>有期 徒刑一年 </a:t>
            </a:r>
            <a:r>
              <a:rPr lang="en-US" altLang="zh-TW" dirty="0"/>
              <a:t>(</a:t>
            </a:r>
            <a:r>
              <a:rPr lang="zh-TW" altLang="en-US" dirty="0"/>
              <a:t>Ｃ</a:t>
            </a:r>
            <a:r>
              <a:rPr lang="en-US" altLang="zh-TW" dirty="0"/>
              <a:t>)</a:t>
            </a:r>
            <a:r>
              <a:rPr lang="zh-TW" altLang="en-US" dirty="0"/>
              <a:t>民事賠償二萬元 </a:t>
            </a:r>
            <a:r>
              <a:rPr lang="en-US" altLang="zh-TW" dirty="0"/>
              <a:t>(</a:t>
            </a:r>
            <a:r>
              <a:rPr lang="zh-TW" altLang="en-US" dirty="0"/>
              <a:t>Ｄ</a:t>
            </a:r>
            <a:r>
              <a:rPr lang="en-US" altLang="zh-TW" dirty="0"/>
              <a:t>)</a:t>
            </a:r>
            <a:r>
              <a:rPr lang="zh-TW" altLang="en-US" dirty="0"/>
              <a:t>假日生活 輔導十次</a:t>
            </a:r>
            <a:r>
              <a:rPr lang="zh-TW" altLang="en-US" dirty="0" smtClean="0"/>
              <a:t>。</a:t>
            </a:r>
            <a:endParaRPr lang="en-US" altLang="zh-TW" dirty="0" smtClean="0"/>
          </a:p>
          <a:p>
            <a:r>
              <a:rPr lang="en-US" altLang="zh-TW" dirty="0" smtClean="0"/>
              <a:t>(</a:t>
            </a:r>
            <a:r>
              <a:rPr lang="zh-TW" altLang="en-US" dirty="0" smtClean="0"/>
              <a:t>    </a:t>
            </a:r>
            <a:r>
              <a:rPr lang="en-US" altLang="zh-TW" dirty="0" smtClean="0"/>
              <a:t>B</a:t>
            </a:r>
            <a:r>
              <a:rPr lang="zh-TW" altLang="en-US" dirty="0" smtClean="0"/>
              <a:t>  </a:t>
            </a:r>
            <a:r>
              <a:rPr lang="en-US" altLang="zh-TW" dirty="0" smtClean="0"/>
              <a:t> </a:t>
            </a:r>
            <a:r>
              <a:rPr lang="en-US" altLang="zh-TW" dirty="0"/>
              <a:t>)</a:t>
            </a:r>
            <a:r>
              <a:rPr lang="zh-TW" altLang="en-US" dirty="0"/>
              <a:t>下列哪一種行為要負行政責任？ </a:t>
            </a:r>
            <a:r>
              <a:rPr lang="en-US" altLang="zh-TW" dirty="0"/>
              <a:t>(</a:t>
            </a:r>
            <a:r>
              <a:rPr lang="zh-TW" altLang="en-US" dirty="0"/>
              <a:t>Ａ</a:t>
            </a:r>
            <a:r>
              <a:rPr lang="en-US" altLang="zh-TW" dirty="0"/>
              <a:t>)</a:t>
            </a:r>
            <a:r>
              <a:rPr lang="zh-TW" altLang="en-US" dirty="0"/>
              <a:t>小峰將偷 竊得來的手機，作為生日禮物送給小芝 </a:t>
            </a:r>
            <a:r>
              <a:rPr lang="en-US" altLang="zh-TW" dirty="0"/>
              <a:t>(</a:t>
            </a:r>
            <a:r>
              <a:rPr lang="zh-TW" altLang="en-US" dirty="0"/>
              <a:t>Ｂ</a:t>
            </a:r>
            <a:r>
              <a:rPr lang="en-US" altLang="zh-TW" dirty="0"/>
              <a:t>)</a:t>
            </a:r>
            <a:r>
              <a:rPr lang="zh-TW" altLang="en-US" dirty="0"/>
              <a:t>阿 欣在家舉辦派對，音樂聲太吵，鄰居報警取締 </a:t>
            </a:r>
            <a:r>
              <a:rPr lang="en-US" altLang="zh-TW" dirty="0"/>
              <a:t>( </a:t>
            </a:r>
            <a:r>
              <a:rPr lang="zh-TW" altLang="en-US" dirty="0"/>
              <a:t>Ｃ</a:t>
            </a:r>
            <a:r>
              <a:rPr lang="en-US" altLang="zh-TW" dirty="0"/>
              <a:t>)</a:t>
            </a:r>
            <a:r>
              <a:rPr lang="zh-TW" altLang="en-US" dirty="0"/>
              <a:t>阿暴搶劫便利商店 </a:t>
            </a:r>
            <a:r>
              <a:rPr lang="en-US" altLang="zh-TW" dirty="0"/>
              <a:t>(</a:t>
            </a:r>
            <a:r>
              <a:rPr lang="zh-TW" altLang="en-US" dirty="0"/>
              <a:t>Ｄ</a:t>
            </a:r>
            <a:r>
              <a:rPr lang="en-US" altLang="zh-TW" dirty="0"/>
              <a:t>)</a:t>
            </a:r>
            <a:r>
              <a:rPr lang="zh-TW" altLang="en-US" dirty="0"/>
              <a:t>父親身亡並欠下鉅款 ，小君向法院聲請拋棄繼承</a:t>
            </a:r>
            <a:r>
              <a:rPr lang="zh-TW" altLang="en-US" dirty="0" smtClean="0"/>
              <a:t>。</a:t>
            </a:r>
            <a:endParaRPr lang="en-US" altLang="zh-TW" dirty="0" smtClean="0"/>
          </a:p>
          <a:p>
            <a:r>
              <a:rPr lang="en-US" altLang="zh-TW" dirty="0" smtClean="0"/>
              <a:t>(</a:t>
            </a:r>
            <a:r>
              <a:rPr lang="zh-TW" altLang="en-US" dirty="0" smtClean="0"/>
              <a:t>    </a:t>
            </a:r>
            <a:r>
              <a:rPr lang="en-US" altLang="zh-TW" dirty="0" smtClean="0"/>
              <a:t>A</a:t>
            </a:r>
            <a:r>
              <a:rPr lang="zh-TW" altLang="en-US" dirty="0" smtClean="0"/>
              <a:t>  </a:t>
            </a:r>
            <a:r>
              <a:rPr lang="en-US" altLang="zh-TW" dirty="0" smtClean="0"/>
              <a:t> </a:t>
            </a:r>
            <a:r>
              <a:rPr lang="en-US" altLang="zh-TW" dirty="0"/>
              <a:t>)</a:t>
            </a:r>
            <a:r>
              <a:rPr lang="zh-TW" altLang="en-US" dirty="0"/>
              <a:t>每個人都有守法的義務，若違法就要負起法律責 任。下列關於我國法律及其規範內容，哪一項敘 述正確？ </a:t>
            </a:r>
            <a:r>
              <a:rPr lang="en-US" altLang="zh-TW" dirty="0"/>
              <a:t>(</a:t>
            </a:r>
            <a:r>
              <a:rPr lang="zh-TW" altLang="en-US" dirty="0"/>
              <a:t>Ａ</a:t>
            </a:r>
            <a:r>
              <a:rPr lang="en-US" altLang="zh-TW" dirty="0"/>
              <a:t>)</a:t>
            </a:r>
            <a:r>
              <a:rPr lang="zh-TW" altLang="en-US" dirty="0"/>
              <a:t>行政法規是所有與行政機關行使 職權相關的法律與命令 </a:t>
            </a:r>
            <a:r>
              <a:rPr lang="en-US" altLang="zh-TW" dirty="0"/>
              <a:t>(</a:t>
            </a:r>
            <a:r>
              <a:rPr lang="zh-TW" altLang="en-US" dirty="0"/>
              <a:t>Ｂ</a:t>
            </a:r>
            <a:r>
              <a:rPr lang="en-US" altLang="zh-TW" dirty="0"/>
              <a:t>)《</a:t>
            </a:r>
            <a:r>
              <a:rPr lang="zh-TW" altLang="en-US" dirty="0"/>
              <a:t>民法</a:t>
            </a:r>
            <a:r>
              <a:rPr lang="en-US" altLang="zh-TW" dirty="0"/>
              <a:t>》</a:t>
            </a:r>
            <a:r>
              <a:rPr lang="zh-TW" altLang="en-US" dirty="0"/>
              <a:t>是為了保 障人民的生命、身體、自由等安全 </a:t>
            </a:r>
            <a:r>
              <a:rPr lang="en-US" altLang="zh-TW" dirty="0"/>
              <a:t>(</a:t>
            </a:r>
            <a:r>
              <a:rPr lang="zh-TW" altLang="en-US" dirty="0"/>
              <a:t>Ｃ</a:t>
            </a:r>
            <a:r>
              <a:rPr lang="en-US" altLang="zh-TW" dirty="0"/>
              <a:t>)《</a:t>
            </a:r>
            <a:r>
              <a:rPr lang="zh-TW" altLang="en-US" dirty="0"/>
              <a:t>憲法 </a:t>
            </a:r>
            <a:r>
              <a:rPr lang="en-US" altLang="zh-TW" dirty="0"/>
              <a:t>》</a:t>
            </a:r>
            <a:r>
              <a:rPr lang="zh-TW" altLang="en-US" dirty="0"/>
              <a:t>的制裁是所有法律中最嚴厲的 </a:t>
            </a:r>
            <a:r>
              <a:rPr lang="en-US" altLang="zh-TW" dirty="0"/>
              <a:t>(</a:t>
            </a:r>
            <a:r>
              <a:rPr lang="zh-TW" altLang="en-US" dirty="0"/>
              <a:t>Ｄ</a:t>
            </a:r>
            <a:r>
              <a:rPr lang="en-US" altLang="zh-TW" dirty="0"/>
              <a:t>)《</a:t>
            </a:r>
            <a:r>
              <a:rPr lang="zh-TW" altLang="en-US" dirty="0"/>
              <a:t>刑法</a:t>
            </a:r>
            <a:r>
              <a:rPr lang="en-US" altLang="zh-TW" dirty="0"/>
              <a:t>》 </a:t>
            </a:r>
            <a:r>
              <a:rPr lang="zh-TW" altLang="en-US" dirty="0"/>
              <a:t>是規定私人間的權利義務關係。 </a:t>
            </a:r>
            <a:endParaRPr lang="en-US" altLang="zh-TW" dirty="0" smtClean="0"/>
          </a:p>
          <a:p>
            <a:r>
              <a:rPr lang="zh-TW" altLang="en-US" dirty="0"/>
              <a:t>（ </a:t>
            </a:r>
            <a:r>
              <a:rPr lang="en-US" altLang="zh-TW" dirty="0"/>
              <a:t>A </a:t>
            </a:r>
            <a:r>
              <a:rPr lang="zh-TW" altLang="en-US" dirty="0"/>
              <a:t>）市面上發生「米粉不含米」事件，影響消費者權 益，衛生福利部通過「市售包裝米粉絲產品標示規 定」草案，未來若含米量不到 </a:t>
            </a:r>
            <a:r>
              <a:rPr lang="en-US" altLang="zh-TW" dirty="0"/>
              <a:t>50%</a:t>
            </a:r>
            <a:r>
              <a:rPr lang="zh-TW" altLang="en-US" dirty="0"/>
              <a:t>，不能叫做米粉， 業者還必須在包裝上清楚標示含米量百分比，違法 者將遭到罰款。上述內容主要顯示出法律的何種功 能？ </a:t>
            </a:r>
            <a:r>
              <a:rPr lang="en-US" altLang="zh-TW" dirty="0"/>
              <a:t>(A)</a:t>
            </a:r>
            <a:r>
              <a:rPr lang="zh-TW" altLang="en-US" dirty="0"/>
              <a:t>保障人民權利 </a:t>
            </a:r>
            <a:r>
              <a:rPr lang="en-US" altLang="zh-TW" dirty="0"/>
              <a:t>(B)</a:t>
            </a:r>
            <a:r>
              <a:rPr lang="zh-TW" altLang="en-US" dirty="0"/>
              <a:t>維護社會秩序 </a:t>
            </a:r>
            <a:r>
              <a:rPr lang="en-US" altLang="zh-TW" dirty="0"/>
              <a:t>(C) </a:t>
            </a:r>
            <a:r>
              <a:rPr lang="zh-TW" altLang="en-US" dirty="0"/>
              <a:t>促進社會進步 </a:t>
            </a:r>
            <a:r>
              <a:rPr lang="en-US" altLang="zh-TW" dirty="0"/>
              <a:t>(D)</a:t>
            </a:r>
            <a:r>
              <a:rPr lang="zh-TW" altLang="en-US" dirty="0"/>
              <a:t>推動民主政治。。 </a:t>
            </a:r>
          </a:p>
        </p:txBody>
      </p:sp>
    </p:spTree>
    <p:extLst>
      <p:ext uri="{BB962C8B-B14F-4D97-AF65-F5344CB8AC3E}">
        <p14:creationId xmlns:p14="http://schemas.microsoft.com/office/powerpoint/2010/main" val="141906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363973" y="737937"/>
            <a:ext cx="10178322" cy="5398329"/>
          </a:xfrm>
        </p:spPr>
        <p:txBody>
          <a:bodyPr/>
          <a:lstStyle/>
          <a:p>
            <a:r>
              <a:rPr lang="en-US" altLang="zh-TW" dirty="0"/>
              <a:t>( </a:t>
            </a:r>
            <a:r>
              <a:rPr lang="zh-TW" altLang="en-US" dirty="0" smtClean="0"/>
              <a:t>  </a:t>
            </a:r>
            <a:r>
              <a:rPr lang="en-US" altLang="zh-TW" dirty="0" smtClean="0"/>
              <a:t>B</a:t>
            </a:r>
            <a:r>
              <a:rPr lang="zh-TW" altLang="en-US" dirty="0" smtClean="0"/>
              <a:t>   </a:t>
            </a:r>
            <a:r>
              <a:rPr lang="en-US" altLang="zh-TW" dirty="0" smtClean="0"/>
              <a:t>)</a:t>
            </a:r>
            <a:r>
              <a:rPr lang="zh-TW" altLang="en-US" dirty="0"/>
              <a:t>現代法治國家日益重視犯罪者的教育，因此安排 受刑人學習技能。有關施行這個作法的用意，下 列何者正確？ </a:t>
            </a:r>
            <a:r>
              <a:rPr lang="en-US" altLang="zh-TW" dirty="0"/>
              <a:t>(</a:t>
            </a:r>
            <a:r>
              <a:rPr lang="zh-TW" altLang="en-US" dirty="0"/>
              <a:t>Ａ</a:t>
            </a:r>
            <a:r>
              <a:rPr lang="en-US" altLang="zh-TW" dirty="0"/>
              <a:t>)</a:t>
            </a:r>
            <a:r>
              <a:rPr lang="zh-TW" altLang="en-US" dirty="0"/>
              <a:t>延後受刑人接觸社會的時間 </a:t>
            </a:r>
            <a:r>
              <a:rPr lang="en-US" altLang="zh-TW" dirty="0"/>
              <a:t>(</a:t>
            </a:r>
            <a:r>
              <a:rPr lang="zh-TW" altLang="en-US" dirty="0"/>
              <a:t>Ｂ</a:t>
            </a:r>
            <a:r>
              <a:rPr lang="en-US" altLang="zh-TW" dirty="0"/>
              <a:t>)</a:t>
            </a:r>
            <a:r>
              <a:rPr lang="zh-TW" altLang="en-US" dirty="0"/>
              <a:t>使受刑人重返社會後可自力更生 </a:t>
            </a:r>
            <a:r>
              <a:rPr lang="en-US" altLang="zh-TW" dirty="0"/>
              <a:t>(</a:t>
            </a:r>
            <a:r>
              <a:rPr lang="zh-TW" altLang="en-US" dirty="0"/>
              <a:t>Ｃ</a:t>
            </a:r>
            <a:r>
              <a:rPr lang="en-US" altLang="zh-TW" dirty="0"/>
              <a:t>)</a:t>
            </a:r>
            <a:r>
              <a:rPr lang="zh-TW" altLang="en-US" dirty="0"/>
              <a:t>切斷受刑人與社會的聯繫 </a:t>
            </a:r>
            <a:r>
              <a:rPr lang="en-US" altLang="zh-TW" dirty="0"/>
              <a:t>(</a:t>
            </a:r>
            <a:r>
              <a:rPr lang="zh-TW" altLang="en-US" dirty="0"/>
              <a:t>Ｄ</a:t>
            </a:r>
            <a:r>
              <a:rPr lang="en-US" altLang="zh-TW" dirty="0"/>
              <a:t>)</a:t>
            </a:r>
            <a:r>
              <a:rPr lang="zh-TW" altLang="en-US" dirty="0"/>
              <a:t>擴大政府對監獄的</a:t>
            </a:r>
            <a:r>
              <a:rPr lang="zh-TW" altLang="en-US" dirty="0" smtClean="0"/>
              <a:t>管控。</a:t>
            </a:r>
            <a:endParaRPr lang="en-US" altLang="zh-TW" dirty="0" smtClean="0"/>
          </a:p>
          <a:p>
            <a:r>
              <a:rPr lang="zh-TW" altLang="en-US" dirty="0"/>
              <a:t>（ </a:t>
            </a:r>
            <a:r>
              <a:rPr lang="en-US" altLang="zh-TW" dirty="0"/>
              <a:t>D </a:t>
            </a:r>
            <a:r>
              <a:rPr lang="zh-TW" altLang="en-US" dirty="0"/>
              <a:t>）當刑事訴訟案件發生，在判決未確定前，被告就 算有犯罪嫌疑，也要推定為無罪，這是指下列何種 原則？ </a:t>
            </a:r>
            <a:r>
              <a:rPr lang="en-US" altLang="zh-TW" dirty="0"/>
              <a:t>(A)</a:t>
            </a:r>
            <a:r>
              <a:rPr lang="zh-TW" altLang="en-US" dirty="0"/>
              <a:t>偵查不公開原則 </a:t>
            </a:r>
            <a:r>
              <a:rPr lang="en-US" altLang="zh-TW" dirty="0"/>
              <a:t>(B)</a:t>
            </a:r>
            <a:r>
              <a:rPr lang="zh-TW" altLang="en-US" dirty="0"/>
              <a:t>依法行政原則 </a:t>
            </a:r>
            <a:r>
              <a:rPr lang="en-US" altLang="zh-TW" dirty="0"/>
              <a:t>(C)</a:t>
            </a:r>
            <a:r>
              <a:rPr lang="zh-TW" altLang="en-US" dirty="0"/>
              <a:t>信賴保護原則 </a:t>
            </a:r>
            <a:r>
              <a:rPr lang="en-US" altLang="zh-TW" dirty="0"/>
              <a:t>(D)</a:t>
            </a:r>
            <a:r>
              <a:rPr lang="zh-TW" altLang="en-US" dirty="0"/>
              <a:t>無罪推定原則。 </a:t>
            </a:r>
            <a:endParaRPr lang="en-US" altLang="zh-TW" dirty="0" smtClean="0"/>
          </a:p>
          <a:p>
            <a:r>
              <a:rPr lang="zh-TW" altLang="en-US" dirty="0"/>
              <a:t>（ </a:t>
            </a:r>
            <a:r>
              <a:rPr lang="en-US" altLang="zh-TW" dirty="0"/>
              <a:t>B </a:t>
            </a:r>
            <a:r>
              <a:rPr lang="zh-TW" altLang="en-US" dirty="0"/>
              <a:t>）「誹謗」是指散布足以毀損他人名譽的事情。誹 謗他人並不在言論自由保障的範圍內，這是依據 </a:t>
            </a:r>
            <a:r>
              <a:rPr lang="en-US" altLang="zh-TW" dirty="0"/>
              <a:t>《</a:t>
            </a:r>
            <a:r>
              <a:rPr lang="zh-TW" altLang="en-US" dirty="0"/>
              <a:t>憲法</a:t>
            </a:r>
            <a:r>
              <a:rPr lang="en-US" altLang="zh-TW" dirty="0"/>
              <a:t>》</a:t>
            </a:r>
            <a:r>
              <a:rPr lang="zh-TW" altLang="en-US" dirty="0"/>
              <a:t>第 </a:t>
            </a:r>
            <a:r>
              <a:rPr lang="en-US" altLang="zh-TW" dirty="0"/>
              <a:t>23 </a:t>
            </a:r>
            <a:r>
              <a:rPr lang="zh-TW" altLang="en-US" dirty="0"/>
              <a:t>條規定，基於下列何種情況而採取 的必要手段？ </a:t>
            </a:r>
            <a:r>
              <a:rPr lang="en-US" altLang="zh-TW" dirty="0"/>
              <a:t>(A)</a:t>
            </a:r>
            <a:r>
              <a:rPr lang="zh-TW" altLang="en-US" dirty="0"/>
              <a:t>維持社會秩序 </a:t>
            </a:r>
            <a:r>
              <a:rPr lang="en-US" altLang="zh-TW" dirty="0"/>
              <a:t>(B)</a:t>
            </a:r>
            <a:r>
              <a:rPr lang="zh-TW" altLang="en-US" dirty="0"/>
              <a:t>防止妨礙 他人自由 </a:t>
            </a:r>
            <a:r>
              <a:rPr lang="en-US" altLang="zh-TW" dirty="0"/>
              <a:t>(C)</a:t>
            </a:r>
            <a:r>
              <a:rPr lang="zh-TW" altLang="en-US" dirty="0"/>
              <a:t>避免緊急危難 </a:t>
            </a:r>
            <a:r>
              <a:rPr lang="en-US" altLang="zh-TW" dirty="0"/>
              <a:t>(D)</a:t>
            </a:r>
            <a:r>
              <a:rPr lang="zh-TW" altLang="en-US" dirty="0"/>
              <a:t>增進公共利益</a:t>
            </a:r>
            <a:r>
              <a:rPr lang="zh-TW" altLang="en-US" dirty="0" smtClean="0"/>
              <a:t>。</a:t>
            </a:r>
            <a:endParaRPr lang="en-US" altLang="zh-TW" dirty="0" smtClean="0"/>
          </a:p>
          <a:p>
            <a:r>
              <a:rPr lang="zh-TW" altLang="en-US" dirty="0"/>
              <a:t>（ </a:t>
            </a:r>
            <a:r>
              <a:rPr lang="en-US" altLang="zh-TW" dirty="0"/>
              <a:t>C </a:t>
            </a:r>
            <a:r>
              <a:rPr lang="zh-TW" altLang="en-US" dirty="0"/>
              <a:t>）我國</a:t>
            </a:r>
            <a:r>
              <a:rPr lang="en-US" altLang="zh-TW" dirty="0"/>
              <a:t>《</a:t>
            </a:r>
            <a:r>
              <a:rPr lang="zh-TW" altLang="en-US" dirty="0"/>
              <a:t>憲法</a:t>
            </a:r>
            <a:r>
              <a:rPr lang="en-US" altLang="zh-TW" dirty="0"/>
              <a:t>》</a:t>
            </a:r>
            <a:r>
              <a:rPr lang="zh-TW" altLang="en-US" dirty="0"/>
              <a:t>規定人民應盡的義務有哪些？</a:t>
            </a:r>
            <a:r>
              <a:rPr lang="en-US" altLang="zh-TW" dirty="0"/>
              <a:t>(</a:t>
            </a:r>
            <a:r>
              <a:rPr lang="zh-TW" altLang="en-US" dirty="0"/>
              <a:t>甲</a:t>
            </a:r>
            <a:r>
              <a:rPr lang="en-US" altLang="zh-TW" dirty="0"/>
              <a:t>) </a:t>
            </a:r>
            <a:r>
              <a:rPr lang="zh-TW" altLang="en-US" dirty="0"/>
              <a:t>投票 </a:t>
            </a:r>
            <a:r>
              <a:rPr lang="en-US" altLang="zh-TW" dirty="0"/>
              <a:t>(</a:t>
            </a:r>
            <a:r>
              <a:rPr lang="zh-TW" altLang="en-US" dirty="0"/>
              <a:t>乙</a:t>
            </a:r>
            <a:r>
              <a:rPr lang="en-US" altLang="zh-TW" dirty="0"/>
              <a:t>)</a:t>
            </a:r>
            <a:r>
              <a:rPr lang="zh-TW" altLang="en-US" dirty="0"/>
              <a:t>納稅 </a:t>
            </a:r>
            <a:r>
              <a:rPr lang="en-US" altLang="zh-TW" dirty="0"/>
              <a:t>(</a:t>
            </a:r>
            <a:r>
              <a:rPr lang="zh-TW" altLang="en-US" dirty="0"/>
              <a:t>丙</a:t>
            </a:r>
            <a:r>
              <a:rPr lang="en-US" altLang="zh-TW" dirty="0"/>
              <a:t>)</a:t>
            </a:r>
            <a:r>
              <a:rPr lang="zh-TW" altLang="en-US" dirty="0"/>
              <a:t>服兵役 </a:t>
            </a:r>
            <a:r>
              <a:rPr lang="en-US" altLang="zh-TW" dirty="0"/>
              <a:t>(</a:t>
            </a:r>
            <a:r>
              <a:rPr lang="zh-TW" altLang="en-US" dirty="0"/>
              <a:t>丁</a:t>
            </a:r>
            <a:r>
              <a:rPr lang="en-US" altLang="zh-TW" dirty="0"/>
              <a:t>)</a:t>
            </a:r>
            <a:r>
              <a:rPr lang="zh-TW" altLang="en-US" dirty="0"/>
              <a:t>受國民教育 </a:t>
            </a:r>
            <a:r>
              <a:rPr lang="en-US" altLang="zh-TW" dirty="0"/>
              <a:t>(</a:t>
            </a:r>
            <a:r>
              <a:rPr lang="zh-TW" altLang="en-US" dirty="0"/>
              <a:t>戊</a:t>
            </a:r>
            <a:r>
              <a:rPr lang="en-US" altLang="zh-TW" dirty="0"/>
              <a:t>)</a:t>
            </a:r>
            <a:r>
              <a:rPr lang="zh-TW" altLang="en-US" dirty="0"/>
              <a:t>結 婚 </a:t>
            </a:r>
            <a:r>
              <a:rPr lang="en-US" altLang="zh-TW" dirty="0"/>
              <a:t>(A)</a:t>
            </a:r>
            <a:r>
              <a:rPr lang="zh-TW" altLang="en-US" dirty="0"/>
              <a:t>甲乙丙 </a:t>
            </a:r>
            <a:r>
              <a:rPr lang="en-US" altLang="zh-TW" dirty="0"/>
              <a:t>(B)</a:t>
            </a:r>
            <a:r>
              <a:rPr lang="zh-TW" altLang="en-US" dirty="0"/>
              <a:t>甲丁戊 </a:t>
            </a:r>
            <a:r>
              <a:rPr lang="en-US" altLang="zh-TW" dirty="0"/>
              <a:t>(C)</a:t>
            </a:r>
            <a:r>
              <a:rPr lang="zh-TW" altLang="en-US" dirty="0"/>
              <a:t>乙丙丁 </a:t>
            </a:r>
            <a:r>
              <a:rPr lang="en-US" altLang="zh-TW" dirty="0"/>
              <a:t>(D)</a:t>
            </a:r>
            <a:r>
              <a:rPr lang="zh-TW" altLang="en-US" dirty="0"/>
              <a:t>乙丙 戊</a:t>
            </a:r>
            <a:r>
              <a:rPr lang="zh-TW" altLang="en-US" dirty="0" smtClean="0"/>
              <a:t>。</a:t>
            </a:r>
            <a:endParaRPr lang="en-US" altLang="zh-TW" dirty="0" smtClean="0"/>
          </a:p>
          <a:p>
            <a:r>
              <a:rPr lang="zh-TW" altLang="en-US" dirty="0"/>
              <a:t>（ </a:t>
            </a:r>
            <a:r>
              <a:rPr lang="en-US" altLang="zh-TW" dirty="0"/>
              <a:t>B </a:t>
            </a:r>
            <a:r>
              <a:rPr lang="zh-TW" altLang="en-US" dirty="0"/>
              <a:t>）小鐘開設的餐館，因為沒有妥善處理油煙，而被 政府處以罰鍰。根據上述內容判斷，小鐘應該負起 下列何種法律責任？ </a:t>
            </a:r>
            <a:r>
              <a:rPr lang="en-US" altLang="zh-TW" dirty="0"/>
              <a:t>(A)</a:t>
            </a:r>
            <a:r>
              <a:rPr lang="zh-TW" altLang="en-US" dirty="0"/>
              <a:t>道義責任 </a:t>
            </a:r>
            <a:r>
              <a:rPr lang="en-US" altLang="zh-TW" dirty="0"/>
              <a:t>(B)</a:t>
            </a:r>
            <a:r>
              <a:rPr lang="zh-TW" altLang="en-US" dirty="0"/>
              <a:t>行政責 任 </a:t>
            </a:r>
            <a:r>
              <a:rPr lang="en-US" altLang="zh-TW" dirty="0"/>
              <a:t>(C)</a:t>
            </a:r>
            <a:r>
              <a:rPr lang="zh-TW" altLang="en-US" dirty="0"/>
              <a:t>民事責任 </a:t>
            </a:r>
            <a:r>
              <a:rPr lang="en-US" altLang="zh-TW" dirty="0"/>
              <a:t>(D)</a:t>
            </a:r>
            <a:r>
              <a:rPr lang="zh-TW" altLang="en-US" dirty="0"/>
              <a:t>刑事責任。。</a:t>
            </a:r>
          </a:p>
        </p:txBody>
      </p:sp>
    </p:spTree>
    <p:extLst>
      <p:ext uri="{BB962C8B-B14F-4D97-AF65-F5344CB8AC3E}">
        <p14:creationId xmlns:p14="http://schemas.microsoft.com/office/powerpoint/2010/main" val="200233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930443"/>
            <a:ext cx="10178322" cy="4949150"/>
          </a:xfrm>
        </p:spPr>
        <p:txBody>
          <a:bodyPr/>
          <a:lstStyle/>
          <a:p>
            <a:r>
              <a:rPr lang="zh-TW" altLang="en-US" dirty="0"/>
              <a:t>（ </a:t>
            </a:r>
            <a:r>
              <a:rPr lang="en-US" altLang="zh-TW" dirty="0"/>
              <a:t>D </a:t>
            </a:r>
            <a:r>
              <a:rPr lang="zh-TW" altLang="en-US" dirty="0"/>
              <a:t>）有調查報告指出：「青少年使用非法藥物有進階 過程，菸酒、檳榔是入門物質，之後惡化為毒品。 </a:t>
            </a:r>
            <a:r>
              <a:rPr lang="en-US" altLang="zh-TW" dirty="0"/>
              <a:t>【</a:t>
            </a:r>
            <a:r>
              <a:rPr lang="zh-TW" altLang="en-US" dirty="0"/>
              <a:t>甲</a:t>
            </a:r>
            <a:r>
              <a:rPr lang="en-US" altLang="zh-TW" dirty="0"/>
              <a:t>】</a:t>
            </a:r>
            <a:r>
              <a:rPr lang="zh-TW" altLang="en-US" dirty="0"/>
              <a:t>法律規定任何人不得讓兒童及青少年吸菸、 喝酒、吸食毒品</a:t>
            </a:r>
            <a:r>
              <a:rPr lang="en-US" altLang="zh-TW" dirty="0"/>
              <a:t>……</a:t>
            </a:r>
            <a:r>
              <a:rPr lang="zh-TW" altLang="en-US" dirty="0"/>
              <a:t>。」上述</a:t>
            </a:r>
            <a:r>
              <a:rPr lang="en-US" altLang="zh-TW" dirty="0"/>
              <a:t>【</a:t>
            </a:r>
            <a:r>
              <a:rPr lang="zh-TW" altLang="en-US" dirty="0"/>
              <a:t>甲</a:t>
            </a:r>
            <a:r>
              <a:rPr lang="en-US" altLang="zh-TW" dirty="0"/>
              <a:t>】</a:t>
            </a:r>
            <a:r>
              <a:rPr lang="zh-TW" altLang="en-US" dirty="0"/>
              <a:t>法律應為下列 何者？ </a:t>
            </a:r>
            <a:r>
              <a:rPr lang="en-US" altLang="zh-TW" dirty="0"/>
              <a:t>(A)《</a:t>
            </a:r>
            <a:r>
              <a:rPr lang="zh-TW" altLang="en-US" dirty="0"/>
              <a:t>少年事件處理法</a:t>
            </a:r>
            <a:r>
              <a:rPr lang="en-US" altLang="zh-TW" dirty="0"/>
              <a:t>》 (B)《</a:t>
            </a:r>
            <a:r>
              <a:rPr lang="zh-TW" altLang="en-US" dirty="0"/>
              <a:t>勞動基準 法</a:t>
            </a:r>
            <a:r>
              <a:rPr lang="en-US" altLang="zh-TW" dirty="0"/>
              <a:t>》 (C) 《</a:t>
            </a:r>
            <a:r>
              <a:rPr lang="zh-TW" altLang="en-US" dirty="0"/>
              <a:t>兒童及少年性交易防制條例</a:t>
            </a:r>
            <a:r>
              <a:rPr lang="en-US" altLang="zh-TW" dirty="0"/>
              <a:t>》 (D) 《</a:t>
            </a:r>
            <a:r>
              <a:rPr lang="zh-TW" altLang="en-US" dirty="0"/>
              <a:t>兒童及少年福利與權益保障法</a:t>
            </a:r>
            <a:r>
              <a:rPr lang="en-US" altLang="zh-TW" dirty="0"/>
              <a:t>》</a:t>
            </a:r>
            <a:r>
              <a:rPr lang="zh-TW" altLang="en-US" dirty="0" smtClean="0"/>
              <a:t>。</a:t>
            </a:r>
            <a:endParaRPr lang="en-US" altLang="zh-TW" dirty="0" smtClean="0"/>
          </a:p>
          <a:p>
            <a:r>
              <a:rPr lang="zh-TW" altLang="en-US" dirty="0"/>
              <a:t>（ </a:t>
            </a:r>
            <a:r>
              <a:rPr lang="en-US" altLang="zh-TW" dirty="0"/>
              <a:t>D </a:t>
            </a:r>
            <a:r>
              <a:rPr lang="zh-TW" altLang="en-US" dirty="0"/>
              <a:t>）瑋祥在一場船難與其他船員僥倖生還，但後來被 控殺人罪，因為在船隻沉沒時，瑋祥與乙男搶奪一 個救生圈，結果瑋祥拿到救生圈而獲救，乙男卻因 不會游泳而溺斃。最後法官判定瑋祥無罪，認定其 行為不構成違法性。這主要是因為瑋祥的行為符合 下列何種情況？ </a:t>
            </a:r>
            <a:r>
              <a:rPr lang="en-US" altLang="zh-TW" dirty="0"/>
              <a:t>(A)</a:t>
            </a:r>
            <a:r>
              <a:rPr lang="zh-TW" altLang="en-US" dirty="0"/>
              <a:t>依法令的行為 </a:t>
            </a:r>
            <a:r>
              <a:rPr lang="en-US" altLang="zh-TW" dirty="0"/>
              <a:t>(B)</a:t>
            </a:r>
            <a:r>
              <a:rPr lang="zh-TW" altLang="en-US" dirty="0"/>
              <a:t>業務上 的正當行為 </a:t>
            </a:r>
            <a:r>
              <a:rPr lang="en-US" altLang="zh-TW" dirty="0"/>
              <a:t>(C)</a:t>
            </a:r>
            <a:r>
              <a:rPr lang="zh-TW" altLang="en-US" dirty="0"/>
              <a:t>正當防衛行為 </a:t>
            </a:r>
            <a:r>
              <a:rPr lang="en-US" altLang="zh-TW" dirty="0"/>
              <a:t>(D)</a:t>
            </a:r>
            <a:r>
              <a:rPr lang="zh-TW" altLang="en-US" dirty="0"/>
              <a:t>緊急避難行 為。 </a:t>
            </a:r>
            <a:endParaRPr lang="en-US" altLang="zh-TW" dirty="0" smtClean="0"/>
          </a:p>
          <a:p>
            <a:r>
              <a:rPr lang="zh-TW" altLang="en-US" dirty="0"/>
              <a:t>（ </a:t>
            </a:r>
            <a:r>
              <a:rPr lang="en-US" altLang="zh-TW" dirty="0"/>
              <a:t>D </a:t>
            </a:r>
            <a:r>
              <a:rPr lang="zh-TW" altLang="en-US" dirty="0"/>
              <a:t>）阿國因為與鄰居發生爭執，出手將鄰居打傷，鄰 居因此對阿國提出傷害告訴。但阿國最後並未遭到 法院判處刑罰，其原因應為下列何者？ </a:t>
            </a:r>
            <a:r>
              <a:rPr lang="en-US" altLang="zh-TW" dirty="0"/>
              <a:t>(A)</a:t>
            </a:r>
            <a:r>
              <a:rPr lang="zh-TW" altLang="en-US" dirty="0"/>
              <a:t>年齡 未滿 </a:t>
            </a:r>
            <a:r>
              <a:rPr lang="en-US" altLang="zh-TW" dirty="0"/>
              <a:t>20 </a:t>
            </a:r>
            <a:r>
              <a:rPr lang="zh-TW" altLang="en-US" dirty="0"/>
              <a:t>歲 </a:t>
            </a:r>
            <a:r>
              <a:rPr lang="en-US" altLang="zh-TW" dirty="0"/>
              <a:t>(B)</a:t>
            </a:r>
            <a:r>
              <a:rPr lang="zh-TW" altLang="en-US" dirty="0"/>
              <a:t>年齡超過 </a:t>
            </a:r>
            <a:r>
              <a:rPr lang="en-US" altLang="zh-TW" dirty="0"/>
              <a:t>80 </a:t>
            </a:r>
            <a:r>
              <a:rPr lang="zh-TW" altLang="en-US" dirty="0"/>
              <a:t>歲 </a:t>
            </a:r>
            <a:r>
              <a:rPr lang="en-US" altLang="zh-TW" dirty="0"/>
              <a:t>(C)</a:t>
            </a:r>
            <a:r>
              <a:rPr lang="zh-TW" altLang="en-US" dirty="0"/>
              <a:t>先天瘖啞人士 </a:t>
            </a:r>
            <a:r>
              <a:rPr lang="en-US" altLang="zh-TW" dirty="0"/>
              <a:t>(D)</a:t>
            </a:r>
            <a:r>
              <a:rPr lang="zh-TW" altLang="en-US" dirty="0"/>
              <a:t>完全無行為辨識能力。</a:t>
            </a:r>
          </a:p>
        </p:txBody>
      </p:sp>
    </p:spTree>
    <p:extLst>
      <p:ext uri="{BB962C8B-B14F-4D97-AF65-F5344CB8AC3E}">
        <p14:creationId xmlns:p14="http://schemas.microsoft.com/office/powerpoint/2010/main" val="179352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251285"/>
            <a:ext cx="10178322" cy="4628308"/>
          </a:xfrm>
        </p:spPr>
        <p:txBody>
          <a:bodyPr/>
          <a:lstStyle/>
          <a:p>
            <a:r>
              <a:rPr lang="zh-TW" altLang="en-US" dirty="0"/>
              <a:t>（ </a:t>
            </a:r>
            <a:r>
              <a:rPr lang="en-US" altLang="zh-TW" dirty="0"/>
              <a:t>C </a:t>
            </a:r>
            <a:r>
              <a:rPr lang="zh-TW" altLang="en-US" dirty="0"/>
              <a:t>）根據</a:t>
            </a:r>
            <a:r>
              <a:rPr lang="en-US" altLang="zh-TW" dirty="0"/>
              <a:t>《</a:t>
            </a:r>
            <a:r>
              <a:rPr lang="zh-TW" altLang="en-US" dirty="0"/>
              <a:t>兒童及少年福利與權益保障法</a:t>
            </a:r>
            <a:r>
              <a:rPr lang="en-US" altLang="zh-TW" dirty="0"/>
              <a:t>》</a:t>
            </a:r>
            <a:r>
              <a:rPr lang="zh-TW" altLang="en-US" dirty="0"/>
              <a:t>之規定， 少年若遭父母虐待或惡意遺棄，主管機關可協調適 當的機構，對其加以協助、輔導或安置。此項規定， 最能彰顯哪項法律功能？ </a:t>
            </a:r>
            <a:r>
              <a:rPr lang="en-US" altLang="zh-TW" dirty="0"/>
              <a:t>(A)</a:t>
            </a:r>
            <a:r>
              <a:rPr lang="zh-TW" altLang="en-US" dirty="0"/>
              <a:t>維護社會秩序 </a:t>
            </a:r>
            <a:r>
              <a:rPr lang="en-US" altLang="zh-TW" dirty="0"/>
              <a:t>(B) </a:t>
            </a:r>
            <a:r>
              <a:rPr lang="zh-TW" altLang="en-US" dirty="0"/>
              <a:t>促進經濟發展 </a:t>
            </a:r>
            <a:r>
              <a:rPr lang="en-US" altLang="zh-TW" dirty="0"/>
              <a:t>(C)</a:t>
            </a:r>
            <a:r>
              <a:rPr lang="zh-TW" altLang="en-US" dirty="0"/>
              <a:t>保障人民權利 </a:t>
            </a:r>
            <a:r>
              <a:rPr lang="en-US" altLang="zh-TW" dirty="0"/>
              <a:t>(D)</a:t>
            </a:r>
            <a:r>
              <a:rPr lang="zh-TW" altLang="en-US" dirty="0"/>
              <a:t>制裁犯罪 的行為</a:t>
            </a:r>
            <a:r>
              <a:rPr lang="zh-TW" altLang="en-US" dirty="0" smtClean="0"/>
              <a:t>。</a:t>
            </a:r>
            <a:endParaRPr lang="en-US" altLang="zh-TW" dirty="0" smtClean="0"/>
          </a:p>
          <a:p>
            <a:r>
              <a:rPr lang="zh-TW" altLang="en-US" dirty="0"/>
              <a:t>（ </a:t>
            </a:r>
            <a:r>
              <a:rPr lang="en-US" altLang="zh-TW" dirty="0"/>
              <a:t>C </a:t>
            </a:r>
            <a:r>
              <a:rPr lang="zh-TW" altLang="en-US" dirty="0"/>
              <a:t>）政府為了維持交通秩序，通過</a:t>
            </a:r>
            <a:r>
              <a:rPr lang="en-US" altLang="zh-TW" dirty="0"/>
              <a:t>《</a:t>
            </a:r>
            <a:r>
              <a:rPr lang="zh-TW" altLang="en-US" dirty="0"/>
              <a:t>道路交通管理處 罰條例</a:t>
            </a:r>
            <a:r>
              <a:rPr lang="en-US" altLang="zh-TW" dirty="0"/>
              <a:t>》</a:t>
            </a:r>
            <a:r>
              <a:rPr lang="zh-TW" altLang="en-US" dirty="0"/>
              <a:t>修正案，明定汽車或機車在行進時，禁止 使用手機、平板電腦等，包括停等紅燈，違反者汽 車駕駛罰款 </a:t>
            </a:r>
            <a:r>
              <a:rPr lang="en-US" altLang="zh-TW" dirty="0"/>
              <a:t>3 </a:t>
            </a:r>
            <a:r>
              <a:rPr lang="zh-TW" altLang="en-US" dirty="0"/>
              <a:t>千元，機車騎士則是 </a:t>
            </a:r>
            <a:r>
              <a:rPr lang="en-US" altLang="zh-TW" dirty="0"/>
              <a:t>1 </a:t>
            </a:r>
            <a:r>
              <a:rPr lang="zh-TW" altLang="en-US" dirty="0"/>
              <a:t>千元。請問： 上述規定主要是基於何種目的所為的權利限制？ </a:t>
            </a:r>
            <a:r>
              <a:rPr lang="en-US" altLang="zh-TW" dirty="0"/>
              <a:t>(A)</a:t>
            </a:r>
            <a:r>
              <a:rPr lang="zh-TW" altLang="en-US" dirty="0"/>
              <a:t>防止妨礙他人自由 </a:t>
            </a:r>
            <a:r>
              <a:rPr lang="en-US" altLang="zh-TW" dirty="0"/>
              <a:t>(B)</a:t>
            </a:r>
            <a:r>
              <a:rPr lang="zh-TW" altLang="en-US" dirty="0"/>
              <a:t>避免緊急危難 </a:t>
            </a:r>
            <a:r>
              <a:rPr lang="en-US" altLang="zh-TW" dirty="0"/>
              <a:t>(C)</a:t>
            </a:r>
            <a:r>
              <a:rPr lang="zh-TW" altLang="en-US" dirty="0"/>
              <a:t>維 持社會秩序 </a:t>
            </a:r>
            <a:r>
              <a:rPr lang="en-US" altLang="zh-TW" dirty="0"/>
              <a:t>(D)</a:t>
            </a:r>
            <a:r>
              <a:rPr lang="zh-TW" altLang="en-US" dirty="0"/>
              <a:t>增進公共利益</a:t>
            </a:r>
            <a:r>
              <a:rPr lang="zh-TW" altLang="en-US" dirty="0" smtClean="0"/>
              <a:t>。</a:t>
            </a:r>
            <a:endParaRPr lang="en-US" altLang="zh-TW" dirty="0" smtClean="0"/>
          </a:p>
          <a:p>
            <a:r>
              <a:rPr lang="zh-TW" altLang="en-US" dirty="0"/>
              <a:t>（ </a:t>
            </a:r>
            <a:r>
              <a:rPr lang="en-US" altLang="zh-TW" dirty="0"/>
              <a:t>D </a:t>
            </a:r>
            <a:r>
              <a:rPr lang="zh-TW" altLang="en-US" dirty="0"/>
              <a:t>）王小姐正要進入捷運站搭乘捷運時，突然有一名 男子搶奪她的皮包，一旁的群眾紛紛上前協助制伏 歹徒。下列相關敘述，何者錯誤？ </a:t>
            </a:r>
            <a:r>
              <a:rPr lang="en-US" altLang="zh-TW" dirty="0"/>
              <a:t>(A)</a:t>
            </a:r>
            <a:r>
              <a:rPr lang="zh-TW" altLang="en-US" dirty="0"/>
              <a:t>這名搶奪 皮包的男子稱為現行犯 </a:t>
            </a:r>
            <a:r>
              <a:rPr lang="en-US" altLang="zh-TW" dirty="0"/>
              <a:t>(B)</a:t>
            </a:r>
            <a:r>
              <a:rPr lang="zh-TW" altLang="en-US" dirty="0"/>
              <a:t>對於現行犯，任何人 都可以加以逮捕 </a:t>
            </a:r>
            <a:r>
              <a:rPr lang="en-US" altLang="zh-TW" dirty="0"/>
              <a:t>(C)</a:t>
            </a:r>
            <a:r>
              <a:rPr lang="zh-TW" altLang="en-US" dirty="0"/>
              <a:t>法院應依法定程序，才能加 以審問、處罰該名男子 </a:t>
            </a:r>
            <a:r>
              <a:rPr lang="en-US" altLang="zh-TW" dirty="0"/>
              <a:t>(D)</a:t>
            </a:r>
            <a:r>
              <a:rPr lang="zh-TW" altLang="en-US" dirty="0"/>
              <a:t>該男子有人身自由 權，只有警察可依法逮捕。 </a:t>
            </a:r>
            <a:endParaRPr lang="en-US" altLang="zh-TW" dirty="0" smtClean="0"/>
          </a:p>
          <a:p>
            <a:endParaRPr lang="zh-TW" altLang="en-US" dirty="0"/>
          </a:p>
        </p:txBody>
      </p:sp>
    </p:spTree>
    <p:extLst>
      <p:ext uri="{BB962C8B-B14F-4D97-AF65-F5344CB8AC3E}">
        <p14:creationId xmlns:p14="http://schemas.microsoft.com/office/powerpoint/2010/main" val="100430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公民影片</a:t>
            </a:r>
            <a:endParaRPr lang="zh-TW" altLang="en-US" b="1" dirty="0"/>
          </a:p>
        </p:txBody>
      </p:sp>
      <p:sp>
        <p:nvSpPr>
          <p:cNvPr id="3" name="內容版面配置區 2"/>
          <p:cNvSpPr>
            <a:spLocks noGrp="1"/>
          </p:cNvSpPr>
          <p:nvPr>
            <p:ph idx="1"/>
          </p:nvPr>
        </p:nvSpPr>
        <p:spPr/>
        <p:txBody>
          <a:bodyPr/>
          <a:lstStyle/>
          <a:p>
            <a:pPr marL="0" indent="0">
              <a:buNone/>
            </a:pPr>
            <a:r>
              <a:rPr lang="en-US" altLang="zh-TW" dirty="0">
                <a:hlinkClick r:id="rId2"/>
              </a:rPr>
              <a:t>https://www.youtube.com/watch?v=etU__iwztj8&amp;feature=youtu.be</a:t>
            </a:r>
            <a:endParaRPr lang="zh-TW" altLang="en-US" dirty="0"/>
          </a:p>
        </p:txBody>
      </p:sp>
    </p:spTree>
    <p:extLst>
      <p:ext uri="{BB962C8B-B14F-4D97-AF65-F5344CB8AC3E}">
        <p14:creationId xmlns:p14="http://schemas.microsoft.com/office/powerpoint/2010/main" val="201064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685803"/>
            <a:ext cx="10178322" cy="1492132"/>
          </a:xfrm>
        </p:spPr>
        <p:txBody>
          <a:bodyPr>
            <a:noAutofit/>
          </a:bodyPr>
          <a:lstStyle/>
          <a:p>
            <a:r>
              <a:rPr lang="en-US" altLang="zh-TW" sz="4000" b="1" dirty="0"/>
              <a:t>Feeling Stressed? This 'Anger Room' in Beijing May Help</a:t>
            </a:r>
            <a:endParaRPr lang="zh-TW" altLang="en-US" sz="2400" dirty="0"/>
          </a:p>
        </p:txBody>
      </p:sp>
      <p:sp>
        <p:nvSpPr>
          <p:cNvPr id="3" name="內容版面配置區 2"/>
          <p:cNvSpPr>
            <a:spLocks noGrp="1"/>
          </p:cNvSpPr>
          <p:nvPr>
            <p:ph idx="1"/>
          </p:nvPr>
        </p:nvSpPr>
        <p:spPr>
          <a:xfrm>
            <a:off x="1251678" y="2177935"/>
            <a:ext cx="10178322" cy="2851265"/>
          </a:xfrm>
        </p:spPr>
        <p:txBody>
          <a:bodyPr>
            <a:normAutofit/>
          </a:bodyPr>
          <a:lstStyle/>
          <a:p>
            <a:pPr marL="0" indent="0">
              <a:buNone/>
            </a:pPr>
            <a:r>
              <a:rPr lang="en-US" altLang="zh-TW" sz="2800" dirty="0"/>
              <a:t>Living in a big city like Beijing, with a population of over 20 million people, can be stressful at times. Thankfully, there is a perfect place in the Chinese capital to blow off steam and relieve some of that stress — an anger room.</a:t>
            </a:r>
            <a:endParaRPr lang="zh-TW" altLang="en-US" sz="3200" dirty="0"/>
          </a:p>
        </p:txBody>
      </p:sp>
      <p:sp>
        <p:nvSpPr>
          <p:cNvPr id="4" name="文字方塊 3"/>
          <p:cNvSpPr txBox="1"/>
          <p:nvPr/>
        </p:nvSpPr>
        <p:spPr>
          <a:xfrm>
            <a:off x="1251678" y="5486400"/>
            <a:ext cx="10178322" cy="369332"/>
          </a:xfrm>
          <a:prstGeom prst="rect">
            <a:avLst/>
          </a:prstGeom>
          <a:noFill/>
        </p:spPr>
        <p:txBody>
          <a:bodyPr wrap="square" rtlCol="0">
            <a:spAutoFit/>
          </a:bodyPr>
          <a:lstStyle/>
          <a:p>
            <a:r>
              <a:rPr lang="en-US" altLang="zh-TW" dirty="0" smtClean="0"/>
              <a:t>Population </a:t>
            </a:r>
            <a:r>
              <a:rPr lang="zh-TW" altLang="en-US" dirty="0" smtClean="0"/>
              <a:t>人口       </a:t>
            </a:r>
            <a:r>
              <a:rPr lang="en-US" altLang="zh-TW" dirty="0" smtClean="0"/>
              <a:t>Stressful </a:t>
            </a:r>
            <a:r>
              <a:rPr lang="zh-TW" altLang="en-US" dirty="0" smtClean="0"/>
              <a:t>壓力大         </a:t>
            </a:r>
            <a:r>
              <a:rPr lang="en-US" altLang="zh-TW" dirty="0" smtClean="0"/>
              <a:t>Blow off steam </a:t>
            </a:r>
            <a:r>
              <a:rPr lang="zh-TW" altLang="en-US" dirty="0" smtClean="0"/>
              <a:t>發洩怒氣        </a:t>
            </a:r>
            <a:r>
              <a:rPr lang="en-US" altLang="zh-TW" dirty="0" smtClean="0"/>
              <a:t>Relieve </a:t>
            </a:r>
            <a:r>
              <a:rPr lang="zh-TW" altLang="en-US" dirty="0" smtClean="0"/>
              <a:t>釋放</a:t>
            </a:r>
            <a:endParaRPr lang="en-US" altLang="zh-TW" dirty="0" smtClean="0"/>
          </a:p>
        </p:txBody>
      </p:sp>
    </p:spTree>
    <p:extLst>
      <p:ext uri="{BB962C8B-B14F-4D97-AF65-F5344CB8AC3E}">
        <p14:creationId xmlns:p14="http://schemas.microsoft.com/office/powerpoint/2010/main" val="1458119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130531"/>
            <a:ext cx="10178322" cy="4749061"/>
          </a:xfrm>
        </p:spPr>
        <p:txBody>
          <a:bodyPr>
            <a:normAutofit/>
          </a:bodyPr>
          <a:lstStyle/>
          <a:p>
            <a:pPr marL="0" indent="0">
              <a:buNone/>
            </a:pPr>
            <a:r>
              <a:rPr lang="en-US" altLang="zh-TW" sz="2800" dirty="0"/>
              <a:t>Smash, the first anger room in Beijing, is equipped with baseball bats and hammers that customers can use to break plates, wine bottles, TVs, computers and more, all while listening to music of their choice.</a:t>
            </a:r>
          </a:p>
          <a:p>
            <a:pPr marL="0" indent="0">
              <a:buNone/>
            </a:pPr>
            <a:r>
              <a:rPr lang="en-US" altLang="zh-TW" sz="2800" dirty="0"/>
              <a:t>The founders, however, point out that the goal of Smash is not to promote violence, but to help people reduce stress and anger in a safe environment.</a:t>
            </a:r>
          </a:p>
          <a:p>
            <a:pPr marL="0" indent="0">
              <a:buNone/>
            </a:pPr>
            <a:r>
              <a:rPr lang="en-US" altLang="zh-TW" sz="2800" dirty="0"/>
              <a:t>Visitors must wear protective gear, and are welcome to bring things they want to destroy.</a:t>
            </a:r>
          </a:p>
          <a:p>
            <a:endParaRPr lang="zh-TW" altLang="en-US" sz="3200" dirty="0"/>
          </a:p>
        </p:txBody>
      </p:sp>
      <p:sp>
        <p:nvSpPr>
          <p:cNvPr id="4" name="文字方塊 3"/>
          <p:cNvSpPr txBox="1"/>
          <p:nvPr/>
        </p:nvSpPr>
        <p:spPr>
          <a:xfrm>
            <a:off x="1429789" y="5552902"/>
            <a:ext cx="9052560" cy="369332"/>
          </a:xfrm>
          <a:prstGeom prst="rect">
            <a:avLst/>
          </a:prstGeom>
          <a:noFill/>
        </p:spPr>
        <p:txBody>
          <a:bodyPr wrap="square" rtlCol="0">
            <a:spAutoFit/>
          </a:bodyPr>
          <a:lstStyle/>
          <a:p>
            <a:r>
              <a:rPr lang="en-US" altLang="zh-TW" dirty="0" smtClean="0"/>
              <a:t>Bat </a:t>
            </a:r>
            <a:r>
              <a:rPr lang="zh-TW" altLang="en-US" dirty="0" smtClean="0"/>
              <a:t>球棒      </a:t>
            </a:r>
            <a:r>
              <a:rPr lang="en-US" altLang="zh-TW" dirty="0" smtClean="0"/>
              <a:t>Hammer </a:t>
            </a:r>
            <a:r>
              <a:rPr lang="zh-TW" altLang="en-US" dirty="0" smtClean="0"/>
              <a:t>鐵鎚       </a:t>
            </a:r>
            <a:r>
              <a:rPr lang="en-US" altLang="zh-TW" dirty="0" smtClean="0"/>
              <a:t>Founder </a:t>
            </a:r>
            <a:r>
              <a:rPr lang="zh-TW" altLang="en-US" dirty="0" smtClean="0"/>
              <a:t>創辦人         </a:t>
            </a:r>
            <a:r>
              <a:rPr lang="en-US" altLang="zh-TW" dirty="0" smtClean="0"/>
              <a:t>Promote </a:t>
            </a:r>
            <a:r>
              <a:rPr lang="zh-TW" altLang="en-US" dirty="0" smtClean="0"/>
              <a:t>宣揚        </a:t>
            </a:r>
            <a:r>
              <a:rPr lang="en-US" altLang="zh-TW" dirty="0" smtClean="0"/>
              <a:t>Gear </a:t>
            </a:r>
            <a:r>
              <a:rPr lang="zh-TW" altLang="en-US" dirty="0" smtClean="0"/>
              <a:t>裝置</a:t>
            </a:r>
            <a:endParaRPr lang="en-US" altLang="zh-TW" dirty="0" smtClean="0"/>
          </a:p>
        </p:txBody>
      </p:sp>
    </p:spTree>
    <p:extLst>
      <p:ext uri="{BB962C8B-B14F-4D97-AF65-F5344CB8AC3E}">
        <p14:creationId xmlns:p14="http://schemas.microsoft.com/office/powerpoint/2010/main" val="30665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99805" y="842211"/>
            <a:ext cx="10178322" cy="4531894"/>
          </a:xfrm>
        </p:spPr>
        <p:txBody>
          <a:bodyPr>
            <a:normAutofit/>
          </a:bodyPr>
          <a:lstStyle/>
          <a:p>
            <a:pPr marL="0" indent="0">
              <a:buNone/>
            </a:pPr>
            <a:r>
              <a:rPr lang="en-US" altLang="zh-TW" sz="2800" dirty="0"/>
              <a:t>“A woman brought all her wedding photos here, and she smashed them all,” says </a:t>
            </a:r>
            <a:r>
              <a:rPr lang="en-US" altLang="zh-TW" sz="2800" dirty="0" err="1"/>
              <a:t>Jin</a:t>
            </a:r>
            <a:r>
              <a:rPr lang="en-US" altLang="zh-TW" sz="2800" dirty="0"/>
              <a:t> </a:t>
            </a:r>
            <a:r>
              <a:rPr lang="en-US" altLang="zh-TW" sz="2800" dirty="0" err="1"/>
              <a:t>Meng</a:t>
            </a:r>
            <a:r>
              <a:rPr lang="en-US" altLang="zh-TW" sz="2800" dirty="0"/>
              <a:t>, who co-founded Smash with her friends in September 2018.</a:t>
            </a:r>
          </a:p>
          <a:p>
            <a:pPr marL="0" indent="0">
              <a:buNone/>
            </a:pPr>
            <a:r>
              <a:rPr lang="en-US" altLang="zh-TW" sz="2800" dirty="0"/>
              <a:t>“Every time when we come across cases like this, it makes us believe that we've provided a safe place for people to let out negative energy. And we are happy about that."</a:t>
            </a:r>
          </a:p>
          <a:p>
            <a:pPr marL="0" indent="0">
              <a:buNone/>
            </a:pPr>
            <a:r>
              <a:rPr lang="en-US" altLang="zh-TW" sz="2800" dirty="0"/>
              <a:t>Manager </a:t>
            </a:r>
            <a:r>
              <a:rPr lang="en-US" altLang="zh-TW" sz="2800" dirty="0" err="1"/>
              <a:t>Zhuo</a:t>
            </a:r>
            <a:r>
              <a:rPr lang="en-US" altLang="zh-TW" sz="2800" dirty="0"/>
              <a:t> </a:t>
            </a:r>
            <a:r>
              <a:rPr lang="en-US" altLang="zh-TW" sz="2800" dirty="0" err="1"/>
              <a:t>Hanjing</a:t>
            </a:r>
            <a:r>
              <a:rPr lang="en-US" altLang="zh-TW" sz="2800" dirty="0"/>
              <a:t> says that for some reason people like smashing TVs the most.</a:t>
            </a:r>
          </a:p>
        </p:txBody>
      </p:sp>
      <p:sp>
        <p:nvSpPr>
          <p:cNvPr id="4" name="文字方塊 3"/>
          <p:cNvSpPr txBox="1"/>
          <p:nvPr/>
        </p:nvSpPr>
        <p:spPr>
          <a:xfrm>
            <a:off x="1299805" y="5374105"/>
            <a:ext cx="10178322" cy="369332"/>
          </a:xfrm>
          <a:prstGeom prst="rect">
            <a:avLst/>
          </a:prstGeom>
          <a:noFill/>
        </p:spPr>
        <p:txBody>
          <a:bodyPr wrap="square" rtlCol="0">
            <a:spAutoFit/>
          </a:bodyPr>
          <a:lstStyle/>
          <a:p>
            <a:r>
              <a:rPr lang="en-US" altLang="zh-TW" dirty="0" smtClean="0"/>
              <a:t>Cases </a:t>
            </a:r>
            <a:r>
              <a:rPr lang="zh-TW" altLang="en-US" dirty="0" smtClean="0"/>
              <a:t>案例      </a:t>
            </a:r>
            <a:r>
              <a:rPr lang="en-US" altLang="zh-TW" dirty="0" smtClean="0"/>
              <a:t>Negative </a:t>
            </a:r>
            <a:r>
              <a:rPr lang="zh-TW" altLang="en-US" dirty="0" smtClean="0"/>
              <a:t>負面的</a:t>
            </a:r>
            <a:endParaRPr lang="zh-TW" altLang="en-US" dirty="0"/>
          </a:p>
        </p:txBody>
      </p:sp>
    </p:spTree>
    <p:extLst>
      <p:ext uri="{BB962C8B-B14F-4D97-AF65-F5344CB8AC3E}">
        <p14:creationId xmlns:p14="http://schemas.microsoft.com/office/powerpoint/2010/main" val="194436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998403"/>
            <a:ext cx="10178322" cy="4798937"/>
          </a:xfrm>
        </p:spPr>
        <p:txBody>
          <a:bodyPr>
            <a:normAutofit/>
          </a:bodyPr>
          <a:lstStyle/>
          <a:p>
            <a:pPr marL="0" indent="0">
              <a:buNone/>
            </a:pPr>
            <a:r>
              <a:rPr lang="en-US" altLang="zh-TW" sz="2800" dirty="0"/>
              <a:t>Half an hour in the anger room normally costs about $23, but the price varies depending on the objects customers want to destroy. Around 600 people visit Smash each month, the owners say.</a:t>
            </a:r>
          </a:p>
          <a:p>
            <a:pPr marL="0" indent="0">
              <a:buNone/>
            </a:pPr>
            <a:r>
              <a:rPr lang="en-US" altLang="zh-TW" sz="2800" dirty="0"/>
              <a:t>Beijing is not the only place where you can pay money to break things. Similar anger rooms — or rage rooms, as they are also called — exist in many countries around the world. The US has around 60, according to CNN.</a:t>
            </a:r>
          </a:p>
        </p:txBody>
      </p:sp>
      <p:sp>
        <p:nvSpPr>
          <p:cNvPr id="4" name="文字方塊 3"/>
          <p:cNvSpPr txBox="1"/>
          <p:nvPr/>
        </p:nvSpPr>
        <p:spPr>
          <a:xfrm>
            <a:off x="1251678" y="5612674"/>
            <a:ext cx="9867207" cy="369332"/>
          </a:xfrm>
          <a:prstGeom prst="rect">
            <a:avLst/>
          </a:prstGeom>
          <a:noFill/>
        </p:spPr>
        <p:txBody>
          <a:bodyPr wrap="square" rtlCol="0">
            <a:spAutoFit/>
          </a:bodyPr>
          <a:lstStyle/>
          <a:p>
            <a:r>
              <a:rPr lang="en-US" altLang="zh-TW" dirty="0" smtClean="0"/>
              <a:t>Normally </a:t>
            </a:r>
            <a:r>
              <a:rPr lang="zh-TW" altLang="en-US" dirty="0" smtClean="0"/>
              <a:t>正常來說       </a:t>
            </a:r>
            <a:r>
              <a:rPr lang="en-US" altLang="zh-TW" dirty="0" smtClean="0"/>
              <a:t>Varies </a:t>
            </a:r>
            <a:r>
              <a:rPr lang="zh-TW" altLang="en-US" dirty="0" smtClean="0"/>
              <a:t>變化      </a:t>
            </a:r>
            <a:r>
              <a:rPr lang="en-US" altLang="zh-TW" dirty="0" smtClean="0"/>
              <a:t>Rage </a:t>
            </a:r>
            <a:r>
              <a:rPr lang="zh-TW" altLang="en-US" dirty="0" smtClean="0"/>
              <a:t>暴怒</a:t>
            </a:r>
            <a:endParaRPr lang="zh-TW" altLang="en-US" dirty="0"/>
          </a:p>
        </p:txBody>
      </p:sp>
    </p:spTree>
    <p:extLst>
      <p:ext uri="{BB962C8B-B14F-4D97-AF65-F5344CB8AC3E}">
        <p14:creationId xmlns:p14="http://schemas.microsoft.com/office/powerpoint/2010/main" val="942433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15878" y="2467638"/>
            <a:ext cx="9592825" cy="1492132"/>
          </a:xfrm>
        </p:spPr>
        <p:txBody>
          <a:bodyPr>
            <a:normAutofit fontScale="90000"/>
          </a:bodyPr>
          <a:lstStyle/>
          <a:p>
            <a:r>
              <a:rPr lang="zh-TW" altLang="en-US" sz="8000" dirty="0" smtClean="0">
                <a:latin typeface="+mj-ea"/>
              </a:rPr>
              <a:t>問問題時間</a:t>
            </a:r>
            <a:r>
              <a:rPr lang="en-US" altLang="zh-TW" sz="8000" dirty="0" smtClean="0">
                <a:latin typeface="+mj-ea"/>
              </a:rPr>
              <a:t>//</a:t>
            </a:r>
            <a:br>
              <a:rPr lang="en-US" altLang="zh-TW" sz="8000" dirty="0" smtClean="0">
                <a:latin typeface="+mj-ea"/>
              </a:rPr>
            </a:br>
            <a:r>
              <a:rPr lang="zh-TW" altLang="en-US" sz="8000" dirty="0" smtClean="0">
                <a:latin typeface="+mj-ea"/>
              </a:rPr>
              <a:t>討論一下下周要上什麼</a:t>
            </a:r>
            <a:endParaRPr lang="zh-TW" altLang="en-US" sz="8000" dirty="0">
              <a:latin typeface="+mj-ea"/>
            </a:endParaRPr>
          </a:p>
        </p:txBody>
      </p:sp>
    </p:spTree>
    <p:extLst>
      <p:ext uri="{BB962C8B-B14F-4D97-AF65-F5344CB8AC3E}">
        <p14:creationId xmlns:p14="http://schemas.microsoft.com/office/powerpoint/2010/main" val="3287458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66282" y="2435291"/>
            <a:ext cx="10178322" cy="1492132"/>
          </a:xfrm>
        </p:spPr>
        <p:txBody>
          <a:bodyPr>
            <a:noAutofit/>
          </a:bodyPr>
          <a:lstStyle/>
          <a:p>
            <a:r>
              <a:rPr lang="en-US" altLang="zh-TW" sz="16600" b="1" dirty="0" smtClean="0">
                <a:latin typeface="+mj-ea"/>
              </a:rPr>
              <a:t>THE</a:t>
            </a:r>
            <a:r>
              <a:rPr lang="zh-TW" altLang="en-US" sz="16600" b="1" dirty="0" smtClean="0">
                <a:latin typeface="+mj-ea"/>
              </a:rPr>
              <a:t> </a:t>
            </a:r>
            <a:r>
              <a:rPr lang="en-US" altLang="zh-TW" sz="16600" b="1" dirty="0" smtClean="0">
                <a:latin typeface="+mj-ea"/>
              </a:rPr>
              <a:t>END</a:t>
            </a:r>
            <a:endParaRPr lang="zh-TW" altLang="en-US" sz="16600" b="1" dirty="0">
              <a:latin typeface="+mj-ea"/>
            </a:endParaRPr>
          </a:p>
        </p:txBody>
      </p:sp>
    </p:spTree>
    <p:extLst>
      <p:ext uri="{BB962C8B-B14F-4D97-AF65-F5344CB8AC3E}">
        <p14:creationId xmlns:p14="http://schemas.microsoft.com/office/powerpoint/2010/main" val="295995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440943"/>
            <a:ext cx="10178322" cy="1492132"/>
          </a:xfrm>
        </p:spPr>
        <p:txBody>
          <a:bodyPr/>
          <a:lstStyle/>
          <a:p>
            <a:r>
              <a:rPr lang="zh-TW" altLang="en-US" b="1" dirty="0" smtClean="0"/>
              <a:t>刑法與行政法規</a:t>
            </a:r>
            <a:endParaRPr lang="zh-TW" altLang="en-US" b="1"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602" y="1090302"/>
            <a:ext cx="8918473" cy="5767698"/>
          </a:xfrm>
        </p:spPr>
      </p:pic>
    </p:spTree>
    <p:extLst>
      <p:ext uri="{BB962C8B-B14F-4D97-AF65-F5344CB8AC3E}">
        <p14:creationId xmlns:p14="http://schemas.microsoft.com/office/powerpoint/2010/main" val="235327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974" y="962526"/>
            <a:ext cx="8777159" cy="4950949"/>
          </a:xfrm>
          <a:prstGeom prst="rect">
            <a:avLst/>
          </a:prstGeom>
        </p:spPr>
      </p:pic>
    </p:spTree>
    <p:extLst>
      <p:ext uri="{BB962C8B-B14F-4D97-AF65-F5344CB8AC3E}">
        <p14:creationId xmlns:p14="http://schemas.microsoft.com/office/powerpoint/2010/main" val="265059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6092" y="112294"/>
            <a:ext cx="7410224" cy="6632151"/>
          </a:xfrm>
        </p:spPr>
      </p:pic>
    </p:spTree>
    <p:extLst>
      <p:ext uri="{BB962C8B-B14F-4D97-AF65-F5344CB8AC3E}">
        <p14:creationId xmlns:p14="http://schemas.microsoft.com/office/powerpoint/2010/main" val="401587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037" y="66734"/>
            <a:ext cx="6271636" cy="6743140"/>
          </a:xfrm>
        </p:spPr>
      </p:pic>
    </p:spTree>
    <p:extLst>
      <p:ext uri="{BB962C8B-B14F-4D97-AF65-F5344CB8AC3E}">
        <p14:creationId xmlns:p14="http://schemas.microsoft.com/office/powerpoint/2010/main" val="119827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842" y="42617"/>
            <a:ext cx="8145696" cy="6751215"/>
          </a:xfrm>
          <a:prstGeom prst="rect">
            <a:avLst/>
          </a:prstGeom>
        </p:spPr>
      </p:pic>
    </p:spTree>
    <p:extLst>
      <p:ext uri="{BB962C8B-B14F-4D97-AF65-F5344CB8AC3E}">
        <p14:creationId xmlns:p14="http://schemas.microsoft.com/office/powerpoint/2010/main" val="361879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0772" y="90033"/>
            <a:ext cx="6729510" cy="6704461"/>
          </a:xfrm>
        </p:spPr>
      </p:pic>
    </p:spTree>
    <p:extLst>
      <p:ext uri="{BB962C8B-B14F-4D97-AF65-F5344CB8AC3E}">
        <p14:creationId xmlns:p14="http://schemas.microsoft.com/office/powerpoint/2010/main" val="305034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751" y="256673"/>
            <a:ext cx="9779444" cy="6184900"/>
          </a:xfrm>
        </p:spPr>
      </p:pic>
    </p:spTree>
    <p:extLst>
      <p:ext uri="{BB962C8B-B14F-4D97-AF65-F5344CB8AC3E}">
        <p14:creationId xmlns:p14="http://schemas.microsoft.com/office/powerpoint/2010/main" val="1190727179"/>
      </p:ext>
    </p:extLst>
  </p:cSld>
  <p:clrMapOvr>
    <a:masterClrMapping/>
  </p:clrMapOvr>
</p:sld>
</file>

<file path=ppt/theme/theme1.xml><?xml version="1.0" encoding="utf-8"?>
<a:theme xmlns:a="http://schemas.openxmlformats.org/drawingml/2006/main" name="佈景主題1">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佈景主題1" id="{4E6FDFDC-1542-4005-A01E-6422582E710A}" vid="{5306BE73-58DA-41D0-9ED8-26F2CDC7C4FE}"/>
    </a:ext>
  </a:extLst>
</a:theme>
</file>

<file path=docProps/app.xml><?xml version="1.0" encoding="utf-8"?>
<Properties xmlns="http://schemas.openxmlformats.org/officeDocument/2006/extended-properties" xmlns:vt="http://schemas.openxmlformats.org/officeDocument/2006/docPropsVTypes">
  <Template/>
  <TotalTime>3411</TotalTime>
  <Words>2614</Words>
  <Application>Microsoft Office PowerPoint</Application>
  <PresentationFormat>寬螢幕</PresentationFormat>
  <Paragraphs>54</Paragraphs>
  <Slides>25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25</vt:i4>
      </vt:variant>
    </vt:vector>
  </HeadingPairs>
  <TitlesOfParts>
    <vt:vector size="30" baseType="lpstr">
      <vt:lpstr>微軟正黑體</vt:lpstr>
      <vt:lpstr>Arial</vt:lpstr>
      <vt:lpstr>Garamond</vt:lpstr>
      <vt:lpstr>Gill Sans MT</vt:lpstr>
      <vt:lpstr>佈景主題1</vt:lpstr>
      <vt:lpstr>第七周 日常練習</vt:lpstr>
      <vt:lpstr>公民影片</vt:lpstr>
      <vt:lpstr>刑法與行政法規</vt:lpstr>
      <vt:lpstr>PowerPoint 簡報</vt:lpstr>
      <vt:lpstr>PowerPoint 簡報</vt:lpstr>
      <vt:lpstr>PowerPoint 簡報</vt:lpstr>
      <vt:lpstr>PowerPoint 簡報</vt:lpstr>
      <vt:lpstr>PowerPoint 簡報</vt:lpstr>
      <vt:lpstr>PowerPoint 簡報</vt:lpstr>
      <vt:lpstr>PowerPoint 簡報</vt:lpstr>
      <vt:lpstr>PowerPoint 簡報</vt:lpstr>
      <vt:lpstr>公民題目</vt:lpstr>
      <vt:lpstr>PowerPoint 簡報</vt:lpstr>
      <vt:lpstr>PowerPoint 簡報</vt:lpstr>
      <vt:lpstr>PowerPoint 簡報</vt:lpstr>
      <vt:lpstr>PowerPoint 簡報</vt:lpstr>
      <vt:lpstr>PowerPoint 簡報</vt:lpstr>
      <vt:lpstr>PowerPoint 簡報</vt:lpstr>
      <vt:lpstr>PowerPoint 簡報</vt:lpstr>
      <vt:lpstr>Feeling Stressed? This 'Anger Room' in Beijing May Help</vt:lpstr>
      <vt:lpstr>PowerPoint 簡報</vt:lpstr>
      <vt:lpstr>PowerPoint 簡報</vt:lpstr>
      <vt:lpstr>PowerPoint 簡報</vt:lpstr>
      <vt:lpstr>問問題時間// 討論一下下周要上什麼</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第二周 段考複習</dc:title>
  <dc:creator>Anna Huang</dc:creator>
  <cp:lastModifiedBy>Anna Huang</cp:lastModifiedBy>
  <cp:revision>151</cp:revision>
  <dcterms:created xsi:type="dcterms:W3CDTF">2020-03-28T05:59:23Z</dcterms:created>
  <dcterms:modified xsi:type="dcterms:W3CDTF">2020-05-18T04:48:27Z</dcterms:modified>
</cp:coreProperties>
</file>