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768" r:id="rId1"/>
  </p:sldMasterIdLst>
  <p:sldIdLst>
    <p:sldId id="256" r:id="rId2"/>
    <p:sldId id="315" r:id="rId3"/>
    <p:sldId id="316" r:id="rId4"/>
    <p:sldId id="317" r:id="rId5"/>
    <p:sldId id="319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4" r:id="rId26"/>
    <p:sldId id="328" r:id="rId27"/>
    <p:sldId id="329" r:id="rId28"/>
    <p:sldId id="330" r:id="rId29"/>
    <p:sldId id="331" r:id="rId30"/>
    <p:sldId id="332" r:id="rId31"/>
    <p:sldId id="333" r:id="rId32"/>
    <p:sldId id="266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7EC997-6A96-4CB9-B479-3834AE4E7BB3}">
          <p14:sldIdLst>
            <p14:sldId id="256"/>
            <p14:sldId id="315"/>
            <p14:sldId id="316"/>
            <p14:sldId id="317"/>
            <p14:sldId id="319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4"/>
            <p14:sldId id="328"/>
            <p14:sldId id="329"/>
            <p14:sldId id="330"/>
            <p14:sldId id="331"/>
            <p14:sldId id="332"/>
            <p14:sldId id="33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0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6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443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JJ-Tp0RzY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4400" b="1" dirty="0" smtClean="0">
                <a:latin typeface="+mn-ea"/>
                <a:ea typeface="+mn-ea"/>
              </a:rPr>
              <a:t>第八周</a:t>
            </a:r>
            <a:r>
              <a:rPr lang="en-US" altLang="zh-TW" sz="7200" b="1" dirty="0" smtClean="0">
                <a:latin typeface="+mn-ea"/>
                <a:ea typeface="+mn-ea"/>
              </a:rPr>
              <a:t/>
            </a:r>
            <a:br>
              <a:rPr lang="en-US" altLang="zh-TW" sz="7200" b="1" dirty="0" smtClean="0">
                <a:latin typeface="+mn-ea"/>
                <a:ea typeface="+mn-ea"/>
              </a:rPr>
            </a:br>
            <a:r>
              <a:rPr lang="zh-TW" altLang="en-US" sz="7200" b="1" dirty="0" smtClean="0">
                <a:latin typeface="+mn-ea"/>
                <a:ea typeface="+mn-ea"/>
              </a:rPr>
              <a:t>日常練</a:t>
            </a:r>
            <a:r>
              <a:rPr lang="zh-TW" altLang="en-US" sz="7200" b="1" dirty="0">
                <a:latin typeface="+mn-ea"/>
                <a:ea typeface="+mn-ea"/>
              </a:rPr>
              <a:t>習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台科大教育學程數位學伴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473825"/>
            <a:ext cx="10178322" cy="6126480"/>
          </a:xfrm>
        </p:spPr>
        <p:txBody>
          <a:bodyPr>
            <a:normAutofit/>
          </a:bodyPr>
          <a:lstStyle/>
          <a:p>
            <a:r>
              <a:rPr lang="zh-TW" altLang="en-US" dirty="0"/>
              <a:t>三、社會變遷與新文化運動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</a:t>
            </a:r>
            <a:r>
              <a:rPr lang="zh-TW" altLang="en-US" dirty="0"/>
              <a:t>一）社會的變遷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物質生活改變：清末以來，通商口岸與租借區引進西方電燈、電話、汽車、自來水、 電影等。西裝、洋服的穿著日漸流行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新知識分子興起：接受西式教育的新知識分子逐漸取代傳統士紳階級的地位， 成為主導社會改革的重要力量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婦女地位提升：接受新式教育的婦女，主張婦女解放、男女平權。年輕人要求自由戀愛、 公開社交，衝擊傳統婚姻與家庭觀念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</a:t>
            </a:r>
            <a:r>
              <a:rPr lang="zh-TW" altLang="en-US" dirty="0"/>
              <a:t>二）新文化運動 民國 </a:t>
            </a:r>
            <a:r>
              <a:rPr lang="en-US" altLang="zh-TW" dirty="0"/>
              <a:t>4 </a:t>
            </a:r>
            <a:r>
              <a:rPr lang="zh-TW" altLang="en-US" dirty="0"/>
              <a:t>年，陳獨秀創</a:t>
            </a:r>
            <a:r>
              <a:rPr lang="en-US" altLang="zh-TW" dirty="0"/>
              <a:t>《</a:t>
            </a:r>
            <a:r>
              <a:rPr lang="zh-TW" altLang="en-US" dirty="0"/>
              <a:t>青年雜誌</a:t>
            </a:r>
            <a:r>
              <a:rPr lang="en-US" altLang="zh-TW" dirty="0"/>
              <a:t>》</a:t>
            </a:r>
            <a:r>
              <a:rPr lang="zh-TW" altLang="en-US" dirty="0"/>
              <a:t>，與胡適等人一同掀起「新文化運動」的浪潮 北大為新文化運動的重鎮，校長為蔡元培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推廣白話文：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(</a:t>
            </a:r>
            <a:r>
              <a:rPr lang="en-US" altLang="zh-TW" dirty="0"/>
              <a:t>1.)</a:t>
            </a:r>
            <a:r>
              <a:rPr lang="zh-TW" altLang="en-US" dirty="0"/>
              <a:t>胡適與陳獨秀主張以白話文取代</a:t>
            </a:r>
            <a:r>
              <a:rPr lang="zh-TW" altLang="en-US" dirty="0" smtClean="0"/>
              <a:t>文言文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 </a:t>
            </a:r>
            <a:r>
              <a:rPr lang="en-US" altLang="zh-TW" dirty="0"/>
              <a:t>(2.)</a:t>
            </a:r>
            <a:r>
              <a:rPr lang="zh-TW" altLang="en-US" dirty="0"/>
              <a:t>魯迅的</a:t>
            </a:r>
            <a:r>
              <a:rPr lang="en-US" altLang="zh-TW" dirty="0"/>
              <a:t>《</a:t>
            </a:r>
            <a:r>
              <a:rPr lang="zh-TW" altLang="en-US" dirty="0"/>
              <a:t>狂人日記</a:t>
            </a:r>
            <a:r>
              <a:rPr lang="en-US" altLang="zh-TW" dirty="0"/>
              <a:t>》</a:t>
            </a:r>
            <a:r>
              <a:rPr lang="zh-TW" altLang="en-US" dirty="0"/>
              <a:t>為第一篇白話文小說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引進新思潮：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(</a:t>
            </a:r>
            <a:r>
              <a:rPr lang="en-US" altLang="zh-TW" dirty="0"/>
              <a:t>1.)</a:t>
            </a:r>
            <a:r>
              <a:rPr lang="zh-TW" altLang="en-US" dirty="0"/>
              <a:t>藉由翻譯與發行報刊的方式，鼓吹德先生（民主）與賽先生（科學）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(</a:t>
            </a:r>
            <a:r>
              <a:rPr lang="en-US" altLang="zh-TW" dirty="0"/>
              <a:t>2.)</a:t>
            </a:r>
            <a:r>
              <a:rPr lang="zh-TW" altLang="en-US" dirty="0"/>
              <a:t>提出否定傳統、全盤西化的主張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(</a:t>
            </a:r>
            <a:r>
              <a:rPr lang="en-US" altLang="zh-TW" dirty="0"/>
              <a:t>3.)</a:t>
            </a:r>
            <a:r>
              <a:rPr lang="zh-TW" altLang="en-US" dirty="0"/>
              <a:t>共產主義也在此時傳入</a:t>
            </a:r>
          </a:p>
        </p:txBody>
      </p:sp>
    </p:spTree>
    <p:extLst>
      <p:ext uri="{BB962C8B-B14F-4D97-AF65-F5344CB8AC3E}">
        <p14:creationId xmlns:p14="http://schemas.microsoft.com/office/powerpoint/2010/main" val="121319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991" y="1338350"/>
            <a:ext cx="10178322" cy="4665934"/>
          </a:xfrm>
        </p:spPr>
        <p:txBody>
          <a:bodyPr/>
          <a:lstStyle/>
          <a:p>
            <a:r>
              <a:rPr lang="zh-TW" altLang="en-US" dirty="0"/>
              <a:t>四、五四運動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民國 </a:t>
            </a:r>
            <a:r>
              <a:rPr lang="en-US" altLang="zh-TW" dirty="0"/>
              <a:t>7 </a:t>
            </a:r>
            <a:r>
              <a:rPr lang="zh-TW" altLang="en-US" dirty="0"/>
              <a:t>年底，第一次世界大戰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/>
              <a:t>2.</a:t>
            </a:r>
            <a:r>
              <a:rPr lang="zh-TW" altLang="en-US" dirty="0"/>
              <a:t>次年，列強招開巴黎和會。列強允許日本繼承德國在山東的利益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消息傳回後，國內群情激憤抗議風潮擴及全國 主張：還我青島；外爭主權，內除國賊；廢除 </a:t>
            </a:r>
            <a:r>
              <a:rPr lang="en-US" altLang="zh-TW" dirty="0"/>
              <a:t>21 </a:t>
            </a:r>
            <a:r>
              <a:rPr lang="zh-TW" altLang="en-US" dirty="0"/>
              <a:t>條要求 內容：各地發動罷課、罷工、罷市，抵制日貨。北京政府迫於輿論壓力，將相關官員免職， 並令和會代表拒絕在合約上簽字 影響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/>
              <a:t>1.)</a:t>
            </a:r>
            <a:r>
              <a:rPr lang="zh-TW" altLang="en-US" dirty="0"/>
              <a:t>鼓舞民族情緒，激起反軍閥、反侵略的風潮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/>
              <a:t>2.)</a:t>
            </a:r>
            <a:r>
              <a:rPr lang="zh-TW" altLang="en-US" dirty="0"/>
              <a:t>民國 </a:t>
            </a:r>
            <a:r>
              <a:rPr lang="en-US" altLang="zh-TW" dirty="0"/>
              <a:t>10 </a:t>
            </a:r>
            <a:r>
              <a:rPr lang="zh-TW" altLang="en-US" dirty="0"/>
              <a:t>年</a:t>
            </a:r>
            <a:r>
              <a:rPr lang="zh-TW" altLang="en-US" dirty="0" smtClean="0"/>
              <a:t>，中國</a:t>
            </a:r>
            <a:r>
              <a:rPr lang="zh-TW" altLang="en-US" dirty="0"/>
              <a:t>共產黨成立</a:t>
            </a:r>
          </a:p>
        </p:txBody>
      </p:sp>
    </p:spTree>
    <p:extLst>
      <p:ext uri="{BB962C8B-B14F-4D97-AF65-F5344CB8AC3E}">
        <p14:creationId xmlns:p14="http://schemas.microsoft.com/office/powerpoint/2010/main" val="171921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歷史練習題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 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/>
              <a:t>文學革命發生，當「的、呢、了、嗎」代替「之 、乎、者、也」所代表的意義，不包括下列何者 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文字與語言更通俗易懂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文學走向 平民化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科學與民主在中國推行成功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 </a:t>
            </a:r>
            <a:r>
              <a:rPr lang="zh-TW" altLang="en-US" dirty="0"/>
              <a:t>文學革命有了初步的成績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由北京各校大學生所發起的愛國運動「五四運動 」，造成的影響有哪些？</a:t>
            </a:r>
            <a:r>
              <a:rPr lang="en-US" altLang="zh-TW" dirty="0"/>
              <a:t>(</a:t>
            </a:r>
            <a:r>
              <a:rPr lang="zh-TW" altLang="en-US" dirty="0"/>
              <a:t>甲</a:t>
            </a:r>
            <a:r>
              <a:rPr lang="en-US" altLang="zh-TW" dirty="0"/>
              <a:t>)</a:t>
            </a:r>
            <a:r>
              <a:rPr lang="zh-TW" altLang="en-US" dirty="0"/>
              <a:t>促成社會普遍的覺 醒</a:t>
            </a:r>
            <a:r>
              <a:rPr lang="en-US" altLang="zh-TW" dirty="0"/>
              <a:t>(</a:t>
            </a:r>
            <a:r>
              <a:rPr lang="zh-TW" altLang="en-US" dirty="0"/>
              <a:t>乙</a:t>
            </a:r>
            <a:r>
              <a:rPr lang="en-US" altLang="zh-TW" dirty="0"/>
              <a:t>)</a:t>
            </a:r>
            <a:r>
              <a:rPr lang="zh-TW" altLang="en-US" dirty="0"/>
              <a:t>加深民眾尋求國家自立圖強的意識</a:t>
            </a:r>
            <a:r>
              <a:rPr lang="en-US" altLang="zh-TW" dirty="0"/>
              <a:t>(</a:t>
            </a:r>
            <a:r>
              <a:rPr lang="zh-TW" altLang="en-US" dirty="0"/>
              <a:t>丙</a:t>
            </a:r>
            <a:r>
              <a:rPr lang="en-US" altLang="zh-TW" dirty="0"/>
              <a:t>)</a:t>
            </a:r>
            <a:r>
              <a:rPr lang="zh-TW" altLang="en-US" dirty="0"/>
              <a:t>擴 大了新文化運動的影響</a:t>
            </a:r>
            <a:r>
              <a:rPr lang="en-US" altLang="zh-TW" dirty="0"/>
              <a:t>(</a:t>
            </a:r>
            <a:r>
              <a:rPr lang="zh-TW" altLang="en-US" dirty="0"/>
              <a:t>丁</a:t>
            </a:r>
            <a:r>
              <a:rPr lang="en-US" altLang="zh-TW" dirty="0"/>
              <a:t>)</a:t>
            </a:r>
            <a:r>
              <a:rPr lang="zh-TW" altLang="en-US" dirty="0"/>
              <a:t>造成山東成為日本的 土地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甲乙丙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甲乙丁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甲丙丁 </a:t>
            </a:r>
            <a:r>
              <a:rPr lang="en-US" altLang="zh-TW" dirty="0"/>
              <a:t>( 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乙丙丁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某人回憶：「</a:t>
            </a:r>
            <a:r>
              <a:rPr lang="en-US" altLang="zh-TW" dirty="0"/>
              <a:t>7 </a:t>
            </a:r>
            <a:r>
              <a:rPr lang="zh-TW" altLang="en-US" dirty="0"/>
              <a:t>月，我隨中山先生率領各艦抵達黃 埔，</a:t>
            </a:r>
            <a:r>
              <a:rPr lang="en-US" altLang="zh-TW" dirty="0"/>
              <a:t>8 </a:t>
            </a:r>
            <a:r>
              <a:rPr lang="zh-TW" altLang="en-US" dirty="0"/>
              <a:t>月在廣州成立中華民國軍政府，後來選舉中 山先生擔任大元帥。」請問：這段追隨孫中山的 記述，應是指下列哪一事件？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二次革命 </a:t>
            </a:r>
            <a:r>
              <a:rPr lang="en-US" altLang="zh-TW" dirty="0"/>
              <a:t>( 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護法運動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洪憲帝制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宋教仁遇刺。</a:t>
            </a:r>
          </a:p>
        </p:txBody>
      </p:sp>
    </p:spTree>
    <p:extLst>
      <p:ext uri="{BB962C8B-B14F-4D97-AF65-F5344CB8AC3E}">
        <p14:creationId xmlns:p14="http://schemas.microsoft.com/office/powerpoint/2010/main" val="267462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980903"/>
            <a:ext cx="10178322" cy="489869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國民黨發動二次革命討伐袁世凱的主因是袁世凱 派人暗殺誰？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孫中山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黃興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宣 統皇帝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宋教仁。 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武昌起義成功後，各省紛紛響應，結束了清王朝 的封建統治，推翻了兩千多年的君主專制制度， 這使得民主共和的觀念逐漸深入人心。但民初卻 出現兩次妄圖重建帝制，造成民國共和政體曾兩 度中斷，這分別是下列何人所為？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袁世凱 、張勳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袁世凱、孫中山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張勳、曹錕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段祺瑞、黎元洪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在第一次世界大戰後所召開的和會中，列強不顧 中國為戰勝國之一，竟應允日本</a:t>
            </a:r>
            <a:r>
              <a:rPr lang="zh-TW" altLang="en-US" dirty="0" smtClean="0"/>
              <a:t>繼承何國在</a:t>
            </a:r>
            <a:r>
              <a:rPr lang="zh-TW" altLang="en-US" dirty="0"/>
              <a:t>中國 山東的特權？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英國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法國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德國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蘇聯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中華民國於西元 </a:t>
            </a:r>
            <a:r>
              <a:rPr lang="en-US" altLang="zh-TW" dirty="0"/>
              <a:t>1912 </a:t>
            </a:r>
            <a:r>
              <a:rPr lang="zh-TW" altLang="en-US" dirty="0"/>
              <a:t>年元旦於南京成立中華民國 臨時政府，成功結束影響中國兩千多年的君主政 體，當時首任臨時大總統是誰？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蔣中正 </a:t>
            </a:r>
            <a:r>
              <a:rPr lang="en-US" altLang="zh-TW" dirty="0"/>
              <a:t>( 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袁世凱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孫中山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黎元洪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民國 </a:t>
            </a:r>
            <a:r>
              <a:rPr lang="en-US" altLang="zh-TW" dirty="0"/>
              <a:t>8 </a:t>
            </a:r>
            <a:r>
              <a:rPr lang="zh-TW" altLang="en-US" dirty="0"/>
              <a:t>年，中國出席巴黎和會的代表拒絕在對德 和約上簽字，是因下列哪一問題未得到合理解決 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朝鮮問題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東北問題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山東</a:t>
            </a:r>
            <a:r>
              <a:rPr lang="zh-TW" altLang="en-US" dirty="0" smtClean="0"/>
              <a:t>問題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臺澎問題。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158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889462"/>
            <a:ext cx="10178322" cy="5511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王小明上網輸入關鍵詞：「廢除二十一條」、「 收回山東權利」、「外爭主權，內除國賊」。請 問：小明搜尋的主題是下列哪一個？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武昌 起義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復辟事件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洪憲帝制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 smtClean="0"/>
              <a:t>五四運動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袁世凱死後，依法繼任的大總統與國務總理間的 權力鬥爭愈演愈烈，導致北京政府的中央政局混 亂。上述主要是由於哪兩個人爭權而形成的局面 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段祺瑞、張學良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袁世凱、曹錕 </a:t>
            </a:r>
            <a:r>
              <a:rPr lang="en-US" altLang="zh-TW" dirty="0"/>
              <a:t>( 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黎元洪、段祺瑞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張勳、黎元洪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民國初年，王大功在北京的街頭，偶然在書店翻 到一篇小說</a:t>
            </a:r>
            <a:r>
              <a:rPr lang="en-US" altLang="zh-TW" dirty="0"/>
              <a:t>《</a:t>
            </a:r>
            <a:r>
              <a:rPr lang="zh-TW" altLang="en-US" dirty="0"/>
              <a:t>狂人日記</a:t>
            </a:r>
            <a:r>
              <a:rPr lang="en-US" altLang="zh-TW" dirty="0"/>
              <a:t>》</a:t>
            </a:r>
            <a:r>
              <a:rPr lang="zh-TW" altLang="en-US" dirty="0"/>
              <a:t>。請問：有關於這篇小 說，下列敘述何者為非？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作者是陳獨秀 </a:t>
            </a:r>
            <a:r>
              <a:rPr lang="en-US" altLang="zh-TW" dirty="0"/>
              <a:t>( 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是白話文小說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當時的知識分子認為應以 通俗易懂的白話文，取代文言文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)《</a:t>
            </a:r>
            <a:r>
              <a:rPr lang="zh-TW" altLang="en-US" dirty="0"/>
              <a:t>狂人日 記</a:t>
            </a:r>
            <a:r>
              <a:rPr lang="en-US" altLang="zh-TW" dirty="0"/>
              <a:t>》</a:t>
            </a:r>
            <a:r>
              <a:rPr lang="zh-TW" altLang="en-US" dirty="0"/>
              <a:t>所創作的年代正是新文化運動蓬勃發展的年 代。 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中國傳統士紳與清末以來產生的新知識分子，各 有不同的特色，其中應該不包括下列哪一項？ </a:t>
            </a:r>
            <a:r>
              <a:rPr lang="en-US" altLang="zh-TW" dirty="0"/>
              <a:t>( 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前者較為保守；後者較熱衷改革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前者以 科舉考試為重心；後者興學堂、辦書報，較具多 </a:t>
            </a:r>
            <a:r>
              <a:rPr lang="en-US" altLang="zh-TW" dirty="0"/>
              <a:t>6 </a:t>
            </a:r>
            <a:r>
              <a:rPr lang="zh-TW" altLang="en-US" dirty="0"/>
              <a:t>元性格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前者以傳統知識立身處世；後者將 新知識、新觀念帶給群眾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前者為中央政府 的正式官員；後者是地方社會的領導階層。</a:t>
            </a:r>
          </a:p>
        </p:txBody>
      </p:sp>
    </p:spTree>
    <p:extLst>
      <p:ext uri="{BB962C8B-B14F-4D97-AF65-F5344CB8AC3E}">
        <p14:creationId xmlns:p14="http://schemas.microsoft.com/office/powerpoint/2010/main" val="284614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972589"/>
            <a:ext cx="10178322" cy="5203767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D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民國 </a:t>
            </a:r>
            <a:r>
              <a:rPr lang="en-US" altLang="zh-TW" dirty="0"/>
              <a:t>10 </a:t>
            </a:r>
            <a:r>
              <a:rPr lang="zh-TW" altLang="en-US" dirty="0"/>
              <a:t>年，中國共產黨在何國的策動指導下成立 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美國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法國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英國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 smtClean="0"/>
              <a:t>蘇聯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中國共產黨成立於中國現代史上哪一個時期？ </a:t>
            </a:r>
            <a:r>
              <a:rPr lang="en-US" altLang="zh-TW" dirty="0"/>
              <a:t>( 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武昌起義時期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袁世凱統治時期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 smtClean="0"/>
              <a:t>軍閥</a:t>
            </a:r>
            <a:r>
              <a:rPr lang="zh-TW" altLang="en-US" dirty="0"/>
              <a:t>割據亂政時期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國民革命軍北伐時期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「當時，先是段祺瑞與黎元洪彼此意見不合，繼 而張勳藉機推動復辟。段祺瑞驅逐張勳後，卻拒 絕恢復國會與約法，引發孫中山在南方號召護法 。其他還有張作霖、馮國璋等占據地盤，中國動 盪不安。」這是描述下列哪一時期的政治情勢？ </a:t>
            </a:r>
            <a:r>
              <a:rPr lang="en-US" altLang="zh-TW" dirty="0"/>
              <a:t>〔98.</a:t>
            </a:r>
            <a:r>
              <a:rPr lang="zh-TW" altLang="en-US" dirty="0"/>
              <a:t>第一次基測</a:t>
            </a:r>
            <a:r>
              <a:rPr lang="en-US" altLang="zh-TW" dirty="0"/>
              <a:t>〕 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清末革命與立憲的對峙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洪憲帝制實施下的紛擾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民初軍閥混戰 的亂象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北伐期間的國共鬥爭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民國 </a:t>
            </a:r>
            <a:r>
              <a:rPr lang="en-US" altLang="zh-TW" dirty="0"/>
              <a:t>12 </a:t>
            </a:r>
            <a:r>
              <a:rPr lang="zh-TW" altLang="en-US" dirty="0"/>
              <a:t>年，某人賄賂國會議員而當選總統，孫中 山因而結束護法，改而聲討某人賄選。請問：某 人是誰？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溥儀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張勳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曹錕 </a:t>
            </a:r>
            <a:r>
              <a:rPr lang="en-US" altLang="zh-TW" dirty="0"/>
              <a:t>(</a:t>
            </a:r>
            <a:r>
              <a:rPr lang="zh-TW" altLang="en-US" dirty="0"/>
              <a:t>Ｄ </a:t>
            </a:r>
            <a:r>
              <a:rPr lang="en-US" altLang="zh-TW" dirty="0"/>
              <a:t>)</a:t>
            </a:r>
            <a:r>
              <a:rPr lang="zh-TW" altLang="en-US" dirty="0"/>
              <a:t>段祺瑞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民初由孫中山領導護法運動。請問：所謂的「護 法」主要是維護哪一法統？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)《</a:t>
            </a:r>
            <a:r>
              <a:rPr lang="zh-TW" altLang="en-US" dirty="0"/>
              <a:t>臨時約法</a:t>
            </a:r>
            <a:r>
              <a:rPr lang="en-US" altLang="zh-TW" dirty="0"/>
              <a:t>》 (</a:t>
            </a:r>
            <a:r>
              <a:rPr lang="zh-TW" altLang="en-US" dirty="0"/>
              <a:t>Ｂ</a:t>
            </a:r>
            <a:r>
              <a:rPr lang="en-US" altLang="zh-TW" dirty="0"/>
              <a:t>)《</a:t>
            </a:r>
            <a:r>
              <a:rPr lang="zh-TW" altLang="en-US" dirty="0"/>
              <a:t>臨時政府組織大綱</a:t>
            </a:r>
            <a:r>
              <a:rPr lang="en-US" altLang="zh-TW" dirty="0"/>
              <a:t>》 (</a:t>
            </a:r>
            <a:r>
              <a:rPr lang="zh-TW" altLang="en-US" dirty="0"/>
              <a:t>Ｃ</a:t>
            </a:r>
            <a:r>
              <a:rPr lang="en-US" altLang="zh-TW" dirty="0"/>
              <a:t>)《</a:t>
            </a:r>
            <a:r>
              <a:rPr lang="zh-TW" altLang="en-US" dirty="0"/>
              <a:t>訓政綱領</a:t>
            </a:r>
            <a:r>
              <a:rPr lang="en-US" altLang="zh-TW" dirty="0"/>
              <a:t>》 (</a:t>
            </a:r>
            <a:r>
              <a:rPr lang="zh-TW" altLang="en-US" dirty="0"/>
              <a:t>Ｄ</a:t>
            </a:r>
            <a:r>
              <a:rPr lang="en-US" altLang="zh-TW" dirty="0"/>
              <a:t>)《</a:t>
            </a:r>
            <a:r>
              <a:rPr lang="zh-TW" altLang="en-US" dirty="0"/>
              <a:t>中華民國憲法</a:t>
            </a:r>
            <a:r>
              <a:rPr lang="en-US" altLang="zh-TW" dirty="0"/>
              <a:t>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573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789709"/>
            <a:ext cx="10178322" cy="550302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/>
              <a:t>民國初年，軍閥統治期間，軍閥間若發生衝突， 他們解決問題的途徑是透過哪一種方式？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 </a:t>
            </a:r>
            <a:r>
              <a:rPr lang="zh-TW" altLang="en-US" dirty="0"/>
              <a:t>由北京政府協商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以武力解決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由國會 協商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由列強介入協商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/>
              <a:t>上歷史課時，老師在黑板上寫出下列人物：「胡 適、陳獨秀、魯迅」。請問：老師上課的主題應 是下列何者？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 smtClean="0"/>
              <a:t>西安事變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五四運動 </a:t>
            </a:r>
            <a:r>
              <a:rPr lang="en-US" altLang="zh-TW" dirty="0"/>
              <a:t>( 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十年建設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新文化運動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/>
              <a:t>民國初建，起義、革命仍時有所聞。將民國初年 發生的「二次革命」、「護國軍起義」做一比較 ，下列哪項敘述正確？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二者的討伐對象都 </a:t>
            </a:r>
            <a:r>
              <a:rPr lang="zh-TW" altLang="en-US" dirty="0" smtClean="0"/>
              <a:t>是</a:t>
            </a:r>
            <a:r>
              <a:rPr lang="zh-TW" altLang="en-US" dirty="0"/>
              <a:t>針對袁世凱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二者的結果都是失敗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 </a:t>
            </a:r>
            <a:r>
              <a:rPr lang="zh-TW" altLang="en-US" dirty="0"/>
              <a:t>二者的發起者都是梁啟超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二者皆發生在第 一次世界大戰之後。  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  </a:t>
            </a:r>
            <a:r>
              <a:rPr lang="en-US" altLang="zh-TW" dirty="0" smtClean="0"/>
              <a:t>)</a:t>
            </a:r>
            <a:r>
              <a:rPr lang="zh-TW" altLang="en-US" dirty="0"/>
              <a:t>下列有關中國近代史上的重要事件，按發生先後 的順序排列，何者正確？</a:t>
            </a:r>
            <a:r>
              <a:rPr lang="en-US" altLang="zh-TW" dirty="0"/>
              <a:t>(</a:t>
            </a:r>
            <a:r>
              <a:rPr lang="zh-TW" altLang="en-US" dirty="0"/>
              <a:t>甲</a:t>
            </a:r>
            <a:r>
              <a:rPr lang="en-US" altLang="zh-TW" dirty="0"/>
              <a:t>)</a:t>
            </a:r>
            <a:r>
              <a:rPr lang="zh-TW" altLang="en-US" dirty="0"/>
              <a:t>五四運動</a:t>
            </a:r>
            <a:r>
              <a:rPr lang="en-US" altLang="zh-TW" dirty="0"/>
              <a:t>(</a:t>
            </a:r>
            <a:r>
              <a:rPr lang="zh-TW" altLang="en-US" dirty="0"/>
              <a:t>乙</a:t>
            </a:r>
            <a:r>
              <a:rPr lang="en-US" altLang="zh-TW" dirty="0"/>
              <a:t>)</a:t>
            </a:r>
            <a:r>
              <a:rPr lang="zh-TW" altLang="en-US" dirty="0"/>
              <a:t>自強 運動</a:t>
            </a:r>
            <a:r>
              <a:rPr lang="en-US" altLang="zh-TW" dirty="0"/>
              <a:t>(</a:t>
            </a:r>
            <a:r>
              <a:rPr lang="zh-TW" altLang="en-US" dirty="0"/>
              <a:t>丙</a:t>
            </a:r>
            <a:r>
              <a:rPr lang="en-US" altLang="zh-TW" dirty="0"/>
              <a:t>)</a:t>
            </a:r>
            <a:r>
              <a:rPr lang="zh-TW" altLang="en-US" dirty="0"/>
              <a:t>武昌起義</a:t>
            </a:r>
            <a:r>
              <a:rPr lang="en-US" altLang="zh-TW" dirty="0"/>
              <a:t>(</a:t>
            </a:r>
            <a:r>
              <a:rPr lang="zh-TW" altLang="en-US" dirty="0"/>
              <a:t>丁</a:t>
            </a:r>
            <a:r>
              <a:rPr lang="en-US" altLang="zh-TW" dirty="0"/>
              <a:t>)</a:t>
            </a:r>
            <a:r>
              <a:rPr lang="zh-TW" altLang="en-US" dirty="0"/>
              <a:t>戊戌變法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丁乙丙甲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乙丁丙甲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甲丙丁乙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丁丙乙甲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(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/>
              <a:t>孫中山在南方成立軍政府的主要原因是段祺瑞的 哪些作為？</a:t>
            </a:r>
            <a:r>
              <a:rPr lang="en-US" altLang="zh-TW" dirty="0"/>
              <a:t>(</a:t>
            </a:r>
            <a:r>
              <a:rPr lang="zh-TW" altLang="en-US" dirty="0"/>
              <a:t>甲</a:t>
            </a:r>
            <a:r>
              <a:rPr lang="en-US" altLang="zh-TW" dirty="0"/>
              <a:t>)</a:t>
            </a:r>
            <a:r>
              <a:rPr lang="zh-TW" altLang="en-US" dirty="0"/>
              <a:t>不遵守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》(</a:t>
            </a:r>
            <a:r>
              <a:rPr lang="zh-TW" altLang="en-US" dirty="0"/>
              <a:t>乙</a:t>
            </a:r>
            <a:r>
              <a:rPr lang="en-US" altLang="zh-TW" dirty="0"/>
              <a:t>)</a:t>
            </a:r>
            <a:r>
              <a:rPr lang="zh-TW" altLang="en-US" dirty="0"/>
              <a:t>另訂新 約法</a:t>
            </a:r>
            <a:r>
              <a:rPr lang="en-US" altLang="zh-TW" dirty="0"/>
              <a:t>(</a:t>
            </a:r>
            <a:r>
              <a:rPr lang="zh-TW" altLang="en-US" dirty="0"/>
              <a:t>丙</a:t>
            </a:r>
            <a:r>
              <a:rPr lang="en-US" altLang="zh-TW" dirty="0"/>
              <a:t>)</a:t>
            </a:r>
            <a:r>
              <a:rPr lang="zh-TW" altLang="en-US" dirty="0"/>
              <a:t>另立新國會</a:t>
            </a:r>
            <a:r>
              <a:rPr lang="en-US" altLang="zh-TW" dirty="0"/>
              <a:t>(</a:t>
            </a:r>
            <a:r>
              <a:rPr lang="zh-TW" altLang="en-US" dirty="0"/>
              <a:t>丁</a:t>
            </a:r>
            <a:r>
              <a:rPr lang="en-US" altLang="zh-TW" dirty="0"/>
              <a:t>)</a:t>
            </a:r>
            <a:r>
              <a:rPr lang="zh-TW" altLang="en-US" dirty="0"/>
              <a:t>解除國民黨武裝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 </a:t>
            </a:r>
            <a:r>
              <a:rPr lang="zh-TW" altLang="en-US" dirty="0"/>
              <a:t>甲乙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甲丙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乙丙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丙丁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D </a:t>
            </a:r>
            <a:r>
              <a:rPr lang="en-US" altLang="zh-TW" dirty="0"/>
              <a:t>)</a:t>
            </a:r>
            <a:r>
              <a:rPr lang="zh-TW" altLang="en-US" dirty="0"/>
              <a:t>民國 </a:t>
            </a:r>
            <a:r>
              <a:rPr lang="en-US" altLang="zh-TW" dirty="0"/>
              <a:t>12 </a:t>
            </a:r>
            <a:r>
              <a:rPr lang="zh-TW" altLang="en-US" dirty="0"/>
              <a:t>年，孫中山結束護法運動，主要的原因為 何？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段氏恢復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 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袁氏違 法亂紀竊國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南方軍閥把持政權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軍閥 賄選當選總統。 </a:t>
            </a:r>
          </a:p>
        </p:txBody>
      </p:sp>
    </p:spTree>
    <p:extLst>
      <p:ext uri="{BB962C8B-B14F-4D97-AF65-F5344CB8AC3E}">
        <p14:creationId xmlns:p14="http://schemas.microsoft.com/office/powerpoint/2010/main" val="331906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6864" y="369919"/>
            <a:ext cx="6778416" cy="1009993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三角形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內角、外角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6" y="1081377"/>
            <a:ext cx="5819919" cy="5696497"/>
          </a:xfrm>
        </p:spPr>
      </p:pic>
    </p:spTree>
    <p:extLst>
      <p:ext uri="{BB962C8B-B14F-4D97-AF65-F5344CB8AC3E}">
        <p14:creationId xmlns:p14="http://schemas.microsoft.com/office/powerpoint/2010/main" val="241003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66" y="2427317"/>
            <a:ext cx="7526156" cy="2615648"/>
          </a:xfrm>
        </p:spPr>
      </p:pic>
    </p:spTree>
    <p:extLst>
      <p:ext uri="{BB962C8B-B14F-4D97-AF65-F5344CB8AC3E}">
        <p14:creationId xmlns:p14="http://schemas.microsoft.com/office/powerpoint/2010/main" val="137181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三角形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內角和、外角和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1" y="1749894"/>
            <a:ext cx="7407856" cy="4619015"/>
          </a:xfrm>
        </p:spPr>
      </p:pic>
    </p:spTree>
    <p:extLst>
      <p:ext uri="{BB962C8B-B14F-4D97-AF65-F5344CB8AC3E}">
        <p14:creationId xmlns:p14="http://schemas.microsoft.com/office/powerpoint/2010/main" val="99166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594" y="673768"/>
            <a:ext cx="10178322" cy="61842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二十歲的小華私自塗改統一發票上的號碼，前往 銀行兌領獎金，但遭銀行人員識破並報警處理， 之後他被依偽造文書罪起訴。針對上述小華的行 為，下列何者最可能是法院審理後作出的判決？ </a:t>
            </a:r>
            <a:r>
              <a:rPr lang="en-US" altLang="zh-TW" dirty="0"/>
              <a:t>〔100.</a:t>
            </a:r>
            <a:r>
              <a:rPr lang="zh-TW" altLang="en-US" dirty="0"/>
              <a:t>第二次基測</a:t>
            </a:r>
            <a:r>
              <a:rPr lang="en-US" altLang="zh-TW" dirty="0"/>
              <a:t>〕 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罰鍰六千元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有期 徒刑一年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民事賠償二萬元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假日生活 輔導十次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下列哪一種行為要負行政責任？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小峰將偷 竊得來的手機，作為生日禮物送給小芝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阿 欣在家舉辦派對，音樂聲太吵，鄰居報警取締 </a:t>
            </a:r>
            <a:r>
              <a:rPr lang="en-US" altLang="zh-TW" dirty="0"/>
              <a:t>( 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阿暴搶劫便利商店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父親身亡並欠下鉅款 ，小君向法院聲請拋棄繼承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r>
              <a:rPr lang="zh-TW" altLang="en-US" dirty="0"/>
              <a:t>每個人都有守法的義務，若違法就要負起法律責 任。下列關於我國法律及其規範內容，哪一項敘 述正確？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行政法規是所有與行政機關行使 職權相關的法律與命令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)《</a:t>
            </a:r>
            <a:r>
              <a:rPr lang="zh-TW" altLang="en-US" dirty="0"/>
              <a:t>民法</a:t>
            </a:r>
            <a:r>
              <a:rPr lang="en-US" altLang="zh-TW" dirty="0"/>
              <a:t>》</a:t>
            </a:r>
            <a:r>
              <a:rPr lang="zh-TW" altLang="en-US" dirty="0"/>
              <a:t>是為了保 障人民的生命、身體、自由等安全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)《</a:t>
            </a:r>
            <a:r>
              <a:rPr lang="zh-TW" altLang="en-US" dirty="0"/>
              <a:t>憲法 </a:t>
            </a:r>
            <a:r>
              <a:rPr lang="en-US" altLang="zh-TW" dirty="0"/>
              <a:t>》</a:t>
            </a:r>
            <a:r>
              <a:rPr lang="zh-TW" altLang="en-US" dirty="0"/>
              <a:t>的制裁是所有法律中最嚴厲的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)《</a:t>
            </a:r>
            <a:r>
              <a:rPr lang="zh-TW" altLang="en-US" dirty="0"/>
              <a:t>刑法</a:t>
            </a:r>
            <a:r>
              <a:rPr lang="en-US" altLang="zh-TW" dirty="0"/>
              <a:t>》 </a:t>
            </a:r>
            <a:r>
              <a:rPr lang="zh-TW" altLang="en-US" dirty="0"/>
              <a:t>是規定私人間的權利義務關係。 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A </a:t>
            </a:r>
            <a:r>
              <a:rPr lang="zh-TW" altLang="en-US" dirty="0"/>
              <a:t>）市面上發生「米粉不含米」事件，影響消費者權 益，衛生福利部通過「市售包裝米粉絲產品標示規 定」草案，未來若含米量不到 </a:t>
            </a:r>
            <a:r>
              <a:rPr lang="en-US" altLang="zh-TW" dirty="0"/>
              <a:t>50%</a:t>
            </a:r>
            <a:r>
              <a:rPr lang="zh-TW" altLang="en-US" dirty="0"/>
              <a:t>，不能叫做米粉， 業者還必須在包裝上清楚標示含米量百分比，違法 者將遭到罰款。上述內容主要顯示出法律的何種功 能？ </a:t>
            </a:r>
            <a:r>
              <a:rPr lang="en-US" altLang="zh-TW" dirty="0"/>
              <a:t>(A)</a:t>
            </a:r>
            <a:r>
              <a:rPr lang="zh-TW" altLang="en-US" dirty="0"/>
              <a:t>保障人民權利 </a:t>
            </a:r>
            <a:r>
              <a:rPr lang="en-US" altLang="zh-TW" dirty="0"/>
              <a:t>(B)</a:t>
            </a:r>
            <a:r>
              <a:rPr lang="zh-TW" altLang="en-US" dirty="0"/>
              <a:t>維護社會秩序 </a:t>
            </a:r>
            <a:r>
              <a:rPr lang="en-US" altLang="zh-TW" dirty="0"/>
              <a:t>(C) </a:t>
            </a:r>
            <a:r>
              <a:rPr lang="zh-TW" altLang="en-US" dirty="0"/>
              <a:t>促進社會進步 </a:t>
            </a:r>
            <a:r>
              <a:rPr lang="en-US" altLang="zh-TW" dirty="0"/>
              <a:t>(D)</a:t>
            </a:r>
            <a:r>
              <a:rPr lang="zh-TW" altLang="en-US" dirty="0"/>
              <a:t>推動民主政治。。 </a:t>
            </a:r>
          </a:p>
        </p:txBody>
      </p:sp>
    </p:spTree>
    <p:extLst>
      <p:ext uri="{BB962C8B-B14F-4D97-AF65-F5344CB8AC3E}">
        <p14:creationId xmlns:p14="http://schemas.microsoft.com/office/powerpoint/2010/main" val="141906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60" y="1438102"/>
            <a:ext cx="6596557" cy="4599940"/>
          </a:xfrm>
        </p:spPr>
      </p:pic>
    </p:spTree>
    <p:extLst>
      <p:ext uri="{BB962C8B-B14F-4D97-AF65-F5344CB8AC3E}">
        <p14:creationId xmlns:p14="http://schemas.microsoft.com/office/powerpoint/2010/main" val="299878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全等性質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79" y="461700"/>
            <a:ext cx="5920491" cy="6124982"/>
          </a:xfrm>
        </p:spPr>
      </p:pic>
    </p:spTree>
    <p:extLst>
      <p:ext uri="{BB962C8B-B14F-4D97-AF65-F5344CB8AC3E}">
        <p14:creationId xmlns:p14="http://schemas.microsoft.com/office/powerpoint/2010/main" val="74550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39" y="307571"/>
            <a:ext cx="5053947" cy="6325640"/>
          </a:xfrm>
        </p:spPr>
      </p:pic>
    </p:spTree>
    <p:extLst>
      <p:ext uri="{BB962C8B-B14F-4D97-AF65-F5344CB8AC3E}">
        <p14:creationId xmlns:p14="http://schemas.microsoft.com/office/powerpoint/2010/main" val="91446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/>
              <a:t>垂直平分線與角平分線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82" y="1769107"/>
            <a:ext cx="5977458" cy="4618069"/>
          </a:xfrm>
        </p:spPr>
      </p:pic>
    </p:spTree>
    <p:extLst>
      <p:ext uri="{BB962C8B-B14F-4D97-AF65-F5344CB8AC3E}">
        <p14:creationId xmlns:p14="http://schemas.microsoft.com/office/powerpoint/2010/main" val="133366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290" y="236916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練習題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28" y="1174175"/>
            <a:ext cx="7975904" cy="2110616"/>
          </a:xfrm>
        </p:spPr>
      </p:pic>
      <p:sp>
        <p:nvSpPr>
          <p:cNvPr id="10" name="文字方塊 9"/>
          <p:cNvSpPr txBox="1"/>
          <p:nvPr/>
        </p:nvSpPr>
        <p:spPr>
          <a:xfrm>
            <a:off x="1645920" y="172904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45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6538" y="490450"/>
            <a:ext cx="714655" cy="5652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02" y="490450"/>
            <a:ext cx="8167889" cy="20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09" y="1030777"/>
            <a:ext cx="8367588" cy="4924137"/>
          </a:xfrm>
        </p:spPr>
      </p:pic>
      <p:sp>
        <p:nvSpPr>
          <p:cNvPr id="5" name="文字方塊 4"/>
          <p:cNvSpPr txBox="1"/>
          <p:nvPr/>
        </p:nvSpPr>
        <p:spPr>
          <a:xfrm>
            <a:off x="1679171" y="1828800"/>
            <a:ext cx="4655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569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34" y="714894"/>
            <a:ext cx="7522958" cy="5647344"/>
          </a:xfrm>
        </p:spPr>
      </p:pic>
      <p:sp>
        <p:nvSpPr>
          <p:cNvPr id="5" name="文字方塊 4"/>
          <p:cNvSpPr txBox="1"/>
          <p:nvPr/>
        </p:nvSpPr>
        <p:spPr>
          <a:xfrm>
            <a:off x="1885027" y="1429788"/>
            <a:ext cx="72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63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06" y="1221972"/>
            <a:ext cx="8337288" cy="4441998"/>
          </a:xfrm>
        </p:spPr>
      </p:pic>
      <p:sp>
        <p:nvSpPr>
          <p:cNvPr id="5" name="文字方塊 4"/>
          <p:cNvSpPr txBox="1"/>
          <p:nvPr/>
        </p:nvSpPr>
        <p:spPr>
          <a:xfrm>
            <a:off x="1629201" y="2011810"/>
            <a:ext cx="656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6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80" y="1122218"/>
            <a:ext cx="8397770" cy="4998951"/>
          </a:xfrm>
        </p:spPr>
      </p:pic>
      <p:sp>
        <p:nvSpPr>
          <p:cNvPr id="6" name="文字方塊 5"/>
          <p:cNvSpPr txBox="1"/>
          <p:nvPr/>
        </p:nvSpPr>
        <p:spPr>
          <a:xfrm>
            <a:off x="1617489" y="1571105"/>
            <a:ext cx="581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5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3973" y="737937"/>
            <a:ext cx="10178322" cy="5398329"/>
          </a:xfrm>
        </p:spPr>
        <p:txBody>
          <a:bodyPr/>
          <a:lstStyle/>
          <a:p>
            <a:r>
              <a:rPr lang="en-US" altLang="zh-TW" dirty="0"/>
              <a:t>( 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  </a:t>
            </a:r>
            <a:r>
              <a:rPr lang="en-US" altLang="zh-TW" dirty="0" smtClean="0"/>
              <a:t>)</a:t>
            </a:r>
            <a:r>
              <a:rPr lang="zh-TW" altLang="en-US" dirty="0"/>
              <a:t>現代法治國家日益重視犯罪者的教育，因此安排 受刑人學習技能。有關施行這個作法的用意，下 列何者正確？ </a:t>
            </a:r>
            <a:r>
              <a:rPr lang="en-US" altLang="zh-TW" dirty="0"/>
              <a:t>(</a:t>
            </a:r>
            <a:r>
              <a:rPr lang="zh-TW" altLang="en-US" dirty="0"/>
              <a:t>Ａ</a:t>
            </a:r>
            <a:r>
              <a:rPr lang="en-US" altLang="zh-TW" dirty="0"/>
              <a:t>)</a:t>
            </a:r>
            <a:r>
              <a:rPr lang="zh-TW" altLang="en-US" dirty="0"/>
              <a:t>延後受刑人接觸社會的時間 </a:t>
            </a:r>
            <a:r>
              <a:rPr lang="en-US" altLang="zh-TW" dirty="0"/>
              <a:t>(</a:t>
            </a:r>
            <a:r>
              <a:rPr lang="zh-TW" altLang="en-US" dirty="0"/>
              <a:t>Ｂ</a:t>
            </a:r>
            <a:r>
              <a:rPr lang="en-US" altLang="zh-TW" dirty="0"/>
              <a:t>)</a:t>
            </a:r>
            <a:r>
              <a:rPr lang="zh-TW" altLang="en-US" dirty="0"/>
              <a:t>使受刑人重返社會後可自力更生 </a:t>
            </a:r>
            <a:r>
              <a:rPr lang="en-US" altLang="zh-TW" dirty="0"/>
              <a:t>(</a:t>
            </a:r>
            <a:r>
              <a:rPr lang="zh-TW" altLang="en-US" dirty="0"/>
              <a:t>Ｃ</a:t>
            </a:r>
            <a:r>
              <a:rPr lang="en-US" altLang="zh-TW" dirty="0"/>
              <a:t>)</a:t>
            </a:r>
            <a:r>
              <a:rPr lang="zh-TW" altLang="en-US" dirty="0"/>
              <a:t>切斷受刑人與社會的聯繫 </a:t>
            </a:r>
            <a:r>
              <a:rPr lang="en-US" altLang="zh-TW" dirty="0"/>
              <a:t>(</a:t>
            </a:r>
            <a:r>
              <a:rPr lang="zh-TW" altLang="en-US" dirty="0"/>
              <a:t>Ｄ</a:t>
            </a:r>
            <a:r>
              <a:rPr lang="en-US" altLang="zh-TW" dirty="0"/>
              <a:t>)</a:t>
            </a:r>
            <a:r>
              <a:rPr lang="zh-TW" altLang="en-US" dirty="0"/>
              <a:t>擴大政府對監獄的</a:t>
            </a:r>
            <a:r>
              <a:rPr lang="zh-TW" altLang="en-US" dirty="0" smtClean="0"/>
              <a:t>管控。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D </a:t>
            </a:r>
            <a:r>
              <a:rPr lang="zh-TW" altLang="en-US" dirty="0"/>
              <a:t>）當刑事訴訟案件發生，在判決未確定前，被告就 算有犯罪嫌疑，也要推定為無罪，這是指下列何種 原則？ </a:t>
            </a:r>
            <a:r>
              <a:rPr lang="en-US" altLang="zh-TW" dirty="0"/>
              <a:t>(A)</a:t>
            </a:r>
            <a:r>
              <a:rPr lang="zh-TW" altLang="en-US" dirty="0"/>
              <a:t>偵查不公開原則 </a:t>
            </a:r>
            <a:r>
              <a:rPr lang="en-US" altLang="zh-TW" dirty="0"/>
              <a:t>(B)</a:t>
            </a:r>
            <a:r>
              <a:rPr lang="zh-TW" altLang="en-US" dirty="0"/>
              <a:t>依法行政原則 </a:t>
            </a:r>
            <a:r>
              <a:rPr lang="en-US" altLang="zh-TW" dirty="0"/>
              <a:t>(C)</a:t>
            </a:r>
            <a:r>
              <a:rPr lang="zh-TW" altLang="en-US" dirty="0"/>
              <a:t>信賴保護原則 </a:t>
            </a:r>
            <a:r>
              <a:rPr lang="en-US" altLang="zh-TW" dirty="0"/>
              <a:t>(D)</a:t>
            </a:r>
            <a:r>
              <a:rPr lang="zh-TW" altLang="en-US" dirty="0"/>
              <a:t>無罪推定原則。 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B </a:t>
            </a:r>
            <a:r>
              <a:rPr lang="zh-TW" altLang="en-US" dirty="0"/>
              <a:t>）「誹謗」是指散布足以毀損他人名譽的事情。誹 謗他人並不在言論自由保障的範圍內，這是依據 </a:t>
            </a:r>
            <a:r>
              <a:rPr lang="en-US" altLang="zh-TW" dirty="0"/>
              <a:t>《</a:t>
            </a:r>
            <a:r>
              <a:rPr lang="zh-TW" altLang="en-US" dirty="0"/>
              <a:t>憲法</a:t>
            </a:r>
            <a:r>
              <a:rPr lang="en-US" altLang="zh-TW" dirty="0"/>
              <a:t>》</a:t>
            </a:r>
            <a:r>
              <a:rPr lang="zh-TW" altLang="en-US" dirty="0"/>
              <a:t>第 </a:t>
            </a:r>
            <a:r>
              <a:rPr lang="en-US" altLang="zh-TW" dirty="0"/>
              <a:t>23 </a:t>
            </a:r>
            <a:r>
              <a:rPr lang="zh-TW" altLang="en-US" dirty="0"/>
              <a:t>條規定，基於下列何種情況而採取 的必要手段？ </a:t>
            </a:r>
            <a:r>
              <a:rPr lang="en-US" altLang="zh-TW" dirty="0"/>
              <a:t>(A)</a:t>
            </a:r>
            <a:r>
              <a:rPr lang="zh-TW" altLang="en-US" dirty="0"/>
              <a:t>維持社會秩序 </a:t>
            </a:r>
            <a:r>
              <a:rPr lang="en-US" altLang="zh-TW" dirty="0"/>
              <a:t>(B)</a:t>
            </a:r>
            <a:r>
              <a:rPr lang="zh-TW" altLang="en-US" dirty="0"/>
              <a:t>防止妨礙 他人自由 </a:t>
            </a:r>
            <a:r>
              <a:rPr lang="en-US" altLang="zh-TW" dirty="0"/>
              <a:t>(C)</a:t>
            </a:r>
            <a:r>
              <a:rPr lang="zh-TW" altLang="en-US" dirty="0"/>
              <a:t>避免緊急危難 </a:t>
            </a:r>
            <a:r>
              <a:rPr lang="en-US" altLang="zh-TW" dirty="0"/>
              <a:t>(D)</a:t>
            </a:r>
            <a:r>
              <a:rPr lang="zh-TW" altLang="en-US" dirty="0"/>
              <a:t>增進公共利益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C </a:t>
            </a:r>
            <a:r>
              <a:rPr lang="zh-TW" altLang="en-US" dirty="0"/>
              <a:t>）我國</a:t>
            </a:r>
            <a:r>
              <a:rPr lang="en-US" altLang="zh-TW" dirty="0"/>
              <a:t>《</a:t>
            </a:r>
            <a:r>
              <a:rPr lang="zh-TW" altLang="en-US" dirty="0"/>
              <a:t>憲法</a:t>
            </a:r>
            <a:r>
              <a:rPr lang="en-US" altLang="zh-TW" dirty="0"/>
              <a:t>》</a:t>
            </a:r>
            <a:r>
              <a:rPr lang="zh-TW" altLang="en-US" dirty="0"/>
              <a:t>規定人民應盡的義務有哪些？</a:t>
            </a:r>
            <a:r>
              <a:rPr lang="en-US" altLang="zh-TW" dirty="0"/>
              <a:t>(</a:t>
            </a:r>
            <a:r>
              <a:rPr lang="zh-TW" altLang="en-US" dirty="0"/>
              <a:t>甲</a:t>
            </a:r>
            <a:r>
              <a:rPr lang="en-US" altLang="zh-TW" dirty="0"/>
              <a:t>) </a:t>
            </a:r>
            <a:r>
              <a:rPr lang="zh-TW" altLang="en-US" dirty="0"/>
              <a:t>投票 </a:t>
            </a:r>
            <a:r>
              <a:rPr lang="en-US" altLang="zh-TW" dirty="0"/>
              <a:t>(</a:t>
            </a:r>
            <a:r>
              <a:rPr lang="zh-TW" altLang="en-US" dirty="0"/>
              <a:t>乙</a:t>
            </a:r>
            <a:r>
              <a:rPr lang="en-US" altLang="zh-TW" dirty="0"/>
              <a:t>)</a:t>
            </a:r>
            <a:r>
              <a:rPr lang="zh-TW" altLang="en-US" dirty="0"/>
              <a:t>納稅 </a:t>
            </a:r>
            <a:r>
              <a:rPr lang="en-US" altLang="zh-TW" dirty="0"/>
              <a:t>(</a:t>
            </a:r>
            <a:r>
              <a:rPr lang="zh-TW" altLang="en-US" dirty="0"/>
              <a:t>丙</a:t>
            </a:r>
            <a:r>
              <a:rPr lang="en-US" altLang="zh-TW" dirty="0"/>
              <a:t>)</a:t>
            </a:r>
            <a:r>
              <a:rPr lang="zh-TW" altLang="en-US" dirty="0"/>
              <a:t>服兵役 </a:t>
            </a:r>
            <a:r>
              <a:rPr lang="en-US" altLang="zh-TW" dirty="0"/>
              <a:t>(</a:t>
            </a:r>
            <a:r>
              <a:rPr lang="zh-TW" altLang="en-US" dirty="0"/>
              <a:t>丁</a:t>
            </a:r>
            <a:r>
              <a:rPr lang="en-US" altLang="zh-TW" dirty="0"/>
              <a:t>)</a:t>
            </a:r>
            <a:r>
              <a:rPr lang="zh-TW" altLang="en-US" dirty="0"/>
              <a:t>受國民教育 </a:t>
            </a:r>
            <a:r>
              <a:rPr lang="en-US" altLang="zh-TW" dirty="0"/>
              <a:t>(</a:t>
            </a:r>
            <a:r>
              <a:rPr lang="zh-TW" altLang="en-US" dirty="0"/>
              <a:t>戊</a:t>
            </a:r>
            <a:r>
              <a:rPr lang="en-US" altLang="zh-TW" dirty="0"/>
              <a:t>)</a:t>
            </a:r>
            <a:r>
              <a:rPr lang="zh-TW" altLang="en-US" dirty="0"/>
              <a:t>結 婚 </a:t>
            </a:r>
            <a:r>
              <a:rPr lang="en-US" altLang="zh-TW" dirty="0"/>
              <a:t>(A)</a:t>
            </a:r>
            <a:r>
              <a:rPr lang="zh-TW" altLang="en-US" dirty="0"/>
              <a:t>甲乙丙 </a:t>
            </a:r>
            <a:r>
              <a:rPr lang="en-US" altLang="zh-TW" dirty="0"/>
              <a:t>(B)</a:t>
            </a:r>
            <a:r>
              <a:rPr lang="zh-TW" altLang="en-US" dirty="0"/>
              <a:t>甲丁戊 </a:t>
            </a:r>
            <a:r>
              <a:rPr lang="en-US" altLang="zh-TW" dirty="0"/>
              <a:t>(C)</a:t>
            </a:r>
            <a:r>
              <a:rPr lang="zh-TW" altLang="en-US" dirty="0"/>
              <a:t>乙丙丁 </a:t>
            </a:r>
            <a:r>
              <a:rPr lang="en-US" altLang="zh-TW" dirty="0"/>
              <a:t>(D)</a:t>
            </a:r>
            <a:r>
              <a:rPr lang="zh-TW" altLang="en-US" dirty="0"/>
              <a:t>乙丙 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B </a:t>
            </a:r>
            <a:r>
              <a:rPr lang="zh-TW" altLang="en-US" dirty="0"/>
              <a:t>）小鐘開設的餐館，因為沒有妥善處理油煙，而被 政府處以罰鍰。根據上述內容判斷，小鐘應該負起 下列何種法律責任？ </a:t>
            </a:r>
            <a:r>
              <a:rPr lang="en-US" altLang="zh-TW" dirty="0"/>
              <a:t>(A)</a:t>
            </a:r>
            <a:r>
              <a:rPr lang="zh-TW" altLang="en-US" dirty="0"/>
              <a:t>道義責任 </a:t>
            </a:r>
            <a:r>
              <a:rPr lang="en-US" altLang="zh-TW" dirty="0"/>
              <a:t>(B)</a:t>
            </a:r>
            <a:r>
              <a:rPr lang="zh-TW" altLang="en-US" dirty="0"/>
              <a:t>行政責 任 </a:t>
            </a:r>
            <a:r>
              <a:rPr lang="en-US" altLang="zh-TW" dirty="0"/>
              <a:t>(C)</a:t>
            </a:r>
            <a:r>
              <a:rPr lang="zh-TW" altLang="en-US" dirty="0"/>
              <a:t>民事責任 </a:t>
            </a:r>
            <a:r>
              <a:rPr lang="en-US" altLang="zh-TW" dirty="0"/>
              <a:t>(D)</a:t>
            </a:r>
            <a:r>
              <a:rPr lang="zh-TW" altLang="en-US" dirty="0"/>
              <a:t>刑事責任。。</a:t>
            </a:r>
          </a:p>
        </p:txBody>
      </p:sp>
    </p:spTree>
    <p:extLst>
      <p:ext uri="{BB962C8B-B14F-4D97-AF65-F5344CB8AC3E}">
        <p14:creationId xmlns:p14="http://schemas.microsoft.com/office/powerpoint/2010/main" val="2002337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18" y="1055716"/>
            <a:ext cx="8600894" cy="5181831"/>
          </a:xfrm>
        </p:spPr>
      </p:pic>
      <p:sp>
        <p:nvSpPr>
          <p:cNvPr id="6" name="文字方塊 5"/>
          <p:cNvSpPr txBox="1"/>
          <p:nvPr/>
        </p:nvSpPr>
        <p:spPr>
          <a:xfrm>
            <a:off x="1612669" y="1330036"/>
            <a:ext cx="440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21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82" y="838678"/>
            <a:ext cx="7017647" cy="5324056"/>
          </a:xfrm>
        </p:spPr>
      </p:pic>
      <p:sp>
        <p:nvSpPr>
          <p:cNvPr id="5" name="文字方塊 4"/>
          <p:cNvSpPr txBox="1"/>
          <p:nvPr/>
        </p:nvSpPr>
        <p:spPr>
          <a:xfrm>
            <a:off x="1995055" y="947651"/>
            <a:ext cx="556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849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5878" y="2467638"/>
            <a:ext cx="9592825" cy="1492132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>
                <a:latin typeface="+mj-ea"/>
              </a:rPr>
              <a:t>問問題時間</a:t>
            </a:r>
            <a:r>
              <a:rPr lang="en-US" altLang="zh-TW" sz="8000" dirty="0" smtClean="0">
                <a:latin typeface="+mj-ea"/>
              </a:rPr>
              <a:t>//</a:t>
            </a:r>
            <a:br>
              <a:rPr lang="en-US" altLang="zh-TW" sz="8000" dirty="0" smtClean="0">
                <a:latin typeface="+mj-ea"/>
              </a:rPr>
            </a:br>
            <a:r>
              <a:rPr lang="zh-TW" altLang="en-US" sz="8000" dirty="0" smtClean="0">
                <a:latin typeface="+mj-ea"/>
              </a:rPr>
              <a:t>討論一下下周要上什麼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45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6282" y="2435291"/>
            <a:ext cx="10178322" cy="1492132"/>
          </a:xfrm>
        </p:spPr>
        <p:txBody>
          <a:bodyPr>
            <a:noAutofit/>
          </a:bodyPr>
          <a:lstStyle/>
          <a:p>
            <a:r>
              <a:rPr lang="en-US" altLang="zh-TW" sz="16600" b="1" dirty="0" smtClean="0">
                <a:latin typeface="+mj-ea"/>
              </a:rPr>
              <a:t>THE</a:t>
            </a:r>
            <a:r>
              <a:rPr lang="zh-TW" altLang="en-US" sz="16600" b="1" dirty="0" smtClean="0">
                <a:latin typeface="+mj-ea"/>
              </a:rPr>
              <a:t> </a:t>
            </a:r>
            <a:r>
              <a:rPr lang="en-US" altLang="zh-TW" sz="16600" b="1" dirty="0" smtClean="0">
                <a:latin typeface="+mj-ea"/>
              </a:rPr>
              <a:t>END</a:t>
            </a:r>
            <a:endParaRPr lang="zh-TW" altLang="en-US" sz="16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99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930443"/>
            <a:ext cx="10178322" cy="4949150"/>
          </a:xfrm>
        </p:spPr>
        <p:txBody>
          <a:bodyPr/>
          <a:lstStyle/>
          <a:p>
            <a:r>
              <a:rPr lang="zh-TW" altLang="en-US" dirty="0"/>
              <a:t>（ </a:t>
            </a:r>
            <a:r>
              <a:rPr lang="en-US" altLang="zh-TW" dirty="0"/>
              <a:t>D </a:t>
            </a:r>
            <a:r>
              <a:rPr lang="zh-TW" altLang="en-US" dirty="0"/>
              <a:t>）有調查報告指出：「青少年使用非法藥物有進階 過程，菸酒、檳榔是入門物質，之後惡化為毒品。 </a:t>
            </a:r>
            <a:r>
              <a:rPr lang="en-US" altLang="zh-TW" dirty="0"/>
              <a:t>【</a:t>
            </a:r>
            <a:r>
              <a:rPr lang="zh-TW" altLang="en-US" dirty="0"/>
              <a:t>甲</a:t>
            </a:r>
            <a:r>
              <a:rPr lang="en-US" altLang="zh-TW" dirty="0"/>
              <a:t>】</a:t>
            </a:r>
            <a:r>
              <a:rPr lang="zh-TW" altLang="en-US" dirty="0"/>
              <a:t>法律規定任何人不得讓兒童及青少年吸菸、 喝酒、吸食毒品</a:t>
            </a:r>
            <a:r>
              <a:rPr lang="en-US" altLang="zh-TW" dirty="0"/>
              <a:t>……</a:t>
            </a:r>
            <a:r>
              <a:rPr lang="zh-TW" altLang="en-US" dirty="0"/>
              <a:t>。」上述</a:t>
            </a:r>
            <a:r>
              <a:rPr lang="en-US" altLang="zh-TW" dirty="0"/>
              <a:t>【</a:t>
            </a:r>
            <a:r>
              <a:rPr lang="zh-TW" altLang="en-US" dirty="0"/>
              <a:t>甲</a:t>
            </a:r>
            <a:r>
              <a:rPr lang="en-US" altLang="zh-TW" dirty="0"/>
              <a:t>】</a:t>
            </a:r>
            <a:r>
              <a:rPr lang="zh-TW" altLang="en-US" dirty="0"/>
              <a:t>法律應為下列 何者？ </a:t>
            </a:r>
            <a:r>
              <a:rPr lang="en-US" altLang="zh-TW" dirty="0"/>
              <a:t>(A)《</a:t>
            </a:r>
            <a:r>
              <a:rPr lang="zh-TW" altLang="en-US" dirty="0"/>
              <a:t>少年事件處理法</a:t>
            </a:r>
            <a:r>
              <a:rPr lang="en-US" altLang="zh-TW" dirty="0"/>
              <a:t>》 (B)《</a:t>
            </a:r>
            <a:r>
              <a:rPr lang="zh-TW" altLang="en-US" dirty="0"/>
              <a:t>勞動基準 法</a:t>
            </a:r>
            <a:r>
              <a:rPr lang="en-US" altLang="zh-TW" dirty="0"/>
              <a:t>》 (C) 《</a:t>
            </a:r>
            <a:r>
              <a:rPr lang="zh-TW" altLang="en-US" dirty="0"/>
              <a:t>兒童及少年性交易防制條例</a:t>
            </a:r>
            <a:r>
              <a:rPr lang="en-US" altLang="zh-TW" dirty="0"/>
              <a:t>》 (D) 《</a:t>
            </a:r>
            <a:r>
              <a:rPr lang="zh-TW" altLang="en-US" dirty="0"/>
              <a:t>兒童及少年福利與權益保障法</a:t>
            </a:r>
            <a:r>
              <a:rPr lang="en-US" altLang="zh-TW" dirty="0"/>
              <a:t>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D </a:t>
            </a:r>
            <a:r>
              <a:rPr lang="zh-TW" altLang="en-US" dirty="0"/>
              <a:t>）瑋祥在一場船難與其他船員僥倖生還，但後來被 控殺人罪，因為在船隻沉沒時，瑋祥與乙男搶奪一 個救生圈，結果瑋祥拿到救生圈而獲救，乙男卻因 不會游泳而溺斃。最後法官判定瑋祥無罪，認定其 行為不構成違法性。這主要是因為瑋祥的行為符合 下列何種情況？ </a:t>
            </a:r>
            <a:r>
              <a:rPr lang="en-US" altLang="zh-TW" dirty="0"/>
              <a:t>(A)</a:t>
            </a:r>
            <a:r>
              <a:rPr lang="zh-TW" altLang="en-US" dirty="0"/>
              <a:t>依法令的行為 </a:t>
            </a:r>
            <a:r>
              <a:rPr lang="en-US" altLang="zh-TW" dirty="0"/>
              <a:t>(B)</a:t>
            </a:r>
            <a:r>
              <a:rPr lang="zh-TW" altLang="en-US" dirty="0"/>
              <a:t>業務上 的正當行為 </a:t>
            </a:r>
            <a:r>
              <a:rPr lang="en-US" altLang="zh-TW" dirty="0"/>
              <a:t>(C)</a:t>
            </a:r>
            <a:r>
              <a:rPr lang="zh-TW" altLang="en-US" dirty="0"/>
              <a:t>正當防衛行為 </a:t>
            </a:r>
            <a:r>
              <a:rPr lang="en-US" altLang="zh-TW" dirty="0"/>
              <a:t>(D)</a:t>
            </a:r>
            <a:r>
              <a:rPr lang="zh-TW" altLang="en-US" dirty="0"/>
              <a:t>緊急避難行 為。 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D </a:t>
            </a:r>
            <a:r>
              <a:rPr lang="zh-TW" altLang="en-US" dirty="0"/>
              <a:t>）阿國因為與鄰居發生爭執，出手將鄰居打傷，鄰 居因此對阿國提出傷害告訴。但阿國最後並未遭到 法院判處刑罰，其原因應為下列何者？ </a:t>
            </a:r>
            <a:r>
              <a:rPr lang="en-US" altLang="zh-TW" dirty="0"/>
              <a:t>(A)</a:t>
            </a:r>
            <a:r>
              <a:rPr lang="zh-TW" altLang="en-US" dirty="0"/>
              <a:t>年齡 未滿 </a:t>
            </a:r>
            <a:r>
              <a:rPr lang="en-US" altLang="zh-TW" dirty="0"/>
              <a:t>20 </a:t>
            </a:r>
            <a:r>
              <a:rPr lang="zh-TW" altLang="en-US" dirty="0"/>
              <a:t>歲 </a:t>
            </a:r>
            <a:r>
              <a:rPr lang="en-US" altLang="zh-TW" dirty="0"/>
              <a:t>(B)</a:t>
            </a:r>
            <a:r>
              <a:rPr lang="zh-TW" altLang="en-US" dirty="0"/>
              <a:t>年齡超過 </a:t>
            </a:r>
            <a:r>
              <a:rPr lang="en-US" altLang="zh-TW" dirty="0"/>
              <a:t>80 </a:t>
            </a:r>
            <a:r>
              <a:rPr lang="zh-TW" altLang="en-US" dirty="0"/>
              <a:t>歲 </a:t>
            </a:r>
            <a:r>
              <a:rPr lang="en-US" altLang="zh-TW" dirty="0"/>
              <a:t>(C)</a:t>
            </a:r>
            <a:r>
              <a:rPr lang="zh-TW" altLang="en-US" dirty="0"/>
              <a:t>先天瘖啞人士 </a:t>
            </a:r>
            <a:r>
              <a:rPr lang="en-US" altLang="zh-TW" dirty="0"/>
              <a:t>(D)</a:t>
            </a:r>
            <a:r>
              <a:rPr lang="zh-TW" altLang="en-US" dirty="0"/>
              <a:t>完全無行為辨識能力。</a:t>
            </a:r>
          </a:p>
        </p:txBody>
      </p:sp>
    </p:spTree>
    <p:extLst>
      <p:ext uri="{BB962C8B-B14F-4D97-AF65-F5344CB8AC3E}">
        <p14:creationId xmlns:p14="http://schemas.microsoft.com/office/powerpoint/2010/main" val="17935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251285"/>
            <a:ext cx="10178322" cy="4628308"/>
          </a:xfrm>
        </p:spPr>
        <p:txBody>
          <a:bodyPr/>
          <a:lstStyle/>
          <a:p>
            <a:r>
              <a:rPr lang="zh-TW" altLang="en-US" dirty="0"/>
              <a:t>（ </a:t>
            </a:r>
            <a:r>
              <a:rPr lang="en-US" altLang="zh-TW" dirty="0"/>
              <a:t>C </a:t>
            </a:r>
            <a:r>
              <a:rPr lang="zh-TW" altLang="en-US" dirty="0"/>
              <a:t>）根據</a:t>
            </a:r>
            <a:r>
              <a:rPr lang="en-US" altLang="zh-TW" dirty="0"/>
              <a:t>《</a:t>
            </a:r>
            <a:r>
              <a:rPr lang="zh-TW" altLang="en-US" dirty="0"/>
              <a:t>兒童及少年福利與權益保障法</a:t>
            </a:r>
            <a:r>
              <a:rPr lang="en-US" altLang="zh-TW" dirty="0"/>
              <a:t>》</a:t>
            </a:r>
            <a:r>
              <a:rPr lang="zh-TW" altLang="en-US" dirty="0"/>
              <a:t>之規定， 少年若遭父母虐待或惡意遺棄，主管機關可協調適 當的機構，對其加以協助、輔導或安置。此項規定， 最能彰顯哪項法律功能？ </a:t>
            </a:r>
            <a:r>
              <a:rPr lang="en-US" altLang="zh-TW" dirty="0"/>
              <a:t>(A)</a:t>
            </a:r>
            <a:r>
              <a:rPr lang="zh-TW" altLang="en-US" dirty="0"/>
              <a:t>維護社會秩序 </a:t>
            </a:r>
            <a:r>
              <a:rPr lang="en-US" altLang="zh-TW" dirty="0"/>
              <a:t>(B) </a:t>
            </a:r>
            <a:r>
              <a:rPr lang="zh-TW" altLang="en-US" dirty="0"/>
              <a:t>促進經濟發展 </a:t>
            </a:r>
            <a:r>
              <a:rPr lang="en-US" altLang="zh-TW" dirty="0"/>
              <a:t>(C)</a:t>
            </a:r>
            <a:r>
              <a:rPr lang="zh-TW" altLang="en-US" dirty="0"/>
              <a:t>保障人民權利 </a:t>
            </a:r>
            <a:r>
              <a:rPr lang="en-US" altLang="zh-TW" dirty="0"/>
              <a:t>(D)</a:t>
            </a:r>
            <a:r>
              <a:rPr lang="zh-TW" altLang="en-US" dirty="0"/>
              <a:t>制裁犯罪 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C </a:t>
            </a:r>
            <a:r>
              <a:rPr lang="zh-TW" altLang="en-US" dirty="0"/>
              <a:t>）政府為了維持交通秩序，通過</a:t>
            </a:r>
            <a:r>
              <a:rPr lang="en-US" altLang="zh-TW" dirty="0"/>
              <a:t>《</a:t>
            </a:r>
            <a:r>
              <a:rPr lang="zh-TW" altLang="en-US" dirty="0"/>
              <a:t>道路交通管理處 罰條例</a:t>
            </a:r>
            <a:r>
              <a:rPr lang="en-US" altLang="zh-TW" dirty="0"/>
              <a:t>》</a:t>
            </a:r>
            <a:r>
              <a:rPr lang="zh-TW" altLang="en-US" dirty="0"/>
              <a:t>修正案，明定汽車或機車在行進時，禁止 使用手機、平板電腦等，包括停等紅燈，違反者汽 車駕駛罰款 </a:t>
            </a:r>
            <a:r>
              <a:rPr lang="en-US" altLang="zh-TW" dirty="0"/>
              <a:t>3 </a:t>
            </a:r>
            <a:r>
              <a:rPr lang="zh-TW" altLang="en-US" dirty="0"/>
              <a:t>千元，機車騎士則是 </a:t>
            </a:r>
            <a:r>
              <a:rPr lang="en-US" altLang="zh-TW" dirty="0"/>
              <a:t>1 </a:t>
            </a:r>
            <a:r>
              <a:rPr lang="zh-TW" altLang="en-US" dirty="0"/>
              <a:t>千元。請問： 上述規定主要是基於何種目的所為的權利限制？ </a:t>
            </a:r>
            <a:r>
              <a:rPr lang="en-US" altLang="zh-TW" dirty="0"/>
              <a:t>(A)</a:t>
            </a:r>
            <a:r>
              <a:rPr lang="zh-TW" altLang="en-US" dirty="0"/>
              <a:t>防止妨礙他人自由 </a:t>
            </a:r>
            <a:r>
              <a:rPr lang="en-US" altLang="zh-TW" dirty="0"/>
              <a:t>(B)</a:t>
            </a:r>
            <a:r>
              <a:rPr lang="zh-TW" altLang="en-US" dirty="0"/>
              <a:t>避免緊急危難 </a:t>
            </a:r>
            <a:r>
              <a:rPr lang="en-US" altLang="zh-TW" dirty="0"/>
              <a:t>(C)</a:t>
            </a:r>
            <a:r>
              <a:rPr lang="zh-TW" altLang="en-US" dirty="0"/>
              <a:t>維 持社會秩序 </a:t>
            </a:r>
            <a:r>
              <a:rPr lang="en-US" altLang="zh-TW" dirty="0"/>
              <a:t>(D)</a:t>
            </a:r>
            <a:r>
              <a:rPr lang="zh-TW" altLang="en-US" dirty="0"/>
              <a:t>增進公共利益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（ </a:t>
            </a:r>
            <a:r>
              <a:rPr lang="en-US" altLang="zh-TW" dirty="0"/>
              <a:t>D </a:t>
            </a:r>
            <a:r>
              <a:rPr lang="zh-TW" altLang="en-US" dirty="0"/>
              <a:t>）王小姐正要進入捷運站搭乘捷運時，突然有一名 男子搶奪她的皮包，一旁的群眾紛紛上前協助制伏 歹徒。下列相關敘述，何者錯誤？ </a:t>
            </a:r>
            <a:r>
              <a:rPr lang="en-US" altLang="zh-TW" dirty="0"/>
              <a:t>(A)</a:t>
            </a:r>
            <a:r>
              <a:rPr lang="zh-TW" altLang="en-US" dirty="0"/>
              <a:t>這名搶奪 皮包的男子稱為現行犯 </a:t>
            </a:r>
            <a:r>
              <a:rPr lang="en-US" altLang="zh-TW" dirty="0"/>
              <a:t>(B)</a:t>
            </a:r>
            <a:r>
              <a:rPr lang="zh-TW" altLang="en-US" dirty="0"/>
              <a:t>對於現行犯，任何人 都可以加以逮捕 </a:t>
            </a:r>
            <a:r>
              <a:rPr lang="en-US" altLang="zh-TW" dirty="0"/>
              <a:t>(C)</a:t>
            </a:r>
            <a:r>
              <a:rPr lang="zh-TW" altLang="en-US" dirty="0"/>
              <a:t>法院應依法定程序，才能加 以審問、處罰該名男子 </a:t>
            </a:r>
            <a:r>
              <a:rPr lang="en-US" altLang="zh-TW" dirty="0"/>
              <a:t>(D)</a:t>
            </a:r>
            <a:r>
              <a:rPr lang="zh-TW" altLang="en-US" dirty="0"/>
              <a:t>該男子有人身自由 權，只有警察可依法逮捕。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30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歷史短片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https://www.youtube.com/watch?v=nJJ-Tp0RzY8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36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zh-TW" altLang="en-US" b="1" dirty="0" smtClean="0"/>
              <a:t>歷史第四章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938946"/>
            <a:ext cx="10178322" cy="3855025"/>
          </a:xfrm>
        </p:spPr>
        <p:txBody>
          <a:bodyPr>
            <a:normAutofit/>
          </a:bodyPr>
          <a:lstStyle/>
          <a:p>
            <a:r>
              <a:rPr lang="zh-TW" altLang="en-US" dirty="0"/>
              <a:t>一、袁世凱</a:t>
            </a:r>
            <a:r>
              <a:rPr lang="zh-TW" altLang="en-US" dirty="0" smtClean="0"/>
              <a:t>當政</a:t>
            </a:r>
            <a:endParaRPr lang="en-US" altLang="zh-TW" dirty="0" smtClean="0"/>
          </a:p>
          <a:p>
            <a:pPr lvl="1"/>
            <a:r>
              <a:rPr lang="zh-TW" altLang="en-US" dirty="0"/>
              <a:t>（一）繼任臨時大總統</a:t>
            </a:r>
            <a:endParaRPr lang="en-US" altLang="zh-TW" dirty="0"/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1.1912 </a:t>
            </a:r>
            <a:r>
              <a:rPr lang="zh-TW" altLang="en-US" dirty="0"/>
              <a:t>年，袁逼迫溥儀退位，孫文辭臨時大總統 </a:t>
            </a:r>
            <a:endParaRPr lang="en-US" altLang="zh-TW" dirty="0"/>
          </a:p>
          <a:p>
            <a:pPr lvl="2"/>
            <a:r>
              <a:rPr lang="en-US" altLang="zh-TW" dirty="0"/>
              <a:t>2.</a:t>
            </a:r>
            <a:r>
              <a:rPr lang="zh-TW" altLang="en-US" dirty="0"/>
              <a:t>臨時參議院選</a:t>
            </a:r>
            <a:r>
              <a:rPr lang="zh-TW" altLang="en-US" dirty="0" smtClean="0"/>
              <a:t>袁為繼任</a:t>
            </a:r>
            <a:r>
              <a:rPr lang="zh-TW" altLang="en-US" dirty="0"/>
              <a:t>總統，並通過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</a:t>
            </a:r>
            <a:r>
              <a:rPr lang="zh-TW" altLang="en-US" dirty="0"/>
              <a:t>（實施內閣制，限制袁的權力） </a:t>
            </a:r>
            <a:endParaRPr lang="en-US" altLang="zh-TW" dirty="0"/>
          </a:p>
          <a:p>
            <a:pPr lvl="2"/>
            <a:r>
              <a:rPr lang="en-US" altLang="zh-TW" dirty="0"/>
              <a:t>3.</a:t>
            </a:r>
            <a:r>
              <a:rPr lang="zh-TW" altLang="en-US" dirty="0"/>
              <a:t>袁留在北京就職，臨時政府遷往北京</a:t>
            </a:r>
            <a:endParaRPr lang="en-US" altLang="zh-TW" dirty="0"/>
          </a:p>
          <a:p>
            <a:pPr lvl="1"/>
            <a:r>
              <a:rPr lang="zh-TW" altLang="en-US" dirty="0"/>
              <a:t>（二）鎮壓二次革命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1.1913 </a:t>
            </a:r>
            <a:r>
              <a:rPr lang="zh-TW" altLang="en-US" dirty="0"/>
              <a:t>年，宋教仁被刺身亡，輿論多認為</a:t>
            </a:r>
            <a:r>
              <a:rPr lang="zh-TW" altLang="en-US" dirty="0" smtClean="0"/>
              <a:t>袁為幕後主使者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/>
              <a:t>2.</a:t>
            </a:r>
            <a:r>
              <a:rPr lang="zh-TW" altLang="en-US" dirty="0"/>
              <a:t>袁未經過國會同意擅自向各國銀行團借款 → 國民黨發動二次革命，但</a:t>
            </a:r>
            <a:r>
              <a:rPr lang="zh-TW" altLang="en-US" dirty="0" smtClean="0"/>
              <a:t>失敗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78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122219"/>
            <a:ext cx="10178322" cy="4757374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（三）棄國會毀約法 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袁脅迫國會選他為臨時大總統，選後解散國會，廢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</a:t>
            </a:r>
            <a:r>
              <a:rPr lang="zh-TW" altLang="en-US" dirty="0"/>
              <a:t>， 另訂</a:t>
            </a:r>
            <a:r>
              <a:rPr lang="en-US" altLang="zh-TW" dirty="0"/>
              <a:t>《</a:t>
            </a:r>
            <a:r>
              <a:rPr lang="zh-TW" altLang="en-US" dirty="0"/>
              <a:t>新約法</a:t>
            </a:r>
            <a:r>
              <a:rPr lang="en-US" altLang="zh-TW" dirty="0"/>
              <a:t>》</a:t>
            </a:r>
            <a:r>
              <a:rPr lang="zh-TW" altLang="en-US" dirty="0"/>
              <a:t>（改總統制） </a:t>
            </a:r>
            <a:endParaRPr lang="en-US" altLang="zh-TW" dirty="0"/>
          </a:p>
          <a:p>
            <a:pPr lvl="1"/>
            <a:r>
              <a:rPr lang="zh-TW" altLang="en-US" dirty="0"/>
              <a:t>（四）同意日本要求</a:t>
            </a:r>
            <a:endParaRPr lang="en-US" altLang="zh-TW" dirty="0"/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1.1914 </a:t>
            </a:r>
            <a:r>
              <a:rPr lang="zh-TW" altLang="en-US" dirty="0"/>
              <a:t>年，第一次世界大戰爆發，日本藉口對德國作戰，佔領德國在山東租借地</a:t>
            </a:r>
            <a:endParaRPr lang="en-US" altLang="zh-TW" dirty="0"/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2.1915 </a:t>
            </a:r>
            <a:r>
              <a:rPr lang="zh-TW" altLang="en-US" dirty="0"/>
              <a:t>年，日本提出二十一條要求，袁同意大部分要求 → 同意要求的當天被定為國恥紀念日（</a:t>
            </a:r>
            <a:r>
              <a:rPr lang="zh-TW" altLang="en-US" b="1" dirty="0"/>
              <a:t>五九國恥日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/>
            <a:r>
              <a:rPr lang="zh-TW" altLang="en-US" dirty="0"/>
              <a:t>（五）策畫洪憲帝制 </a:t>
            </a:r>
            <a:endParaRPr lang="en-US" altLang="zh-TW" dirty="0"/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積極製造支持帝制的輿論 </a:t>
            </a:r>
            <a:endParaRPr lang="en-US" altLang="zh-TW" dirty="0"/>
          </a:p>
          <a:p>
            <a:pPr lvl="2"/>
            <a:r>
              <a:rPr lang="en-US" altLang="zh-TW" dirty="0"/>
              <a:t>2.1915 </a:t>
            </a:r>
            <a:r>
              <a:rPr lang="zh-TW" altLang="en-US" dirty="0"/>
              <a:t>年底，改國號為中華帝國，定次年為洪憲元年</a:t>
            </a:r>
            <a:endParaRPr lang="en-US" altLang="zh-TW" dirty="0"/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反對勢力： </a:t>
            </a:r>
            <a:endParaRPr lang="en-US" altLang="zh-TW" dirty="0"/>
          </a:p>
          <a:p>
            <a:pPr lvl="3"/>
            <a:r>
              <a:rPr lang="en-US" altLang="zh-TW" dirty="0"/>
              <a:t>(1.)</a:t>
            </a:r>
            <a:r>
              <a:rPr lang="zh-TW" altLang="en-US" dirty="0"/>
              <a:t>蔡鍔、唐繼堯在雲南成立護國軍，各省響應</a:t>
            </a:r>
            <a:endParaRPr lang="en-US" altLang="zh-TW" dirty="0"/>
          </a:p>
          <a:p>
            <a:pPr lvl="3"/>
            <a:r>
              <a:rPr lang="zh-TW" altLang="en-US" dirty="0"/>
              <a:t> </a:t>
            </a:r>
            <a:r>
              <a:rPr lang="en-US" altLang="zh-TW" dirty="0"/>
              <a:t>(2.)</a:t>
            </a:r>
            <a:r>
              <a:rPr lang="zh-TW" altLang="en-US" dirty="0"/>
              <a:t>列強與袁的親信不支持 → 民國 </a:t>
            </a:r>
            <a:r>
              <a:rPr lang="en-US" altLang="zh-TW" dirty="0"/>
              <a:t>5 </a:t>
            </a:r>
            <a:r>
              <a:rPr lang="zh-TW" altLang="en-US" dirty="0"/>
              <a:t>年（</a:t>
            </a:r>
            <a:r>
              <a:rPr lang="en-US" altLang="zh-TW" dirty="0"/>
              <a:t>1916 </a:t>
            </a:r>
            <a:r>
              <a:rPr lang="zh-TW" altLang="en-US" dirty="0"/>
              <a:t>年），袁撤銷帝制（只維持 </a:t>
            </a:r>
            <a:r>
              <a:rPr lang="en-US" altLang="zh-TW" dirty="0"/>
              <a:t>93 </a:t>
            </a:r>
            <a:r>
              <a:rPr lang="zh-TW" altLang="en-US" dirty="0"/>
              <a:t>天），不久後病逝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14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4805" y="1288473"/>
            <a:ext cx="10178322" cy="5394960"/>
          </a:xfrm>
        </p:spPr>
        <p:txBody>
          <a:bodyPr>
            <a:normAutofit/>
          </a:bodyPr>
          <a:lstStyle/>
          <a:p>
            <a:r>
              <a:rPr lang="zh-TW" altLang="en-US" dirty="0"/>
              <a:t>二、軍閥統治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</a:t>
            </a:r>
            <a:r>
              <a:rPr lang="zh-TW" altLang="en-US" dirty="0"/>
              <a:t>一）黎段之爭與復辟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/>
              <a:t>1.</a:t>
            </a:r>
            <a:r>
              <a:rPr lang="zh-TW" altLang="en-US" dirty="0"/>
              <a:t>民國 </a:t>
            </a:r>
            <a:r>
              <a:rPr lang="en-US" altLang="zh-TW" dirty="0"/>
              <a:t>6 </a:t>
            </a:r>
            <a:r>
              <a:rPr lang="zh-TW" altLang="en-US" dirty="0"/>
              <a:t>年（</a:t>
            </a:r>
            <a:r>
              <a:rPr lang="en-US" altLang="zh-TW" dirty="0"/>
              <a:t>1917 </a:t>
            </a:r>
            <a:r>
              <a:rPr lang="zh-TW" altLang="en-US" dirty="0"/>
              <a:t>年），總統黎元洪和國會總理段祺瑞政見不合產生衝突， 徵招張勳帶兵進北京調解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張勳迫黎解散國會，並擁溥儀復位，史稱</a:t>
            </a:r>
            <a:r>
              <a:rPr lang="zh-TW" altLang="en-US" b="1" dirty="0"/>
              <a:t>復辟</a:t>
            </a:r>
            <a:r>
              <a:rPr lang="zh-TW" altLang="en-US" b="1" dirty="0" smtClean="0"/>
              <a:t>事件</a:t>
            </a:r>
            <a:endParaRPr lang="en-US" altLang="zh-TW" b="1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/>
              <a:t>3.</a:t>
            </a:r>
            <a:r>
              <a:rPr lang="zh-TW" altLang="en-US" dirty="0"/>
              <a:t>段討平復辟，掌握政權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</a:t>
            </a:r>
            <a:r>
              <a:rPr lang="zh-TW" altLang="en-US" dirty="0"/>
              <a:t>二）護法運動與南北分裂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段掌權後，拒恢復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</a:t>
            </a:r>
            <a:r>
              <a:rPr lang="zh-TW" altLang="en-US" dirty="0"/>
              <a:t>與國會，並參加第一次世界大戰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孫文於廣州組軍政府，以護法為名討伐段 → 南北分裂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民國 </a:t>
            </a:r>
            <a:r>
              <a:rPr lang="en-US" altLang="zh-TW" dirty="0"/>
              <a:t>11 </a:t>
            </a:r>
            <a:r>
              <a:rPr lang="zh-TW" altLang="en-US" dirty="0"/>
              <a:t>年，直系曹錕控制北京，恢復</a:t>
            </a:r>
            <a:r>
              <a:rPr lang="en-US" altLang="zh-TW" dirty="0"/>
              <a:t>《</a:t>
            </a:r>
            <a:r>
              <a:rPr lang="zh-TW" altLang="en-US" dirty="0"/>
              <a:t>臨時約法</a:t>
            </a:r>
            <a:r>
              <a:rPr lang="en-US" altLang="zh-TW" dirty="0"/>
              <a:t>》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4</a:t>
            </a:r>
            <a:r>
              <a:rPr lang="en-US" altLang="zh-TW" dirty="0"/>
              <a:t>.</a:t>
            </a:r>
            <a:r>
              <a:rPr lang="zh-TW" altLang="en-US" dirty="0"/>
              <a:t>次年，曹錕賄選當上總統，孫文結束護法，轉而聲討曹錕</a:t>
            </a:r>
          </a:p>
        </p:txBody>
      </p:sp>
    </p:spTree>
    <p:extLst>
      <p:ext uri="{BB962C8B-B14F-4D97-AF65-F5344CB8AC3E}">
        <p14:creationId xmlns:p14="http://schemas.microsoft.com/office/powerpoint/2010/main" val="178897599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4E6FDFDC-1542-4005-A01E-6422582E710A}" vid="{5306BE73-58DA-41D0-9ED8-26F2CDC7C4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3523</Words>
  <Application>Microsoft Office PowerPoint</Application>
  <PresentationFormat>寬螢幕</PresentationFormat>
  <Paragraphs>174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微軟正黑體</vt:lpstr>
      <vt:lpstr>Arial</vt:lpstr>
      <vt:lpstr>Garamond</vt:lpstr>
      <vt:lpstr>Gill Sans MT</vt:lpstr>
      <vt:lpstr>佈景主題1</vt:lpstr>
      <vt:lpstr>第八周 日常練習</vt:lpstr>
      <vt:lpstr>PowerPoint 簡報</vt:lpstr>
      <vt:lpstr>PowerPoint 簡報</vt:lpstr>
      <vt:lpstr>PowerPoint 簡報</vt:lpstr>
      <vt:lpstr>PowerPoint 簡報</vt:lpstr>
      <vt:lpstr>歷史短片</vt:lpstr>
      <vt:lpstr>歷史第四章</vt:lpstr>
      <vt:lpstr>PowerPoint 簡報</vt:lpstr>
      <vt:lpstr>PowerPoint 簡報</vt:lpstr>
      <vt:lpstr>PowerPoint 簡報</vt:lpstr>
      <vt:lpstr>PowerPoint 簡報</vt:lpstr>
      <vt:lpstr>歷史練習題</vt:lpstr>
      <vt:lpstr>PowerPoint 簡報</vt:lpstr>
      <vt:lpstr>PowerPoint 簡報</vt:lpstr>
      <vt:lpstr>PowerPoint 簡報</vt:lpstr>
      <vt:lpstr>PowerPoint 簡報</vt:lpstr>
      <vt:lpstr>三角形-內角、外角</vt:lpstr>
      <vt:lpstr>PowerPoint 簡報</vt:lpstr>
      <vt:lpstr>三角形-內角和、外角和</vt:lpstr>
      <vt:lpstr>PowerPoint 簡報</vt:lpstr>
      <vt:lpstr>全等性質</vt:lpstr>
      <vt:lpstr>PowerPoint 簡報</vt:lpstr>
      <vt:lpstr>垂直平分線與角平分線</vt:lpstr>
      <vt:lpstr>練習題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問問題時間// 討論一下下周要上什麼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 段考複習</dc:title>
  <dc:creator>Anna Huang</dc:creator>
  <cp:lastModifiedBy>user</cp:lastModifiedBy>
  <cp:revision>166</cp:revision>
  <dcterms:created xsi:type="dcterms:W3CDTF">2020-03-28T05:59:23Z</dcterms:created>
  <dcterms:modified xsi:type="dcterms:W3CDTF">2020-05-25T10:35:46Z</dcterms:modified>
</cp:coreProperties>
</file>