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5">
  <p:sldMasterIdLst>
    <p:sldMasterId id="2147483768" r:id="rId1"/>
  </p:sldMasterIdLst>
  <p:sldIdLst>
    <p:sldId id="256" r:id="rId2"/>
    <p:sldId id="319" r:id="rId3"/>
    <p:sldId id="320" r:id="rId4"/>
    <p:sldId id="321" r:id="rId5"/>
    <p:sldId id="322" r:id="rId6"/>
    <p:sldId id="323" r:id="rId7"/>
    <p:sldId id="333" r:id="rId8"/>
    <p:sldId id="324" r:id="rId9"/>
    <p:sldId id="325" r:id="rId10"/>
    <p:sldId id="326" r:id="rId11"/>
    <p:sldId id="327" r:id="rId12"/>
    <p:sldId id="328" r:id="rId13"/>
    <p:sldId id="329" r:id="rId14"/>
    <p:sldId id="330" r:id="rId15"/>
    <p:sldId id="331" r:id="rId16"/>
    <p:sldId id="332" r:id="rId17"/>
    <p:sldId id="295" r:id="rId18"/>
    <p:sldId id="296" r:id="rId19"/>
    <p:sldId id="318" r:id="rId20"/>
    <p:sldId id="297" r:id="rId21"/>
    <p:sldId id="266" r:id="rId22"/>
    <p:sldId id="2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117EC997-6A96-4CB9-B479-3834AE4E7BB3}">
          <p14:sldIdLst>
            <p14:sldId id="256"/>
            <p14:sldId id="319"/>
            <p14:sldId id="320"/>
            <p14:sldId id="321"/>
            <p14:sldId id="322"/>
            <p14:sldId id="323"/>
            <p14:sldId id="333"/>
            <p14:sldId id="324"/>
            <p14:sldId id="325"/>
            <p14:sldId id="326"/>
            <p14:sldId id="327"/>
            <p14:sldId id="328"/>
            <p14:sldId id="329"/>
            <p14:sldId id="330"/>
            <p14:sldId id="331"/>
            <p14:sldId id="332"/>
            <p14:sldId id="295"/>
            <p14:sldId id="296"/>
            <p14:sldId id="318"/>
            <p14:sldId id="297"/>
            <p14:sldId id="266"/>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29"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smtClean="0"/>
              <a:pPr/>
              <a:t>5/31/2020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0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546067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07183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673774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smtClean="0"/>
              <a:pPr/>
              <a:t>5/31/2020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06670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44734052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257300" y="2909102"/>
            <a:ext cx="4800600" cy="299639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633864" y="2909102"/>
            <a:ext cx="4800600" cy="299639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5/31/2020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64098697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5/31/2020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007388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5/31/2020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47505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smtClean="0"/>
              <a:t>5/31/2020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8443460"/>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smtClean="0"/>
              <a:t>5/31/2020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582200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smtClean="0"/>
              <a:pPr/>
              <a:t>5/31/2020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14571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ctrTitle"/>
          </p:nvPr>
        </p:nvSpPr>
        <p:spPr/>
        <p:txBody>
          <a:bodyPr/>
          <a:lstStyle/>
          <a:p>
            <a:pPr>
              <a:lnSpc>
                <a:spcPct val="100000"/>
              </a:lnSpc>
            </a:pPr>
            <a:r>
              <a:rPr lang="zh-TW" altLang="en-US" sz="4400" b="1" dirty="0" smtClean="0">
                <a:latin typeface="+mn-ea"/>
                <a:ea typeface="+mn-ea"/>
              </a:rPr>
              <a:t>第七周</a:t>
            </a:r>
            <a:r>
              <a:rPr lang="en-US" altLang="zh-TW" sz="7200" b="1" dirty="0" smtClean="0">
                <a:latin typeface="+mn-ea"/>
                <a:ea typeface="+mn-ea"/>
              </a:rPr>
              <a:t/>
            </a:r>
            <a:br>
              <a:rPr lang="en-US" altLang="zh-TW" sz="7200" b="1" dirty="0" smtClean="0">
                <a:latin typeface="+mn-ea"/>
                <a:ea typeface="+mn-ea"/>
              </a:rPr>
            </a:br>
            <a:r>
              <a:rPr lang="zh-TW" altLang="en-US" sz="7200" b="1" dirty="0" smtClean="0">
                <a:latin typeface="+mn-ea"/>
                <a:ea typeface="+mn-ea"/>
              </a:rPr>
              <a:t>日常練</a:t>
            </a:r>
            <a:r>
              <a:rPr lang="zh-TW" altLang="en-US" sz="7200" b="1" dirty="0">
                <a:latin typeface="+mn-ea"/>
                <a:ea typeface="+mn-ea"/>
              </a:rPr>
              <a:t>習</a:t>
            </a:r>
          </a:p>
        </p:txBody>
      </p:sp>
      <p:sp>
        <p:nvSpPr>
          <p:cNvPr id="5" name="副標題 2"/>
          <p:cNvSpPr>
            <a:spLocks noGrp="1"/>
          </p:cNvSpPr>
          <p:nvPr>
            <p:ph type="subTitle" idx="1"/>
          </p:nvPr>
        </p:nvSpPr>
        <p:spPr/>
        <p:txBody>
          <a:bodyPr/>
          <a:lstStyle/>
          <a:p>
            <a:r>
              <a:rPr lang="zh-TW" altLang="en-US" dirty="0" smtClean="0"/>
              <a:t>台科大教育學程數位學伴</a:t>
            </a:r>
            <a:endParaRPr lang="zh-TW" altLang="en-US" dirty="0"/>
          </a:p>
        </p:txBody>
      </p:sp>
    </p:spTree>
    <p:extLst>
      <p:ext uri="{BB962C8B-B14F-4D97-AF65-F5344CB8AC3E}">
        <p14:creationId xmlns:p14="http://schemas.microsoft.com/office/powerpoint/2010/main" val="3889337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331889" y="1748591"/>
            <a:ext cx="10178322" cy="3465093"/>
          </a:xfrm>
        </p:spPr>
        <p:txBody>
          <a:bodyPr>
            <a:normAutofit lnSpcReduction="10000"/>
          </a:bodyPr>
          <a:lstStyle/>
          <a:p>
            <a:r>
              <a:rPr lang="en-US" altLang="zh-TW" dirty="0" smtClean="0"/>
              <a:t>(</a:t>
            </a:r>
            <a:r>
              <a:rPr lang="zh-TW" altLang="en-US" dirty="0" smtClean="0"/>
              <a:t>  </a:t>
            </a:r>
            <a:r>
              <a:rPr lang="en-US" altLang="zh-TW" dirty="0" smtClean="0"/>
              <a:t>C</a:t>
            </a:r>
            <a:r>
              <a:rPr lang="zh-TW" altLang="en-US" dirty="0" smtClean="0"/>
              <a:t>  </a:t>
            </a:r>
            <a:r>
              <a:rPr lang="en-US" altLang="zh-TW" dirty="0" smtClean="0"/>
              <a:t>)</a:t>
            </a:r>
            <a:r>
              <a:rPr lang="zh-TW" altLang="en-US" dirty="0" smtClean="0"/>
              <a:t>某</a:t>
            </a:r>
            <a:r>
              <a:rPr lang="zh-TW" altLang="en-US" dirty="0"/>
              <a:t>商店將巧克力包裝成方形、圓形禮盒出售，且每盒方形禮盒的價錢相同， 每盒圓形禮盒的價錢相同。阿郁原先想購買 </a:t>
            </a:r>
            <a:r>
              <a:rPr lang="en-US" altLang="zh-TW" dirty="0"/>
              <a:t>3 </a:t>
            </a:r>
            <a:r>
              <a:rPr lang="zh-TW" altLang="en-US" dirty="0"/>
              <a:t>盒方形禮盒和 </a:t>
            </a:r>
            <a:r>
              <a:rPr lang="en-US" altLang="zh-TW" dirty="0"/>
              <a:t>7 </a:t>
            </a:r>
            <a:r>
              <a:rPr lang="zh-TW" altLang="en-US" dirty="0"/>
              <a:t>盒圓形禮盒， 但他身上的錢會不足 </a:t>
            </a:r>
            <a:r>
              <a:rPr lang="en-US" altLang="zh-TW" dirty="0"/>
              <a:t>240 </a:t>
            </a:r>
            <a:r>
              <a:rPr lang="zh-TW" altLang="en-US" dirty="0"/>
              <a:t>元，如果改成購買 </a:t>
            </a:r>
            <a:r>
              <a:rPr lang="en-US" altLang="zh-TW" dirty="0"/>
              <a:t>7 </a:t>
            </a:r>
            <a:r>
              <a:rPr lang="zh-TW" altLang="en-US" dirty="0"/>
              <a:t>盒方形禮盒和 </a:t>
            </a:r>
            <a:r>
              <a:rPr lang="en-US" altLang="zh-TW" dirty="0"/>
              <a:t>3 </a:t>
            </a:r>
            <a:r>
              <a:rPr lang="zh-TW" altLang="en-US" dirty="0"/>
              <a:t>盒圓形禮盒， 他身上的錢會剩下 </a:t>
            </a:r>
            <a:r>
              <a:rPr lang="en-US" altLang="zh-TW" dirty="0"/>
              <a:t>240 </a:t>
            </a:r>
            <a:r>
              <a:rPr lang="zh-TW" altLang="en-US" dirty="0"/>
              <a:t>元。若阿郁最後購買 </a:t>
            </a:r>
            <a:r>
              <a:rPr lang="en-US" altLang="zh-TW" dirty="0"/>
              <a:t>10 </a:t>
            </a:r>
            <a:r>
              <a:rPr lang="zh-TW" altLang="en-US" dirty="0"/>
              <a:t>盒方形禮盒，則他身上的 錢會剩下多少元？ </a:t>
            </a:r>
            <a:r>
              <a:rPr lang="en-US" altLang="zh-TW" dirty="0"/>
              <a:t>(A) 360 (B) 480 (C) 600 (D) </a:t>
            </a:r>
            <a:r>
              <a:rPr lang="en-US" altLang="zh-TW" dirty="0" smtClean="0"/>
              <a:t>720</a:t>
            </a:r>
          </a:p>
          <a:p>
            <a:r>
              <a:rPr lang="en-US" altLang="zh-TW" dirty="0" smtClean="0"/>
              <a:t>(</a:t>
            </a:r>
            <a:r>
              <a:rPr lang="zh-TW" altLang="en-US" dirty="0" smtClean="0"/>
              <a:t>  </a:t>
            </a:r>
            <a:r>
              <a:rPr lang="en-US" altLang="zh-TW" dirty="0" smtClean="0"/>
              <a:t>B</a:t>
            </a:r>
            <a:r>
              <a:rPr lang="zh-TW" altLang="en-US" dirty="0" smtClean="0"/>
              <a:t>  </a:t>
            </a:r>
            <a:r>
              <a:rPr lang="en-US" altLang="zh-TW" dirty="0" smtClean="0"/>
              <a:t>)</a:t>
            </a:r>
            <a:r>
              <a:rPr lang="zh-TW" altLang="en-US" dirty="0" smtClean="0"/>
              <a:t>小</a:t>
            </a:r>
            <a:r>
              <a:rPr lang="zh-TW" altLang="en-US" dirty="0"/>
              <a:t>柔想要搾果汁，她有蘋果、芭樂、柳丁三種水果，且其顆數比為 </a:t>
            </a:r>
            <a:r>
              <a:rPr lang="en-US" altLang="zh-TW" dirty="0"/>
              <a:t>9</a:t>
            </a:r>
            <a:r>
              <a:rPr lang="zh-TW" altLang="en-US" dirty="0"/>
              <a:t>： </a:t>
            </a:r>
            <a:r>
              <a:rPr lang="en-US" altLang="zh-TW" dirty="0"/>
              <a:t>7 </a:t>
            </a:r>
            <a:r>
              <a:rPr lang="zh-TW" altLang="en-US" dirty="0"/>
              <a:t>： </a:t>
            </a:r>
            <a:r>
              <a:rPr lang="en-US" altLang="zh-TW" dirty="0"/>
              <a:t>6</a:t>
            </a:r>
            <a:r>
              <a:rPr lang="zh-TW" altLang="en-US" dirty="0"/>
              <a:t>。 小柔搾完果汁後，蘋果、芭樂、柳丁的顆數比變為 </a:t>
            </a:r>
            <a:r>
              <a:rPr lang="en-US" altLang="zh-TW" dirty="0"/>
              <a:t>6 </a:t>
            </a:r>
            <a:r>
              <a:rPr lang="zh-TW" altLang="en-US" dirty="0"/>
              <a:t>： </a:t>
            </a:r>
            <a:r>
              <a:rPr lang="en-US" altLang="zh-TW" dirty="0"/>
              <a:t>3 </a:t>
            </a:r>
            <a:r>
              <a:rPr lang="zh-TW" altLang="en-US" dirty="0"/>
              <a:t>： </a:t>
            </a:r>
            <a:r>
              <a:rPr lang="en-US" altLang="zh-TW" dirty="0"/>
              <a:t>4</a:t>
            </a:r>
            <a:r>
              <a:rPr lang="zh-TW" altLang="en-US" dirty="0"/>
              <a:t>。已知小柔搾果汁 時沒有使用柳丁，關於她搾果汁時另外兩種水果的使用情形，下列敘述 何者正確？ </a:t>
            </a:r>
            <a:r>
              <a:rPr lang="en-US" altLang="zh-TW" dirty="0"/>
              <a:t>(A) </a:t>
            </a:r>
            <a:r>
              <a:rPr lang="zh-TW" altLang="en-US" dirty="0"/>
              <a:t>只使用蘋果 </a:t>
            </a:r>
            <a:r>
              <a:rPr lang="en-US" altLang="zh-TW" dirty="0"/>
              <a:t>(B) </a:t>
            </a:r>
            <a:r>
              <a:rPr lang="zh-TW" altLang="en-US" dirty="0"/>
              <a:t>只使用芭樂 </a:t>
            </a:r>
            <a:r>
              <a:rPr lang="en-US" altLang="zh-TW" dirty="0"/>
              <a:t>(C) </a:t>
            </a:r>
            <a:r>
              <a:rPr lang="zh-TW" altLang="en-US" dirty="0"/>
              <a:t>使用蘋果及芭樂，且使用的蘋果顆數比使用的芭樂顆數多 </a:t>
            </a:r>
            <a:r>
              <a:rPr lang="en-US" altLang="zh-TW" dirty="0"/>
              <a:t>(D) </a:t>
            </a:r>
            <a:r>
              <a:rPr lang="zh-TW" altLang="en-US" dirty="0"/>
              <a:t>使用蘋果及芭樂，且使用的芭樂顆數比使用的蘋果顆數多</a:t>
            </a:r>
          </a:p>
        </p:txBody>
      </p:sp>
    </p:spTree>
    <p:extLst>
      <p:ext uri="{BB962C8B-B14F-4D97-AF65-F5344CB8AC3E}">
        <p14:creationId xmlns:p14="http://schemas.microsoft.com/office/powerpoint/2010/main" val="467706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793869"/>
            <a:ext cx="10178322" cy="1492132"/>
          </a:xfrm>
        </p:spPr>
        <p:txBody>
          <a:bodyPr/>
          <a:lstStyle/>
          <a:p>
            <a:r>
              <a:rPr lang="zh-TW" altLang="en-US" b="1" dirty="0" smtClean="0"/>
              <a:t>英文練習題</a:t>
            </a:r>
            <a:endParaRPr lang="zh-TW" altLang="en-US" b="1" dirty="0"/>
          </a:p>
        </p:txBody>
      </p:sp>
      <p:sp>
        <p:nvSpPr>
          <p:cNvPr id="3" name="內容版面配置區 2"/>
          <p:cNvSpPr>
            <a:spLocks noGrp="1"/>
          </p:cNvSpPr>
          <p:nvPr>
            <p:ph idx="1"/>
          </p:nvPr>
        </p:nvSpPr>
        <p:spPr>
          <a:xfrm>
            <a:off x="1251678" y="2286001"/>
            <a:ext cx="10178322" cy="4130841"/>
          </a:xfrm>
        </p:spPr>
        <p:txBody>
          <a:bodyPr>
            <a:normAutofit/>
          </a:bodyPr>
          <a:lstStyle/>
          <a:p>
            <a:r>
              <a:rPr lang="en-US" altLang="zh-TW" dirty="0" smtClean="0"/>
              <a:t>(</a:t>
            </a:r>
            <a:r>
              <a:rPr lang="zh-TW" altLang="en-US" dirty="0" smtClean="0"/>
              <a:t>  </a:t>
            </a:r>
            <a:r>
              <a:rPr lang="en-US" altLang="zh-TW" dirty="0" smtClean="0"/>
              <a:t>D</a:t>
            </a:r>
            <a:r>
              <a:rPr lang="zh-TW" altLang="en-US" dirty="0" smtClean="0"/>
              <a:t>  </a:t>
            </a:r>
            <a:r>
              <a:rPr lang="en-US" altLang="zh-TW" dirty="0" smtClean="0"/>
              <a:t>)The _____</a:t>
            </a:r>
            <a:r>
              <a:rPr lang="zh-TW" altLang="en-US" dirty="0" smtClean="0"/>
              <a:t>  </a:t>
            </a:r>
            <a:r>
              <a:rPr lang="en-US" altLang="zh-TW" dirty="0" smtClean="0"/>
              <a:t>is </a:t>
            </a:r>
            <a:r>
              <a:rPr lang="en-US" altLang="zh-TW" dirty="0"/>
              <a:t>so strong today that my hair keeps blowing in the air. (A) rain (B) snow (C) sun (D) </a:t>
            </a:r>
            <a:r>
              <a:rPr lang="en-US" altLang="zh-TW" dirty="0" smtClean="0"/>
              <a:t>wind</a:t>
            </a:r>
          </a:p>
          <a:p>
            <a:r>
              <a:rPr lang="en-US" altLang="zh-TW" dirty="0" smtClean="0"/>
              <a:t>(</a:t>
            </a:r>
            <a:r>
              <a:rPr lang="zh-TW" altLang="en-US" dirty="0" smtClean="0"/>
              <a:t>  </a:t>
            </a:r>
            <a:r>
              <a:rPr lang="en-US" altLang="zh-TW" dirty="0" smtClean="0"/>
              <a:t>B</a:t>
            </a:r>
            <a:r>
              <a:rPr lang="zh-TW" altLang="en-US" dirty="0" smtClean="0"/>
              <a:t>  </a:t>
            </a:r>
            <a:r>
              <a:rPr lang="en-US" altLang="zh-TW" dirty="0" smtClean="0"/>
              <a:t>)When </a:t>
            </a:r>
            <a:r>
              <a:rPr lang="en-US" altLang="zh-TW" dirty="0"/>
              <a:t>the baby cried, Mr. Wu </a:t>
            </a:r>
            <a:r>
              <a:rPr lang="en-US" altLang="zh-TW" dirty="0" smtClean="0"/>
              <a:t>______</a:t>
            </a:r>
            <a:r>
              <a:rPr lang="zh-TW" altLang="en-US" dirty="0" smtClean="0"/>
              <a:t> </a:t>
            </a:r>
            <a:r>
              <a:rPr lang="en-US" altLang="zh-TW" dirty="0" smtClean="0"/>
              <a:t>in </a:t>
            </a:r>
            <a:r>
              <a:rPr lang="en-US" altLang="zh-TW" dirty="0"/>
              <a:t>the kitchen and did not hear it. (A) cooked (B) was cooking (C) has cooked (D) is going to </a:t>
            </a:r>
            <a:r>
              <a:rPr lang="en-US" altLang="zh-TW" dirty="0" smtClean="0"/>
              <a:t>cook</a:t>
            </a:r>
          </a:p>
          <a:p>
            <a:r>
              <a:rPr lang="en-US" altLang="zh-TW" dirty="0" smtClean="0"/>
              <a:t>(</a:t>
            </a:r>
            <a:r>
              <a:rPr lang="zh-TW" altLang="en-US" dirty="0" smtClean="0"/>
              <a:t>  </a:t>
            </a:r>
            <a:r>
              <a:rPr lang="en-US" altLang="zh-TW" dirty="0" smtClean="0"/>
              <a:t>C</a:t>
            </a:r>
            <a:r>
              <a:rPr lang="zh-TW" altLang="en-US" dirty="0" smtClean="0"/>
              <a:t>  </a:t>
            </a:r>
            <a:r>
              <a:rPr lang="en-US" altLang="zh-TW" dirty="0" smtClean="0"/>
              <a:t>)I </a:t>
            </a:r>
            <a:r>
              <a:rPr lang="en-US" altLang="zh-TW" dirty="0"/>
              <a:t>don’t have any money with me because </a:t>
            </a:r>
            <a:r>
              <a:rPr lang="en-US" altLang="zh-TW" dirty="0" smtClean="0"/>
              <a:t>I</a:t>
            </a:r>
            <a:r>
              <a:rPr lang="zh-TW" altLang="en-US" dirty="0" smtClean="0"/>
              <a:t> </a:t>
            </a:r>
            <a:r>
              <a:rPr lang="en-US" altLang="zh-TW" dirty="0" smtClean="0"/>
              <a:t>____ </a:t>
            </a:r>
            <a:r>
              <a:rPr lang="en-US" altLang="zh-TW" dirty="0"/>
              <a:t>my wallet this morning. (A) had lost (B) would </a:t>
            </a:r>
            <a:r>
              <a:rPr lang="en-US" altLang="zh-TW" dirty="0" smtClean="0"/>
              <a:t>lose </a:t>
            </a:r>
            <a:r>
              <a:rPr lang="en-US" altLang="zh-TW" dirty="0"/>
              <a:t>(C) lost (D) was </a:t>
            </a:r>
            <a:r>
              <a:rPr lang="en-US" altLang="zh-TW" dirty="0" smtClean="0"/>
              <a:t>losing</a:t>
            </a:r>
          </a:p>
          <a:p>
            <a:r>
              <a:rPr lang="en-US" altLang="zh-TW" dirty="0" smtClean="0"/>
              <a:t>(</a:t>
            </a:r>
            <a:r>
              <a:rPr lang="zh-TW" altLang="en-US" dirty="0" smtClean="0"/>
              <a:t>  </a:t>
            </a:r>
            <a:r>
              <a:rPr lang="en-US" altLang="zh-TW" dirty="0" smtClean="0"/>
              <a:t>B</a:t>
            </a:r>
            <a:r>
              <a:rPr lang="zh-TW" altLang="en-US" dirty="0" smtClean="0"/>
              <a:t>  </a:t>
            </a:r>
            <a:r>
              <a:rPr lang="en-US" altLang="zh-TW" dirty="0" smtClean="0"/>
              <a:t>)You </a:t>
            </a:r>
            <a:r>
              <a:rPr lang="en-US" altLang="zh-TW" dirty="0"/>
              <a:t>need not only good luck but also hard work to become a </a:t>
            </a:r>
            <a:r>
              <a:rPr lang="en-US" altLang="zh-TW" dirty="0" smtClean="0"/>
              <a:t>_____</a:t>
            </a:r>
            <a:r>
              <a:rPr lang="zh-TW" altLang="en-US" dirty="0" smtClean="0"/>
              <a:t> </a:t>
            </a:r>
            <a:r>
              <a:rPr lang="en-US" altLang="zh-TW" dirty="0" smtClean="0"/>
              <a:t>baseball </a:t>
            </a:r>
            <a:r>
              <a:rPr lang="en-US" altLang="zh-TW" dirty="0"/>
              <a:t>player. (A) young (B) successful (C) happy (D) </a:t>
            </a:r>
            <a:r>
              <a:rPr lang="en-US" altLang="zh-TW" dirty="0" smtClean="0"/>
              <a:t>friendly</a:t>
            </a:r>
          </a:p>
          <a:p>
            <a:r>
              <a:rPr lang="en-US" altLang="zh-TW" dirty="0" smtClean="0"/>
              <a:t>(</a:t>
            </a:r>
            <a:r>
              <a:rPr lang="zh-TW" altLang="en-US" dirty="0" smtClean="0"/>
              <a:t>  </a:t>
            </a:r>
            <a:r>
              <a:rPr lang="en-US" altLang="zh-TW" dirty="0" smtClean="0"/>
              <a:t>C</a:t>
            </a:r>
            <a:r>
              <a:rPr lang="zh-TW" altLang="en-US" dirty="0" smtClean="0"/>
              <a:t>  </a:t>
            </a:r>
            <a:r>
              <a:rPr lang="en-US" altLang="zh-TW" dirty="0" smtClean="0"/>
              <a:t>)The </a:t>
            </a:r>
            <a:r>
              <a:rPr lang="en-US" altLang="zh-TW" dirty="0"/>
              <a:t>woman who lives next door to Ken is </a:t>
            </a:r>
            <a:r>
              <a:rPr lang="en-US" altLang="zh-TW" dirty="0" smtClean="0"/>
              <a:t>a</a:t>
            </a:r>
            <a:r>
              <a:rPr lang="zh-TW" altLang="en-US" dirty="0" smtClean="0"/>
              <a:t> </a:t>
            </a:r>
            <a:r>
              <a:rPr lang="en-US" altLang="zh-TW" dirty="0" smtClean="0"/>
              <a:t>_____ </a:t>
            </a:r>
            <a:r>
              <a:rPr lang="en-US" altLang="zh-TW" dirty="0"/>
              <a:t>to him. They have never met and he doesn’t even know her name. (A) daughter (B) friend (C) stranger (D) teacher</a:t>
            </a:r>
            <a:endParaRPr lang="zh-TW" altLang="en-US" dirty="0"/>
          </a:p>
        </p:txBody>
      </p:sp>
    </p:spTree>
    <p:extLst>
      <p:ext uri="{BB962C8B-B14F-4D97-AF65-F5344CB8AC3E}">
        <p14:creationId xmlns:p14="http://schemas.microsoft.com/office/powerpoint/2010/main" val="2512336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51678" y="673768"/>
            <a:ext cx="10170301" cy="5919537"/>
          </a:xfrm>
        </p:spPr>
        <p:txBody>
          <a:bodyPr>
            <a:normAutofit/>
          </a:bodyPr>
          <a:lstStyle/>
          <a:p>
            <a:r>
              <a:rPr lang="zh-TW" altLang="en-US" dirty="0" smtClean="0"/>
              <a:t>    </a:t>
            </a:r>
            <a:r>
              <a:rPr lang="en-US" altLang="zh-TW" dirty="0" smtClean="0"/>
              <a:t>Robert </a:t>
            </a:r>
            <a:r>
              <a:rPr lang="en-US" altLang="zh-TW" dirty="0"/>
              <a:t>likes to take a walk in the park after work. One day when he was walking in the park, he heard a woman calling his name. He stopped to look around, but didn’t see anything </a:t>
            </a:r>
            <a:r>
              <a:rPr lang="zh-TW" altLang="en-US" u="sng" dirty="0" smtClean="0"/>
              <a:t>  </a:t>
            </a:r>
            <a:r>
              <a:rPr lang="en-US" altLang="zh-TW" u="sng" dirty="0" smtClean="0"/>
              <a:t>16</a:t>
            </a:r>
            <a:r>
              <a:rPr lang="zh-TW" altLang="en-US" u="sng" dirty="0" smtClean="0"/>
              <a:t>  </a:t>
            </a:r>
            <a:r>
              <a:rPr lang="en-US" altLang="zh-TW" dirty="0" smtClean="0"/>
              <a:t> </a:t>
            </a:r>
            <a:r>
              <a:rPr lang="en-US" altLang="zh-TW" dirty="0"/>
              <a:t>. Shortly after Robert saw it, it was gone. </a:t>
            </a:r>
            <a:endParaRPr lang="en-US" altLang="zh-TW" dirty="0" smtClean="0"/>
          </a:p>
          <a:p>
            <a:r>
              <a:rPr lang="zh-TW" altLang="en-US" dirty="0"/>
              <a:t> </a:t>
            </a:r>
            <a:r>
              <a:rPr lang="zh-TW" altLang="en-US" dirty="0" smtClean="0"/>
              <a:t>   </a:t>
            </a:r>
            <a:r>
              <a:rPr lang="en-US" altLang="zh-TW" dirty="0" smtClean="0"/>
              <a:t>Though </a:t>
            </a:r>
            <a:r>
              <a:rPr lang="en-US" altLang="zh-TW" dirty="0"/>
              <a:t>Robert felt a little strange, he did not think about it too much and sat down for a rest on a bench in the park. Then he noticed the snake he had just seen </a:t>
            </a:r>
            <a:r>
              <a:rPr lang="zh-TW" altLang="en-US" dirty="0" smtClean="0"/>
              <a:t> </a:t>
            </a:r>
            <a:r>
              <a:rPr lang="zh-TW" altLang="en-US" u="sng" dirty="0" smtClean="0"/>
              <a:t> </a:t>
            </a:r>
            <a:r>
              <a:rPr lang="en-US" altLang="zh-TW" u="sng" dirty="0" smtClean="0"/>
              <a:t>17 </a:t>
            </a:r>
            <a:r>
              <a:rPr lang="zh-TW" altLang="en-US" u="sng" dirty="0" smtClean="0"/>
              <a:t>  </a:t>
            </a:r>
            <a:r>
              <a:rPr lang="en-US" altLang="zh-TW" dirty="0" smtClean="0"/>
              <a:t>. </a:t>
            </a:r>
            <a:r>
              <a:rPr lang="en-US" altLang="zh-TW" dirty="0"/>
              <a:t>Robert was too afraid to move away from the bench. Right at this moment, a woman behind him shouted, “Come here, Robert. You can’t stay on the bench like that</a:t>
            </a:r>
            <a:r>
              <a:rPr lang="en-US" altLang="zh-TW" dirty="0" smtClean="0"/>
              <a:t>.</a:t>
            </a:r>
            <a:r>
              <a:rPr lang="zh-TW" altLang="en-US" dirty="0" smtClean="0"/>
              <a:t> </a:t>
            </a:r>
            <a:r>
              <a:rPr lang="zh-TW" altLang="en-US" u="sng" dirty="0" smtClean="0"/>
              <a:t> </a:t>
            </a:r>
            <a:r>
              <a:rPr lang="en-US" altLang="zh-TW" u="sng" dirty="0" smtClean="0"/>
              <a:t> 18</a:t>
            </a:r>
            <a:r>
              <a:rPr lang="zh-TW" altLang="en-US" u="sng" dirty="0" smtClean="0"/>
              <a:t>  </a:t>
            </a:r>
            <a:r>
              <a:rPr lang="en-US" altLang="zh-TW" u="sng" dirty="0" smtClean="0"/>
              <a:t> </a:t>
            </a:r>
            <a:r>
              <a:rPr lang="en-US" altLang="zh-TW" dirty="0"/>
              <a:t>.” </a:t>
            </a:r>
            <a:endParaRPr lang="en-US" altLang="zh-TW" dirty="0" smtClean="0"/>
          </a:p>
          <a:p>
            <a:r>
              <a:rPr lang="zh-TW" altLang="en-US" dirty="0"/>
              <a:t> </a:t>
            </a:r>
            <a:r>
              <a:rPr lang="zh-TW" altLang="en-US" dirty="0" smtClean="0"/>
              <a:t>   </a:t>
            </a:r>
            <a:r>
              <a:rPr lang="en-US" altLang="zh-TW" dirty="0" smtClean="0"/>
              <a:t>In </a:t>
            </a:r>
            <a:r>
              <a:rPr lang="en-US" altLang="zh-TW" dirty="0"/>
              <a:t>surprise, Robert turned around and said to the woman, “Excuse me, but that’s not a very nice thing to say, and in fact some people say I’m handsome.” “I’m not talking to you,” said the woman. “I’m telling Robert, my pet snake, to get down from the bench, not you</a:t>
            </a:r>
            <a:r>
              <a:rPr lang="en-US" altLang="zh-TW" dirty="0" smtClean="0"/>
              <a:t>.”</a:t>
            </a:r>
          </a:p>
          <a:p>
            <a:r>
              <a:rPr lang="en-US" altLang="zh-TW" dirty="0" smtClean="0"/>
              <a:t>(</a:t>
            </a:r>
            <a:r>
              <a:rPr lang="zh-TW" altLang="en-US" dirty="0" smtClean="0"/>
              <a:t>  </a:t>
            </a:r>
            <a:r>
              <a:rPr lang="en-US" altLang="zh-TW" dirty="0" smtClean="0"/>
              <a:t>C</a:t>
            </a:r>
            <a:r>
              <a:rPr lang="zh-TW" altLang="en-US" dirty="0" smtClean="0"/>
              <a:t>  </a:t>
            </a:r>
            <a:r>
              <a:rPr lang="en-US" altLang="zh-TW" dirty="0" smtClean="0"/>
              <a:t>)16</a:t>
            </a:r>
            <a:r>
              <a:rPr lang="en-US" altLang="zh-TW" dirty="0"/>
              <a:t>. (A) like a snake (B) that could move (C) except a little snake (D) that could make </a:t>
            </a:r>
            <a:r>
              <a:rPr lang="en-US" altLang="zh-TW" dirty="0" smtClean="0"/>
              <a:t>noise</a:t>
            </a:r>
          </a:p>
          <a:p>
            <a:r>
              <a:rPr lang="en-US" altLang="zh-TW" dirty="0" smtClean="0"/>
              <a:t>(</a:t>
            </a:r>
            <a:r>
              <a:rPr lang="zh-TW" altLang="en-US" dirty="0" smtClean="0"/>
              <a:t>  </a:t>
            </a:r>
            <a:r>
              <a:rPr lang="en-US" altLang="zh-TW" dirty="0" smtClean="0"/>
              <a:t>A</a:t>
            </a:r>
            <a:r>
              <a:rPr lang="zh-TW" altLang="en-US" dirty="0" smtClean="0"/>
              <a:t>  </a:t>
            </a:r>
            <a:r>
              <a:rPr lang="en-US" altLang="zh-TW" dirty="0" smtClean="0"/>
              <a:t>)17</a:t>
            </a:r>
            <a:r>
              <a:rPr lang="en-US" altLang="zh-TW" dirty="0"/>
              <a:t>. (A) climbing up the bench (B) running after a woman (C) stopping beside his feet (D) falling down from a tree </a:t>
            </a:r>
            <a:endParaRPr lang="en-US" altLang="zh-TW" dirty="0" smtClean="0"/>
          </a:p>
          <a:p>
            <a:r>
              <a:rPr lang="en-US" altLang="zh-TW" dirty="0" smtClean="0"/>
              <a:t>(</a:t>
            </a:r>
            <a:r>
              <a:rPr lang="zh-TW" altLang="en-US" dirty="0" smtClean="0"/>
              <a:t>  </a:t>
            </a:r>
            <a:r>
              <a:rPr lang="en-US" altLang="zh-TW" dirty="0" smtClean="0"/>
              <a:t>C</a:t>
            </a:r>
            <a:r>
              <a:rPr lang="zh-TW" altLang="en-US" dirty="0" smtClean="0"/>
              <a:t>  </a:t>
            </a:r>
            <a:r>
              <a:rPr lang="en-US" altLang="zh-TW" dirty="0" smtClean="0"/>
              <a:t>)18</a:t>
            </a:r>
            <a:r>
              <a:rPr lang="en-US" altLang="zh-TW" dirty="0"/>
              <a:t>. (A) The bench is broken (B) The seat has been taken (C) People will be scared by you (D) The paint of the bench is still wet</a:t>
            </a:r>
            <a:endParaRPr lang="zh-TW" altLang="en-US" dirty="0"/>
          </a:p>
        </p:txBody>
      </p:sp>
    </p:spTree>
    <p:extLst>
      <p:ext uri="{BB962C8B-B14F-4D97-AF65-F5344CB8AC3E}">
        <p14:creationId xmlns:p14="http://schemas.microsoft.com/office/powerpoint/2010/main" val="3063085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83762" y="1074821"/>
            <a:ext cx="10178322" cy="5382287"/>
          </a:xfrm>
        </p:spPr>
        <p:txBody>
          <a:bodyPr/>
          <a:lstStyle/>
          <a:p>
            <a:r>
              <a:rPr lang="en-US" altLang="zh-TW" sz="2800" dirty="0"/>
              <a:t>Edward's Travel Tips</a:t>
            </a:r>
          </a:p>
          <a:p>
            <a:r>
              <a:rPr lang="zh-TW" altLang="en-US" dirty="0" smtClean="0"/>
              <a:t>    </a:t>
            </a:r>
            <a:r>
              <a:rPr lang="en-US" altLang="zh-TW" dirty="0" smtClean="0"/>
              <a:t>What </a:t>
            </a:r>
            <a:r>
              <a:rPr lang="en-US" altLang="zh-TW" dirty="0"/>
              <a:t>kind of place do you usually choose to stay for the night during a trip? Expensive hotels that may make you feel like you don’t get what you pay for? Or cheap hostels that put you and five other strangers in the same bedroom? If both choices sound terrible to you, here’s something new: holiday apartments</a:t>
            </a:r>
            <a:r>
              <a:rPr lang="en-US" altLang="zh-TW" dirty="0" smtClean="0"/>
              <a:t>.</a:t>
            </a:r>
          </a:p>
          <a:p>
            <a:r>
              <a:rPr lang="zh-TW" altLang="en-US" dirty="0"/>
              <a:t> </a:t>
            </a:r>
            <a:r>
              <a:rPr lang="zh-TW" altLang="en-US" dirty="0" smtClean="0"/>
              <a:t>   </a:t>
            </a:r>
            <a:r>
              <a:rPr lang="en-US" altLang="zh-TW" dirty="0" smtClean="0"/>
              <a:t> </a:t>
            </a:r>
            <a:r>
              <a:rPr lang="en-US" altLang="zh-TW" dirty="0"/>
              <a:t>In a holiday apartment, you have more space than what a hotel room can give you. Everything in the apartment is at your disposal. The living room, the kitchen, the study, and, of course, the bedrooms are all for your own use. Some apartments even have a lovely garden or a game room. You’ll feel at home in the holiday apartment. The best thing is, a holiday apartment is not expensive. The price for a holiday apartment is for two people, and the apartment is often cheaper than a hotel room for two. You only need to pay a little more for a third or fourth person. If you travel with friends or your family, a holiday apartment will be your best choice!</a:t>
            </a:r>
            <a:endParaRPr lang="zh-TW" altLang="en-US" dirty="0"/>
          </a:p>
        </p:txBody>
      </p:sp>
    </p:spTree>
    <p:extLst>
      <p:ext uri="{BB962C8B-B14F-4D97-AF65-F5344CB8AC3E}">
        <p14:creationId xmlns:p14="http://schemas.microsoft.com/office/powerpoint/2010/main" val="3773336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83762" y="1748589"/>
            <a:ext cx="10178322" cy="3818021"/>
          </a:xfrm>
        </p:spPr>
        <p:txBody>
          <a:bodyPr/>
          <a:lstStyle/>
          <a:p>
            <a:r>
              <a:rPr lang="en-US" altLang="zh-TW" dirty="0" smtClean="0"/>
              <a:t>(  C  )What </a:t>
            </a:r>
            <a:r>
              <a:rPr lang="en-US" altLang="zh-TW" dirty="0"/>
              <a:t>is the reading mostly about? (A) Where to find a nice holiday apartment. (B) How to choose a nice holiday apartment. (C) Why one should choose a holiday apartment. (D) How one can change their house into a holiday apartment. </a:t>
            </a:r>
            <a:endParaRPr lang="en-US" altLang="zh-TW" dirty="0" smtClean="0"/>
          </a:p>
          <a:p>
            <a:r>
              <a:rPr lang="en-US" altLang="zh-TW" dirty="0" smtClean="0"/>
              <a:t>(  B  )From </a:t>
            </a:r>
            <a:r>
              <a:rPr lang="en-US" altLang="zh-TW" dirty="0"/>
              <a:t>the reading, what can we learn about holiday apartments? (A) They are good for people who like to take one-day trips. (B) They are good for people who travel in a group of three or more. (C) They are good for people who want to make new friends when traveling. (D) They are good for people who like to spend their holidays in the country. </a:t>
            </a:r>
            <a:endParaRPr lang="en-US" altLang="zh-TW" dirty="0" smtClean="0"/>
          </a:p>
          <a:p>
            <a:r>
              <a:rPr lang="en-US" altLang="zh-TW" dirty="0" smtClean="0"/>
              <a:t>(  A  )What </a:t>
            </a:r>
            <a:r>
              <a:rPr lang="en-US" altLang="zh-TW" dirty="0"/>
              <a:t>does it mean to say that something is at your disposal? (A) You are free to use it. (B) You can find it everywhere. (C) You know everything about it. (D) You can buy it at a lower price.</a:t>
            </a:r>
            <a:endParaRPr lang="zh-TW" altLang="en-US" dirty="0"/>
          </a:p>
        </p:txBody>
      </p:sp>
    </p:spTree>
    <p:extLst>
      <p:ext uri="{BB962C8B-B14F-4D97-AF65-F5344CB8AC3E}">
        <p14:creationId xmlns:p14="http://schemas.microsoft.com/office/powerpoint/2010/main" val="1393033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51678" y="898358"/>
            <a:ext cx="10178322" cy="5229725"/>
          </a:xfrm>
        </p:spPr>
        <p:txBody>
          <a:bodyPr>
            <a:normAutofit lnSpcReduction="10000"/>
          </a:bodyPr>
          <a:lstStyle/>
          <a:p>
            <a:r>
              <a:rPr lang="en-US" altLang="zh-TW" dirty="0"/>
              <a:t>Josh: Do you know about “pay it forward coffee” at Flora Café? </a:t>
            </a:r>
            <a:endParaRPr lang="en-US" altLang="zh-TW" dirty="0" smtClean="0"/>
          </a:p>
          <a:p>
            <a:r>
              <a:rPr lang="en-US" altLang="zh-TW" dirty="0" smtClean="0"/>
              <a:t>Eric</a:t>
            </a:r>
            <a:r>
              <a:rPr lang="en-US" altLang="zh-TW" dirty="0"/>
              <a:t>: You mean you pay for a cup of coffee for someone poor to have it later? </a:t>
            </a:r>
            <a:endParaRPr lang="en-US" altLang="zh-TW" dirty="0" smtClean="0"/>
          </a:p>
          <a:p>
            <a:r>
              <a:rPr lang="en-US" altLang="zh-TW" dirty="0" smtClean="0"/>
              <a:t>Josh</a:t>
            </a:r>
            <a:r>
              <a:rPr lang="en-US" altLang="zh-TW" dirty="0"/>
              <a:t>: Yeah. A cup of coffee is not much, but on cold winter days like today, it might </a:t>
            </a:r>
            <a:r>
              <a:rPr lang="en-US" altLang="zh-TW" dirty="0" smtClean="0"/>
              <a:t>warm </a:t>
            </a:r>
            <a:r>
              <a:rPr lang="en-US" altLang="zh-TW" dirty="0"/>
              <a:t>them up a little. And maybe their hearts too. </a:t>
            </a:r>
            <a:endParaRPr lang="en-US" altLang="zh-TW" dirty="0" smtClean="0"/>
          </a:p>
          <a:p>
            <a:r>
              <a:rPr lang="en-US" altLang="zh-TW" dirty="0" smtClean="0"/>
              <a:t>Eric</a:t>
            </a:r>
            <a:r>
              <a:rPr lang="en-US" altLang="zh-TW" dirty="0"/>
              <a:t>: But will Flora Café really give this cup of coffee to someone later</a:t>
            </a:r>
            <a:r>
              <a:rPr lang="en-US" altLang="zh-TW" dirty="0" smtClean="0"/>
              <a:t>?</a:t>
            </a:r>
          </a:p>
          <a:p>
            <a:r>
              <a:rPr lang="en-US" altLang="zh-TW" dirty="0" smtClean="0"/>
              <a:t>Josh</a:t>
            </a:r>
            <a:r>
              <a:rPr lang="en-US" altLang="zh-TW" dirty="0"/>
              <a:t>: Come on. I’ve known the shopkeeper well. He’s an honest man. He’s got </a:t>
            </a:r>
            <a:r>
              <a:rPr lang="en-US" altLang="zh-TW" dirty="0" smtClean="0"/>
              <a:t>a</a:t>
            </a:r>
            <a:r>
              <a:rPr lang="zh-TW" altLang="en-US" dirty="0" smtClean="0"/>
              <a:t> </a:t>
            </a:r>
            <a:r>
              <a:rPr lang="en-US" altLang="zh-TW" dirty="0"/>
              <a:t>blackboard in the shop that says how many cups are paid for and how many </a:t>
            </a:r>
            <a:r>
              <a:rPr lang="en-US" altLang="zh-TW" dirty="0" smtClean="0"/>
              <a:t>have </a:t>
            </a:r>
            <a:r>
              <a:rPr lang="en-US" altLang="zh-TW" dirty="0"/>
              <a:t>been given out. </a:t>
            </a:r>
            <a:endParaRPr lang="en-US" altLang="zh-TW" dirty="0" smtClean="0"/>
          </a:p>
          <a:p>
            <a:r>
              <a:rPr lang="en-US" altLang="zh-TW" dirty="0" smtClean="0"/>
              <a:t>Eric</a:t>
            </a:r>
            <a:r>
              <a:rPr lang="en-US" altLang="zh-TW" dirty="0"/>
              <a:t>: But how will they know who to give? Anyone can ask for it, even if they’re not poor. </a:t>
            </a:r>
            <a:endParaRPr lang="en-US" altLang="zh-TW" dirty="0" smtClean="0"/>
          </a:p>
          <a:p>
            <a:r>
              <a:rPr lang="en-US" altLang="zh-TW" dirty="0" smtClean="0"/>
              <a:t>Josh</a:t>
            </a:r>
            <a:r>
              <a:rPr lang="en-US" altLang="zh-TW" dirty="0"/>
              <a:t>: True, but then I guess they’ll just have to believe in people. </a:t>
            </a:r>
            <a:endParaRPr lang="en-US" altLang="zh-TW" dirty="0" smtClean="0"/>
          </a:p>
          <a:p>
            <a:r>
              <a:rPr lang="en-US" altLang="zh-TW" dirty="0" smtClean="0"/>
              <a:t>Eric</a:t>
            </a:r>
            <a:r>
              <a:rPr lang="en-US" altLang="zh-TW" dirty="0"/>
              <a:t>: Perhaps. But will poor people go and ask for a free coffee? Won’t they </a:t>
            </a:r>
            <a:r>
              <a:rPr lang="en-US" altLang="zh-TW" dirty="0" smtClean="0"/>
              <a:t>worry</a:t>
            </a:r>
            <a:r>
              <a:rPr lang="zh-TW" altLang="en-US" dirty="0" smtClean="0"/>
              <a:t> </a:t>
            </a:r>
            <a:r>
              <a:rPr lang="en-US" altLang="zh-TW" dirty="0"/>
              <a:t>about losing face? Josh: Why do you always say </a:t>
            </a:r>
            <a:r>
              <a:rPr lang="en-US" altLang="zh-TW" u="sng" dirty="0"/>
              <a:t>things like that</a:t>
            </a:r>
            <a:r>
              <a:rPr lang="en-US" altLang="zh-TW" dirty="0"/>
              <a:t>? </a:t>
            </a:r>
            <a:endParaRPr lang="en-US" altLang="zh-TW" dirty="0" smtClean="0"/>
          </a:p>
          <a:p>
            <a:r>
              <a:rPr lang="en-US" altLang="zh-TW" dirty="0" smtClean="0"/>
              <a:t>Eric</a:t>
            </a:r>
            <a:r>
              <a:rPr lang="en-US" altLang="zh-TW" dirty="0"/>
              <a:t>: Well, it may happen. </a:t>
            </a:r>
            <a:endParaRPr lang="en-US" altLang="zh-TW" dirty="0" smtClean="0"/>
          </a:p>
          <a:p>
            <a:r>
              <a:rPr lang="en-US" altLang="zh-TW" dirty="0" smtClean="0"/>
              <a:t>Josh</a:t>
            </a:r>
            <a:r>
              <a:rPr lang="en-US" altLang="zh-TW" dirty="0"/>
              <a:t>: Yeah, I know, but I still think it’s a good thing to do, and it gets people to care </a:t>
            </a:r>
            <a:r>
              <a:rPr lang="en-US" altLang="zh-TW" dirty="0" smtClean="0"/>
              <a:t>about </a:t>
            </a:r>
            <a:r>
              <a:rPr lang="en-US" altLang="zh-TW" dirty="0"/>
              <a:t>others.</a:t>
            </a:r>
            <a:endParaRPr lang="zh-TW" altLang="en-US" dirty="0"/>
          </a:p>
        </p:txBody>
      </p:sp>
    </p:spTree>
    <p:extLst>
      <p:ext uri="{BB962C8B-B14F-4D97-AF65-F5344CB8AC3E}">
        <p14:creationId xmlns:p14="http://schemas.microsoft.com/office/powerpoint/2010/main" val="1699080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83763" y="1636296"/>
            <a:ext cx="10178322" cy="4628308"/>
          </a:xfrm>
        </p:spPr>
        <p:txBody>
          <a:bodyPr/>
          <a:lstStyle/>
          <a:p>
            <a:r>
              <a:rPr lang="en-US" altLang="zh-TW" dirty="0" smtClean="0"/>
              <a:t>(  A  )What </a:t>
            </a:r>
            <a:r>
              <a:rPr lang="en-US" altLang="zh-TW" dirty="0"/>
              <a:t>does </a:t>
            </a:r>
            <a:r>
              <a:rPr lang="en-US" altLang="zh-TW" u="sng" dirty="0"/>
              <a:t>things like that </a:t>
            </a:r>
            <a:r>
              <a:rPr lang="en-US" altLang="zh-TW" dirty="0"/>
              <a:t>mean? (A) Problems about the free coffee plan. (B) Trouble for people who go to Flora Café. (C) Ways to make the free coffee plan successful. (D) Good things free coffee will bring to Flora Café. </a:t>
            </a:r>
            <a:endParaRPr lang="en-US" altLang="zh-TW" dirty="0" smtClean="0"/>
          </a:p>
          <a:p>
            <a:r>
              <a:rPr lang="en-US" altLang="zh-TW" dirty="0" smtClean="0"/>
              <a:t>(  A  )What </a:t>
            </a:r>
            <a:r>
              <a:rPr lang="en-US" altLang="zh-TW" dirty="0"/>
              <a:t>can we learn about Josh and Eric? (A) Josh was not able to change Eric’s mind about free coffee. (B) Eric has more hope for the free coffee plan than Josh does. (C) They found a way to make people feel OK to take free coffee. (D) They do not know whether Flora Café will do business honestly. </a:t>
            </a:r>
            <a:endParaRPr lang="en-US" altLang="zh-TW" dirty="0" smtClean="0"/>
          </a:p>
          <a:p>
            <a:r>
              <a:rPr lang="en-US" altLang="zh-TW" dirty="0" smtClean="0"/>
              <a:t>(  D  )What </a:t>
            </a:r>
            <a:r>
              <a:rPr lang="en-US" altLang="zh-TW" dirty="0"/>
              <a:t>do we know about Flora Café from the dialogue? (A) It has a way to know who really is poor. (B) Free coffee has brought it more business. (C) People pay less for free coffee than other coffee. (D) Its blackboard shows if there are free coffees to be taken.</a:t>
            </a:r>
            <a:endParaRPr lang="zh-TW" altLang="en-US" dirty="0"/>
          </a:p>
        </p:txBody>
      </p:sp>
    </p:spTree>
    <p:extLst>
      <p:ext uri="{BB962C8B-B14F-4D97-AF65-F5344CB8AC3E}">
        <p14:creationId xmlns:p14="http://schemas.microsoft.com/office/powerpoint/2010/main" val="2190895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685803"/>
            <a:ext cx="10178322" cy="1492132"/>
          </a:xfrm>
        </p:spPr>
        <p:txBody>
          <a:bodyPr>
            <a:noAutofit/>
          </a:bodyPr>
          <a:lstStyle/>
          <a:p>
            <a:r>
              <a:rPr lang="en-US" altLang="zh-TW" sz="4000" b="1" dirty="0"/>
              <a:t>Feeling Stressed? This 'Anger Room' in Beijing May Help</a:t>
            </a:r>
            <a:endParaRPr lang="zh-TW" altLang="en-US" sz="2400" dirty="0"/>
          </a:p>
        </p:txBody>
      </p:sp>
      <p:sp>
        <p:nvSpPr>
          <p:cNvPr id="3" name="內容版面配置區 2"/>
          <p:cNvSpPr>
            <a:spLocks noGrp="1"/>
          </p:cNvSpPr>
          <p:nvPr>
            <p:ph idx="1"/>
          </p:nvPr>
        </p:nvSpPr>
        <p:spPr>
          <a:xfrm>
            <a:off x="1251678" y="2177935"/>
            <a:ext cx="10178322" cy="2851265"/>
          </a:xfrm>
        </p:spPr>
        <p:txBody>
          <a:bodyPr>
            <a:normAutofit/>
          </a:bodyPr>
          <a:lstStyle/>
          <a:p>
            <a:pPr marL="0" indent="0">
              <a:buNone/>
            </a:pPr>
            <a:r>
              <a:rPr lang="en-US" altLang="zh-TW" sz="2800" dirty="0"/>
              <a:t>Living in a big city like Beijing, with a population of over 20 million people, can be stressful at times. Thankfully, there is a perfect place in the Chinese capital to blow off steam and relieve some of that stress — an anger room.</a:t>
            </a:r>
            <a:endParaRPr lang="zh-TW" altLang="en-US" sz="3200" dirty="0"/>
          </a:p>
        </p:txBody>
      </p:sp>
      <p:sp>
        <p:nvSpPr>
          <p:cNvPr id="4" name="文字方塊 3"/>
          <p:cNvSpPr txBox="1"/>
          <p:nvPr/>
        </p:nvSpPr>
        <p:spPr>
          <a:xfrm>
            <a:off x="1251678" y="5486400"/>
            <a:ext cx="10178322" cy="369332"/>
          </a:xfrm>
          <a:prstGeom prst="rect">
            <a:avLst/>
          </a:prstGeom>
          <a:noFill/>
        </p:spPr>
        <p:txBody>
          <a:bodyPr wrap="square" rtlCol="0">
            <a:spAutoFit/>
          </a:bodyPr>
          <a:lstStyle/>
          <a:p>
            <a:r>
              <a:rPr lang="en-US" altLang="zh-TW" dirty="0" smtClean="0"/>
              <a:t>Population </a:t>
            </a:r>
            <a:r>
              <a:rPr lang="zh-TW" altLang="en-US" dirty="0" smtClean="0"/>
              <a:t>人口       </a:t>
            </a:r>
            <a:r>
              <a:rPr lang="en-US" altLang="zh-TW" dirty="0" smtClean="0"/>
              <a:t>Stressful </a:t>
            </a:r>
            <a:r>
              <a:rPr lang="zh-TW" altLang="en-US" dirty="0" smtClean="0"/>
              <a:t>壓力大         </a:t>
            </a:r>
            <a:r>
              <a:rPr lang="en-US" altLang="zh-TW" dirty="0" smtClean="0"/>
              <a:t>Blow off steam </a:t>
            </a:r>
            <a:r>
              <a:rPr lang="zh-TW" altLang="en-US" dirty="0" smtClean="0"/>
              <a:t>發洩怒氣        </a:t>
            </a:r>
            <a:r>
              <a:rPr lang="en-US" altLang="zh-TW" dirty="0" smtClean="0"/>
              <a:t>Relieve </a:t>
            </a:r>
            <a:r>
              <a:rPr lang="zh-TW" altLang="en-US" dirty="0" smtClean="0"/>
              <a:t>釋放</a:t>
            </a:r>
            <a:endParaRPr lang="en-US" altLang="zh-TW" dirty="0" smtClean="0"/>
          </a:p>
        </p:txBody>
      </p:sp>
    </p:spTree>
    <p:extLst>
      <p:ext uri="{BB962C8B-B14F-4D97-AF65-F5344CB8AC3E}">
        <p14:creationId xmlns:p14="http://schemas.microsoft.com/office/powerpoint/2010/main" val="1458119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51678" y="1130531"/>
            <a:ext cx="10178322" cy="4749061"/>
          </a:xfrm>
        </p:spPr>
        <p:txBody>
          <a:bodyPr>
            <a:normAutofit/>
          </a:bodyPr>
          <a:lstStyle/>
          <a:p>
            <a:pPr marL="0" indent="0">
              <a:buNone/>
            </a:pPr>
            <a:r>
              <a:rPr lang="en-US" altLang="zh-TW" sz="2800" dirty="0"/>
              <a:t>Smash, the first anger room in Beijing, is equipped with baseball bats and hammers that customers can use to break plates, wine bottles, TVs, computers and more, all while listening to music of their choice.</a:t>
            </a:r>
          </a:p>
          <a:p>
            <a:pPr marL="0" indent="0">
              <a:buNone/>
            </a:pPr>
            <a:r>
              <a:rPr lang="en-US" altLang="zh-TW" sz="2800" dirty="0"/>
              <a:t>The founders, however, point out that the goal of Smash is not to promote violence, but to help people reduce stress and anger in a safe environment.</a:t>
            </a:r>
          </a:p>
          <a:p>
            <a:pPr marL="0" indent="0">
              <a:buNone/>
            </a:pPr>
            <a:r>
              <a:rPr lang="en-US" altLang="zh-TW" sz="2800" dirty="0"/>
              <a:t>Visitors must wear protective gear, and are welcome to bring things they want to destroy.</a:t>
            </a:r>
          </a:p>
          <a:p>
            <a:endParaRPr lang="zh-TW" altLang="en-US" sz="3200" dirty="0"/>
          </a:p>
        </p:txBody>
      </p:sp>
      <p:sp>
        <p:nvSpPr>
          <p:cNvPr id="4" name="文字方塊 3"/>
          <p:cNvSpPr txBox="1"/>
          <p:nvPr/>
        </p:nvSpPr>
        <p:spPr>
          <a:xfrm>
            <a:off x="1429789" y="5552902"/>
            <a:ext cx="9052560" cy="369332"/>
          </a:xfrm>
          <a:prstGeom prst="rect">
            <a:avLst/>
          </a:prstGeom>
          <a:noFill/>
        </p:spPr>
        <p:txBody>
          <a:bodyPr wrap="square" rtlCol="0">
            <a:spAutoFit/>
          </a:bodyPr>
          <a:lstStyle/>
          <a:p>
            <a:r>
              <a:rPr lang="en-US" altLang="zh-TW" dirty="0" smtClean="0"/>
              <a:t>Bat </a:t>
            </a:r>
            <a:r>
              <a:rPr lang="zh-TW" altLang="en-US" dirty="0" smtClean="0"/>
              <a:t>球棒      </a:t>
            </a:r>
            <a:r>
              <a:rPr lang="en-US" altLang="zh-TW" dirty="0" smtClean="0"/>
              <a:t>Hammer </a:t>
            </a:r>
            <a:r>
              <a:rPr lang="zh-TW" altLang="en-US" dirty="0" smtClean="0"/>
              <a:t>鐵鎚       </a:t>
            </a:r>
            <a:r>
              <a:rPr lang="en-US" altLang="zh-TW" dirty="0" smtClean="0"/>
              <a:t>Founder </a:t>
            </a:r>
            <a:r>
              <a:rPr lang="zh-TW" altLang="en-US" dirty="0" smtClean="0"/>
              <a:t>創辦人         </a:t>
            </a:r>
            <a:r>
              <a:rPr lang="en-US" altLang="zh-TW" dirty="0" smtClean="0"/>
              <a:t>Promote </a:t>
            </a:r>
            <a:r>
              <a:rPr lang="zh-TW" altLang="en-US" dirty="0" smtClean="0"/>
              <a:t>宣揚        </a:t>
            </a:r>
            <a:r>
              <a:rPr lang="en-US" altLang="zh-TW" dirty="0" smtClean="0"/>
              <a:t>Gear </a:t>
            </a:r>
            <a:r>
              <a:rPr lang="zh-TW" altLang="en-US" dirty="0" smtClean="0"/>
              <a:t>裝置</a:t>
            </a:r>
            <a:endParaRPr lang="en-US" altLang="zh-TW" dirty="0" smtClean="0"/>
          </a:p>
        </p:txBody>
      </p:sp>
    </p:spTree>
    <p:extLst>
      <p:ext uri="{BB962C8B-B14F-4D97-AF65-F5344CB8AC3E}">
        <p14:creationId xmlns:p14="http://schemas.microsoft.com/office/powerpoint/2010/main" val="306656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99805" y="842211"/>
            <a:ext cx="10178322" cy="4531894"/>
          </a:xfrm>
        </p:spPr>
        <p:txBody>
          <a:bodyPr>
            <a:normAutofit/>
          </a:bodyPr>
          <a:lstStyle/>
          <a:p>
            <a:pPr marL="0" indent="0">
              <a:buNone/>
            </a:pPr>
            <a:r>
              <a:rPr lang="en-US" altLang="zh-TW" sz="2800" dirty="0"/>
              <a:t>“A woman brought all her wedding photos here, and she smashed them all,” says </a:t>
            </a:r>
            <a:r>
              <a:rPr lang="en-US" altLang="zh-TW" sz="2800" dirty="0" err="1"/>
              <a:t>Jin</a:t>
            </a:r>
            <a:r>
              <a:rPr lang="en-US" altLang="zh-TW" sz="2800" dirty="0"/>
              <a:t> </a:t>
            </a:r>
            <a:r>
              <a:rPr lang="en-US" altLang="zh-TW" sz="2800" dirty="0" err="1"/>
              <a:t>Meng</a:t>
            </a:r>
            <a:r>
              <a:rPr lang="en-US" altLang="zh-TW" sz="2800" dirty="0"/>
              <a:t>, who co-founded Smash with her friends in September 2018.</a:t>
            </a:r>
          </a:p>
          <a:p>
            <a:pPr marL="0" indent="0">
              <a:buNone/>
            </a:pPr>
            <a:r>
              <a:rPr lang="en-US" altLang="zh-TW" sz="2800" dirty="0"/>
              <a:t>“Every time when we come across cases like this, it makes us believe that we've provided a safe place for people to let out negative energy. And we are happy about that."</a:t>
            </a:r>
          </a:p>
          <a:p>
            <a:pPr marL="0" indent="0">
              <a:buNone/>
            </a:pPr>
            <a:r>
              <a:rPr lang="en-US" altLang="zh-TW" sz="2800" dirty="0"/>
              <a:t>Manager </a:t>
            </a:r>
            <a:r>
              <a:rPr lang="en-US" altLang="zh-TW" sz="2800" dirty="0" err="1"/>
              <a:t>Zhuo</a:t>
            </a:r>
            <a:r>
              <a:rPr lang="en-US" altLang="zh-TW" sz="2800" dirty="0"/>
              <a:t> </a:t>
            </a:r>
            <a:r>
              <a:rPr lang="en-US" altLang="zh-TW" sz="2800" dirty="0" err="1"/>
              <a:t>Hanjing</a:t>
            </a:r>
            <a:r>
              <a:rPr lang="en-US" altLang="zh-TW" sz="2800" dirty="0"/>
              <a:t> says that for some reason people like smashing TVs the most.</a:t>
            </a:r>
          </a:p>
        </p:txBody>
      </p:sp>
      <p:sp>
        <p:nvSpPr>
          <p:cNvPr id="4" name="文字方塊 3"/>
          <p:cNvSpPr txBox="1"/>
          <p:nvPr/>
        </p:nvSpPr>
        <p:spPr>
          <a:xfrm>
            <a:off x="1299805" y="5374105"/>
            <a:ext cx="10178322" cy="369332"/>
          </a:xfrm>
          <a:prstGeom prst="rect">
            <a:avLst/>
          </a:prstGeom>
          <a:noFill/>
        </p:spPr>
        <p:txBody>
          <a:bodyPr wrap="square" rtlCol="0">
            <a:spAutoFit/>
          </a:bodyPr>
          <a:lstStyle/>
          <a:p>
            <a:r>
              <a:rPr lang="en-US" altLang="zh-TW" dirty="0" smtClean="0"/>
              <a:t>Cases </a:t>
            </a:r>
            <a:r>
              <a:rPr lang="zh-TW" altLang="en-US" dirty="0" smtClean="0"/>
              <a:t>案例      </a:t>
            </a:r>
            <a:r>
              <a:rPr lang="en-US" altLang="zh-TW" dirty="0" smtClean="0"/>
              <a:t>Negative </a:t>
            </a:r>
            <a:r>
              <a:rPr lang="zh-TW" altLang="en-US" dirty="0" smtClean="0"/>
              <a:t>負面的</a:t>
            </a:r>
            <a:endParaRPr lang="zh-TW" altLang="en-US" dirty="0"/>
          </a:p>
        </p:txBody>
      </p:sp>
    </p:spTree>
    <p:extLst>
      <p:ext uri="{BB962C8B-B14F-4D97-AF65-F5344CB8AC3E}">
        <p14:creationId xmlns:p14="http://schemas.microsoft.com/office/powerpoint/2010/main" val="194436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793869"/>
            <a:ext cx="10178322" cy="1492132"/>
          </a:xfrm>
        </p:spPr>
        <p:txBody>
          <a:bodyPr/>
          <a:lstStyle/>
          <a:p>
            <a:r>
              <a:rPr lang="zh-TW" altLang="en-US" b="1" dirty="0" smtClean="0"/>
              <a:t>國</a:t>
            </a:r>
            <a:r>
              <a:rPr lang="zh-TW" altLang="en-US" b="1" dirty="0"/>
              <a:t>文</a:t>
            </a:r>
            <a:r>
              <a:rPr lang="zh-TW" altLang="en-US" b="1" dirty="0" smtClean="0"/>
              <a:t>練習題</a:t>
            </a:r>
            <a:endParaRPr lang="zh-TW" altLang="en-US" b="1" dirty="0"/>
          </a:p>
        </p:txBody>
      </p:sp>
      <p:sp>
        <p:nvSpPr>
          <p:cNvPr id="3" name="內容版面配置區 2"/>
          <p:cNvSpPr>
            <a:spLocks noGrp="1"/>
          </p:cNvSpPr>
          <p:nvPr>
            <p:ph idx="1"/>
          </p:nvPr>
        </p:nvSpPr>
        <p:spPr>
          <a:xfrm>
            <a:off x="1251678" y="2022231"/>
            <a:ext cx="10178322" cy="4739054"/>
          </a:xfrm>
        </p:spPr>
        <p:txBody>
          <a:bodyPr>
            <a:normAutofit/>
          </a:bodyPr>
          <a:lstStyle/>
          <a:p>
            <a:r>
              <a:rPr lang="en-US" altLang="zh-TW" dirty="0" smtClean="0"/>
              <a:t>(</a:t>
            </a:r>
            <a:r>
              <a:rPr lang="zh-TW" altLang="en-US" dirty="0" smtClean="0"/>
              <a:t>  </a:t>
            </a:r>
            <a:r>
              <a:rPr lang="en-US" altLang="zh-TW" dirty="0" smtClean="0"/>
              <a:t>C</a:t>
            </a:r>
            <a:r>
              <a:rPr lang="zh-TW" altLang="en-US" dirty="0" smtClean="0"/>
              <a:t>  </a:t>
            </a:r>
            <a:r>
              <a:rPr lang="en-US" altLang="zh-TW" dirty="0" smtClean="0"/>
              <a:t>)</a:t>
            </a:r>
            <a:r>
              <a:rPr lang="zh-TW" altLang="en-US" dirty="0" smtClean="0"/>
              <a:t>「</a:t>
            </a:r>
            <a:r>
              <a:rPr lang="zh-TW" altLang="en-US" dirty="0"/>
              <a:t>我寧願去品嘗辛辣的憤怒，憤怒潑辣中仍不失狂放的熱情□我也寧願去深深咀 嚼苦味，苦味中還有深沉的傷痛與悲哀，可以痛定思痛，有猛省的作用□唯獨 酸腐，只有餿臭敗壞一途，是生命最無意義的浪費啊□」文中缺空處，依序填 入下列哪一組標點符號最恰當？ </a:t>
            </a:r>
            <a:r>
              <a:rPr lang="en-US" altLang="zh-TW" dirty="0"/>
              <a:t>(A) </a:t>
            </a:r>
            <a:r>
              <a:rPr lang="zh-TW" altLang="en-US" dirty="0"/>
              <a:t>， ： </a:t>
            </a:r>
            <a:r>
              <a:rPr lang="en-US" altLang="zh-TW" dirty="0"/>
              <a:t>―― (B) </a:t>
            </a:r>
            <a:r>
              <a:rPr lang="zh-TW" altLang="en-US" dirty="0"/>
              <a:t>， ； </a:t>
            </a:r>
            <a:r>
              <a:rPr lang="en-US" altLang="zh-TW" dirty="0"/>
              <a:t>…… (C) </a:t>
            </a:r>
            <a:r>
              <a:rPr lang="zh-TW" altLang="en-US" dirty="0"/>
              <a:t>； 。 ！ </a:t>
            </a:r>
            <a:r>
              <a:rPr lang="en-US" altLang="zh-TW" dirty="0"/>
              <a:t>(D) </a:t>
            </a:r>
            <a:r>
              <a:rPr lang="zh-TW" altLang="en-US" dirty="0" smtClean="0"/>
              <a:t>； ， ？</a:t>
            </a:r>
            <a:endParaRPr lang="en-US" altLang="zh-TW" dirty="0" smtClean="0"/>
          </a:p>
          <a:p>
            <a:r>
              <a:rPr lang="en-US" altLang="zh-TW" dirty="0" smtClean="0"/>
              <a:t>(</a:t>
            </a:r>
            <a:r>
              <a:rPr lang="zh-TW" altLang="en-US" dirty="0" smtClean="0"/>
              <a:t>  </a:t>
            </a:r>
            <a:r>
              <a:rPr lang="en-US" altLang="zh-TW" dirty="0"/>
              <a:t>B</a:t>
            </a:r>
            <a:r>
              <a:rPr lang="zh-TW" altLang="en-US" dirty="0" smtClean="0"/>
              <a:t>  </a:t>
            </a:r>
            <a:r>
              <a:rPr lang="en-US" altLang="zh-TW" dirty="0" smtClean="0"/>
              <a:t>)</a:t>
            </a:r>
            <a:r>
              <a:rPr lang="zh-TW" altLang="en-US" dirty="0" smtClean="0"/>
              <a:t>下列</a:t>
            </a:r>
            <a:r>
              <a:rPr lang="zh-TW" altLang="en-US" dirty="0"/>
              <a:t>文句中的連詞，何者使用最恰當？ </a:t>
            </a:r>
            <a:r>
              <a:rPr lang="en-US" altLang="zh-TW" dirty="0"/>
              <a:t>(A)</a:t>
            </a:r>
            <a:r>
              <a:rPr lang="zh-TW" altLang="en-US" dirty="0"/>
              <a:t>只要腳踏實地工作，才能獲得最後成功 </a:t>
            </a:r>
            <a:r>
              <a:rPr lang="en-US" altLang="zh-TW" dirty="0"/>
              <a:t>(B)</a:t>
            </a:r>
            <a:r>
              <a:rPr lang="zh-TW" altLang="en-US" dirty="0"/>
              <a:t>即使你現在願意這樣做，對方也未必會感激 </a:t>
            </a:r>
            <a:r>
              <a:rPr lang="en-US" altLang="zh-TW" dirty="0"/>
              <a:t>(C)</a:t>
            </a:r>
            <a:r>
              <a:rPr lang="zh-TW" altLang="en-US" dirty="0"/>
              <a:t>與其思考如何克服現實，反而思考如何接受現實 </a:t>
            </a:r>
            <a:r>
              <a:rPr lang="en-US" altLang="zh-TW" dirty="0"/>
              <a:t>(D)</a:t>
            </a:r>
            <a:r>
              <a:rPr lang="zh-TW" altLang="en-US" dirty="0"/>
              <a:t>他不但精通英、日語，更何況德語也說得十分</a:t>
            </a:r>
            <a:r>
              <a:rPr lang="zh-TW" altLang="en-US" dirty="0" smtClean="0"/>
              <a:t>流利</a:t>
            </a:r>
            <a:endParaRPr lang="en-US" altLang="zh-TW" dirty="0" smtClean="0"/>
          </a:p>
          <a:p>
            <a:r>
              <a:rPr lang="en-US" altLang="zh-TW" dirty="0" smtClean="0"/>
              <a:t>(</a:t>
            </a:r>
            <a:r>
              <a:rPr lang="zh-TW" altLang="en-US" dirty="0" smtClean="0"/>
              <a:t>  </a:t>
            </a:r>
            <a:r>
              <a:rPr lang="en-US" altLang="zh-TW" dirty="0" smtClean="0"/>
              <a:t>A</a:t>
            </a:r>
            <a:r>
              <a:rPr lang="zh-TW" altLang="en-US" dirty="0" smtClean="0"/>
              <a:t>  </a:t>
            </a:r>
            <a:r>
              <a:rPr lang="en-US" altLang="zh-TW" dirty="0" smtClean="0"/>
              <a:t>)</a:t>
            </a:r>
            <a:r>
              <a:rPr lang="zh-TW" altLang="en-US" dirty="0" smtClean="0"/>
              <a:t>「</a:t>
            </a:r>
            <a:r>
              <a:rPr lang="zh-TW" altLang="en-US" dirty="0"/>
              <a:t>整個寒假，都不見你的□□。古人說：</a:t>
            </a:r>
            <a:r>
              <a:rPr lang="en-US" altLang="zh-TW" dirty="0"/>
              <a:t>『</a:t>
            </a:r>
            <a:r>
              <a:rPr lang="zh-TW" altLang="en-US" dirty="0"/>
              <a:t>衣帶漸寬終不悔，為伊消得人憔 悴</a:t>
            </a:r>
            <a:r>
              <a:rPr lang="en-US" altLang="zh-TW" dirty="0"/>
              <a:t>』</a:t>
            </a:r>
            <a:r>
              <a:rPr lang="zh-TW" altLang="en-US" dirty="0"/>
              <a:t>，如今我深深體會了。這段日子來□□見我失魂落魄的樣子，責罵我 □□□□，但我不管，我相信</a:t>
            </a:r>
            <a:r>
              <a:rPr lang="en-US" altLang="zh-TW" dirty="0"/>
              <a:t>『</a:t>
            </a:r>
            <a:r>
              <a:rPr lang="zh-TW" altLang="en-US" dirty="0"/>
              <a:t>精誠所至，金石為開</a:t>
            </a:r>
            <a:r>
              <a:rPr lang="en-US" altLang="zh-TW" dirty="0"/>
              <a:t>』……</a:t>
            </a:r>
            <a:r>
              <a:rPr lang="zh-TW" altLang="en-US" dirty="0"/>
              <a:t>」這是一封未完成 的情書，缺空處填入下列哪一組詞語最恰當？ </a:t>
            </a:r>
            <a:r>
              <a:rPr lang="en-US" altLang="zh-TW" dirty="0"/>
              <a:t>(A)</a:t>
            </a:r>
            <a:r>
              <a:rPr lang="zh-TW" altLang="en-US" dirty="0"/>
              <a:t>倩影／家父／作繭自縛 </a:t>
            </a:r>
            <a:r>
              <a:rPr lang="en-US" altLang="zh-TW" dirty="0"/>
              <a:t>(B)</a:t>
            </a:r>
            <a:r>
              <a:rPr lang="zh-TW" altLang="en-US" dirty="0"/>
              <a:t>行蹤／先母／籠中之鳥 </a:t>
            </a:r>
            <a:r>
              <a:rPr lang="en-US" altLang="zh-TW" dirty="0"/>
              <a:t>(C)</a:t>
            </a:r>
            <a:r>
              <a:rPr lang="zh-TW" altLang="en-US" dirty="0"/>
              <a:t>龍顏／家慈／困獸猶鬥 </a:t>
            </a:r>
            <a:r>
              <a:rPr lang="en-US" altLang="zh-TW" dirty="0"/>
              <a:t>(D)</a:t>
            </a:r>
            <a:r>
              <a:rPr lang="zh-TW" altLang="en-US" dirty="0"/>
              <a:t>花容／先嚴／脫韁野馬</a:t>
            </a:r>
          </a:p>
        </p:txBody>
      </p:sp>
    </p:spTree>
    <p:extLst>
      <p:ext uri="{BB962C8B-B14F-4D97-AF65-F5344CB8AC3E}">
        <p14:creationId xmlns:p14="http://schemas.microsoft.com/office/powerpoint/2010/main" val="2818176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51678" y="998403"/>
            <a:ext cx="10178322" cy="4798937"/>
          </a:xfrm>
        </p:spPr>
        <p:txBody>
          <a:bodyPr>
            <a:normAutofit/>
          </a:bodyPr>
          <a:lstStyle/>
          <a:p>
            <a:pPr marL="0" indent="0">
              <a:buNone/>
            </a:pPr>
            <a:r>
              <a:rPr lang="en-US" altLang="zh-TW" sz="2800" dirty="0"/>
              <a:t>Half an hour in the anger room normally costs about $23, but the price varies depending on the objects customers want to destroy. Around 600 people visit Smash each month, the owners say.</a:t>
            </a:r>
          </a:p>
          <a:p>
            <a:pPr marL="0" indent="0">
              <a:buNone/>
            </a:pPr>
            <a:r>
              <a:rPr lang="en-US" altLang="zh-TW" sz="2800" dirty="0"/>
              <a:t>Beijing is not the only place where you can pay money to break things. Similar anger rooms — or rage rooms, as they are also called — exist in many countries around the world. The US has around 60, according to CNN.</a:t>
            </a:r>
          </a:p>
        </p:txBody>
      </p:sp>
      <p:sp>
        <p:nvSpPr>
          <p:cNvPr id="4" name="文字方塊 3"/>
          <p:cNvSpPr txBox="1"/>
          <p:nvPr/>
        </p:nvSpPr>
        <p:spPr>
          <a:xfrm>
            <a:off x="1251678" y="5612674"/>
            <a:ext cx="9867207" cy="369332"/>
          </a:xfrm>
          <a:prstGeom prst="rect">
            <a:avLst/>
          </a:prstGeom>
          <a:noFill/>
        </p:spPr>
        <p:txBody>
          <a:bodyPr wrap="square" rtlCol="0">
            <a:spAutoFit/>
          </a:bodyPr>
          <a:lstStyle/>
          <a:p>
            <a:r>
              <a:rPr lang="en-US" altLang="zh-TW" dirty="0" smtClean="0"/>
              <a:t>Normally </a:t>
            </a:r>
            <a:r>
              <a:rPr lang="zh-TW" altLang="en-US" dirty="0" smtClean="0"/>
              <a:t>正常來說       </a:t>
            </a:r>
            <a:r>
              <a:rPr lang="en-US" altLang="zh-TW" dirty="0" smtClean="0"/>
              <a:t>Varies </a:t>
            </a:r>
            <a:r>
              <a:rPr lang="zh-TW" altLang="en-US" dirty="0" smtClean="0"/>
              <a:t>變化      </a:t>
            </a:r>
            <a:r>
              <a:rPr lang="en-US" altLang="zh-TW" dirty="0" smtClean="0"/>
              <a:t>Rage </a:t>
            </a:r>
            <a:r>
              <a:rPr lang="zh-TW" altLang="en-US" dirty="0" smtClean="0"/>
              <a:t>暴怒</a:t>
            </a:r>
            <a:endParaRPr lang="zh-TW" altLang="en-US" dirty="0"/>
          </a:p>
        </p:txBody>
      </p:sp>
    </p:spTree>
    <p:extLst>
      <p:ext uri="{BB962C8B-B14F-4D97-AF65-F5344CB8AC3E}">
        <p14:creationId xmlns:p14="http://schemas.microsoft.com/office/powerpoint/2010/main" val="942433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66698" y="2531805"/>
            <a:ext cx="11358438" cy="2601668"/>
          </a:xfrm>
        </p:spPr>
        <p:txBody>
          <a:bodyPr>
            <a:normAutofit/>
          </a:bodyPr>
          <a:lstStyle/>
          <a:p>
            <a:r>
              <a:rPr lang="zh-TW" altLang="en-US" sz="6600" dirty="0" smtClean="0">
                <a:latin typeface="+mj-ea"/>
              </a:rPr>
              <a:t>最後一節課下課拉</a:t>
            </a:r>
            <a:r>
              <a:rPr lang="en-US" altLang="zh-TW" sz="6600" dirty="0" smtClean="0">
                <a:latin typeface="+mj-ea"/>
              </a:rPr>
              <a:t>//</a:t>
            </a:r>
            <a:br>
              <a:rPr lang="en-US" altLang="zh-TW" sz="6600" dirty="0" smtClean="0">
                <a:latin typeface="+mj-ea"/>
              </a:rPr>
            </a:br>
            <a:r>
              <a:rPr lang="zh-TW" altLang="en-US" sz="6600" dirty="0">
                <a:latin typeface="+mj-ea"/>
              </a:rPr>
              <a:t>謝謝♡</a:t>
            </a:r>
            <a:r>
              <a:rPr lang="en-US" altLang="zh-TW" sz="6600" dirty="0">
                <a:latin typeface="+mj-ea"/>
              </a:rPr>
              <a:t>(*´∀</a:t>
            </a:r>
            <a:r>
              <a:rPr lang="zh-TW" altLang="en-US" sz="6600" dirty="0">
                <a:latin typeface="+mj-ea"/>
              </a:rPr>
              <a:t>｀*</a:t>
            </a:r>
            <a:r>
              <a:rPr lang="en-US" altLang="zh-TW" sz="6600" dirty="0">
                <a:latin typeface="+mj-ea"/>
              </a:rPr>
              <a:t>)</a:t>
            </a:r>
            <a:r>
              <a:rPr lang="zh-TW" altLang="en-US" sz="6600" dirty="0">
                <a:latin typeface="+mj-ea"/>
              </a:rPr>
              <a:t>人</a:t>
            </a:r>
            <a:r>
              <a:rPr lang="en-US" altLang="zh-TW" sz="6600" dirty="0">
                <a:latin typeface="+mj-ea"/>
              </a:rPr>
              <a:t>(*´∀</a:t>
            </a:r>
            <a:r>
              <a:rPr lang="zh-TW" altLang="en-US" sz="6600" dirty="0">
                <a:latin typeface="+mj-ea"/>
              </a:rPr>
              <a:t>｀*</a:t>
            </a:r>
            <a:r>
              <a:rPr lang="en-US" altLang="zh-TW" sz="6600" dirty="0">
                <a:latin typeface="+mj-ea"/>
              </a:rPr>
              <a:t>)♡</a:t>
            </a:r>
            <a:endParaRPr lang="zh-TW" altLang="en-US" sz="6600" dirty="0">
              <a:latin typeface="+mj-ea"/>
            </a:endParaRPr>
          </a:p>
        </p:txBody>
      </p:sp>
    </p:spTree>
    <p:extLst>
      <p:ext uri="{BB962C8B-B14F-4D97-AF65-F5344CB8AC3E}">
        <p14:creationId xmlns:p14="http://schemas.microsoft.com/office/powerpoint/2010/main" val="3287458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66282" y="2435291"/>
            <a:ext cx="10178322" cy="1492132"/>
          </a:xfrm>
        </p:spPr>
        <p:txBody>
          <a:bodyPr>
            <a:noAutofit/>
          </a:bodyPr>
          <a:lstStyle/>
          <a:p>
            <a:r>
              <a:rPr lang="en-US" altLang="zh-TW" sz="16600" b="1" dirty="0" smtClean="0">
                <a:latin typeface="+mj-ea"/>
              </a:rPr>
              <a:t>THE</a:t>
            </a:r>
            <a:r>
              <a:rPr lang="zh-TW" altLang="en-US" sz="16600" b="1" dirty="0" smtClean="0">
                <a:latin typeface="+mj-ea"/>
              </a:rPr>
              <a:t> </a:t>
            </a:r>
            <a:r>
              <a:rPr lang="en-US" altLang="zh-TW" sz="16600" b="1" dirty="0" smtClean="0">
                <a:latin typeface="+mj-ea"/>
              </a:rPr>
              <a:t>END</a:t>
            </a:r>
            <a:endParaRPr lang="zh-TW" altLang="en-US" sz="16600" b="1" dirty="0">
              <a:latin typeface="+mj-ea"/>
            </a:endParaRPr>
          </a:p>
        </p:txBody>
      </p:sp>
    </p:spTree>
    <p:extLst>
      <p:ext uri="{BB962C8B-B14F-4D97-AF65-F5344CB8AC3E}">
        <p14:creationId xmlns:p14="http://schemas.microsoft.com/office/powerpoint/2010/main" val="2959956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51678" y="923193"/>
            <a:ext cx="10178322" cy="4956400"/>
          </a:xfrm>
        </p:spPr>
        <p:txBody>
          <a:bodyPr/>
          <a:lstStyle/>
          <a:p>
            <a:r>
              <a:rPr lang="en-US" altLang="zh-TW" dirty="0" smtClean="0"/>
              <a:t>(</a:t>
            </a:r>
            <a:r>
              <a:rPr lang="zh-TW" altLang="en-US" dirty="0" smtClean="0"/>
              <a:t>  </a:t>
            </a:r>
            <a:r>
              <a:rPr lang="en-US" altLang="zh-TW" dirty="0" smtClean="0"/>
              <a:t>A</a:t>
            </a:r>
            <a:r>
              <a:rPr lang="zh-TW" altLang="en-US" dirty="0" smtClean="0"/>
              <a:t>  </a:t>
            </a:r>
            <a:r>
              <a:rPr lang="en-US" altLang="zh-TW" dirty="0" smtClean="0"/>
              <a:t>)</a:t>
            </a:r>
            <a:r>
              <a:rPr lang="zh-TW" altLang="en-US" dirty="0" smtClean="0"/>
              <a:t>「</a:t>
            </a:r>
            <a:r>
              <a:rPr lang="zh-TW" altLang="en-US" dirty="0"/>
              <a:t>電影本身就如同造船的藍圖，而電影特效是螺絲釘，我們應該先策劃一部電 影，再依照這部電影的需求，扶植特效團隊，而不是扶植了特效團隊後，卻不 知道這個特效團隊將來要為誰工作。因此，臺灣電影產業現在面對的難題是藍 圖的問題，好劇本在哪裡？好製作案在哪裡？而不是只會埋頭苦幹，努力研發 螺絲釘，雖然這也很重要，但先有藍圖，等整個市場有起色後，再去扶植，力 量才會更大。」下列敘述何者最符合這段文字的觀點</a:t>
            </a:r>
            <a:r>
              <a:rPr lang="zh-TW" altLang="en-US" dirty="0" smtClean="0"/>
              <a:t>？</a:t>
            </a:r>
            <a:endParaRPr lang="en-US" altLang="zh-TW" dirty="0" smtClean="0"/>
          </a:p>
          <a:p>
            <a:pPr marL="0" indent="0">
              <a:buNone/>
            </a:pPr>
            <a:r>
              <a:rPr lang="zh-TW" altLang="en-US" dirty="0" smtClean="0"/>
              <a:t> </a:t>
            </a:r>
            <a:r>
              <a:rPr lang="en-US" altLang="zh-TW" dirty="0"/>
              <a:t>(A)</a:t>
            </a:r>
            <a:r>
              <a:rPr lang="zh-TW" altLang="en-US" dirty="0"/>
              <a:t>好的劇本和製作案是發展電影產業的根本 </a:t>
            </a:r>
            <a:r>
              <a:rPr lang="en-US" altLang="zh-TW" dirty="0"/>
              <a:t>(B)</a:t>
            </a:r>
            <a:r>
              <a:rPr lang="zh-TW" altLang="en-US" dirty="0"/>
              <a:t>電影要有好的特效，才能吸引廣大的觀眾 </a:t>
            </a:r>
            <a:r>
              <a:rPr lang="en-US" altLang="zh-TW" dirty="0"/>
              <a:t>(C)</a:t>
            </a:r>
            <a:r>
              <a:rPr lang="zh-TW" altLang="en-US" dirty="0"/>
              <a:t>策劃一部電影，需要先開發市場，再打造藍圖 </a:t>
            </a:r>
            <a:r>
              <a:rPr lang="en-US" altLang="zh-TW" dirty="0"/>
              <a:t>(D)</a:t>
            </a:r>
            <a:r>
              <a:rPr lang="zh-TW" altLang="en-US" dirty="0"/>
              <a:t>製作電影的過程中，每個環節都是重要的</a:t>
            </a:r>
            <a:r>
              <a:rPr lang="zh-TW" altLang="en-US" dirty="0" smtClean="0"/>
              <a:t>螺絲釘</a:t>
            </a:r>
            <a:endParaRPr lang="en-US" altLang="zh-TW" dirty="0" smtClean="0"/>
          </a:p>
          <a:p>
            <a:pPr marL="0" indent="0">
              <a:buNone/>
            </a:pPr>
            <a:endParaRPr lang="en-US" altLang="zh-TW" dirty="0" smtClean="0"/>
          </a:p>
          <a:p>
            <a:r>
              <a:rPr lang="en-US" altLang="zh-TW" dirty="0" smtClean="0"/>
              <a:t>(</a:t>
            </a:r>
            <a:r>
              <a:rPr lang="zh-TW" altLang="en-US" dirty="0" smtClean="0"/>
              <a:t>  </a:t>
            </a:r>
            <a:r>
              <a:rPr lang="en-US" altLang="zh-TW" dirty="0" smtClean="0"/>
              <a:t>B</a:t>
            </a:r>
            <a:r>
              <a:rPr lang="zh-TW" altLang="en-US" dirty="0" smtClean="0"/>
              <a:t>  </a:t>
            </a:r>
            <a:r>
              <a:rPr lang="en-US" altLang="zh-TW" dirty="0" smtClean="0"/>
              <a:t>)</a:t>
            </a:r>
            <a:r>
              <a:rPr lang="zh-TW" altLang="en-US" dirty="0" smtClean="0"/>
              <a:t>下列</a:t>
            </a:r>
            <a:r>
              <a:rPr lang="zh-TW" altLang="en-US" dirty="0"/>
              <a:t>詞語「」中的字，哪一組前後讀音相同？ </a:t>
            </a:r>
            <a:r>
              <a:rPr lang="en-US" altLang="zh-TW" dirty="0"/>
              <a:t>(A)</a:t>
            </a:r>
            <a:r>
              <a:rPr lang="zh-TW" altLang="en-US" dirty="0"/>
              <a:t>令人「咋」舌／「乍」看之下 </a:t>
            </a:r>
            <a:r>
              <a:rPr lang="en-US" altLang="zh-TW" dirty="0"/>
              <a:t>(B)</a:t>
            </a:r>
            <a:r>
              <a:rPr lang="zh-TW" altLang="en-US" dirty="0"/>
              <a:t>含「氟」牙膏／春風「拂」面 </a:t>
            </a:r>
            <a:r>
              <a:rPr lang="en-US" altLang="zh-TW" dirty="0"/>
              <a:t>(C)</a:t>
            </a:r>
            <a:r>
              <a:rPr lang="zh-TW" altLang="en-US" dirty="0"/>
              <a:t>「匍」伏前進／灌溉花「圃」 </a:t>
            </a:r>
            <a:r>
              <a:rPr lang="en-US" altLang="zh-TW" dirty="0"/>
              <a:t>(D)</a:t>
            </a:r>
            <a:r>
              <a:rPr lang="zh-TW" altLang="en-US" dirty="0"/>
              <a:t>滿目「瘡」痍／「愴」然涕下</a:t>
            </a:r>
          </a:p>
        </p:txBody>
      </p:sp>
    </p:spTree>
    <p:extLst>
      <p:ext uri="{BB962C8B-B14F-4D97-AF65-F5344CB8AC3E}">
        <p14:creationId xmlns:p14="http://schemas.microsoft.com/office/powerpoint/2010/main" val="1536362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51678" y="633046"/>
            <a:ext cx="10178322" cy="5591907"/>
          </a:xfrm>
        </p:spPr>
        <p:txBody>
          <a:bodyPr/>
          <a:lstStyle/>
          <a:p>
            <a:r>
              <a:rPr lang="en-US" altLang="zh-TW" dirty="0" smtClean="0"/>
              <a:t>(</a:t>
            </a:r>
            <a:r>
              <a:rPr lang="zh-TW" altLang="en-US" dirty="0" smtClean="0"/>
              <a:t>  </a:t>
            </a:r>
            <a:r>
              <a:rPr lang="en-US" altLang="zh-TW" dirty="0" smtClean="0"/>
              <a:t>D</a:t>
            </a:r>
            <a:r>
              <a:rPr lang="zh-TW" altLang="en-US" dirty="0" smtClean="0"/>
              <a:t>  </a:t>
            </a:r>
            <a:r>
              <a:rPr lang="en-US" altLang="zh-TW" dirty="0" smtClean="0"/>
              <a:t>)_________ </a:t>
            </a:r>
            <a:r>
              <a:rPr lang="zh-TW" altLang="en-US" dirty="0"/>
              <a:t>。螢光幕上的偶像，為了迎合「大眾」，用浮濫的口語自以為雅俗 共賞。以報紙標題為例，形容詞用「爆」，用「不行」</a:t>
            </a:r>
            <a:r>
              <a:rPr lang="en-US" altLang="zh-TW" dirty="0"/>
              <a:t>……</a:t>
            </a:r>
            <a:r>
              <a:rPr lang="zh-TW" altLang="en-US" dirty="0"/>
              <a:t>，某個東西好吃，說法 是「好吃到不行」，還有「好看到不行」、「好聽到不行」，一個「不行」，囊括 了所有的感覺。當人們不再用準確的文字描述世界時，有一天，世界的細緻之處會 不會也消失不見</a:t>
            </a:r>
            <a:r>
              <a:rPr lang="zh-TW" altLang="en-US" dirty="0" smtClean="0"/>
              <a:t>？</a:t>
            </a:r>
            <a:endParaRPr lang="en-US" altLang="zh-TW" dirty="0" smtClean="0"/>
          </a:p>
          <a:p>
            <a:pPr marL="0" indent="0">
              <a:buNone/>
            </a:pPr>
            <a:r>
              <a:rPr lang="zh-TW" altLang="en-US" dirty="0" smtClean="0"/>
              <a:t>這</a:t>
            </a:r>
            <a:r>
              <a:rPr lang="zh-TW" altLang="en-US" dirty="0"/>
              <a:t>段文字開頭畫線處點出段落要旨。據此判斷，應填入下列何者最恰當？ </a:t>
            </a:r>
            <a:r>
              <a:rPr lang="en-US" altLang="zh-TW" dirty="0"/>
              <a:t>(A)</a:t>
            </a:r>
            <a:r>
              <a:rPr lang="zh-TW" altLang="en-US" dirty="0"/>
              <a:t>偶像總能帶動風潮，使青少年趨之若鶩 </a:t>
            </a:r>
            <a:r>
              <a:rPr lang="en-US" altLang="zh-TW" dirty="0"/>
              <a:t>(B)</a:t>
            </a:r>
            <a:r>
              <a:rPr lang="zh-TW" altLang="en-US" dirty="0"/>
              <a:t>媒體已注意到生活語言有庸俗化的傾向 </a:t>
            </a:r>
            <a:r>
              <a:rPr lang="en-US" altLang="zh-TW" dirty="0"/>
              <a:t>(C)</a:t>
            </a:r>
            <a:r>
              <a:rPr lang="zh-TW" altLang="en-US" dirty="0"/>
              <a:t>文字的奧妙之處，在於能兼顧小眾與大眾的品味 </a:t>
            </a:r>
            <a:r>
              <a:rPr lang="en-US" altLang="zh-TW" dirty="0"/>
              <a:t>(D)</a:t>
            </a:r>
            <a:r>
              <a:rPr lang="zh-TW" altLang="en-US" dirty="0"/>
              <a:t>文字的口語化與粗俗化，正壞蝕我所理解的</a:t>
            </a:r>
            <a:r>
              <a:rPr lang="zh-TW" altLang="en-US" dirty="0" smtClean="0"/>
              <a:t>世界</a:t>
            </a:r>
            <a:endParaRPr lang="en-US" altLang="zh-TW" dirty="0" smtClean="0"/>
          </a:p>
          <a:p>
            <a:r>
              <a:rPr lang="en-US" altLang="zh-TW" dirty="0" smtClean="0"/>
              <a:t>(</a:t>
            </a:r>
            <a:r>
              <a:rPr lang="zh-TW" altLang="en-US" dirty="0" smtClean="0"/>
              <a:t>  </a:t>
            </a:r>
            <a:r>
              <a:rPr lang="en-US" altLang="zh-TW" dirty="0" smtClean="0"/>
              <a:t>A</a:t>
            </a:r>
            <a:r>
              <a:rPr lang="zh-TW" altLang="en-US" dirty="0" smtClean="0"/>
              <a:t>  </a:t>
            </a:r>
            <a:r>
              <a:rPr lang="en-US" altLang="zh-TW" dirty="0" smtClean="0"/>
              <a:t>)</a:t>
            </a:r>
            <a:r>
              <a:rPr lang="zh-TW" altLang="en-US" dirty="0" smtClean="0"/>
              <a:t>「</a:t>
            </a:r>
            <a:r>
              <a:rPr lang="zh-TW" altLang="en-US" dirty="0"/>
              <a:t>真正的詩是詩人的心靈，真正的船是造船者，我們倘若能把人剖開來，就能夠 在他裡面看到他的作品裡最微末的一撇一鉤的理由。」這段文字的涵義與下列 何者最接近？ </a:t>
            </a:r>
            <a:r>
              <a:rPr lang="en-US" altLang="zh-TW" dirty="0"/>
              <a:t>(A)</a:t>
            </a:r>
            <a:r>
              <a:rPr lang="zh-TW" altLang="en-US" dirty="0"/>
              <a:t>作品皆是創作者內心情志的投射 </a:t>
            </a:r>
            <a:r>
              <a:rPr lang="en-US" altLang="zh-TW" dirty="0"/>
              <a:t>(B)</a:t>
            </a:r>
            <a:r>
              <a:rPr lang="zh-TW" altLang="en-US" dirty="0"/>
              <a:t>創作心境的重要性高於呈現技巧 </a:t>
            </a:r>
            <a:r>
              <a:rPr lang="en-US" altLang="zh-TW" dirty="0"/>
              <a:t>(C)</a:t>
            </a:r>
            <a:r>
              <a:rPr lang="zh-TW" altLang="en-US" dirty="0"/>
              <a:t>藝術創作的精髓源於用心仔細觀察 </a:t>
            </a:r>
            <a:r>
              <a:rPr lang="en-US" altLang="zh-TW" dirty="0"/>
              <a:t>(D)</a:t>
            </a:r>
            <a:r>
              <a:rPr lang="zh-TW" altLang="en-US" dirty="0"/>
              <a:t>不同的創作可能有相同的內在</a:t>
            </a:r>
            <a:r>
              <a:rPr lang="zh-TW" altLang="en-US" dirty="0" smtClean="0"/>
              <a:t>精神</a:t>
            </a:r>
            <a:endParaRPr lang="en-US" altLang="zh-TW" dirty="0" smtClean="0"/>
          </a:p>
          <a:p>
            <a:r>
              <a:rPr lang="en-US" altLang="zh-TW" dirty="0" smtClean="0"/>
              <a:t>(</a:t>
            </a:r>
            <a:r>
              <a:rPr lang="zh-TW" altLang="en-US" dirty="0" smtClean="0"/>
              <a:t>  </a:t>
            </a:r>
            <a:r>
              <a:rPr lang="en-US" altLang="zh-TW" dirty="0" smtClean="0"/>
              <a:t>B</a:t>
            </a:r>
            <a:r>
              <a:rPr lang="zh-TW" altLang="en-US" dirty="0" smtClean="0"/>
              <a:t>  </a:t>
            </a:r>
            <a:r>
              <a:rPr lang="en-US" altLang="zh-TW" dirty="0" smtClean="0"/>
              <a:t>)</a:t>
            </a:r>
            <a:r>
              <a:rPr lang="zh-TW" altLang="en-US" dirty="0" smtClean="0"/>
              <a:t>「</a:t>
            </a:r>
            <a:r>
              <a:rPr lang="zh-TW" altLang="en-US" dirty="0"/>
              <a:t>古代文人一旦□□宦海波濤，不但在現實面上要飽受權力紛爭所帶來的煎熬， 在□□層面上，也需在仕隱哲學體系中忍受種種考驗與掙扎。」根據文意脈 絡，缺空處依序填入下列何者最恰當？ </a:t>
            </a:r>
            <a:r>
              <a:rPr lang="en-US" altLang="zh-TW" dirty="0"/>
              <a:t>(A)</a:t>
            </a:r>
            <a:r>
              <a:rPr lang="zh-TW" altLang="en-US" dirty="0"/>
              <a:t>沉淪／抽象 </a:t>
            </a:r>
            <a:r>
              <a:rPr lang="en-US" altLang="zh-TW" dirty="0"/>
              <a:t>(B)</a:t>
            </a:r>
            <a:r>
              <a:rPr lang="zh-TW" altLang="en-US" dirty="0"/>
              <a:t>浮沉／精神 </a:t>
            </a:r>
            <a:r>
              <a:rPr lang="en-US" altLang="zh-TW" dirty="0"/>
              <a:t>(C)</a:t>
            </a:r>
            <a:r>
              <a:rPr lang="zh-TW" altLang="en-US" dirty="0"/>
              <a:t>浸淫／生活 </a:t>
            </a:r>
            <a:r>
              <a:rPr lang="en-US" altLang="zh-TW" dirty="0"/>
              <a:t>(D)</a:t>
            </a:r>
            <a:r>
              <a:rPr lang="zh-TW" altLang="en-US" dirty="0"/>
              <a:t>漂泊／知覺</a:t>
            </a:r>
          </a:p>
        </p:txBody>
      </p:sp>
    </p:spTree>
    <p:extLst>
      <p:ext uri="{BB962C8B-B14F-4D97-AF65-F5344CB8AC3E}">
        <p14:creationId xmlns:p14="http://schemas.microsoft.com/office/powerpoint/2010/main" val="1878604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51678" y="905609"/>
            <a:ext cx="10178322" cy="4973984"/>
          </a:xfrm>
        </p:spPr>
        <p:txBody>
          <a:bodyPr/>
          <a:lstStyle/>
          <a:p>
            <a:r>
              <a:rPr lang="en-US" altLang="zh-TW" dirty="0" smtClean="0"/>
              <a:t>(</a:t>
            </a:r>
            <a:r>
              <a:rPr lang="zh-TW" altLang="en-US" dirty="0" smtClean="0"/>
              <a:t>  </a:t>
            </a:r>
            <a:r>
              <a:rPr lang="en-US" altLang="zh-TW" dirty="0" smtClean="0"/>
              <a:t>A</a:t>
            </a:r>
            <a:r>
              <a:rPr lang="zh-TW" altLang="en-US" dirty="0" smtClean="0"/>
              <a:t>  </a:t>
            </a:r>
            <a:r>
              <a:rPr lang="en-US" altLang="zh-TW" dirty="0" smtClean="0"/>
              <a:t>)</a:t>
            </a:r>
            <a:r>
              <a:rPr lang="zh-TW" altLang="en-US" dirty="0" smtClean="0"/>
              <a:t>「</a:t>
            </a:r>
            <a:r>
              <a:rPr lang="zh-TW" altLang="en-US" dirty="0"/>
              <a:t>九宮格內用細線界一井字，以均布字之點畫，凡字無論疏密斜正，必有精神挽 結之處，是為字之中宮。然中宮有在實畫，有在虛白，必審其字之精神所注， 而安置於格內之中宮。然後以其字之頭目手足分布於旁之八宮，則隨其長短虛 實而上下左右皆相得矣。」這段文字所要說明的內容不包含下列何者？ </a:t>
            </a:r>
            <a:r>
              <a:rPr lang="en-US" altLang="zh-TW" dirty="0"/>
              <a:t>(A)</a:t>
            </a:r>
            <a:r>
              <a:rPr lang="zh-TW" altLang="en-US" dirty="0"/>
              <a:t>強調墨色的層次變化 </a:t>
            </a:r>
            <a:r>
              <a:rPr lang="en-US" altLang="zh-TW" dirty="0"/>
              <a:t>(B)</a:t>
            </a:r>
            <a:r>
              <a:rPr lang="zh-TW" altLang="en-US" dirty="0"/>
              <a:t>精究字體精神之所在 </a:t>
            </a:r>
            <a:r>
              <a:rPr lang="en-US" altLang="zh-TW" dirty="0"/>
              <a:t>(C)</a:t>
            </a:r>
            <a:r>
              <a:rPr lang="zh-TW" altLang="en-US" dirty="0"/>
              <a:t>重視字體的均衡美感 </a:t>
            </a:r>
            <a:r>
              <a:rPr lang="en-US" altLang="zh-TW" dirty="0"/>
              <a:t>(D)</a:t>
            </a:r>
            <a:r>
              <a:rPr lang="zh-TW" altLang="en-US" dirty="0"/>
              <a:t>指出筆畫的布局</a:t>
            </a:r>
            <a:r>
              <a:rPr lang="zh-TW" altLang="en-US" dirty="0" smtClean="0"/>
              <a:t>原則</a:t>
            </a:r>
            <a:endParaRPr lang="en-US" altLang="zh-TW" dirty="0" smtClean="0"/>
          </a:p>
          <a:p>
            <a:r>
              <a:rPr lang="en-US" altLang="zh-TW" dirty="0" smtClean="0"/>
              <a:t>(</a:t>
            </a:r>
            <a:r>
              <a:rPr lang="zh-TW" altLang="en-US" dirty="0" smtClean="0"/>
              <a:t>  </a:t>
            </a:r>
            <a:r>
              <a:rPr lang="en-US" altLang="zh-TW" dirty="0" smtClean="0"/>
              <a:t>A</a:t>
            </a:r>
            <a:r>
              <a:rPr lang="zh-TW" altLang="en-US" dirty="0" smtClean="0"/>
              <a:t>  </a:t>
            </a:r>
            <a:r>
              <a:rPr lang="en-US" altLang="zh-TW" dirty="0" smtClean="0"/>
              <a:t>)</a:t>
            </a:r>
            <a:r>
              <a:rPr lang="zh-TW" altLang="en-US" dirty="0" smtClean="0"/>
              <a:t>下列</a:t>
            </a:r>
            <a:r>
              <a:rPr lang="zh-TW" altLang="en-US" dirty="0"/>
              <a:t>文句「」中的詞語，何者使用最恰當？ </a:t>
            </a:r>
            <a:r>
              <a:rPr lang="en-US" altLang="zh-TW" dirty="0"/>
              <a:t>(A)</a:t>
            </a:r>
            <a:r>
              <a:rPr lang="zh-TW" altLang="en-US" dirty="0"/>
              <a:t>我和哥哥深夜返家，惟恐驚動家人，只好「噤聲躡足」 </a:t>
            </a:r>
            <a:r>
              <a:rPr lang="en-US" altLang="zh-TW" dirty="0"/>
              <a:t>(B)</a:t>
            </a:r>
            <a:r>
              <a:rPr lang="zh-TW" altLang="en-US" dirty="0"/>
              <a:t>為了購屋，他「日出而作，日入而息」，焚膏繼晷努力工作 </a:t>
            </a:r>
            <a:r>
              <a:rPr lang="en-US" altLang="zh-TW" dirty="0"/>
              <a:t>(C)</a:t>
            </a:r>
            <a:r>
              <a:rPr lang="zh-TW" altLang="en-US" dirty="0"/>
              <a:t>元宵燈會時，馬路上車水馬龍，熙來攘往，簡直「天衣無縫」 </a:t>
            </a:r>
            <a:r>
              <a:rPr lang="en-US" altLang="zh-TW" dirty="0"/>
              <a:t>(D)</a:t>
            </a:r>
            <a:r>
              <a:rPr lang="zh-TW" altLang="en-US" dirty="0"/>
              <a:t>有些人雖然外表光鮮，卻淨做些傷天害理的事，真是「表裡相濟」 </a:t>
            </a:r>
            <a:endParaRPr lang="en-US" altLang="zh-TW" dirty="0" smtClean="0"/>
          </a:p>
          <a:p>
            <a:r>
              <a:rPr lang="en-US" altLang="zh-TW" dirty="0" smtClean="0"/>
              <a:t>(</a:t>
            </a:r>
            <a:r>
              <a:rPr lang="zh-TW" altLang="en-US" dirty="0" smtClean="0"/>
              <a:t>  </a:t>
            </a:r>
            <a:r>
              <a:rPr lang="en-US" altLang="zh-TW" dirty="0" smtClean="0"/>
              <a:t>B</a:t>
            </a:r>
            <a:r>
              <a:rPr lang="zh-TW" altLang="en-US" dirty="0" smtClean="0"/>
              <a:t>  </a:t>
            </a:r>
            <a:r>
              <a:rPr lang="en-US" altLang="zh-TW" dirty="0" smtClean="0"/>
              <a:t>)</a:t>
            </a:r>
            <a:r>
              <a:rPr lang="zh-TW" altLang="en-US" dirty="0" smtClean="0"/>
              <a:t>下列</a:t>
            </a:r>
            <a:r>
              <a:rPr lang="zh-TW" altLang="en-US" dirty="0"/>
              <a:t>文句， 何者用字完全正確？ </a:t>
            </a:r>
            <a:r>
              <a:rPr lang="en-US" altLang="zh-TW" dirty="0"/>
              <a:t>(A)</a:t>
            </a:r>
            <a:r>
              <a:rPr lang="zh-TW" altLang="en-US" dirty="0"/>
              <a:t>他倆研究方法不同，卻殊徒同歸，得出相同的結論 </a:t>
            </a:r>
            <a:r>
              <a:rPr lang="en-US" altLang="zh-TW" dirty="0"/>
              <a:t>(B)</a:t>
            </a:r>
            <a:r>
              <a:rPr lang="zh-TW" altLang="en-US" dirty="0"/>
              <a:t>經過老師的開導之後，他茅塞頓開，心情豁然開朗 </a:t>
            </a:r>
            <a:r>
              <a:rPr lang="en-US" altLang="zh-TW" dirty="0"/>
              <a:t>(C)</a:t>
            </a:r>
            <a:r>
              <a:rPr lang="zh-TW" altLang="en-US" dirty="0"/>
              <a:t>因為嬌矜自滿的態度，他的成績始終無法大幅進步 </a:t>
            </a:r>
            <a:r>
              <a:rPr lang="en-US" altLang="zh-TW" dirty="0"/>
              <a:t>(D)</a:t>
            </a:r>
            <a:r>
              <a:rPr lang="zh-TW" altLang="en-US" dirty="0"/>
              <a:t>他的穿著總是一層不變，終年都是一套藏青色西裝</a:t>
            </a:r>
          </a:p>
        </p:txBody>
      </p:sp>
    </p:spTree>
    <p:extLst>
      <p:ext uri="{BB962C8B-B14F-4D97-AF65-F5344CB8AC3E}">
        <p14:creationId xmlns:p14="http://schemas.microsoft.com/office/powerpoint/2010/main" val="3095157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51678" y="553915"/>
            <a:ext cx="10178322" cy="5934808"/>
          </a:xfrm>
        </p:spPr>
        <p:txBody>
          <a:bodyPr>
            <a:normAutofit/>
          </a:bodyPr>
          <a:lstStyle/>
          <a:p>
            <a:r>
              <a:rPr lang="en-US" altLang="zh-TW" dirty="0" smtClean="0"/>
              <a:t>(</a:t>
            </a:r>
            <a:r>
              <a:rPr lang="zh-TW" altLang="en-US" dirty="0" smtClean="0"/>
              <a:t>  </a:t>
            </a:r>
            <a:r>
              <a:rPr lang="en-US" altLang="zh-TW" dirty="0" smtClean="0"/>
              <a:t>C</a:t>
            </a:r>
            <a:r>
              <a:rPr lang="zh-TW" altLang="en-US" dirty="0" smtClean="0"/>
              <a:t>  </a:t>
            </a:r>
            <a:r>
              <a:rPr lang="en-US" altLang="zh-TW" dirty="0" smtClean="0"/>
              <a:t>)</a:t>
            </a:r>
            <a:r>
              <a:rPr lang="zh-TW" altLang="en-US" dirty="0" smtClean="0"/>
              <a:t>「</a:t>
            </a:r>
            <a:r>
              <a:rPr lang="zh-TW" altLang="en-US" dirty="0"/>
              <a:t>我們的情緒狀態有很大一部分是取決於我們在注意什麼，一般是聚焦於目前在 做的事情上。例如想從吃得到快樂，必須注意到自己正在吃。否則，花同樣時 間在吃東西，但是把吃和別的活動綜合在一起，吃的快樂就被稀釋了。」下列 何者與這段文字的涵義最接近？ </a:t>
            </a:r>
            <a:r>
              <a:rPr lang="en-US" altLang="zh-TW" dirty="0"/>
              <a:t>(A)</a:t>
            </a:r>
            <a:r>
              <a:rPr lang="zh-TW" altLang="en-US" dirty="0"/>
              <a:t>人的好惡常因外在事物改變 </a:t>
            </a:r>
            <a:r>
              <a:rPr lang="en-US" altLang="zh-TW" dirty="0"/>
              <a:t>(B)</a:t>
            </a:r>
            <a:r>
              <a:rPr lang="zh-TW" altLang="en-US" dirty="0"/>
              <a:t>專注於情緒的控制就能得到快樂 </a:t>
            </a:r>
            <a:r>
              <a:rPr lang="en-US" altLang="zh-TW" dirty="0"/>
              <a:t>(C)</a:t>
            </a:r>
            <a:r>
              <a:rPr lang="zh-TW" altLang="en-US" dirty="0"/>
              <a:t>主觀感受與關注的事情密切相關 </a:t>
            </a:r>
            <a:r>
              <a:rPr lang="en-US" altLang="zh-TW" dirty="0"/>
              <a:t>(D)</a:t>
            </a:r>
            <a:r>
              <a:rPr lang="zh-TW" altLang="en-US" dirty="0"/>
              <a:t>追求物質享受無法得到真正的</a:t>
            </a:r>
            <a:r>
              <a:rPr lang="zh-TW" altLang="en-US" dirty="0" smtClean="0"/>
              <a:t>快樂</a:t>
            </a:r>
            <a:endParaRPr lang="en-US" altLang="zh-TW" dirty="0" smtClean="0"/>
          </a:p>
          <a:p>
            <a:r>
              <a:rPr lang="en-US" altLang="zh-TW" dirty="0" smtClean="0"/>
              <a:t>(</a:t>
            </a:r>
            <a:r>
              <a:rPr lang="zh-TW" altLang="en-US" dirty="0" smtClean="0"/>
              <a:t>  </a:t>
            </a:r>
            <a:r>
              <a:rPr lang="en-US" altLang="zh-TW" dirty="0" smtClean="0"/>
              <a:t>B</a:t>
            </a:r>
            <a:r>
              <a:rPr lang="zh-TW" altLang="en-US" dirty="0" smtClean="0"/>
              <a:t>  </a:t>
            </a:r>
            <a:r>
              <a:rPr lang="en-US" altLang="zh-TW" dirty="0" smtClean="0"/>
              <a:t>)</a:t>
            </a:r>
            <a:r>
              <a:rPr lang="zh-TW" altLang="en-US" dirty="0" smtClean="0"/>
              <a:t>下列</a:t>
            </a:r>
            <a:r>
              <a:rPr lang="zh-TW" altLang="en-US" dirty="0"/>
              <a:t>文句，何者有語病？ </a:t>
            </a:r>
            <a:r>
              <a:rPr lang="en-US" altLang="zh-TW" dirty="0"/>
              <a:t>(A)</a:t>
            </a:r>
            <a:r>
              <a:rPr lang="zh-TW" altLang="en-US" dirty="0"/>
              <a:t>這部電影劇情溫馨感人，令全場觀眾熱淚盈眶 </a:t>
            </a:r>
            <a:r>
              <a:rPr lang="en-US" altLang="zh-TW" dirty="0"/>
              <a:t>(B)</a:t>
            </a:r>
            <a:r>
              <a:rPr lang="zh-TW" altLang="en-US" dirty="0"/>
              <a:t>他負笈國外多年，每次想到母親的拿手菜，不免離情依依 </a:t>
            </a:r>
            <a:r>
              <a:rPr lang="en-US" altLang="zh-TW" dirty="0"/>
              <a:t>(C)</a:t>
            </a:r>
            <a:r>
              <a:rPr lang="zh-TW" altLang="en-US" dirty="0"/>
              <a:t>對剛從零下三度的東京來的人而言，臺北這十二度的氣溫算得了什麼 </a:t>
            </a:r>
            <a:r>
              <a:rPr lang="en-US" altLang="zh-TW" dirty="0"/>
              <a:t>(D)</a:t>
            </a:r>
            <a:r>
              <a:rPr lang="zh-TW" altLang="en-US" dirty="0"/>
              <a:t>離開那間商店已經很久了，但我仍掛念那個價格昂貴、買不下手的</a:t>
            </a:r>
            <a:r>
              <a:rPr lang="zh-TW" altLang="en-US" dirty="0" smtClean="0"/>
              <a:t>玩偶</a:t>
            </a:r>
            <a:endParaRPr lang="en-US" altLang="zh-TW" dirty="0" smtClean="0"/>
          </a:p>
          <a:p>
            <a:r>
              <a:rPr lang="en-US" altLang="zh-TW" dirty="0" smtClean="0"/>
              <a:t>(</a:t>
            </a:r>
            <a:r>
              <a:rPr lang="zh-TW" altLang="en-US" dirty="0" smtClean="0"/>
              <a:t>  </a:t>
            </a:r>
            <a:r>
              <a:rPr lang="en-US" altLang="zh-TW" dirty="0" smtClean="0"/>
              <a:t>A</a:t>
            </a:r>
            <a:r>
              <a:rPr lang="zh-TW" altLang="en-US" dirty="0" smtClean="0"/>
              <a:t>  </a:t>
            </a:r>
            <a:r>
              <a:rPr lang="en-US" altLang="zh-TW" dirty="0" smtClean="0"/>
              <a:t>)</a:t>
            </a:r>
            <a:r>
              <a:rPr lang="zh-TW" altLang="en-US" dirty="0" smtClean="0"/>
              <a:t>關於</a:t>
            </a:r>
            <a:r>
              <a:rPr lang="zh-TW" altLang="en-US" dirty="0"/>
              <a:t>甲、乙兩則標語的分析，下列敘述何者正確？ </a:t>
            </a:r>
            <a:r>
              <a:rPr lang="en-US" altLang="zh-TW" dirty="0"/>
              <a:t>【</a:t>
            </a:r>
            <a:r>
              <a:rPr lang="zh-TW" altLang="en-US" dirty="0"/>
              <a:t>甲</a:t>
            </a:r>
            <a:r>
              <a:rPr lang="en-US" altLang="zh-TW" dirty="0"/>
              <a:t>】</a:t>
            </a:r>
            <a:r>
              <a:rPr lang="zh-TW" altLang="en-US" dirty="0"/>
              <a:t>請勿踐踏草地 </a:t>
            </a:r>
            <a:r>
              <a:rPr lang="en-US" altLang="zh-TW" dirty="0"/>
              <a:t>【</a:t>
            </a:r>
            <a:r>
              <a:rPr lang="zh-TW" altLang="en-US" dirty="0"/>
              <a:t>乙</a:t>
            </a:r>
            <a:r>
              <a:rPr lang="en-US" altLang="zh-TW" dirty="0"/>
              <a:t>】</a:t>
            </a:r>
            <a:r>
              <a:rPr lang="zh-TW" altLang="en-US" dirty="0"/>
              <a:t>手下留情，足下留青 </a:t>
            </a:r>
            <a:r>
              <a:rPr lang="en-US" altLang="zh-TW" dirty="0"/>
              <a:t>(A)</a:t>
            </a:r>
            <a:r>
              <a:rPr lang="zh-TW" altLang="en-US" dirty="0"/>
              <a:t>前者平鋪直敘，表達訴求 </a:t>
            </a:r>
            <a:r>
              <a:rPr lang="en-US" altLang="zh-TW" dirty="0"/>
              <a:t>(B)</a:t>
            </a:r>
            <a:r>
              <a:rPr lang="zh-TW" altLang="en-US" dirty="0"/>
              <a:t>後者句式優美，義正辭嚴 </a:t>
            </a:r>
            <a:r>
              <a:rPr lang="en-US" altLang="zh-TW" dirty="0"/>
              <a:t>(C)</a:t>
            </a:r>
            <a:r>
              <a:rPr lang="zh-TW" altLang="en-US" dirty="0"/>
              <a:t>兩者皆強調守法的重要 </a:t>
            </a:r>
            <a:r>
              <a:rPr lang="en-US" altLang="zh-TW" dirty="0"/>
              <a:t>(D)</a:t>
            </a:r>
            <a:r>
              <a:rPr lang="zh-TW" altLang="en-US" dirty="0"/>
              <a:t>兩者皆具有警告的</a:t>
            </a:r>
            <a:r>
              <a:rPr lang="zh-TW" altLang="en-US" dirty="0" smtClean="0"/>
              <a:t>意味</a:t>
            </a:r>
            <a:endParaRPr lang="en-US" altLang="zh-TW" dirty="0" smtClean="0"/>
          </a:p>
          <a:p>
            <a:r>
              <a:rPr lang="en-US" altLang="zh-TW" dirty="0" smtClean="0"/>
              <a:t>(</a:t>
            </a:r>
            <a:r>
              <a:rPr lang="zh-TW" altLang="en-US" dirty="0" smtClean="0"/>
              <a:t>  </a:t>
            </a:r>
            <a:r>
              <a:rPr lang="en-US" altLang="zh-TW" dirty="0" smtClean="0"/>
              <a:t>B</a:t>
            </a:r>
            <a:r>
              <a:rPr lang="zh-TW" altLang="en-US" dirty="0" smtClean="0"/>
              <a:t>  </a:t>
            </a:r>
            <a:r>
              <a:rPr lang="en-US" altLang="zh-TW" dirty="0" smtClean="0"/>
              <a:t>)</a:t>
            </a:r>
            <a:r>
              <a:rPr lang="zh-TW" altLang="en-US" dirty="0" smtClean="0"/>
              <a:t>下列</a:t>
            </a:r>
            <a:r>
              <a:rPr lang="zh-TW" altLang="en-US" dirty="0"/>
              <a:t>文句，何者沒有冗言贅字？ </a:t>
            </a:r>
            <a:r>
              <a:rPr lang="en-US" altLang="zh-TW" dirty="0"/>
              <a:t>(A)</a:t>
            </a:r>
            <a:r>
              <a:rPr lang="zh-TW" altLang="en-US" dirty="0"/>
              <a:t>比賽中，只見每位選手們各個摩拳擦掌，準備贏得勝利 </a:t>
            </a:r>
            <a:r>
              <a:rPr lang="en-US" altLang="zh-TW" dirty="0"/>
              <a:t>(B)</a:t>
            </a:r>
            <a:r>
              <a:rPr lang="zh-TW" altLang="en-US" dirty="0"/>
              <a:t>典禮主持人言辭幽默，反應靈敏，實為難得一見的人才 </a:t>
            </a:r>
            <a:r>
              <a:rPr lang="en-US" altLang="zh-TW" dirty="0"/>
              <a:t>(C)</a:t>
            </a:r>
            <a:r>
              <a:rPr lang="zh-TW" altLang="en-US" dirty="0"/>
              <a:t>看到自己暗自支持的球隊贏了，球迷臉上浮出現喜悅的笑容 </a:t>
            </a:r>
            <a:r>
              <a:rPr lang="en-US" altLang="zh-TW" dirty="0"/>
              <a:t>(D)</a:t>
            </a:r>
            <a:r>
              <a:rPr lang="zh-TW" altLang="en-US" dirty="0"/>
              <a:t>球員參賽不僅僅只是為追求勝利，更重要在乎的是運動精神</a:t>
            </a:r>
          </a:p>
        </p:txBody>
      </p:sp>
    </p:spTree>
    <p:extLst>
      <p:ext uri="{BB962C8B-B14F-4D97-AF65-F5344CB8AC3E}">
        <p14:creationId xmlns:p14="http://schemas.microsoft.com/office/powerpoint/2010/main" val="3655578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99804" y="786063"/>
            <a:ext cx="10178322" cy="5486399"/>
          </a:xfrm>
        </p:spPr>
        <p:txBody>
          <a:bodyPr>
            <a:normAutofit lnSpcReduction="10000"/>
          </a:bodyPr>
          <a:lstStyle/>
          <a:p>
            <a:r>
              <a:rPr lang="en-US" altLang="zh-TW" dirty="0" smtClean="0"/>
              <a:t>(  A  )</a:t>
            </a:r>
            <a:r>
              <a:rPr lang="zh-TW" altLang="en-US" dirty="0" smtClean="0"/>
              <a:t>    子</a:t>
            </a:r>
            <a:r>
              <a:rPr lang="zh-TW" altLang="en-US" dirty="0"/>
              <a:t>胥出逃，邊候 </a:t>
            </a:r>
            <a:r>
              <a:rPr lang="en-US" altLang="zh-TW" dirty="0"/>
              <a:t>1 </a:t>
            </a:r>
            <a:r>
              <a:rPr lang="zh-TW" altLang="en-US" dirty="0"/>
              <a:t>得之。子胥曰：「上索我者，以我有美珠也。今我已 亡之矣，我將謂子取而吞之。」候因釋之。 </a:t>
            </a:r>
            <a:endParaRPr lang="en-US" altLang="zh-TW" dirty="0" smtClean="0"/>
          </a:p>
          <a:p>
            <a:pPr marL="0" indent="0">
              <a:buNone/>
            </a:pPr>
            <a:r>
              <a:rPr lang="zh-TW" altLang="en-US" dirty="0"/>
              <a:t>根據這段文字，下列敘述何者正確？ </a:t>
            </a:r>
            <a:r>
              <a:rPr lang="en-US" altLang="zh-TW" dirty="0"/>
              <a:t>(A)</a:t>
            </a:r>
            <a:r>
              <a:rPr lang="zh-TW" altLang="en-US" dirty="0"/>
              <a:t>子胥用言語威脅邊候以求自保 </a:t>
            </a:r>
            <a:r>
              <a:rPr lang="en-US" altLang="zh-TW" dirty="0"/>
              <a:t>(B)</a:t>
            </a:r>
            <a:r>
              <a:rPr lang="zh-TW" altLang="en-US" dirty="0"/>
              <a:t>子胥以美珠賄賂邊候換取自由 </a:t>
            </a:r>
            <a:r>
              <a:rPr lang="en-US" altLang="zh-TW" dirty="0"/>
              <a:t>(C)</a:t>
            </a:r>
            <a:r>
              <a:rPr lang="zh-TW" altLang="en-US" dirty="0"/>
              <a:t>邊候侵吞子胥的美珠又誣陷他 </a:t>
            </a:r>
            <a:r>
              <a:rPr lang="en-US" altLang="zh-TW" dirty="0"/>
              <a:t>(D)</a:t>
            </a:r>
            <a:r>
              <a:rPr lang="zh-TW" altLang="en-US" dirty="0"/>
              <a:t>邊候相信子胥的清白而釋放</a:t>
            </a:r>
            <a:r>
              <a:rPr lang="zh-TW" altLang="en-US" dirty="0" smtClean="0"/>
              <a:t>他</a:t>
            </a:r>
            <a:endParaRPr lang="en-US" altLang="zh-TW" dirty="0" smtClean="0"/>
          </a:p>
          <a:p>
            <a:r>
              <a:rPr lang="en-US" altLang="zh-TW" dirty="0" smtClean="0"/>
              <a:t>(  D  )</a:t>
            </a:r>
            <a:r>
              <a:rPr lang="zh-TW" altLang="en-US" dirty="0" smtClean="0"/>
              <a:t>    隋煬帝</a:t>
            </a:r>
            <a:r>
              <a:rPr lang="zh-TW" altLang="en-US" dirty="0"/>
              <a:t>善屬文</a:t>
            </a:r>
            <a:r>
              <a:rPr lang="en-US" altLang="zh-TW" dirty="0"/>
              <a:t>1</a:t>
            </a:r>
            <a:r>
              <a:rPr lang="zh-TW" altLang="en-US" dirty="0"/>
              <a:t>，而不欲人出其右，司隸薛道衡由是得罪。後因事誅 之，曰：「更能作</a:t>
            </a:r>
            <a:r>
              <a:rPr lang="en-US" altLang="zh-TW" dirty="0"/>
              <a:t>『</a:t>
            </a:r>
            <a:r>
              <a:rPr lang="zh-TW" altLang="en-US" dirty="0"/>
              <a:t>空梁落燕泥</a:t>
            </a:r>
            <a:r>
              <a:rPr lang="en-US" altLang="zh-TW" dirty="0"/>
              <a:t>』</a:t>
            </a:r>
            <a:r>
              <a:rPr lang="zh-TW" altLang="en-US" dirty="0"/>
              <a:t>否？</a:t>
            </a:r>
            <a:r>
              <a:rPr lang="zh-TW" altLang="en-US" dirty="0" smtClean="0"/>
              <a:t>」</a:t>
            </a:r>
            <a:endParaRPr lang="en-US" altLang="zh-TW" dirty="0" smtClean="0"/>
          </a:p>
          <a:p>
            <a:pPr marL="0" indent="0">
              <a:buNone/>
            </a:pPr>
            <a:r>
              <a:rPr lang="zh-TW" altLang="en-US" dirty="0"/>
              <a:t>根據這段文字，可以推知下列何者？ </a:t>
            </a:r>
            <a:r>
              <a:rPr lang="en-US" altLang="zh-TW" dirty="0"/>
              <a:t>(A)</a:t>
            </a:r>
            <a:r>
              <a:rPr lang="zh-TW" altLang="en-US" dirty="0"/>
              <a:t>煬帝命薛道衡作詩，薛因抗命而被殺 </a:t>
            </a:r>
            <a:r>
              <a:rPr lang="en-US" altLang="zh-TW" dirty="0"/>
              <a:t>(B)</a:t>
            </a:r>
            <a:r>
              <a:rPr lang="zh-TW" altLang="en-US" dirty="0"/>
              <a:t>薛道衡死後，煬帝感嘆再也無人能出其右 </a:t>
            </a:r>
            <a:r>
              <a:rPr lang="en-US" altLang="zh-TW" dirty="0"/>
              <a:t>(C)</a:t>
            </a:r>
            <a:r>
              <a:rPr lang="zh-TW" altLang="en-US" dirty="0"/>
              <a:t>薛道衡因事被誅，臨刑以「空梁」一詩明志 </a:t>
            </a:r>
            <a:r>
              <a:rPr lang="en-US" altLang="zh-TW" dirty="0"/>
              <a:t>(D)</a:t>
            </a:r>
            <a:r>
              <a:rPr lang="zh-TW" altLang="en-US" dirty="0"/>
              <a:t>煬帝嫉妒薛道衡能有「空梁落燕泥」這等</a:t>
            </a:r>
            <a:r>
              <a:rPr lang="zh-TW" altLang="en-US" dirty="0" smtClean="0"/>
              <a:t>佳句</a:t>
            </a:r>
            <a:endParaRPr lang="en-US" altLang="zh-TW" dirty="0" smtClean="0"/>
          </a:p>
          <a:p>
            <a:r>
              <a:rPr lang="en-US" altLang="zh-TW" dirty="0" smtClean="0"/>
              <a:t>(  A  )</a:t>
            </a:r>
            <a:r>
              <a:rPr lang="zh-TW" altLang="en-US" dirty="0" smtClean="0"/>
              <a:t>證照</a:t>
            </a:r>
            <a:r>
              <a:rPr lang="zh-TW" altLang="en-US" dirty="0"/>
              <a:t>是除了學經歷以外，最能量化專業能力的職場有形資產。無形資產如：良 好態度、人際關係等，雖更能左右一個人的工作表現，但卻也較難當作客觀的 評估工具，尤其是面對新鮮人求職時。據調查，六成四的企業會給擁有職務相 關證照者優先面試的機會。」下列敘述何者最符合這段文字的內容？ </a:t>
            </a:r>
            <a:r>
              <a:rPr lang="en-US" altLang="zh-TW" dirty="0"/>
              <a:t>(A)</a:t>
            </a:r>
            <a:r>
              <a:rPr lang="zh-TW" altLang="en-US" dirty="0"/>
              <a:t>不是所有企業都會優先面試擁有職務相關證照的人 </a:t>
            </a:r>
            <a:r>
              <a:rPr lang="en-US" altLang="zh-TW" dirty="0"/>
              <a:t>(B)</a:t>
            </a:r>
            <a:r>
              <a:rPr lang="zh-TW" altLang="en-US" dirty="0"/>
              <a:t>由職務相關證照可判斷一個人的工作態度是否良好 </a:t>
            </a:r>
            <a:r>
              <a:rPr lang="en-US" altLang="zh-TW" dirty="0"/>
              <a:t>(C)</a:t>
            </a:r>
            <a:r>
              <a:rPr lang="zh-TW" altLang="en-US" dirty="0"/>
              <a:t>面對新鮮人求職時，證照較難當作客觀的評估工具 </a:t>
            </a:r>
            <a:r>
              <a:rPr lang="en-US" altLang="zh-TW" dirty="0"/>
              <a:t>(D)</a:t>
            </a:r>
            <a:r>
              <a:rPr lang="zh-TW" altLang="en-US" dirty="0"/>
              <a:t>證照是最能將求職者專業能力量化的職場有形資產</a:t>
            </a:r>
          </a:p>
        </p:txBody>
      </p:sp>
    </p:spTree>
    <p:extLst>
      <p:ext uri="{BB962C8B-B14F-4D97-AF65-F5344CB8AC3E}">
        <p14:creationId xmlns:p14="http://schemas.microsoft.com/office/powerpoint/2010/main" val="1089778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793869"/>
            <a:ext cx="10178322" cy="1492132"/>
          </a:xfrm>
        </p:spPr>
        <p:txBody>
          <a:bodyPr/>
          <a:lstStyle/>
          <a:p>
            <a:r>
              <a:rPr lang="zh-TW" altLang="en-US" b="1" dirty="0" smtClean="0"/>
              <a:t>數學練習題</a:t>
            </a:r>
            <a:endParaRPr lang="zh-TW" altLang="en-US" b="1" dirty="0"/>
          </a:p>
        </p:txBody>
      </p:sp>
      <p:sp>
        <p:nvSpPr>
          <p:cNvPr id="3" name="內容版面配置區 2"/>
          <p:cNvSpPr>
            <a:spLocks noGrp="1"/>
          </p:cNvSpPr>
          <p:nvPr>
            <p:ph idx="1"/>
          </p:nvPr>
        </p:nvSpPr>
        <p:spPr/>
        <p:txBody>
          <a:bodyPr/>
          <a:lstStyle/>
          <a:p>
            <a:r>
              <a:rPr lang="en-US" altLang="zh-TW" dirty="0" smtClean="0"/>
              <a:t>(</a:t>
            </a:r>
            <a:r>
              <a:rPr lang="zh-TW" altLang="en-US" dirty="0" smtClean="0"/>
              <a:t>  </a:t>
            </a:r>
            <a:r>
              <a:rPr lang="en-US" altLang="zh-TW" dirty="0" smtClean="0"/>
              <a:t>B</a:t>
            </a:r>
            <a:r>
              <a:rPr lang="zh-TW" altLang="en-US" dirty="0" smtClean="0"/>
              <a:t>  </a:t>
            </a:r>
            <a:r>
              <a:rPr lang="en-US" altLang="zh-TW" dirty="0" smtClean="0"/>
              <a:t>)</a:t>
            </a:r>
            <a:r>
              <a:rPr lang="zh-TW" altLang="en-US" dirty="0" smtClean="0"/>
              <a:t>已</a:t>
            </a:r>
            <a:r>
              <a:rPr lang="zh-TW" altLang="en-US" dirty="0"/>
              <a:t>知坐標平面上， 一次函數 </a:t>
            </a:r>
            <a:r>
              <a:rPr lang="en-US" altLang="zh-TW" dirty="0"/>
              <a:t>y = 3x + a </a:t>
            </a:r>
            <a:r>
              <a:rPr lang="zh-TW" altLang="en-US" dirty="0"/>
              <a:t>的圖形通過點 </a:t>
            </a:r>
            <a:r>
              <a:rPr lang="en-US" altLang="zh-TW" dirty="0"/>
              <a:t>(0 , −4)</a:t>
            </a:r>
            <a:r>
              <a:rPr lang="zh-TW" altLang="en-US" dirty="0"/>
              <a:t>，其中 </a:t>
            </a:r>
            <a:r>
              <a:rPr lang="en-US" altLang="zh-TW" dirty="0"/>
              <a:t>a </a:t>
            </a:r>
            <a:r>
              <a:rPr lang="zh-TW" altLang="en-US" dirty="0"/>
              <a:t>為一數， 求 </a:t>
            </a:r>
            <a:r>
              <a:rPr lang="en-US" altLang="zh-TW" dirty="0"/>
              <a:t>a </a:t>
            </a:r>
            <a:r>
              <a:rPr lang="zh-TW" altLang="en-US" dirty="0"/>
              <a:t>的值為何？ </a:t>
            </a:r>
            <a:r>
              <a:rPr lang="en-US" altLang="zh-TW" dirty="0"/>
              <a:t>(A) −12 (B) −4 (C) 4 (D) </a:t>
            </a:r>
            <a:r>
              <a:rPr lang="en-US" altLang="zh-TW" dirty="0" smtClean="0"/>
              <a:t>12</a:t>
            </a:r>
          </a:p>
          <a:p>
            <a:r>
              <a:rPr lang="en-US" altLang="zh-TW" dirty="0" smtClean="0"/>
              <a:t>(</a:t>
            </a:r>
            <a:r>
              <a:rPr lang="zh-TW" altLang="en-US" dirty="0" smtClean="0"/>
              <a:t>  </a:t>
            </a:r>
            <a:r>
              <a:rPr lang="en-US" altLang="zh-TW" dirty="0" smtClean="0"/>
              <a:t>D</a:t>
            </a:r>
            <a:r>
              <a:rPr lang="zh-TW" altLang="en-US" dirty="0" smtClean="0"/>
              <a:t>  </a:t>
            </a:r>
            <a:r>
              <a:rPr lang="en-US" altLang="zh-TW" dirty="0" smtClean="0"/>
              <a:t>)</a:t>
            </a:r>
            <a:r>
              <a:rPr lang="zh-TW" altLang="en-US" dirty="0" smtClean="0"/>
              <a:t>已</a:t>
            </a:r>
            <a:r>
              <a:rPr lang="zh-TW" altLang="en-US" dirty="0"/>
              <a:t>知某文具店販售的筆記本每本售價均相等且超過 </a:t>
            </a:r>
            <a:r>
              <a:rPr lang="en-US" altLang="zh-TW" dirty="0"/>
              <a:t>10 </a:t>
            </a:r>
            <a:r>
              <a:rPr lang="zh-TW" altLang="en-US" dirty="0"/>
              <a:t>元，小錦和小勳在此 文具店分別購買若干本筆記本。若小錦購買筆記本的花費為 </a:t>
            </a:r>
            <a:r>
              <a:rPr lang="en-US" altLang="zh-TW" dirty="0"/>
              <a:t>36 </a:t>
            </a:r>
            <a:r>
              <a:rPr lang="zh-TW" altLang="en-US" dirty="0"/>
              <a:t>元，則小勳 購買筆記本的花費可能為下列何者？ </a:t>
            </a:r>
            <a:r>
              <a:rPr lang="en-US" altLang="zh-TW" dirty="0"/>
              <a:t>(A) </a:t>
            </a:r>
            <a:r>
              <a:rPr lang="en-US" altLang="zh-TW" dirty="0" smtClean="0"/>
              <a:t>16 </a:t>
            </a:r>
            <a:r>
              <a:rPr lang="zh-TW" altLang="en-US" dirty="0"/>
              <a:t>元 </a:t>
            </a:r>
            <a:r>
              <a:rPr lang="en-US" altLang="zh-TW" dirty="0"/>
              <a:t>(B) 27 </a:t>
            </a:r>
            <a:r>
              <a:rPr lang="zh-TW" altLang="en-US" dirty="0"/>
              <a:t>元 </a:t>
            </a:r>
            <a:r>
              <a:rPr lang="en-US" altLang="zh-TW" dirty="0"/>
              <a:t>(C) 30 </a:t>
            </a:r>
            <a:r>
              <a:rPr lang="zh-TW" altLang="en-US" dirty="0"/>
              <a:t>元 </a:t>
            </a:r>
            <a:r>
              <a:rPr lang="en-US" altLang="zh-TW" dirty="0"/>
              <a:t>(D) 48 </a:t>
            </a:r>
            <a:r>
              <a:rPr lang="zh-TW" altLang="en-US" dirty="0" smtClean="0"/>
              <a:t>元</a:t>
            </a:r>
            <a:endParaRPr lang="en-US" altLang="zh-TW" dirty="0" smtClean="0"/>
          </a:p>
          <a:p>
            <a:r>
              <a:rPr lang="en-US" altLang="zh-TW" dirty="0" smtClean="0"/>
              <a:t>(</a:t>
            </a:r>
            <a:r>
              <a:rPr lang="zh-TW" altLang="en-US" dirty="0" smtClean="0"/>
              <a:t>  </a:t>
            </a:r>
            <a:r>
              <a:rPr lang="en-US" altLang="zh-TW" dirty="0" smtClean="0"/>
              <a:t>C</a:t>
            </a:r>
            <a:r>
              <a:rPr lang="zh-TW" altLang="en-US" dirty="0" smtClean="0"/>
              <a:t>  </a:t>
            </a:r>
            <a:r>
              <a:rPr lang="en-US" altLang="zh-TW" dirty="0" smtClean="0"/>
              <a:t>)</a:t>
            </a:r>
            <a:r>
              <a:rPr lang="zh-TW" altLang="en-US" dirty="0" smtClean="0"/>
              <a:t>如</a:t>
            </a:r>
            <a:r>
              <a:rPr lang="zh-TW" altLang="en-US" dirty="0"/>
              <a:t>圖 </a:t>
            </a:r>
            <a:r>
              <a:rPr lang="en-US" altLang="zh-TW" dirty="0"/>
              <a:t>( </a:t>
            </a:r>
            <a:r>
              <a:rPr lang="zh-TW" altLang="en-US" dirty="0"/>
              <a:t>三 </a:t>
            </a:r>
            <a:r>
              <a:rPr lang="en-US" altLang="zh-TW" dirty="0"/>
              <a:t>)</a:t>
            </a:r>
            <a:r>
              <a:rPr lang="zh-TW" altLang="en-US" dirty="0"/>
              <a:t>，五邊形 </a:t>
            </a:r>
            <a:r>
              <a:rPr lang="en-US" altLang="zh-TW" dirty="0"/>
              <a:t>ABCDE </a:t>
            </a:r>
            <a:r>
              <a:rPr lang="zh-TW" altLang="en-US" dirty="0"/>
              <a:t>中有一正三角形 </a:t>
            </a:r>
            <a:r>
              <a:rPr lang="en-US" altLang="zh-TW" dirty="0"/>
              <a:t>ACD</a:t>
            </a:r>
            <a:r>
              <a:rPr lang="zh-TW" altLang="en-US" dirty="0"/>
              <a:t>。 若 </a:t>
            </a:r>
            <a:r>
              <a:rPr lang="en-US" altLang="zh-TW" dirty="0"/>
              <a:t>AB = DE</a:t>
            </a:r>
            <a:r>
              <a:rPr lang="zh-TW" altLang="en-US" dirty="0"/>
              <a:t>，</a:t>
            </a:r>
            <a:r>
              <a:rPr lang="en-US" altLang="zh-TW" dirty="0"/>
              <a:t>BC = AE</a:t>
            </a:r>
            <a:r>
              <a:rPr lang="zh-TW" altLang="en-US" dirty="0"/>
              <a:t>，∠ </a:t>
            </a:r>
            <a:r>
              <a:rPr lang="en-US" altLang="zh-TW" dirty="0"/>
              <a:t>E = 115°</a:t>
            </a:r>
            <a:r>
              <a:rPr lang="zh-TW" altLang="en-US" dirty="0"/>
              <a:t>，則 ∠ </a:t>
            </a:r>
            <a:r>
              <a:rPr lang="en-US" altLang="zh-TW" dirty="0"/>
              <a:t>BAE </a:t>
            </a:r>
            <a:r>
              <a:rPr lang="zh-TW" altLang="en-US" dirty="0"/>
              <a:t>的 度數為何？ </a:t>
            </a:r>
            <a:r>
              <a:rPr lang="en-US" altLang="zh-TW" dirty="0"/>
              <a:t>(A) 115 (B) 120 (C) 125 (D) 130</a:t>
            </a:r>
            <a:endParaRPr lang="en-US" altLang="zh-TW" dirty="0" smtClean="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3483" y="4799927"/>
            <a:ext cx="1988992" cy="1653683"/>
          </a:xfrm>
          <a:prstGeom prst="rect">
            <a:avLst/>
          </a:prstGeom>
        </p:spPr>
      </p:pic>
    </p:spTree>
    <p:extLst>
      <p:ext uri="{BB962C8B-B14F-4D97-AF65-F5344CB8AC3E}">
        <p14:creationId xmlns:p14="http://schemas.microsoft.com/office/powerpoint/2010/main" val="2078731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51678" y="1058779"/>
            <a:ext cx="10178322" cy="4820813"/>
          </a:xfrm>
        </p:spPr>
        <p:txBody>
          <a:bodyPr/>
          <a:lstStyle/>
          <a:p>
            <a:r>
              <a:rPr lang="en-US" altLang="zh-TW" dirty="0" smtClean="0"/>
              <a:t>(</a:t>
            </a:r>
            <a:r>
              <a:rPr lang="zh-TW" altLang="en-US" dirty="0" smtClean="0"/>
              <a:t>  </a:t>
            </a:r>
            <a:r>
              <a:rPr lang="en-US" altLang="zh-TW" dirty="0" smtClean="0"/>
              <a:t>C</a:t>
            </a:r>
            <a:r>
              <a:rPr lang="zh-TW" altLang="en-US" dirty="0" smtClean="0"/>
              <a:t>  </a:t>
            </a:r>
            <a:r>
              <a:rPr lang="en-US" altLang="zh-TW" dirty="0" smtClean="0"/>
              <a:t>)</a:t>
            </a:r>
            <a:r>
              <a:rPr lang="zh-TW" altLang="en-US" dirty="0" smtClean="0"/>
              <a:t>若</a:t>
            </a:r>
            <a:r>
              <a:rPr lang="zh-TW" altLang="en-US" dirty="0"/>
              <a:t>小舒從 </a:t>
            </a:r>
            <a:r>
              <a:rPr lang="en-US" altLang="zh-TW" dirty="0"/>
              <a:t>1 ~ 50 </a:t>
            </a:r>
            <a:r>
              <a:rPr lang="zh-TW" altLang="en-US" dirty="0"/>
              <a:t>的整數中挑選 </a:t>
            </a:r>
            <a:r>
              <a:rPr lang="en-US" altLang="zh-TW" dirty="0"/>
              <a:t>4 </a:t>
            </a:r>
            <a:r>
              <a:rPr lang="zh-TW" altLang="en-US" dirty="0"/>
              <a:t>個數，使其由小到大排序後形成一等差 數列，且 </a:t>
            </a:r>
            <a:r>
              <a:rPr lang="en-US" altLang="zh-TW" dirty="0"/>
              <a:t>4 </a:t>
            </a:r>
            <a:r>
              <a:rPr lang="zh-TW" altLang="en-US" dirty="0"/>
              <a:t>個數中最小的是 </a:t>
            </a:r>
            <a:r>
              <a:rPr lang="en-US" altLang="zh-TW" dirty="0"/>
              <a:t>7</a:t>
            </a:r>
            <a:r>
              <a:rPr lang="zh-TW" altLang="en-US" dirty="0"/>
              <a:t>，則下列哪一個數不可能出現在小舒挑選的 數之中？ </a:t>
            </a:r>
            <a:r>
              <a:rPr lang="en-US" altLang="zh-TW" dirty="0"/>
              <a:t>(A) 20 (B) 25 (C) 30 (D) </a:t>
            </a:r>
            <a:r>
              <a:rPr lang="en-US" altLang="zh-TW" dirty="0" smtClean="0"/>
              <a:t>35</a:t>
            </a:r>
          </a:p>
          <a:p>
            <a:r>
              <a:rPr lang="en-US" altLang="zh-TW" dirty="0" smtClean="0"/>
              <a:t>(</a:t>
            </a:r>
            <a:r>
              <a:rPr lang="zh-TW" altLang="en-US" dirty="0" smtClean="0"/>
              <a:t>  </a:t>
            </a:r>
            <a:r>
              <a:rPr lang="en-US" altLang="zh-TW" dirty="0" smtClean="0"/>
              <a:t>D</a:t>
            </a:r>
            <a:r>
              <a:rPr lang="zh-TW" altLang="en-US" dirty="0" smtClean="0"/>
              <a:t>  </a:t>
            </a:r>
            <a:r>
              <a:rPr lang="en-US" altLang="zh-TW" dirty="0" smtClean="0"/>
              <a:t>)</a:t>
            </a:r>
            <a:r>
              <a:rPr lang="zh-TW" altLang="en-US" dirty="0" smtClean="0"/>
              <a:t>如</a:t>
            </a:r>
            <a:r>
              <a:rPr lang="zh-TW" altLang="en-US" dirty="0"/>
              <a:t>圖 </a:t>
            </a:r>
            <a:r>
              <a:rPr lang="en-US" altLang="zh-TW" dirty="0"/>
              <a:t>( </a:t>
            </a:r>
            <a:r>
              <a:rPr lang="zh-TW" altLang="en-US" dirty="0"/>
              <a:t>十三 </a:t>
            </a:r>
            <a:r>
              <a:rPr lang="en-US" altLang="zh-TW" dirty="0"/>
              <a:t>)</a:t>
            </a:r>
            <a:r>
              <a:rPr lang="zh-TW" altLang="en-US" dirty="0"/>
              <a:t>， 兩圓外切於 </a:t>
            </a:r>
            <a:r>
              <a:rPr lang="en-US" altLang="zh-TW" dirty="0"/>
              <a:t>P </a:t>
            </a:r>
            <a:r>
              <a:rPr lang="zh-TW" altLang="en-US" dirty="0"/>
              <a:t>點，且通過 </a:t>
            </a:r>
            <a:r>
              <a:rPr lang="en-US" altLang="zh-TW" dirty="0"/>
              <a:t>P </a:t>
            </a:r>
            <a:r>
              <a:rPr lang="zh-TW" altLang="en-US" dirty="0"/>
              <a:t>點的 公切線為 </a:t>
            </a:r>
            <a:r>
              <a:rPr lang="en-US" altLang="zh-TW" dirty="0"/>
              <a:t>L</a:t>
            </a:r>
            <a:r>
              <a:rPr lang="zh-TW" altLang="en-US" dirty="0"/>
              <a:t>。過 </a:t>
            </a:r>
            <a:r>
              <a:rPr lang="en-US" altLang="zh-TW" dirty="0"/>
              <a:t>P </a:t>
            </a:r>
            <a:r>
              <a:rPr lang="zh-TW" altLang="en-US" dirty="0"/>
              <a:t>點作兩直線， 兩直線與兩圓的 交點為 </a:t>
            </a:r>
            <a:r>
              <a:rPr lang="en-US" altLang="zh-TW" dirty="0"/>
              <a:t>A</a:t>
            </a:r>
            <a:r>
              <a:rPr lang="zh-TW" altLang="en-US" dirty="0"/>
              <a:t>、</a:t>
            </a:r>
            <a:r>
              <a:rPr lang="en-US" altLang="zh-TW" dirty="0"/>
              <a:t>B</a:t>
            </a:r>
            <a:r>
              <a:rPr lang="zh-TW" altLang="en-US" dirty="0"/>
              <a:t>、</a:t>
            </a:r>
            <a:r>
              <a:rPr lang="en-US" altLang="zh-TW" dirty="0"/>
              <a:t>C</a:t>
            </a:r>
            <a:r>
              <a:rPr lang="zh-TW" altLang="en-US" dirty="0"/>
              <a:t>、</a:t>
            </a:r>
            <a:r>
              <a:rPr lang="en-US" altLang="zh-TW" dirty="0"/>
              <a:t>D</a:t>
            </a:r>
            <a:r>
              <a:rPr lang="zh-TW" altLang="en-US" dirty="0"/>
              <a:t>，其位置如圖 </a:t>
            </a:r>
            <a:r>
              <a:rPr lang="en-US" altLang="zh-TW" dirty="0"/>
              <a:t>( </a:t>
            </a:r>
            <a:r>
              <a:rPr lang="zh-TW" altLang="en-US" dirty="0"/>
              <a:t>十三 </a:t>
            </a:r>
            <a:r>
              <a:rPr lang="en-US" altLang="zh-TW" dirty="0"/>
              <a:t>) </a:t>
            </a:r>
            <a:r>
              <a:rPr lang="zh-TW" altLang="en-US" dirty="0"/>
              <a:t>所示。 若 </a:t>
            </a:r>
            <a:r>
              <a:rPr lang="en-US" altLang="zh-TW" dirty="0"/>
              <a:t>AP = 10</a:t>
            </a:r>
            <a:r>
              <a:rPr lang="zh-TW" altLang="en-US" dirty="0"/>
              <a:t>， </a:t>
            </a:r>
            <a:r>
              <a:rPr lang="en-US" altLang="zh-TW" dirty="0"/>
              <a:t>CP = 9</a:t>
            </a:r>
            <a:r>
              <a:rPr lang="zh-TW" altLang="en-US" dirty="0"/>
              <a:t>，則下列角度關係何者正確？ </a:t>
            </a:r>
            <a:r>
              <a:rPr lang="en-US" altLang="zh-TW" dirty="0"/>
              <a:t>(A) ∠ PBD &gt; ∠ PAC (B) ∠ PBD &lt; ∠ PAC (C) ∠ PBD &gt; ∠ PDB (D) ∠ PBD &lt; ∠ PDB</a:t>
            </a:r>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5319" y="3945277"/>
            <a:ext cx="2179509" cy="1790855"/>
          </a:xfrm>
          <a:prstGeom prst="rect">
            <a:avLst/>
          </a:prstGeom>
        </p:spPr>
      </p:pic>
    </p:spTree>
    <p:extLst>
      <p:ext uri="{BB962C8B-B14F-4D97-AF65-F5344CB8AC3E}">
        <p14:creationId xmlns:p14="http://schemas.microsoft.com/office/powerpoint/2010/main" val="4020367868"/>
      </p:ext>
    </p:extLst>
  </p:cSld>
  <p:clrMapOvr>
    <a:masterClrMapping/>
  </p:clrMapOvr>
</p:sld>
</file>

<file path=ppt/theme/theme1.xml><?xml version="1.0" encoding="utf-8"?>
<a:theme xmlns:a="http://schemas.openxmlformats.org/drawingml/2006/main" name="佈景主題1">
  <a:themeElements>
    <a:clrScheme name="中庸">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佈景主題1" id="{4E6FDFDC-1542-4005-A01E-6422582E710A}" vid="{5306BE73-58DA-41D0-9ED8-26F2CDC7C4FE}"/>
    </a:ext>
  </a:extLst>
</a:theme>
</file>

<file path=docProps/app.xml><?xml version="1.0" encoding="utf-8"?>
<Properties xmlns="http://schemas.openxmlformats.org/officeDocument/2006/extended-properties" xmlns:vt="http://schemas.openxmlformats.org/officeDocument/2006/docPropsVTypes">
  <Template/>
  <TotalTime>3470</TotalTime>
  <Words>4298</Words>
  <Application>Microsoft Office PowerPoint</Application>
  <PresentationFormat>寬螢幕</PresentationFormat>
  <Paragraphs>81</Paragraphs>
  <Slides>22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22</vt:i4>
      </vt:variant>
    </vt:vector>
  </HeadingPairs>
  <TitlesOfParts>
    <vt:vector size="27" baseType="lpstr">
      <vt:lpstr>微軟正黑體</vt:lpstr>
      <vt:lpstr>Arial</vt:lpstr>
      <vt:lpstr>Garamond</vt:lpstr>
      <vt:lpstr>Gill Sans MT</vt:lpstr>
      <vt:lpstr>佈景主題1</vt:lpstr>
      <vt:lpstr>第七周 日常練習</vt:lpstr>
      <vt:lpstr>國文練習題</vt:lpstr>
      <vt:lpstr>PowerPoint 簡報</vt:lpstr>
      <vt:lpstr>PowerPoint 簡報</vt:lpstr>
      <vt:lpstr>PowerPoint 簡報</vt:lpstr>
      <vt:lpstr>PowerPoint 簡報</vt:lpstr>
      <vt:lpstr>PowerPoint 簡報</vt:lpstr>
      <vt:lpstr>數學練習題</vt:lpstr>
      <vt:lpstr>PowerPoint 簡報</vt:lpstr>
      <vt:lpstr>PowerPoint 簡報</vt:lpstr>
      <vt:lpstr>英文練習題</vt:lpstr>
      <vt:lpstr>PowerPoint 簡報</vt:lpstr>
      <vt:lpstr>PowerPoint 簡報</vt:lpstr>
      <vt:lpstr>PowerPoint 簡報</vt:lpstr>
      <vt:lpstr>PowerPoint 簡報</vt:lpstr>
      <vt:lpstr>PowerPoint 簡報</vt:lpstr>
      <vt:lpstr>Feeling Stressed? This 'Anger Room' in Beijing May Help</vt:lpstr>
      <vt:lpstr>PowerPoint 簡報</vt:lpstr>
      <vt:lpstr>PowerPoint 簡報</vt:lpstr>
      <vt:lpstr>PowerPoint 簡報</vt:lpstr>
      <vt:lpstr>最後一節課下課拉// 謝謝♡(*´∀｀*)人(*´∀｀*)♡</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第二周 段考複習</dc:title>
  <dc:creator>Anna Huang</dc:creator>
  <cp:lastModifiedBy>Anna Huang</cp:lastModifiedBy>
  <cp:revision>164</cp:revision>
  <dcterms:created xsi:type="dcterms:W3CDTF">2020-03-28T05:59:23Z</dcterms:created>
  <dcterms:modified xsi:type="dcterms:W3CDTF">2020-05-31T15:52:18Z</dcterms:modified>
</cp:coreProperties>
</file>