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82"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30E0EF-2777-4CFD-9061-C9E55CD46CFF}" type="datetimeFigureOut">
              <a:rPr lang="en-AU" smtClean="0"/>
              <a:t>21/05/2020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59086CE-7D51-45B7-8DB5-46FD4E44B0C4}"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39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30E0EF-2777-4CFD-9061-C9E55CD46CFF}" type="datetimeFigureOut">
              <a:rPr lang="en-AU" smtClean="0"/>
              <a:t>21/05/2020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59086CE-7D51-45B7-8DB5-46FD4E44B0C4}" type="slidenum">
              <a:rPr lang="en-AU" smtClean="0"/>
              <a:t>‹#›</a:t>
            </a:fld>
            <a:endParaRPr lang="en-AU"/>
          </a:p>
        </p:txBody>
      </p:sp>
    </p:spTree>
    <p:extLst>
      <p:ext uri="{BB962C8B-B14F-4D97-AF65-F5344CB8AC3E}">
        <p14:creationId xmlns:p14="http://schemas.microsoft.com/office/powerpoint/2010/main" val="1970665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30E0EF-2777-4CFD-9061-C9E55CD46CFF}" type="datetimeFigureOut">
              <a:rPr lang="en-AU" smtClean="0"/>
              <a:t>21/05/2020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59086CE-7D51-45B7-8DB5-46FD4E44B0C4}" type="slidenum">
              <a:rPr lang="en-AU" smtClean="0"/>
              <a:t>‹#›</a:t>
            </a:fld>
            <a:endParaRPr lang="en-AU"/>
          </a:p>
        </p:txBody>
      </p:sp>
    </p:spTree>
    <p:extLst>
      <p:ext uri="{BB962C8B-B14F-4D97-AF65-F5344CB8AC3E}">
        <p14:creationId xmlns:p14="http://schemas.microsoft.com/office/powerpoint/2010/main" val="4292558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30E0EF-2777-4CFD-9061-C9E55CD46CFF}" type="datetimeFigureOut">
              <a:rPr lang="en-AU" smtClean="0"/>
              <a:t>21/05/2020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59086CE-7D51-45B7-8DB5-46FD4E44B0C4}" type="slidenum">
              <a:rPr lang="en-AU" smtClean="0"/>
              <a:t>‹#›</a:t>
            </a:fld>
            <a:endParaRPr lang="en-AU"/>
          </a:p>
        </p:txBody>
      </p:sp>
    </p:spTree>
    <p:extLst>
      <p:ext uri="{BB962C8B-B14F-4D97-AF65-F5344CB8AC3E}">
        <p14:creationId xmlns:p14="http://schemas.microsoft.com/office/powerpoint/2010/main" val="375960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30E0EF-2777-4CFD-9061-C9E55CD46CFF}" type="datetimeFigureOut">
              <a:rPr lang="en-AU" smtClean="0"/>
              <a:t>21/05/2020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59086CE-7D51-45B7-8DB5-46FD4E44B0C4}"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542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30E0EF-2777-4CFD-9061-C9E55CD46CFF}" type="datetimeFigureOut">
              <a:rPr lang="en-AU" smtClean="0"/>
              <a:t>21/05/2020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59086CE-7D51-45B7-8DB5-46FD4E44B0C4}" type="slidenum">
              <a:rPr lang="en-AU" smtClean="0"/>
              <a:t>‹#›</a:t>
            </a:fld>
            <a:endParaRPr lang="en-AU"/>
          </a:p>
        </p:txBody>
      </p:sp>
    </p:spTree>
    <p:extLst>
      <p:ext uri="{BB962C8B-B14F-4D97-AF65-F5344CB8AC3E}">
        <p14:creationId xmlns:p14="http://schemas.microsoft.com/office/powerpoint/2010/main" val="2056937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30E0EF-2777-4CFD-9061-C9E55CD46CFF}" type="datetimeFigureOut">
              <a:rPr lang="en-AU" smtClean="0"/>
              <a:t>21/05/2020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59086CE-7D51-45B7-8DB5-46FD4E44B0C4}" type="slidenum">
              <a:rPr lang="en-AU" smtClean="0"/>
              <a:t>‹#›</a:t>
            </a:fld>
            <a:endParaRPr lang="en-AU"/>
          </a:p>
        </p:txBody>
      </p:sp>
    </p:spTree>
    <p:extLst>
      <p:ext uri="{BB962C8B-B14F-4D97-AF65-F5344CB8AC3E}">
        <p14:creationId xmlns:p14="http://schemas.microsoft.com/office/powerpoint/2010/main" val="2385516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30E0EF-2777-4CFD-9061-C9E55CD46CFF}" type="datetimeFigureOut">
              <a:rPr lang="en-AU" smtClean="0"/>
              <a:t>21/05/2020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59086CE-7D51-45B7-8DB5-46FD4E44B0C4}" type="slidenum">
              <a:rPr lang="en-AU" smtClean="0"/>
              <a:t>‹#›</a:t>
            </a:fld>
            <a:endParaRPr lang="en-AU"/>
          </a:p>
        </p:txBody>
      </p:sp>
    </p:spTree>
    <p:extLst>
      <p:ext uri="{BB962C8B-B14F-4D97-AF65-F5344CB8AC3E}">
        <p14:creationId xmlns:p14="http://schemas.microsoft.com/office/powerpoint/2010/main" val="1652146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A30E0EF-2777-4CFD-9061-C9E55CD46CFF}" type="datetimeFigureOut">
              <a:rPr lang="en-AU" smtClean="0"/>
              <a:t>21/05/2020</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a:p>
        </p:txBody>
      </p:sp>
      <p:sp>
        <p:nvSpPr>
          <p:cNvPr id="9" name="Slide Number Placeholder 8"/>
          <p:cNvSpPr>
            <a:spLocks noGrp="1"/>
          </p:cNvSpPr>
          <p:nvPr>
            <p:ph type="sldNum" sz="quarter" idx="12"/>
          </p:nvPr>
        </p:nvSpPr>
        <p:spPr/>
        <p:txBody>
          <a:bodyPr/>
          <a:lstStyle/>
          <a:p>
            <a:fld id="{159086CE-7D51-45B7-8DB5-46FD4E44B0C4}" type="slidenum">
              <a:rPr lang="en-AU" smtClean="0"/>
              <a:t>‹#›</a:t>
            </a:fld>
            <a:endParaRPr lang="en-AU"/>
          </a:p>
        </p:txBody>
      </p:sp>
    </p:spTree>
    <p:extLst>
      <p:ext uri="{BB962C8B-B14F-4D97-AF65-F5344CB8AC3E}">
        <p14:creationId xmlns:p14="http://schemas.microsoft.com/office/powerpoint/2010/main" val="1924582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A30E0EF-2777-4CFD-9061-C9E55CD46CFF}" type="datetimeFigureOut">
              <a:rPr lang="en-AU" smtClean="0"/>
              <a:t>21/05/2020</a:t>
            </a:fld>
            <a:endParaRPr lang="en-A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59086CE-7D51-45B7-8DB5-46FD4E44B0C4}" type="slidenum">
              <a:rPr lang="en-AU" smtClean="0"/>
              <a:t>‹#›</a:t>
            </a:fld>
            <a:endParaRPr lang="en-AU"/>
          </a:p>
        </p:txBody>
      </p:sp>
    </p:spTree>
    <p:extLst>
      <p:ext uri="{BB962C8B-B14F-4D97-AF65-F5344CB8AC3E}">
        <p14:creationId xmlns:p14="http://schemas.microsoft.com/office/powerpoint/2010/main" val="2431061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A30E0EF-2777-4CFD-9061-C9E55CD46CFF}" type="datetimeFigureOut">
              <a:rPr lang="en-AU" smtClean="0"/>
              <a:t>21/05/2020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59086CE-7D51-45B7-8DB5-46FD4E44B0C4}" type="slidenum">
              <a:rPr lang="en-AU" smtClean="0"/>
              <a:t>‹#›</a:t>
            </a:fld>
            <a:endParaRPr lang="en-AU"/>
          </a:p>
        </p:txBody>
      </p:sp>
    </p:spTree>
    <p:extLst>
      <p:ext uri="{BB962C8B-B14F-4D97-AF65-F5344CB8AC3E}">
        <p14:creationId xmlns:p14="http://schemas.microsoft.com/office/powerpoint/2010/main" val="1602368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A30E0EF-2777-4CFD-9061-C9E55CD46CFF}" type="datetimeFigureOut">
              <a:rPr lang="en-AU" smtClean="0"/>
              <a:t>21/05/2020</a:t>
            </a:fld>
            <a:endParaRPr lang="en-A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A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59086CE-7D51-45B7-8DB5-46FD4E44B0C4}" type="slidenum">
              <a:rPr lang="en-AU" smtClean="0"/>
              <a:t>‹#›</a:t>
            </a:fld>
            <a:endParaRPr lang="en-A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7580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annaandraszek/gsq-boreholes/blob/master/textracting/Borehole%20Extraction%20Demo.ipyn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Process of extracting boreholes from tables</a:t>
            </a:r>
            <a:endParaRPr lang="en-AU" dirty="0"/>
          </a:p>
        </p:txBody>
      </p:sp>
      <p:sp>
        <p:nvSpPr>
          <p:cNvPr id="3" name="Subtitle 2"/>
          <p:cNvSpPr>
            <a:spLocks noGrp="1"/>
          </p:cNvSpPr>
          <p:nvPr>
            <p:ph type="subTitle" idx="1"/>
          </p:nvPr>
        </p:nvSpPr>
        <p:spPr/>
        <p:txBody>
          <a:bodyPr/>
          <a:lstStyle/>
          <a:p>
            <a:r>
              <a:rPr lang="en-AU" dirty="0" smtClean="0"/>
              <a:t>With code from borehole/extraction.py</a:t>
            </a:r>
          </a:p>
          <a:p>
            <a:r>
              <a:rPr lang="en-AU" dirty="0" smtClean="0"/>
              <a:t>Anna Andraszek</a:t>
            </a:r>
            <a:endParaRPr lang="en-AU" dirty="0"/>
          </a:p>
        </p:txBody>
      </p:sp>
    </p:spTree>
    <p:extLst>
      <p:ext uri="{BB962C8B-B14F-4D97-AF65-F5344CB8AC3E}">
        <p14:creationId xmlns:p14="http://schemas.microsoft.com/office/powerpoint/2010/main" val="2513631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5. Formatting extraction result	</a:t>
            </a:r>
            <a:endParaRPr lang="en-AU" dirty="0"/>
          </a:p>
        </p:txBody>
      </p:sp>
      <p:sp>
        <p:nvSpPr>
          <p:cNvPr id="4" name="Rectangle 1"/>
          <p:cNvSpPr>
            <a:spLocks noChangeArrowheads="1"/>
          </p:cNvSpPr>
          <p:nvPr/>
        </p:nvSpPr>
        <p:spPr bwMode="auto">
          <a:xfrm>
            <a:off x="4554583" y="1614602"/>
            <a:ext cx="6653349"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808080"/>
                </a:solidFill>
                <a:effectLst/>
                <a:latin typeface="Consolas" panose="020B0609020204030204" pitchFamily="49" charset="0"/>
              </a:rPr>
              <a:t>## Gets extracted data into </a:t>
            </a:r>
            <a:r>
              <a:rPr kumimoji="0" lang="en-US" altLang="en-US" sz="900" b="0" i="1" u="none" strike="noStrike" cap="none" normalizeH="0" baseline="0" dirty="0" err="1" smtClean="0">
                <a:ln>
                  <a:noFill/>
                </a:ln>
                <a:solidFill>
                  <a:srgbClr val="808080"/>
                </a:solidFill>
                <a:effectLst/>
                <a:latin typeface="Consolas" panose="020B0609020204030204" pitchFamily="49" charset="0"/>
              </a:rPr>
              <a:t>DataFrame</a:t>
            </a:r>
            <a:r>
              <a:rPr kumimoji="0" lang="en-US" altLang="en-US" sz="900" b="0" i="1" u="none" strike="noStrike" cap="none" normalizeH="0" baseline="0" dirty="0" smtClean="0">
                <a:ln>
                  <a:noFill/>
                </a:ln>
                <a:solidFill>
                  <a:srgbClr val="808080"/>
                </a:solidFill>
                <a:effectLst/>
                <a:latin typeface="Consolas" panose="020B0609020204030204" pitchFamily="49" charset="0"/>
              </a:rPr>
              <a:t> format</a:t>
            </a:r>
            <a:br>
              <a:rPr kumimoji="0" lang="en-US" altLang="en-US" sz="900" b="0" i="1" u="none" strike="noStrike" cap="none" normalizeH="0" baseline="0" dirty="0" smtClean="0">
                <a:ln>
                  <a:noFill/>
                </a:ln>
                <a:solidFill>
                  <a:srgbClr val="808080"/>
                </a:solidFill>
                <a:effectLst/>
                <a:latin typeface="Consolas" panose="020B0609020204030204" pitchFamily="49" charset="0"/>
              </a:rPr>
            </a:br>
            <a:r>
              <a:rPr kumimoji="0" lang="en-US" altLang="en-US" sz="900" b="1" i="0" u="none" strike="noStrike" cap="none" normalizeH="0" baseline="0" dirty="0" err="1" smtClean="0">
                <a:ln>
                  <a:noFill/>
                </a:ln>
                <a:solidFill>
                  <a:srgbClr val="000080"/>
                </a:solidFill>
                <a:effectLst/>
                <a:latin typeface="Consolas" panose="020B0609020204030204" pitchFamily="49" charset="0"/>
              </a:rPr>
              <a:t>def</a:t>
            </a:r>
            <a:r>
              <a:rPr kumimoji="0" lang="en-US" altLang="en-US" sz="900" b="1" i="0" u="none" strike="noStrike" cap="none" normalizeH="0" baseline="0" dirty="0" smtClean="0">
                <a:ln>
                  <a:noFill/>
                </a:ln>
                <a:solidFill>
                  <a:srgbClr val="00008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extracted_to_df</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bhs</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grid_loc</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geo_loc</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bh_source</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grid_source</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geo_source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if not </a:t>
            </a:r>
            <a:r>
              <a:rPr kumimoji="0" lang="en-US" altLang="en-US" sz="900" b="0" i="0" u="none" strike="noStrike" cap="none" normalizeH="0" baseline="0" dirty="0" err="1" smtClean="0">
                <a:ln>
                  <a:noFill/>
                </a:ln>
                <a:solidFill>
                  <a:srgbClr val="000080"/>
                </a:solidFill>
                <a:effectLst/>
                <a:latin typeface="Consolas" panose="020B0609020204030204" pitchFamily="49" charset="0"/>
              </a:rPr>
              <a:t>isinstance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bhs</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np.ndarray</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bhs</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bhs</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for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i</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in </a:t>
            </a:r>
            <a:r>
              <a:rPr kumimoji="0" lang="en-US" altLang="en-US" sz="900" b="0" i="0" u="none" strike="noStrike" cap="none" normalizeH="0" baseline="0" dirty="0" smtClean="0">
                <a:ln>
                  <a:noFill/>
                </a:ln>
                <a:solidFill>
                  <a:srgbClr val="000080"/>
                </a:solidFill>
                <a:effectLst/>
                <a:latin typeface="Consolas" panose="020B0609020204030204" pitchFamily="49" charset="0"/>
              </a:rPr>
              <a:t>range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smtClean="0">
                <a:ln>
                  <a:noFill/>
                </a:ln>
                <a:solidFill>
                  <a:srgbClr val="0000FF"/>
                </a:solidFill>
                <a:effectLst/>
                <a:latin typeface="Consolas" panose="020B0609020204030204" pitchFamily="49" charset="0"/>
              </a:rPr>
              <a:t>2</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if </a:t>
            </a:r>
            <a:r>
              <a:rPr kumimoji="0" lang="en-US" altLang="en-US" sz="900" b="0" i="0" u="none" strike="noStrike" cap="none" normalizeH="0" baseline="0" dirty="0" err="1" smtClean="0">
                <a:ln>
                  <a:noFill/>
                </a:ln>
                <a:solidFill>
                  <a:srgbClr val="000080"/>
                </a:solidFill>
                <a:effectLst/>
                <a:latin typeface="Consolas" panose="020B0609020204030204" pitchFamily="49" charset="0"/>
              </a:rPr>
              <a:t>len</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grid_loc</a:t>
            </a:r>
            <a:r>
              <a:rPr kumimoji="0" lang="en-US" altLang="en-US" sz="900" b="0" i="0" u="none" strike="noStrike" cap="none" normalizeH="0" baseline="0" dirty="0" smtClean="0">
                <a:ln>
                  <a:noFill/>
                </a:ln>
                <a:solidFill>
                  <a:srgbClr val="000000"/>
                </a:solidFill>
                <a:effectLst/>
                <a:latin typeface="Consolas" panose="020B0609020204030204" pitchFamily="49" charset="0"/>
              </a:rPr>
              <a:t>) &lt;= i:</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grid_loc.append</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1" i="0" u="none" strike="noStrike" cap="none" normalizeH="0" baseline="0" dirty="0" smtClean="0">
                <a:ln>
                  <a:noFill/>
                </a:ln>
                <a:solidFill>
                  <a:srgbClr val="000080"/>
                </a:solidFill>
                <a:effectLst/>
                <a:latin typeface="Consolas" panose="020B0609020204030204" pitchFamily="49" charset="0"/>
              </a:rPr>
              <a:t>None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grid_source.append</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1" i="0" u="none" strike="noStrike" cap="none" normalizeH="0" baseline="0" dirty="0" smtClean="0">
                <a:ln>
                  <a:noFill/>
                </a:ln>
                <a:solidFill>
                  <a:srgbClr val="000080"/>
                </a:solidFill>
                <a:effectLst/>
                <a:latin typeface="Consolas" panose="020B0609020204030204" pitchFamily="49" charset="0"/>
              </a:rPr>
              <a:t>None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if </a:t>
            </a:r>
            <a:r>
              <a:rPr kumimoji="0" lang="en-US" altLang="en-US" sz="900" b="0" i="0" u="none" strike="noStrike" cap="none" normalizeH="0" baseline="0" dirty="0" err="1" smtClean="0">
                <a:ln>
                  <a:noFill/>
                </a:ln>
                <a:solidFill>
                  <a:srgbClr val="000080"/>
                </a:solidFill>
                <a:effectLst/>
                <a:latin typeface="Consolas" panose="020B0609020204030204" pitchFamily="49" charset="0"/>
              </a:rPr>
              <a:t>len</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geo_loc</a:t>
            </a:r>
            <a:r>
              <a:rPr kumimoji="0" lang="en-US" altLang="en-US" sz="900" b="0" i="0" u="none" strike="noStrike" cap="none" normalizeH="0" baseline="0" dirty="0" smtClean="0">
                <a:ln>
                  <a:noFill/>
                </a:ln>
                <a:solidFill>
                  <a:srgbClr val="000000"/>
                </a:solidFill>
                <a:effectLst/>
                <a:latin typeface="Consolas" panose="020B0609020204030204" pitchFamily="49" charset="0"/>
              </a:rPr>
              <a:t>) &lt;= i:</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geo_loc.append</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1" i="0" u="none" strike="noStrike" cap="none" normalizeH="0" baseline="0" dirty="0" smtClean="0">
                <a:ln>
                  <a:noFill/>
                </a:ln>
                <a:solidFill>
                  <a:srgbClr val="000080"/>
                </a:solidFill>
                <a:effectLst/>
                <a:latin typeface="Consolas" panose="020B0609020204030204" pitchFamily="49" charset="0"/>
              </a:rPr>
              <a:t>None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geo_source.append</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1" i="0" u="none" strike="noStrike" cap="none" normalizeH="0" baseline="0" dirty="0" smtClean="0">
                <a:ln>
                  <a:noFill/>
                </a:ln>
                <a:solidFill>
                  <a:srgbClr val="000080"/>
                </a:solidFill>
                <a:effectLst/>
                <a:latin typeface="Consolas" panose="020B0609020204030204" pitchFamily="49" charset="0"/>
              </a:rPr>
              <a:t>None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rows = </a:t>
            </a:r>
            <a:r>
              <a:rPr kumimoji="0" lang="en-US" altLang="en-US" sz="900" b="0" i="0" u="none" strike="noStrike" cap="none" normalizeH="0" baseline="0" dirty="0" err="1" smtClean="0">
                <a:ln>
                  <a:noFill/>
                </a:ln>
                <a:solidFill>
                  <a:srgbClr val="000080"/>
                </a:solidFill>
                <a:effectLst/>
                <a:latin typeface="Consolas" panose="020B0609020204030204" pitchFamily="49" charset="0"/>
              </a:rPr>
              <a:t>len</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bhs</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1" u="none" strike="noStrike" cap="none" normalizeH="0" baseline="0" dirty="0" smtClean="0">
                <a:ln>
                  <a:noFill/>
                </a:ln>
                <a:solidFill>
                  <a:srgbClr val="808080"/>
                </a:solidFill>
                <a:effectLst/>
                <a:latin typeface="Consolas" panose="020B0609020204030204" pitchFamily="49" charset="0"/>
              </a:rPr>
              <a:t/>
            </a:r>
            <a:br>
              <a:rPr kumimoji="0" lang="en-US" altLang="en-US" sz="900" b="0" i="1" u="none" strike="noStrike" cap="none" normalizeH="0" baseline="0" dirty="0" smtClean="0">
                <a:ln>
                  <a:noFill/>
                </a:ln>
                <a:solidFill>
                  <a:srgbClr val="808080"/>
                </a:solidFill>
                <a:effectLst/>
                <a:latin typeface="Consolas" panose="020B0609020204030204" pitchFamily="49" charset="0"/>
              </a:rPr>
            </a:br>
            <a:r>
              <a:rPr kumimoji="0" lang="en-US" altLang="en-US" sz="900" b="0" i="1" u="none" strike="noStrike" cap="none" normalizeH="0" baseline="0" dirty="0" smtClean="0">
                <a:ln>
                  <a:noFill/>
                </a:ln>
                <a:solidFill>
                  <a:srgbClr val="80808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add_to_df</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bhs</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grid_loc</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smtClean="0">
                <a:ln>
                  <a:noFill/>
                </a:ln>
                <a:solidFill>
                  <a:srgbClr val="0000FF"/>
                </a:solidFill>
                <a:effectLst/>
                <a:latin typeface="Consolas" panose="020B0609020204030204" pitchFamily="49" charset="0"/>
              </a:rPr>
              <a:t>0</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grid_loc</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smtClean="0">
                <a:ln>
                  <a:noFill/>
                </a:ln>
                <a:solidFill>
                  <a:srgbClr val="0000FF"/>
                </a:solidFill>
                <a:effectLst/>
                <a:latin typeface="Consolas" panose="020B0609020204030204" pitchFamily="49" charset="0"/>
              </a:rPr>
              <a:t>1</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geo_loc</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smtClean="0">
                <a:ln>
                  <a:noFill/>
                </a:ln>
                <a:solidFill>
                  <a:srgbClr val="0000FF"/>
                </a:solidFill>
                <a:effectLst/>
                <a:latin typeface="Consolas" panose="020B0609020204030204" pitchFamily="49" charset="0"/>
              </a:rPr>
              <a:t>0</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geo_loc</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smtClean="0">
                <a:ln>
                  <a:noFill/>
                </a:ln>
                <a:solidFill>
                  <a:srgbClr val="0000FF"/>
                </a:solidFill>
                <a:effectLst/>
                <a:latin typeface="Consolas" panose="020B0609020204030204" pitchFamily="49" charset="0"/>
              </a:rPr>
              <a:t>1</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bh_source</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grid_source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smtClean="0">
                <a:ln>
                  <a:noFill/>
                </a:ln>
                <a:solidFill>
                  <a:srgbClr val="0000FF"/>
                </a:solidFill>
                <a:effectLst/>
                <a:latin typeface="Consolas" panose="020B0609020204030204" pitchFamily="49" charset="0"/>
              </a:rPr>
              <a:t>0</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grid_source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smtClean="0">
                <a:ln>
                  <a:noFill/>
                </a:ln>
                <a:solidFill>
                  <a:srgbClr val="0000FF"/>
                </a:solidFill>
                <a:effectLst/>
                <a:latin typeface="Consolas" panose="020B0609020204030204" pitchFamily="49" charset="0"/>
              </a:rPr>
              <a:t>1</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geo_source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smtClean="0">
                <a:ln>
                  <a:noFill/>
                </a:ln>
                <a:solidFill>
                  <a:srgbClr val="0000FF"/>
                </a:solidFill>
                <a:effectLst/>
                <a:latin typeface="Consolas" panose="020B0609020204030204" pitchFamily="49" charset="0"/>
              </a:rPr>
              <a:t>0</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geo_source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smtClean="0">
                <a:ln>
                  <a:noFill/>
                </a:ln>
                <a:solidFill>
                  <a:srgbClr val="0000FF"/>
                </a:solidFill>
                <a:effectLst/>
                <a:latin typeface="Consolas" panose="020B0609020204030204" pitchFamily="49" charset="0"/>
              </a:rPr>
              <a:t>1</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for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i</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in </a:t>
            </a:r>
            <a:r>
              <a:rPr kumimoji="0" lang="en-US" altLang="en-US" sz="900" b="0" i="0" u="none" strike="noStrike" cap="none" normalizeH="0" baseline="0" dirty="0" smtClean="0">
                <a:ln>
                  <a:noFill/>
                </a:ln>
                <a:solidFill>
                  <a:srgbClr val="000080"/>
                </a:solidFill>
                <a:effectLst/>
                <a:latin typeface="Consolas" panose="020B0609020204030204" pitchFamily="49" charset="0"/>
              </a:rPr>
              <a:t>range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80"/>
                </a:solidFill>
                <a:effectLst/>
                <a:latin typeface="Consolas" panose="020B0609020204030204" pitchFamily="49" charset="0"/>
              </a:rPr>
              <a:t>len</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add_to_df</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if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add_to_df</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i</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is None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add_to_df</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i</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1" i="0" u="none" strike="noStrike" cap="none" normalizeH="0" baseline="0" dirty="0" smtClean="0">
                <a:ln>
                  <a:noFill/>
                </a:ln>
                <a:solidFill>
                  <a:srgbClr val="000080"/>
                </a:solidFill>
                <a:effectLst/>
                <a:latin typeface="Consolas" panose="020B0609020204030204" pitchFamily="49" charset="0"/>
              </a:rPr>
              <a:t>None for </a:t>
            </a:r>
            <a:r>
              <a:rPr kumimoji="0" lang="en-US" altLang="en-US" sz="900" b="0" i="0" u="none" strike="noStrike" cap="none" normalizeH="0" baseline="0" dirty="0" smtClean="0">
                <a:ln>
                  <a:noFill/>
                </a:ln>
                <a:solidFill>
                  <a:srgbClr val="808080"/>
                </a:solidFill>
                <a:effectLst/>
                <a:latin typeface="Consolas" panose="020B0609020204030204" pitchFamily="49" charset="0"/>
              </a:rPr>
              <a:t>e </a:t>
            </a:r>
            <a:r>
              <a:rPr kumimoji="0" lang="en-US" altLang="en-US" sz="900" b="1" i="0" u="none" strike="noStrike" cap="none" normalizeH="0" baseline="0" dirty="0" smtClean="0">
                <a:ln>
                  <a:noFill/>
                </a:ln>
                <a:solidFill>
                  <a:srgbClr val="000080"/>
                </a:solidFill>
                <a:effectLst/>
                <a:latin typeface="Consolas" panose="020B0609020204030204" pitchFamily="49" charset="0"/>
              </a:rPr>
              <a:t>in </a:t>
            </a:r>
            <a:r>
              <a:rPr kumimoji="0" lang="en-US" altLang="en-US" sz="900" b="0" i="0" u="none" strike="noStrike" cap="none" normalizeH="0" baseline="0" dirty="0" smtClean="0">
                <a:ln>
                  <a:noFill/>
                </a:ln>
                <a:solidFill>
                  <a:srgbClr val="000080"/>
                </a:solidFill>
                <a:effectLst/>
                <a:latin typeface="Consolas" panose="020B0609020204030204" pitchFamily="49" charset="0"/>
              </a:rPr>
              <a:t>range</a:t>
            </a:r>
            <a:r>
              <a:rPr kumimoji="0" lang="en-US" altLang="en-US" sz="900" b="0" i="0" u="none" strike="noStrike" cap="none" normalizeH="0" baseline="0" dirty="0" smtClean="0">
                <a:ln>
                  <a:noFill/>
                </a:ln>
                <a:solidFill>
                  <a:srgbClr val="000000"/>
                </a:solidFill>
                <a:effectLst/>
                <a:latin typeface="Consolas" panose="020B0609020204030204" pitchFamily="49" charset="0"/>
              </a:rPr>
              <a:t>(rows)]</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err="1" smtClean="0">
                <a:ln>
                  <a:noFill/>
                </a:ln>
                <a:solidFill>
                  <a:srgbClr val="000080"/>
                </a:solidFill>
                <a:effectLst/>
                <a:latin typeface="Consolas" panose="020B0609020204030204" pitchFamily="49" charset="0"/>
              </a:rPr>
              <a:t>elif</a:t>
            </a:r>
            <a:r>
              <a:rPr kumimoji="0" lang="en-US" altLang="en-US" sz="900" b="1" i="0" u="none" strike="noStrike" cap="none" normalizeH="0" baseline="0" dirty="0" smtClean="0">
                <a:ln>
                  <a:noFill/>
                </a:ln>
                <a:solidFill>
                  <a:srgbClr val="000080"/>
                </a:solidFill>
                <a:effectLst/>
                <a:latin typeface="Consolas" panose="020B0609020204030204" pitchFamily="49" charset="0"/>
              </a:rPr>
              <a:t> </a:t>
            </a:r>
            <a:r>
              <a:rPr kumimoji="0" lang="en-US" altLang="en-US" sz="900" b="0" i="0" u="none" strike="noStrike" cap="none" normalizeH="0" baseline="0" dirty="0" err="1" smtClean="0">
                <a:ln>
                  <a:noFill/>
                </a:ln>
                <a:solidFill>
                  <a:srgbClr val="000080"/>
                </a:solidFill>
                <a:effectLst/>
                <a:latin typeface="Consolas" panose="020B0609020204030204" pitchFamily="49" charset="0"/>
              </a:rPr>
              <a:t>len</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add_to_df</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i</a:t>
            </a:r>
            <a:r>
              <a:rPr kumimoji="0" lang="en-US" altLang="en-US" sz="900" b="0" i="0" u="none" strike="noStrike" cap="none" normalizeH="0" baseline="0" dirty="0" smtClean="0">
                <a:ln>
                  <a:noFill/>
                </a:ln>
                <a:solidFill>
                  <a:srgbClr val="000000"/>
                </a:solidFill>
                <a:effectLst/>
                <a:latin typeface="Consolas" panose="020B0609020204030204" pitchFamily="49" charset="0"/>
              </a:rPr>
              <a:t>]) &lt; rows:</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if </a:t>
            </a:r>
            <a:r>
              <a:rPr kumimoji="0" lang="en-US" altLang="en-US" sz="900" b="0" i="0" u="none" strike="noStrike" cap="none" normalizeH="0" baseline="0" dirty="0" err="1" smtClean="0">
                <a:ln>
                  <a:noFill/>
                </a:ln>
                <a:solidFill>
                  <a:srgbClr val="000080"/>
                </a:solidFill>
                <a:effectLst/>
                <a:latin typeface="Consolas" panose="020B0609020204030204" pitchFamily="49" charset="0"/>
              </a:rPr>
              <a:t>len</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add_to_df</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i</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smtClean="0">
                <a:ln>
                  <a:noFill/>
                </a:ln>
                <a:solidFill>
                  <a:srgbClr val="0000FF"/>
                </a:solidFill>
                <a:effectLst/>
                <a:latin typeface="Consolas" panose="020B0609020204030204" pitchFamily="49" charset="0"/>
              </a:rPr>
              <a:t>1</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add_to_df</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i</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add_to_df</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i</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smtClean="0">
                <a:ln>
                  <a:noFill/>
                </a:ln>
                <a:solidFill>
                  <a:srgbClr val="0000FF"/>
                </a:solidFill>
                <a:effectLst/>
                <a:latin typeface="Consolas" panose="020B0609020204030204" pitchFamily="49" charset="0"/>
              </a:rPr>
              <a:t>0</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for </a:t>
            </a:r>
            <a:r>
              <a:rPr kumimoji="0" lang="en-US" altLang="en-US" sz="900" b="0" i="0" u="none" strike="noStrike" cap="none" normalizeH="0" baseline="0" dirty="0" smtClean="0">
                <a:ln>
                  <a:noFill/>
                </a:ln>
                <a:solidFill>
                  <a:srgbClr val="808080"/>
                </a:solidFill>
                <a:effectLst/>
                <a:latin typeface="Consolas" panose="020B0609020204030204" pitchFamily="49" charset="0"/>
              </a:rPr>
              <a:t>e </a:t>
            </a:r>
            <a:r>
              <a:rPr kumimoji="0" lang="en-US" altLang="en-US" sz="900" b="1" i="0" u="none" strike="noStrike" cap="none" normalizeH="0" baseline="0" dirty="0" smtClean="0">
                <a:ln>
                  <a:noFill/>
                </a:ln>
                <a:solidFill>
                  <a:srgbClr val="000080"/>
                </a:solidFill>
                <a:effectLst/>
                <a:latin typeface="Consolas" panose="020B0609020204030204" pitchFamily="49" charset="0"/>
              </a:rPr>
              <a:t>in </a:t>
            </a:r>
            <a:r>
              <a:rPr kumimoji="0" lang="en-US" altLang="en-US" sz="900" b="0" i="0" u="none" strike="noStrike" cap="none" normalizeH="0" baseline="0" dirty="0" smtClean="0">
                <a:ln>
                  <a:noFill/>
                </a:ln>
                <a:solidFill>
                  <a:srgbClr val="000080"/>
                </a:solidFill>
                <a:effectLst/>
                <a:latin typeface="Consolas" panose="020B0609020204030204" pitchFamily="49" charset="0"/>
              </a:rPr>
              <a:t>range</a:t>
            </a:r>
            <a:r>
              <a:rPr kumimoji="0" lang="en-US" altLang="en-US" sz="900" b="0" i="0" u="none" strike="noStrike" cap="none" normalizeH="0" baseline="0" dirty="0" smtClean="0">
                <a:ln>
                  <a:noFill/>
                </a:ln>
                <a:solidFill>
                  <a:srgbClr val="000000"/>
                </a:solidFill>
                <a:effectLst/>
                <a:latin typeface="Consolas" panose="020B0609020204030204" pitchFamily="49" charset="0"/>
              </a:rPr>
              <a:t>(rows)]</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dfdata</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pd.Series</a:t>
            </a:r>
            <a:r>
              <a:rPr kumimoji="0" lang="en-US" altLang="en-US" sz="900" b="0" i="0" u="none" strike="noStrike" cap="none" normalizeH="0" baseline="0" dirty="0" smtClean="0">
                <a:ln>
                  <a:noFill/>
                </a:ln>
                <a:solidFill>
                  <a:srgbClr val="000000"/>
                </a:solidFill>
                <a:effectLst/>
                <a:latin typeface="Consolas" panose="020B0609020204030204" pitchFamily="49" charset="0"/>
              </a:rPr>
              <a:t>(a) </a:t>
            </a:r>
            <a:r>
              <a:rPr kumimoji="0" lang="en-US" altLang="en-US" sz="900" b="1" i="0" u="none" strike="noStrike" cap="none" normalizeH="0" baseline="0" dirty="0" smtClean="0">
                <a:ln>
                  <a:noFill/>
                </a:ln>
                <a:solidFill>
                  <a:srgbClr val="000080"/>
                </a:solidFill>
                <a:effectLst/>
                <a:latin typeface="Consolas" panose="020B0609020204030204" pitchFamily="49" charset="0"/>
              </a:rPr>
              <a:t>for </a:t>
            </a:r>
            <a:r>
              <a:rPr kumimoji="0" lang="en-US" altLang="en-US" sz="900" b="0" i="0" u="none" strike="noStrike" cap="none" normalizeH="0" baseline="0" dirty="0" smtClean="0">
                <a:ln>
                  <a:noFill/>
                </a:ln>
                <a:solidFill>
                  <a:srgbClr val="000000"/>
                </a:solidFill>
                <a:effectLst/>
                <a:latin typeface="Consolas" panose="020B0609020204030204" pitchFamily="49" charset="0"/>
              </a:rPr>
              <a:t>a </a:t>
            </a:r>
            <a:r>
              <a:rPr kumimoji="0" lang="en-US" altLang="en-US" sz="900" b="1" i="0" u="none" strike="noStrike" cap="none" normalizeH="0" baseline="0" dirty="0" smtClean="0">
                <a:ln>
                  <a:noFill/>
                </a:ln>
                <a:solidFill>
                  <a:srgbClr val="000080"/>
                </a:solidFill>
                <a:effectLst/>
                <a:latin typeface="Consolas" panose="020B0609020204030204" pitchFamily="49" charset="0"/>
              </a:rPr>
              <a:t>in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add_to_df</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df_dict</a:t>
            </a:r>
            <a:r>
              <a:rPr kumimoji="0" lang="en-US" altLang="en-US" sz="900" b="0" i="0" u="none" strike="noStrike" cap="none" normalizeH="0" baseline="0" dirty="0" smtClean="0">
                <a:ln>
                  <a:noFill/>
                </a:ln>
                <a:solidFill>
                  <a:srgbClr val="000000"/>
                </a:solidFill>
                <a:effectLst/>
                <a:latin typeface="Consolas" panose="020B0609020204030204" pitchFamily="49" charset="0"/>
              </a:rPr>
              <a:t> = {key: value </a:t>
            </a:r>
            <a:r>
              <a:rPr kumimoji="0" lang="en-US" altLang="en-US" sz="900" b="1" i="0" u="none" strike="noStrike" cap="none" normalizeH="0" baseline="0" dirty="0" smtClean="0">
                <a:ln>
                  <a:noFill/>
                </a:ln>
                <a:solidFill>
                  <a:srgbClr val="000080"/>
                </a:solidFill>
                <a:effectLst/>
                <a:latin typeface="Consolas" panose="020B0609020204030204" pitchFamily="49" charset="0"/>
              </a:rPr>
              <a:t>for </a:t>
            </a:r>
            <a:r>
              <a:rPr kumimoji="0" lang="en-US" altLang="en-US" sz="900" b="0" i="0" u="none" strike="noStrike" cap="none" normalizeH="0" baseline="0" dirty="0" smtClean="0">
                <a:ln>
                  <a:noFill/>
                </a:ln>
                <a:solidFill>
                  <a:srgbClr val="000000"/>
                </a:solidFill>
                <a:effectLst/>
                <a:latin typeface="Consolas" panose="020B0609020204030204" pitchFamily="49" charset="0"/>
              </a:rPr>
              <a:t>key, value </a:t>
            </a:r>
            <a:r>
              <a:rPr kumimoji="0" lang="en-US" altLang="en-US" sz="900" b="1" i="0" u="none" strike="noStrike" cap="none" normalizeH="0" baseline="0" dirty="0" smtClean="0">
                <a:ln>
                  <a:noFill/>
                </a:ln>
                <a:solidFill>
                  <a:srgbClr val="000080"/>
                </a:solidFill>
                <a:effectLst/>
                <a:latin typeface="Consolas" panose="020B0609020204030204" pitchFamily="49" charset="0"/>
              </a:rPr>
              <a:t>in </a:t>
            </a:r>
            <a:r>
              <a:rPr kumimoji="0" lang="en-US" altLang="en-US" sz="900" b="0" i="0" u="none" strike="noStrike" cap="none" normalizeH="0" baseline="0" dirty="0" smtClean="0">
                <a:ln>
                  <a:noFill/>
                </a:ln>
                <a:solidFill>
                  <a:srgbClr val="000080"/>
                </a:solidFill>
                <a:effectLst/>
                <a:latin typeface="Consolas" panose="020B0609020204030204" pitchFamily="49" charset="0"/>
              </a:rPr>
              <a:t>zip</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table_data_cols</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dfdata</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add_to_df</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pd.DataFrame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df_dict</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smtClean="0">
                <a:ln>
                  <a:noFill/>
                </a:ln>
                <a:solidFill>
                  <a:srgbClr val="660099"/>
                </a:solidFill>
                <a:effectLst/>
                <a:latin typeface="Consolas" panose="020B0609020204030204" pitchFamily="49" charset="0"/>
              </a:rPr>
              <a:t>columns</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table_data_cols</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1" u="none" strike="noStrike" cap="none" normalizeH="0" baseline="0" dirty="0" smtClean="0">
                <a:ln>
                  <a:noFill/>
                </a:ln>
                <a:solidFill>
                  <a:srgbClr val="808080"/>
                </a:solidFill>
                <a:effectLst/>
                <a:latin typeface="Consolas" panose="020B0609020204030204" pitchFamily="49" charset="0"/>
              </a:rPr>
              <a:t/>
            </a:r>
            <a:br>
              <a:rPr kumimoji="0" lang="en-US" altLang="en-US" sz="900" b="0" i="1" u="none" strike="noStrike" cap="none" normalizeH="0" baseline="0" dirty="0" smtClean="0">
                <a:ln>
                  <a:noFill/>
                </a:ln>
                <a:solidFill>
                  <a:srgbClr val="808080"/>
                </a:solidFill>
                <a:effectLst/>
                <a:latin typeface="Consolas" panose="020B0609020204030204" pitchFamily="49" charset="0"/>
              </a:rPr>
            </a:br>
            <a:r>
              <a:rPr kumimoji="0" lang="en-US" altLang="en-US" sz="900" b="0" i="1" u="none" strike="noStrike" cap="none" normalizeH="0" baseline="0" dirty="0" smtClean="0">
                <a:ln>
                  <a:noFill/>
                </a:ln>
                <a:solidFill>
                  <a:srgbClr val="80808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return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add_to_df</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Content Placeholder 2"/>
          <p:cNvSpPr>
            <a:spLocks noGrp="1"/>
          </p:cNvSpPr>
          <p:nvPr>
            <p:ph type="body" sz="half" idx="2"/>
          </p:nvPr>
        </p:nvSpPr>
        <p:spPr/>
        <p:txBody>
          <a:bodyPr/>
          <a:lstStyle/>
          <a:p>
            <a:pPr marL="285750" indent="-285750">
              <a:buFont typeface="Arial" panose="020B0604020202020204" pitchFamily="34" charset="0"/>
              <a:buChar char="•"/>
            </a:pPr>
            <a:r>
              <a:rPr lang="en-AU" dirty="0" smtClean="0"/>
              <a:t>Once have gotten values for borehole and location terms, whether successful in finding values or not, the data can be appended and saved to the specified results csv</a:t>
            </a:r>
          </a:p>
          <a:p>
            <a:pPr marL="285750" indent="-285750">
              <a:buFontTx/>
              <a:buChar char="-"/>
            </a:pPr>
            <a:r>
              <a:rPr lang="en-AU" dirty="0" smtClean="0"/>
              <a:t>It will be saved with one borehole per row</a:t>
            </a:r>
          </a:p>
          <a:p>
            <a:pPr marL="285750" indent="-285750">
              <a:buFontTx/>
              <a:buChar char="-"/>
            </a:pPr>
            <a:r>
              <a:rPr lang="en-AU" dirty="0" smtClean="0"/>
              <a:t>Data from column-wise tables needs a it more work to be transformed to fit this format</a:t>
            </a:r>
          </a:p>
        </p:txBody>
      </p:sp>
    </p:spTree>
    <p:extLst>
      <p:ext uri="{BB962C8B-B14F-4D97-AF65-F5344CB8AC3E}">
        <p14:creationId xmlns:p14="http://schemas.microsoft.com/office/powerpoint/2010/main" val="1105685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6. Saving data</a:t>
            </a:r>
            <a:endParaRPr lang="en-AU" dirty="0"/>
          </a:p>
        </p:txBody>
      </p:sp>
      <p:sp>
        <p:nvSpPr>
          <p:cNvPr id="4" name="Rectangle 1"/>
          <p:cNvSpPr>
            <a:spLocks noChangeArrowheads="1"/>
          </p:cNvSpPr>
          <p:nvPr/>
        </p:nvSpPr>
        <p:spPr bwMode="auto">
          <a:xfrm>
            <a:off x="5259977" y="1473253"/>
            <a:ext cx="4336869" cy="16158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808080"/>
                </a:solidFill>
                <a:effectLst/>
                <a:latin typeface="Consolas" panose="020B0609020204030204" pitchFamily="49" charset="0"/>
              </a:rPr>
              <a:t>## Save rows to csv</a:t>
            </a:r>
            <a:br>
              <a:rPr kumimoji="0" lang="en-US" altLang="en-US" sz="900" b="0" i="1" u="none" strike="noStrike" cap="none" normalizeH="0" baseline="0" dirty="0" smtClean="0">
                <a:ln>
                  <a:noFill/>
                </a:ln>
                <a:solidFill>
                  <a:srgbClr val="808080"/>
                </a:solidFill>
                <a:effectLst/>
                <a:latin typeface="Consolas" panose="020B0609020204030204" pitchFamily="49" charset="0"/>
              </a:rPr>
            </a:br>
            <a:r>
              <a:rPr kumimoji="0" lang="en-US" altLang="en-US" sz="900" b="1" i="0" u="none" strike="noStrike" cap="none" normalizeH="0" baseline="0" dirty="0" err="1" smtClean="0">
                <a:ln>
                  <a:noFill/>
                </a:ln>
                <a:solidFill>
                  <a:srgbClr val="000080"/>
                </a:solidFill>
                <a:effectLst/>
                <a:latin typeface="Consolas" panose="020B0609020204030204" pitchFamily="49" charset="0"/>
              </a:rPr>
              <a:t>def</a:t>
            </a:r>
            <a:r>
              <a:rPr kumimoji="0" lang="en-US" altLang="en-US" sz="900" b="1" i="0" u="none" strike="noStrike" cap="none" normalizeH="0" baseline="0" dirty="0" smtClean="0">
                <a:ln>
                  <a:noFill/>
                </a:ln>
                <a:solidFill>
                  <a:srgbClr val="00008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save_rows</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file_name</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80"/>
                </a:solidFill>
                <a:effectLst/>
                <a:latin typeface="Consolas" panose="020B0609020204030204" pitchFamily="49" charset="0"/>
              </a:rPr>
              <a:t>str</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df</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pd.DataFrame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1" u="none" strike="noStrike" cap="none" normalizeH="0" baseline="0" dirty="0" smtClean="0">
                <a:ln>
                  <a:noFill/>
                </a:ln>
                <a:solidFill>
                  <a:srgbClr val="808080"/>
                </a:solidFill>
                <a:effectLst/>
                <a:latin typeface="Consolas" panose="020B0609020204030204" pitchFamily="49" charset="0"/>
              </a:rPr>
              <a:t># Open file in append mode</a:t>
            </a:r>
            <a:br>
              <a:rPr kumimoji="0" lang="en-US" altLang="en-US" sz="900" b="0" i="1" u="none" strike="noStrike" cap="none" normalizeH="0" baseline="0" dirty="0" smtClean="0">
                <a:ln>
                  <a:noFill/>
                </a:ln>
                <a:solidFill>
                  <a:srgbClr val="808080"/>
                </a:solidFill>
                <a:effectLst/>
                <a:latin typeface="Consolas" panose="020B0609020204030204" pitchFamily="49" charset="0"/>
              </a:rPr>
            </a:br>
            <a:r>
              <a:rPr kumimoji="0" lang="en-US" altLang="en-US" sz="900" b="0" i="1" u="none" strike="noStrike" cap="none" normalizeH="0" baseline="0" dirty="0" smtClean="0">
                <a:ln>
                  <a:noFill/>
                </a:ln>
                <a:solidFill>
                  <a:srgbClr val="80808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write_cols</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1" i="0" u="none" strike="noStrike" cap="none" normalizeH="0" baseline="0" dirty="0" smtClean="0">
                <a:ln>
                  <a:noFill/>
                </a:ln>
                <a:solidFill>
                  <a:srgbClr val="000080"/>
                </a:solidFill>
                <a:effectLst/>
                <a:latin typeface="Consolas" panose="020B0609020204030204" pitchFamily="49" charset="0"/>
              </a:rPr>
              <a:t>False</a:t>
            </a:r>
            <a:br>
              <a:rPr kumimoji="0" lang="en-US" altLang="en-US" sz="900" b="1" i="0" u="none" strike="noStrike" cap="none" normalizeH="0" baseline="0" dirty="0" smtClean="0">
                <a:ln>
                  <a:noFill/>
                </a:ln>
                <a:solidFill>
                  <a:srgbClr val="000080"/>
                </a:solidFill>
                <a:effectLst/>
                <a:latin typeface="Consolas" panose="020B0609020204030204" pitchFamily="49" charset="0"/>
              </a:rPr>
            </a:br>
            <a:r>
              <a:rPr kumimoji="0" lang="en-US" altLang="en-US" sz="900" b="1" i="0" u="none" strike="noStrike" cap="none" normalizeH="0" baseline="0" dirty="0" smtClean="0">
                <a:ln>
                  <a:noFill/>
                </a:ln>
                <a:solidFill>
                  <a:srgbClr val="000080"/>
                </a:solidFill>
                <a:effectLst/>
                <a:latin typeface="Consolas" panose="020B0609020204030204" pitchFamily="49" charset="0"/>
              </a:rPr>
              <a:t>    if not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os.path.exists</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file_name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write_cols</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1" i="0" u="none" strike="noStrike" cap="none" normalizeH="0" baseline="0" dirty="0" smtClean="0">
                <a:ln>
                  <a:noFill/>
                </a:ln>
                <a:solidFill>
                  <a:srgbClr val="000080"/>
                </a:solidFill>
                <a:effectLst/>
                <a:latin typeface="Consolas" panose="020B0609020204030204" pitchFamily="49" charset="0"/>
              </a:rPr>
              <a:t>True</a:t>
            </a:r>
            <a:br>
              <a:rPr kumimoji="0" lang="en-US" altLang="en-US" sz="900" b="1" i="0" u="none" strike="noStrike" cap="none" normalizeH="0" baseline="0" dirty="0" smtClean="0">
                <a:ln>
                  <a:noFill/>
                </a:ln>
                <a:solidFill>
                  <a:srgbClr val="000080"/>
                </a:solidFill>
                <a:effectLst/>
                <a:latin typeface="Consolas" panose="020B0609020204030204" pitchFamily="49" charset="0"/>
              </a:rPr>
            </a:br>
            <a:r>
              <a:rPr kumimoji="0" lang="en-US" altLang="en-US" sz="900" b="1" i="0" u="none" strike="noStrike" cap="none" normalizeH="0" baseline="0" dirty="0" smtClean="0">
                <a:ln>
                  <a:noFill/>
                </a:ln>
                <a:solidFill>
                  <a:srgbClr val="000080"/>
                </a:solidFill>
                <a:effectLst/>
                <a:latin typeface="Consolas" panose="020B0609020204030204" pitchFamily="49" charset="0"/>
              </a:rPr>
              <a:t>    with </a:t>
            </a:r>
            <a:r>
              <a:rPr kumimoji="0" lang="en-US" altLang="en-US" sz="900" b="0" i="0" u="none" strike="noStrike" cap="none" normalizeH="0" baseline="0" dirty="0" smtClean="0">
                <a:ln>
                  <a:noFill/>
                </a:ln>
                <a:solidFill>
                  <a:srgbClr val="000080"/>
                </a:solidFill>
                <a:effectLst/>
                <a:latin typeface="Consolas" panose="020B0609020204030204" pitchFamily="49" charset="0"/>
              </a:rPr>
              <a:t>open</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file_name</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8080"/>
                </a:solidFill>
                <a:effectLst/>
                <a:latin typeface="Consolas" panose="020B0609020204030204" pitchFamily="49" charset="0"/>
              </a:rPr>
              <a:t>'a+'</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smtClean="0">
                <a:ln>
                  <a:noFill/>
                </a:ln>
                <a:solidFill>
                  <a:srgbClr val="660099"/>
                </a:solidFill>
                <a:effectLst/>
                <a:latin typeface="Consolas" panose="020B0609020204030204" pitchFamily="49" charset="0"/>
              </a:rPr>
              <a:t>newline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as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write_obj</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csv_writer</a:t>
            </a:r>
            <a:r>
              <a:rPr kumimoji="0" lang="en-US" altLang="en-US" sz="900" b="0" i="0" u="none" strike="noStrike" cap="none" normalizeH="0" baseline="0" dirty="0" smtClean="0">
                <a:ln>
                  <a:noFill/>
                </a:ln>
                <a:solidFill>
                  <a:srgbClr val="000000"/>
                </a:solidFill>
                <a:effectLst/>
                <a:latin typeface="Consolas" panose="020B0609020204030204" pitchFamily="49" charset="0"/>
              </a:rPr>
              <a:t> = writer(</a:t>
            </a:r>
            <a:r>
              <a:rPr kumimoji="0" lang="en-US" altLang="en-US" sz="900" b="0" i="0" u="none" strike="noStrike" cap="none" normalizeH="0" baseline="0" dirty="0" err="1" smtClean="0">
                <a:ln>
                  <a:noFill/>
                </a:ln>
                <a:solidFill>
                  <a:srgbClr val="000000"/>
                </a:solidFill>
                <a:effectLst/>
                <a:latin typeface="Consolas" panose="020B0609020204030204" pitchFamily="49" charset="0"/>
              </a:rPr>
              <a:t>write_obj</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if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write_cols</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csv_writer.writerow</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df.columns.values</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csv_writer.writerows</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df.values</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5259976" y="3830812"/>
            <a:ext cx="4336869"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808080"/>
                </a:solidFill>
                <a:effectLst/>
                <a:latin typeface="Consolas" panose="020B0609020204030204" pitchFamily="49" charset="0"/>
              </a:rPr>
              <a:t>## Removes duplicates from csv</a:t>
            </a:r>
            <a:br>
              <a:rPr kumimoji="0" lang="en-US" altLang="en-US" sz="900" b="0" i="1" u="none" strike="noStrike" cap="none" normalizeH="0" baseline="0" dirty="0" smtClean="0">
                <a:ln>
                  <a:noFill/>
                </a:ln>
                <a:solidFill>
                  <a:srgbClr val="808080"/>
                </a:solidFill>
                <a:effectLst/>
                <a:latin typeface="Consolas" panose="020B0609020204030204" pitchFamily="49" charset="0"/>
              </a:rPr>
            </a:br>
            <a:r>
              <a:rPr kumimoji="0" lang="en-US" altLang="en-US" sz="900" b="1" i="0" u="none" strike="noStrike" cap="none" normalizeH="0" baseline="0" dirty="0" err="1" smtClean="0">
                <a:ln>
                  <a:noFill/>
                </a:ln>
                <a:solidFill>
                  <a:srgbClr val="000080"/>
                </a:solidFill>
                <a:effectLst/>
                <a:latin typeface="Consolas" panose="020B0609020204030204" pitchFamily="49" charset="0"/>
              </a:rPr>
              <a:t>def</a:t>
            </a:r>
            <a:r>
              <a:rPr kumimoji="0" lang="en-US" altLang="en-US" sz="900" b="1" i="0" u="none" strike="noStrike" cap="none" normalizeH="0" baseline="0" dirty="0" smtClean="0">
                <a:ln>
                  <a:noFill/>
                </a:ln>
                <a:solidFill>
                  <a:srgbClr val="00008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manage_data</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fname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df</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pd.read_csv</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fname</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smtClean="0">
                <a:ln>
                  <a:noFill/>
                </a:ln>
                <a:solidFill>
                  <a:srgbClr val="660099"/>
                </a:solidFill>
                <a:effectLst/>
                <a:latin typeface="Consolas" panose="020B0609020204030204" pitchFamily="49" charset="0"/>
              </a:rPr>
              <a:t>engine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1" i="0" u="none" strike="noStrike" cap="none" normalizeH="0" baseline="0" dirty="0" smtClean="0">
                <a:ln>
                  <a:noFill/>
                </a:ln>
                <a:solidFill>
                  <a:srgbClr val="008080"/>
                </a:solidFill>
                <a:effectLst/>
                <a:latin typeface="Consolas" panose="020B0609020204030204" pitchFamily="49" charset="0"/>
              </a:rPr>
              <a:t>'python'</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df</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df.drop_duplicates</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df.to_csv</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fname</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smtClean="0">
                <a:ln>
                  <a:noFill/>
                </a:ln>
                <a:solidFill>
                  <a:srgbClr val="660099"/>
                </a:solidFill>
                <a:effectLst/>
                <a:latin typeface="Consolas" panose="020B0609020204030204" pitchFamily="49" charset="0"/>
              </a:rPr>
              <a:t>index</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1" i="0" u="none" strike="noStrike" cap="none" normalizeH="0" baseline="0" dirty="0" smtClean="0">
                <a:ln>
                  <a:noFill/>
                </a:ln>
                <a:solidFill>
                  <a:srgbClr val="000080"/>
                </a:solidFill>
                <a:effectLst/>
                <a:latin typeface="Consolas" panose="020B0609020204030204" pitchFamily="49" charset="0"/>
              </a:rPr>
              <a:t>False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Content Placeholder 2"/>
          <p:cNvSpPr>
            <a:spLocks noGrp="1"/>
          </p:cNvSpPr>
          <p:nvPr>
            <p:ph type="body" sz="half" idx="2"/>
          </p:nvPr>
        </p:nvSpPr>
        <p:spPr/>
        <p:txBody>
          <a:bodyPr/>
          <a:lstStyle/>
          <a:p>
            <a:r>
              <a:rPr lang="en-AU" dirty="0" smtClean="0"/>
              <a:t>- Append to a csv</a:t>
            </a:r>
          </a:p>
          <a:p>
            <a:r>
              <a:rPr lang="en-AU" dirty="0" smtClean="0"/>
              <a:t>- Drop duplicate rows once done</a:t>
            </a:r>
            <a:endParaRPr lang="en-AU" dirty="0"/>
          </a:p>
        </p:txBody>
      </p:sp>
    </p:spTree>
    <p:extLst>
      <p:ext uri="{BB962C8B-B14F-4D97-AF65-F5344CB8AC3E}">
        <p14:creationId xmlns:p14="http://schemas.microsoft.com/office/powerpoint/2010/main" val="3296112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7. Working with the data</a:t>
            </a:r>
            <a:endParaRPr lang="en-AU" dirty="0"/>
          </a:p>
        </p:txBody>
      </p:sp>
      <p:sp>
        <p:nvSpPr>
          <p:cNvPr id="3" name="Content Placeholder 2"/>
          <p:cNvSpPr>
            <a:spLocks noGrp="1"/>
          </p:cNvSpPr>
          <p:nvPr>
            <p:ph idx="1"/>
          </p:nvPr>
        </p:nvSpPr>
        <p:spPr/>
        <p:txBody>
          <a:bodyPr/>
          <a:lstStyle/>
          <a:p>
            <a:r>
              <a:rPr lang="en-AU" dirty="0" smtClean="0"/>
              <a:t>- Right now, just manually look at the result file for boreholes to get them out</a:t>
            </a:r>
          </a:p>
          <a:p>
            <a:pPr lvl="1"/>
            <a:r>
              <a:rPr lang="en-AU" dirty="0" smtClean="0"/>
              <a:t>Area for improvement: exact duplicates are dropped from this file, but that can be improved to drop rows which contain the same borehole names, but have less information than the most informative row on that borehole, for a more streamlined result. </a:t>
            </a:r>
          </a:p>
          <a:p>
            <a:pPr marL="201168" lvl="1" indent="0">
              <a:buNone/>
            </a:pPr>
            <a:endParaRPr lang="en-AU" dirty="0"/>
          </a:p>
          <a:p>
            <a:pPr lvl="1">
              <a:buFontTx/>
              <a:buChar char="-"/>
            </a:pPr>
            <a:r>
              <a:rPr lang="en-AU" dirty="0" smtClean="0"/>
              <a:t>To accurately understand the grid and geo locations found, need to also be aware of their datum (and zone, for grid coordinates). They can then be converted to the most recent datum (GDA2020)</a:t>
            </a:r>
          </a:p>
          <a:p>
            <a:pPr lvl="1">
              <a:buFontTx/>
              <a:buChar char="-"/>
            </a:pPr>
            <a:endParaRPr lang="en-AU" dirty="0"/>
          </a:p>
          <a:p>
            <a:pPr lvl="1">
              <a:buFontTx/>
              <a:buChar char="-"/>
            </a:pPr>
            <a:r>
              <a:rPr lang="en-AU" dirty="0" smtClean="0"/>
              <a:t>See </a:t>
            </a:r>
            <a:r>
              <a:rPr lang="en-AU" dirty="0">
                <a:hlinkClick r:id="rId2"/>
              </a:rPr>
              <a:t>https://</a:t>
            </a:r>
            <a:r>
              <a:rPr lang="en-AU" dirty="0" smtClean="0">
                <a:hlinkClick r:id="rId2"/>
              </a:rPr>
              <a:t>github.com/annaandraszek/gsq-boreholes/blob/master/textracting/Borehole%20Extraction%20Demo.ipynb</a:t>
            </a:r>
            <a:r>
              <a:rPr lang="en-AU" dirty="0" smtClean="0"/>
              <a:t> for simple instruction on running extraction yourself.</a:t>
            </a:r>
          </a:p>
        </p:txBody>
      </p:sp>
    </p:spTree>
    <p:extLst>
      <p:ext uri="{BB962C8B-B14F-4D97-AF65-F5344CB8AC3E}">
        <p14:creationId xmlns:p14="http://schemas.microsoft.com/office/powerpoint/2010/main" val="3571982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1. Get files which contain tables	</a:t>
            </a:r>
            <a:endParaRPr lang="en-AU" dirty="0"/>
          </a:p>
        </p:txBody>
      </p:sp>
      <p:sp>
        <p:nvSpPr>
          <p:cNvPr id="3" name="Content Placeholder 2"/>
          <p:cNvSpPr>
            <a:spLocks noGrp="1"/>
          </p:cNvSpPr>
          <p:nvPr>
            <p:ph idx="1"/>
          </p:nvPr>
        </p:nvSpPr>
        <p:spPr>
          <a:xfrm>
            <a:off x="1097280" y="1845734"/>
            <a:ext cx="6287589" cy="4023360"/>
          </a:xfrm>
        </p:spPr>
        <p:txBody>
          <a:bodyPr/>
          <a:lstStyle/>
          <a:p>
            <a:r>
              <a:rPr lang="en-AU" dirty="0" smtClean="0"/>
              <a:t>If extracting data from reports with Textract, this will be the </a:t>
            </a:r>
            <a:r>
              <a:rPr lang="en-AU" dirty="0" err="1" smtClean="0"/>
              <a:t>json</a:t>
            </a:r>
            <a:r>
              <a:rPr lang="en-AU" dirty="0" smtClean="0"/>
              <a:t> response, which also contains table information if the Tables feature has been used.</a:t>
            </a:r>
          </a:p>
          <a:p>
            <a:r>
              <a:rPr lang="en-AU" dirty="0" smtClean="0"/>
              <a:t>If using a service which converts PDFs to Word, this will be the converted Word file.</a:t>
            </a:r>
            <a:endParaRPr lang="en-AU" dirty="0"/>
          </a:p>
        </p:txBody>
      </p:sp>
      <p:pic>
        <p:nvPicPr>
          <p:cNvPr id="4" name="Picture 3"/>
          <p:cNvPicPr>
            <a:picLocks noChangeAspect="1"/>
          </p:cNvPicPr>
          <p:nvPr/>
        </p:nvPicPr>
        <p:blipFill>
          <a:blip r:embed="rId2"/>
          <a:stretch>
            <a:fillRect/>
          </a:stretch>
        </p:blipFill>
        <p:spPr>
          <a:xfrm>
            <a:off x="1097280" y="3542469"/>
            <a:ext cx="6003118" cy="2539501"/>
          </a:xfrm>
          <a:prstGeom prst="rect">
            <a:avLst/>
          </a:prstGeom>
        </p:spPr>
      </p:pic>
      <p:pic>
        <p:nvPicPr>
          <p:cNvPr id="5" name="Picture 4"/>
          <p:cNvPicPr>
            <a:picLocks noChangeAspect="1"/>
          </p:cNvPicPr>
          <p:nvPr/>
        </p:nvPicPr>
        <p:blipFill>
          <a:blip r:embed="rId3"/>
          <a:stretch>
            <a:fillRect/>
          </a:stretch>
        </p:blipFill>
        <p:spPr>
          <a:xfrm>
            <a:off x="7454538" y="2047245"/>
            <a:ext cx="2209275" cy="4165193"/>
          </a:xfrm>
          <a:prstGeom prst="rect">
            <a:avLst/>
          </a:prstGeom>
        </p:spPr>
      </p:pic>
      <p:pic>
        <p:nvPicPr>
          <p:cNvPr id="6" name="Picture 5"/>
          <p:cNvPicPr>
            <a:picLocks noChangeAspect="1"/>
          </p:cNvPicPr>
          <p:nvPr/>
        </p:nvPicPr>
        <p:blipFill>
          <a:blip r:embed="rId4"/>
          <a:stretch>
            <a:fillRect/>
          </a:stretch>
        </p:blipFill>
        <p:spPr>
          <a:xfrm>
            <a:off x="9663814" y="2047245"/>
            <a:ext cx="2478742" cy="4165193"/>
          </a:xfrm>
          <a:prstGeom prst="rect">
            <a:avLst/>
          </a:prstGeom>
        </p:spPr>
      </p:pic>
    </p:spTree>
    <p:extLst>
      <p:ext uri="{BB962C8B-B14F-4D97-AF65-F5344CB8AC3E}">
        <p14:creationId xmlns:p14="http://schemas.microsoft.com/office/powerpoint/2010/main" val="3876652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2. Extract tables from source file	</a:t>
            </a:r>
            <a:endParaRPr lang="en-AU" dirty="0"/>
          </a:p>
        </p:txBody>
      </p:sp>
      <p:sp>
        <p:nvSpPr>
          <p:cNvPr id="3" name="Content Placeholder 2"/>
          <p:cNvSpPr>
            <a:spLocks noGrp="1"/>
          </p:cNvSpPr>
          <p:nvPr>
            <p:ph sz="half" idx="1"/>
          </p:nvPr>
        </p:nvSpPr>
        <p:spPr>
          <a:xfrm>
            <a:off x="1097277" y="1845734"/>
            <a:ext cx="6958151" cy="4023360"/>
          </a:xfrm>
        </p:spPr>
        <p:txBody>
          <a:bodyPr>
            <a:normAutofit/>
          </a:bodyPr>
          <a:lstStyle/>
          <a:p>
            <a:r>
              <a:rPr lang="en-AU" dirty="0" smtClean="0"/>
              <a:t>For Textract, get contents of CELL blocks and save to csv. (all tables in one file saved to one file) (see texttransforming.py, or code on right).</a:t>
            </a:r>
          </a:p>
          <a:p>
            <a:r>
              <a:rPr lang="en-AU" dirty="0" smtClean="0"/>
              <a:t>For a Word file, use python-</a:t>
            </a:r>
            <a:r>
              <a:rPr lang="en-AU" dirty="0" err="1" smtClean="0"/>
              <a:t>docx</a:t>
            </a:r>
            <a:r>
              <a:rPr lang="en-AU" dirty="0" smtClean="0"/>
              <a:t> (see ‘Comparing table extraction between different </a:t>
            </a:r>
            <a:r>
              <a:rPr lang="en-AU" dirty="0" err="1" smtClean="0"/>
              <a:t>services.ipynb</a:t>
            </a:r>
            <a:r>
              <a:rPr lang="en-AU" dirty="0" smtClean="0"/>
              <a:t>’, or code below).</a:t>
            </a:r>
            <a:endParaRPr lang="en-AU" dirty="0"/>
          </a:p>
        </p:txBody>
      </p:sp>
      <p:pic>
        <p:nvPicPr>
          <p:cNvPr id="13" name="Picture 12"/>
          <p:cNvPicPr>
            <a:picLocks noChangeAspect="1"/>
          </p:cNvPicPr>
          <p:nvPr/>
        </p:nvPicPr>
        <p:blipFill>
          <a:blip r:embed="rId2"/>
          <a:stretch>
            <a:fillRect/>
          </a:stretch>
        </p:blipFill>
        <p:spPr>
          <a:xfrm>
            <a:off x="8142515" y="1845734"/>
            <a:ext cx="3844072" cy="4522438"/>
          </a:xfrm>
          <a:prstGeom prst="rect">
            <a:avLst/>
          </a:prstGeom>
        </p:spPr>
      </p:pic>
      <p:pic>
        <p:nvPicPr>
          <p:cNvPr id="14" name="Picture 13"/>
          <p:cNvPicPr>
            <a:picLocks noChangeAspect="1"/>
          </p:cNvPicPr>
          <p:nvPr/>
        </p:nvPicPr>
        <p:blipFill>
          <a:blip r:embed="rId3"/>
          <a:stretch>
            <a:fillRect/>
          </a:stretch>
        </p:blipFill>
        <p:spPr>
          <a:xfrm>
            <a:off x="1828800" y="3600355"/>
            <a:ext cx="4683173" cy="2693083"/>
          </a:xfrm>
          <a:prstGeom prst="rect">
            <a:avLst/>
          </a:prstGeom>
        </p:spPr>
      </p:pic>
    </p:spTree>
    <p:extLst>
      <p:ext uri="{BB962C8B-B14F-4D97-AF65-F5344CB8AC3E}">
        <p14:creationId xmlns:p14="http://schemas.microsoft.com/office/powerpoint/2010/main" val="4194291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3. Create lists of search terms	</a:t>
            </a:r>
            <a:endParaRPr lang="en-AU" dirty="0"/>
          </a:p>
        </p:txBody>
      </p:sp>
      <p:sp>
        <p:nvSpPr>
          <p:cNvPr id="3" name="Content Placeholder 2"/>
          <p:cNvSpPr>
            <a:spLocks noGrp="1"/>
          </p:cNvSpPr>
          <p:nvPr>
            <p:ph idx="1"/>
          </p:nvPr>
        </p:nvSpPr>
        <p:spPr/>
        <p:txBody>
          <a:bodyPr/>
          <a:lstStyle/>
          <a:p>
            <a:r>
              <a:rPr lang="en-AU" dirty="0" smtClean="0"/>
              <a:t>Create lists of column and key terms you will be searching for. These categories are currently:</a:t>
            </a:r>
          </a:p>
          <a:p>
            <a:pPr lvl="1"/>
            <a:r>
              <a:rPr lang="en-AU" dirty="0" smtClean="0"/>
              <a:t>- Borehole, grid location, geographical location</a:t>
            </a:r>
          </a:p>
          <a:p>
            <a:pPr lvl="1"/>
            <a:r>
              <a:rPr lang="en-AU" dirty="0" smtClean="0"/>
              <a:t> Differentiating between column and key names </a:t>
            </a:r>
          </a:p>
          <a:p>
            <a:pPr marL="201168" lvl="1" indent="0">
              <a:buNone/>
            </a:pPr>
            <a:endParaRPr lang="en-AU" dirty="0" smtClean="0"/>
          </a:p>
        </p:txBody>
      </p:sp>
      <p:pic>
        <p:nvPicPr>
          <p:cNvPr id="4" name="Picture 3"/>
          <p:cNvPicPr>
            <a:picLocks noChangeAspect="1"/>
          </p:cNvPicPr>
          <p:nvPr/>
        </p:nvPicPr>
        <p:blipFill>
          <a:blip r:embed="rId2"/>
          <a:stretch>
            <a:fillRect/>
          </a:stretch>
        </p:blipFill>
        <p:spPr>
          <a:xfrm>
            <a:off x="1097280" y="2989465"/>
            <a:ext cx="9566229" cy="3295130"/>
          </a:xfrm>
          <a:prstGeom prst="rect">
            <a:avLst/>
          </a:prstGeom>
        </p:spPr>
      </p:pic>
    </p:spTree>
    <p:extLst>
      <p:ext uri="{BB962C8B-B14F-4D97-AF65-F5344CB8AC3E}">
        <p14:creationId xmlns:p14="http://schemas.microsoft.com/office/powerpoint/2010/main" val="2788076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4. Searching tables	</a:t>
            </a:r>
            <a:endParaRPr lang="en-AU" dirty="0"/>
          </a:p>
        </p:txBody>
      </p:sp>
      <p:sp>
        <p:nvSpPr>
          <p:cNvPr id="8" name="Content Placeholder 7"/>
          <p:cNvSpPr>
            <a:spLocks noGrp="1"/>
          </p:cNvSpPr>
          <p:nvPr>
            <p:ph idx="1"/>
          </p:nvPr>
        </p:nvSpPr>
        <p:spPr/>
        <p:txBody>
          <a:bodyPr/>
          <a:lstStyle/>
          <a:p>
            <a:endParaRPr lang="en-AU"/>
          </a:p>
        </p:txBody>
      </p:sp>
      <p:sp>
        <p:nvSpPr>
          <p:cNvPr id="9" name="Text Placeholder 8"/>
          <p:cNvSpPr>
            <a:spLocks noGrp="1"/>
          </p:cNvSpPr>
          <p:nvPr>
            <p:ph type="body" sz="half" idx="2"/>
          </p:nvPr>
        </p:nvSpPr>
        <p:spPr/>
        <p:txBody>
          <a:bodyPr/>
          <a:lstStyle/>
          <a:p>
            <a:r>
              <a:rPr lang="en-AU" sz="1600" dirty="0"/>
              <a:t>- Searching one file at a time. Get all the tables of that file out of the file they have been saved to, and search tables one at a time.</a:t>
            </a:r>
          </a:p>
          <a:p>
            <a:r>
              <a:rPr lang="en-AU" sz="1600" dirty="0"/>
              <a:t>- For each table, search column-wise and key-wise. Both results will be saved (if exist)</a:t>
            </a:r>
          </a:p>
          <a:p>
            <a:r>
              <a:rPr lang="en-AU" sz="1600" dirty="0"/>
              <a:t>- Area for improvement: saving extraction from both types of search is redundant. Can we add a method that chooses the better result accurately?</a:t>
            </a:r>
          </a:p>
          <a:p>
            <a:endParaRPr lang="en-AU" dirty="0"/>
          </a:p>
        </p:txBody>
      </p:sp>
      <p:sp>
        <p:nvSpPr>
          <p:cNvPr id="4" name="Rectangle 1"/>
          <p:cNvSpPr>
            <a:spLocks noChangeArrowheads="1"/>
          </p:cNvSpPr>
          <p:nvPr/>
        </p:nvSpPr>
        <p:spPr bwMode="auto">
          <a:xfrm>
            <a:off x="4374152" y="70068"/>
            <a:ext cx="7322547" cy="67403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en-US" altLang="en-US" sz="900" b="0" i="1" u="none" strike="noStrike" cap="none" normalizeH="0" baseline="0" dirty="0" smtClean="0">
                <a:ln>
                  <a:noFill/>
                </a:ln>
                <a:solidFill>
                  <a:srgbClr val="808080"/>
                </a:solidFill>
                <a:effectLst/>
                <a:latin typeface="Consolas" panose="020B0609020204030204" pitchFamily="49" charset="0"/>
              </a:rPr>
              <a:t>## Extract boreholes for a certain report</a:t>
            </a:r>
            <a:br>
              <a:rPr kumimoji="0" lang="en-US" altLang="en-US" sz="900" b="0" i="1" u="none" strike="noStrike" cap="none" normalizeH="0" baseline="0" dirty="0" smtClean="0">
                <a:ln>
                  <a:noFill/>
                </a:ln>
                <a:solidFill>
                  <a:srgbClr val="808080"/>
                </a:solidFill>
                <a:effectLst/>
                <a:latin typeface="Consolas" panose="020B0609020204030204" pitchFamily="49" charset="0"/>
              </a:rPr>
            </a:br>
            <a:r>
              <a:rPr kumimoji="0" lang="en-US" altLang="en-US" sz="900" b="1" i="0" u="none" strike="noStrike" cap="none" normalizeH="0" baseline="0" dirty="0" err="1" smtClean="0">
                <a:ln>
                  <a:noFill/>
                </a:ln>
                <a:solidFill>
                  <a:srgbClr val="000080"/>
                </a:solidFill>
                <a:effectLst/>
                <a:latin typeface="Consolas" panose="020B0609020204030204" pitchFamily="49" charset="0"/>
              </a:rPr>
              <a:t>def</a:t>
            </a:r>
            <a:r>
              <a:rPr kumimoji="0" lang="en-US" altLang="en-US" sz="900" b="1" i="0" u="none" strike="noStrike" cap="none" normalizeH="0" baseline="0" dirty="0" smtClean="0">
                <a:ln>
                  <a:noFill/>
                </a:ln>
                <a:solidFill>
                  <a:srgbClr val="00008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extract_bh</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docid</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filenum</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1" i="0" u="none" strike="noStrike" cap="none" normalizeH="0" baseline="0" dirty="0" smtClean="0">
                <a:ln>
                  <a:noFill/>
                </a:ln>
                <a:solidFill>
                  <a:srgbClr val="000080"/>
                </a:solidFill>
                <a:effectLst/>
                <a:latin typeface="Consolas" panose="020B0609020204030204" pitchFamily="49" charset="0"/>
              </a:rPr>
              <a:t>None</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1" i="0" u="none" strike="noStrike" cap="none" normalizeH="0" baseline="0" dirty="0" smtClean="0">
                <a:ln>
                  <a:noFill/>
                </a:ln>
                <a:solidFill>
                  <a:srgbClr val="000080"/>
                </a:solidFill>
                <a:effectLst/>
                <a:latin typeface="Consolas" panose="020B0609020204030204" pitchFamily="49" charset="0"/>
              </a:rPr>
              <a:t>False</a:t>
            </a:r>
            <a:r>
              <a:rPr kumimoji="0" lang="en-US" altLang="en-US" sz="900" b="0" i="0" u="none" strike="noStrike" cap="none" normalizeH="0" baseline="0" dirty="0" smtClean="0">
                <a:ln>
                  <a:noFill/>
                </a:ln>
                <a:solidFill>
                  <a:srgbClr val="000000"/>
                </a:solidFill>
                <a:effectLst/>
                <a:latin typeface="Consolas" panose="020B0609020204030204" pitchFamily="49" charset="0"/>
              </a:rPr>
              <a:t>, training=</a:t>
            </a:r>
            <a:r>
              <a:rPr kumimoji="0" lang="en-US" altLang="en-US" sz="900" b="1" i="0" u="none" strike="noStrike" cap="none" normalizeH="0" baseline="0" dirty="0" smtClean="0">
                <a:ln>
                  <a:noFill/>
                </a:ln>
                <a:solidFill>
                  <a:srgbClr val="000080"/>
                </a:solidFill>
                <a:effectLst/>
                <a:latin typeface="Consolas" panose="020B0609020204030204" pitchFamily="49" charset="0"/>
              </a:rPr>
              <a:t>True</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extrafolder</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fname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bhcsv_all</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sep</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br>
              <a:rPr kumimoji="0" lang="en-US" altLang="en-US" sz="900" b="1" i="0" u="none" strike="noStrike" cap="none" normalizeH="0" baseline="0" dirty="0" smtClean="0">
                <a:ln>
                  <a:noFill/>
                </a:ln>
                <a:solidFill>
                  <a:srgbClr val="008080"/>
                </a:solidFill>
                <a:effectLst/>
                <a:latin typeface="Consolas" panose="020B0609020204030204" pitchFamily="49" charset="0"/>
              </a:rPr>
            </a:br>
            <a:r>
              <a:rPr kumimoji="0" lang="en-US" altLang="en-US" sz="900" b="1" i="0" u="none" strike="noStrike" cap="none" normalizeH="0" baseline="0" dirty="0" smtClean="0">
                <a:ln>
                  <a:noFill/>
                </a:ln>
                <a:solidFill>
                  <a:srgbClr val="00808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if </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1" i="0" u="none" strike="noStrike" cap="none" normalizeH="0" baseline="0" dirty="0" err="1" smtClean="0">
                <a:ln>
                  <a:noFill/>
                </a:ln>
                <a:solidFill>
                  <a:srgbClr val="008080"/>
                </a:solidFill>
                <a:effectLst/>
                <a:latin typeface="Consolas" panose="020B0609020204030204" pitchFamily="49" charset="0"/>
              </a:rPr>
              <a:t>wondershare</a:t>
            </a:r>
            <a:r>
              <a:rPr kumimoji="0" lang="en-US" altLang="en-US" sz="900" b="1" i="0" u="none" strike="noStrike" cap="none" normalizeH="0" baseline="0" dirty="0" smtClean="0">
                <a:ln>
                  <a:noFill/>
                </a:ln>
                <a:solidFill>
                  <a:srgbClr val="00808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in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extrafolder</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sep</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br>
              <a:rPr kumimoji="0" lang="en-US" altLang="en-US" sz="900" b="1" i="0" u="none" strike="noStrike" cap="none" normalizeH="0" baseline="0" dirty="0" smtClean="0">
                <a:ln>
                  <a:noFill/>
                </a:ln>
                <a:solidFill>
                  <a:srgbClr val="008080"/>
                </a:solidFill>
                <a:effectLst/>
                <a:latin typeface="Consolas" panose="020B0609020204030204" pitchFamily="49" charset="0"/>
              </a:rPr>
            </a:br>
            <a:r>
              <a:rPr kumimoji="0" lang="en-US" altLang="en-US" sz="900" b="1" i="0" u="none" strike="noStrike" cap="none" normalizeH="0" baseline="0" dirty="0" smtClean="0">
                <a:ln>
                  <a:noFill/>
                </a:ln>
                <a:solidFill>
                  <a:srgbClr val="00808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if not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filenum</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fs = []</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if </a:t>
            </a:r>
            <a:r>
              <a:rPr kumimoji="0" lang="en-US" altLang="en-US" sz="900" b="1" i="0" u="none" strike="noStrike" cap="none" normalizeH="0" baseline="0" dirty="0" smtClean="0">
                <a:ln>
                  <a:noFill/>
                </a:ln>
                <a:solidFill>
                  <a:srgbClr val="008080"/>
                </a:solidFill>
                <a:effectLst/>
                <a:latin typeface="Consolas" panose="020B0609020204030204" pitchFamily="49" charset="0"/>
              </a:rPr>
              <a:t>'_' </a:t>
            </a:r>
            <a:r>
              <a:rPr kumimoji="0" lang="en-US" altLang="en-US" sz="900" b="1" i="0" u="none" strike="noStrike" cap="none" normalizeH="0" baseline="0" dirty="0" smtClean="0">
                <a:ln>
                  <a:noFill/>
                </a:ln>
                <a:solidFill>
                  <a:srgbClr val="000080"/>
                </a:solidFill>
                <a:effectLst/>
                <a:latin typeface="Consolas" panose="020B0609020204030204" pitchFamily="49" charset="0"/>
              </a:rPr>
              <a:t>not in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docid</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if not </a:t>
            </a:r>
            <a:r>
              <a:rPr kumimoji="0" lang="en-US" altLang="en-US" sz="900" b="0" i="0" u="none" strike="noStrike" cap="none" normalizeH="0" baseline="0" dirty="0" smtClean="0">
                <a:ln>
                  <a:noFill/>
                </a:ln>
                <a:solidFill>
                  <a:srgbClr val="000000"/>
                </a:solidFill>
                <a:effectLst/>
                <a:latin typeface="Consolas" panose="020B0609020204030204" pitchFamily="49" charset="0"/>
              </a:rPr>
              <a:t>training:</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files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glob.glob</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1" i="0" u="none" strike="noStrike" cap="none" normalizeH="0" baseline="0" dirty="0" smtClean="0">
                <a:ln>
                  <a:noFill/>
                </a:ln>
                <a:solidFill>
                  <a:srgbClr val="008080"/>
                </a:solidFill>
                <a:effectLst/>
                <a:latin typeface="Consolas" panose="020B0609020204030204" pitchFamily="49" charset="0"/>
              </a:rPr>
              <a:t>'C:</a:t>
            </a:r>
            <a:r>
              <a:rPr kumimoji="0" lang="en-US" altLang="en-US" sz="900" b="1" i="0" u="none" strike="noStrike" cap="none" normalizeH="0" baseline="0" dirty="0" smtClean="0">
                <a:ln>
                  <a:noFill/>
                </a:ln>
                <a:solidFill>
                  <a:srgbClr val="000080"/>
                </a:solidFill>
                <a:effectLst/>
                <a:latin typeface="Consolas" panose="020B0609020204030204" pitchFamily="49" charset="0"/>
              </a:rPr>
              <a:t>\\</a:t>
            </a:r>
            <a:r>
              <a:rPr kumimoji="0" lang="en-US" altLang="en-US" sz="900" b="1" i="0" u="none" strike="noStrike" cap="none" normalizeH="0" baseline="0" dirty="0" smtClean="0">
                <a:ln>
                  <a:noFill/>
                </a:ln>
                <a:solidFill>
                  <a:srgbClr val="008080"/>
                </a:solidFill>
                <a:effectLst/>
                <a:latin typeface="Consolas" panose="020B0609020204030204" pitchFamily="49" charset="0"/>
              </a:rPr>
              <a:t>Users</a:t>
            </a:r>
            <a:r>
              <a:rPr kumimoji="0" lang="en-US" altLang="en-US" sz="900" b="1" i="0" u="none" strike="noStrike" cap="none" normalizeH="0" baseline="0" dirty="0" smtClean="0">
                <a:ln>
                  <a:noFill/>
                </a:ln>
                <a:solidFill>
                  <a:srgbClr val="000080"/>
                </a:solidFill>
                <a:effectLst/>
                <a:latin typeface="Consolas" panose="020B0609020204030204" pitchFamily="49" charset="0"/>
              </a:rPr>
              <a:t>\\</a:t>
            </a:r>
            <a:r>
              <a:rPr kumimoji="0" lang="en-US" altLang="en-US" sz="900" b="1" i="0" u="none" strike="noStrike" cap="none" normalizeH="0" baseline="0" dirty="0" err="1" smtClean="0">
                <a:ln>
                  <a:noFill/>
                </a:ln>
                <a:solidFill>
                  <a:srgbClr val="008080"/>
                </a:solidFill>
                <a:effectLst/>
                <a:latin typeface="Consolas" panose="020B0609020204030204" pitchFamily="49" charset="0"/>
              </a:rPr>
              <a:t>andraszeka</a:t>
            </a:r>
            <a:r>
              <a:rPr kumimoji="0" lang="en-US" altLang="en-US" sz="900" b="1" i="0" u="none" strike="noStrike" cap="none" normalizeH="0" baseline="0" dirty="0" smtClean="0">
                <a:ln>
                  <a:noFill/>
                </a:ln>
                <a:solidFill>
                  <a:srgbClr val="000080"/>
                </a:solidFill>
                <a:effectLst/>
                <a:latin typeface="Consolas" panose="020B0609020204030204" pitchFamily="49" charset="0"/>
              </a:rPr>
              <a:t>\\</a:t>
            </a:r>
            <a:r>
              <a:rPr kumimoji="0" lang="en-US" altLang="en-US" sz="900" b="1" i="0" u="none" strike="noStrike" cap="none" normalizeH="0" baseline="0" dirty="0" smtClean="0">
                <a:ln>
                  <a:noFill/>
                </a:ln>
                <a:solidFill>
                  <a:srgbClr val="008080"/>
                </a:solidFill>
                <a:effectLst/>
                <a:latin typeface="Consolas" panose="020B0609020204030204" pitchFamily="49" charset="0"/>
              </a:rPr>
              <a:t>OneDrive - ITP (Queensland Government)</a:t>
            </a:r>
            <a:r>
              <a:rPr kumimoji="0" lang="en-US" altLang="en-US" sz="900" b="1" i="0" u="none" strike="noStrike" cap="none" normalizeH="0" baseline="0" dirty="0" smtClean="0">
                <a:ln>
                  <a:noFill/>
                </a:ln>
                <a:solidFill>
                  <a:srgbClr val="000080"/>
                </a:solidFill>
                <a:effectLst/>
                <a:latin typeface="Consolas" panose="020B0609020204030204" pitchFamily="49" charset="0"/>
              </a:rPr>
              <a:t>\\</a:t>
            </a:r>
            <a:r>
              <a:rPr kumimoji="0" lang="en-US" altLang="en-US" sz="900" b="1" i="0" u="none" strike="noStrike" cap="none" normalizeH="0" baseline="0" dirty="0" err="1" smtClean="0">
                <a:ln>
                  <a:noFill/>
                </a:ln>
                <a:solidFill>
                  <a:srgbClr val="008080"/>
                </a:solidFill>
                <a:effectLst/>
                <a:latin typeface="Consolas" panose="020B0609020204030204" pitchFamily="49" charset="0"/>
              </a:rPr>
              <a:t>textract_result</a:t>
            </a:r>
            <a:r>
              <a:rPr kumimoji="0" lang="en-US" altLang="en-US" sz="900" b="1" i="0" u="none" strike="noStrike" cap="none" normalizeH="0" baseline="0" dirty="0" smtClean="0">
                <a:ln>
                  <a:noFill/>
                </a:ln>
                <a:solidFill>
                  <a:srgbClr val="000080"/>
                </a:solidFill>
                <a:effectLst/>
                <a:latin typeface="Consolas" panose="020B0609020204030204" pitchFamily="49" charset="0"/>
              </a:rPr>
              <a:t>\\</a:t>
            </a:r>
            <a:r>
              <a:rPr kumimoji="0" lang="en-US" altLang="en-US" sz="900" b="1" i="0" u="none" strike="noStrike" cap="none" normalizeH="0" baseline="0" dirty="0" smtClean="0">
                <a:ln>
                  <a:noFill/>
                </a:ln>
                <a:solidFill>
                  <a:srgbClr val="008080"/>
                </a:solidFill>
                <a:effectLst/>
                <a:latin typeface="Consolas" panose="020B0609020204030204" pitchFamily="49" charset="0"/>
              </a:rPr>
              <a:t>' </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extrafolder</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1" i="0" u="none" strike="noStrike" cap="none" normalizeH="0" baseline="0" dirty="0" smtClean="0">
                <a:ln>
                  <a:noFill/>
                </a:ln>
                <a:solidFill>
                  <a:srgbClr val="008080"/>
                </a:solidFill>
                <a:effectLst/>
                <a:latin typeface="Consolas" panose="020B0609020204030204" pitchFamily="49" charset="0"/>
              </a:rPr>
              <a:t>'/tables/</a:t>
            </a:r>
            <a:r>
              <a:rPr kumimoji="0" lang="en-US" altLang="en-US" sz="900" b="1" i="0" u="none" strike="noStrike" cap="none" normalizeH="0" baseline="0" dirty="0" err="1" smtClean="0">
                <a:ln>
                  <a:noFill/>
                </a:ln>
                <a:solidFill>
                  <a:srgbClr val="008080"/>
                </a:solidFill>
                <a:effectLst/>
                <a:latin typeface="Consolas" panose="020B0609020204030204" pitchFamily="49" charset="0"/>
              </a:rPr>
              <a:t>cr</a:t>
            </a:r>
            <a:r>
              <a:rPr kumimoji="0" lang="en-US" altLang="en-US" sz="900" b="1" i="0" u="none" strike="noStrike" cap="none" normalizeH="0" baseline="0" dirty="0" smtClean="0">
                <a:ln>
                  <a:noFill/>
                </a:ln>
                <a:solidFill>
                  <a:srgbClr val="008080"/>
                </a:solidFill>
                <a:effectLst/>
                <a:latin typeface="Consolas" panose="020B0609020204030204" pitchFamily="49" charset="0"/>
              </a:rPr>
              <a:t>_' </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docid</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1" i="0" u="none" strike="noStrike" cap="none" normalizeH="0" baseline="0" dirty="0" smtClean="0">
                <a:ln>
                  <a:noFill/>
                </a:ln>
                <a:solidFill>
                  <a:srgbClr val="008080"/>
                </a:solidFill>
                <a:effectLst/>
                <a:latin typeface="Consolas" panose="020B0609020204030204" pitchFamily="49" charset="0"/>
              </a:rPr>
              <a:t>'*.csv'</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else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files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glob.glob</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paths.training_file_folder</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1" i="0" u="none" strike="noStrike" cap="none" normalizeH="0" baseline="0" dirty="0" smtClean="0">
                <a:ln>
                  <a:noFill/>
                </a:ln>
                <a:solidFill>
                  <a:srgbClr val="008080"/>
                </a:solidFill>
                <a:effectLst/>
                <a:latin typeface="Consolas" panose="020B0609020204030204" pitchFamily="49" charset="0"/>
              </a:rPr>
              <a:t>'/tables/</a:t>
            </a:r>
            <a:r>
              <a:rPr kumimoji="0" lang="en-US" altLang="en-US" sz="900" b="1" i="0" u="none" strike="noStrike" cap="none" normalizeH="0" baseline="0" dirty="0" err="1" smtClean="0">
                <a:ln>
                  <a:noFill/>
                </a:ln>
                <a:solidFill>
                  <a:srgbClr val="008080"/>
                </a:solidFill>
                <a:effectLst/>
                <a:latin typeface="Consolas" panose="020B0609020204030204" pitchFamily="49" charset="0"/>
              </a:rPr>
              <a:t>cr</a:t>
            </a:r>
            <a:r>
              <a:rPr kumimoji="0" lang="en-US" altLang="en-US" sz="900" b="1" i="0" u="none" strike="noStrike" cap="none" normalizeH="0" baseline="0" dirty="0" smtClean="0">
                <a:ln>
                  <a:noFill/>
                </a:ln>
                <a:solidFill>
                  <a:srgbClr val="008080"/>
                </a:solidFill>
                <a:effectLst/>
                <a:latin typeface="Consolas" panose="020B0609020204030204" pitchFamily="49" charset="0"/>
              </a:rPr>
              <a:t>_' </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docid</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1" i="0" u="none" strike="noStrike" cap="none" normalizeH="0" baseline="0" dirty="0" smtClean="0">
                <a:ln>
                  <a:noFill/>
                </a:ln>
                <a:solidFill>
                  <a:srgbClr val="008080"/>
                </a:solidFill>
                <a:effectLst/>
                <a:latin typeface="Consolas" panose="020B0609020204030204" pitchFamily="49" charset="0"/>
              </a:rPr>
              <a:t>'*.csv'</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for </a:t>
            </a:r>
            <a:r>
              <a:rPr kumimoji="0" lang="en-US" altLang="en-US" sz="900" b="0" i="0" u="none" strike="noStrike" cap="none" normalizeH="0" baseline="0" dirty="0" smtClean="0">
                <a:ln>
                  <a:noFill/>
                </a:ln>
                <a:solidFill>
                  <a:srgbClr val="000000"/>
                </a:solidFill>
                <a:effectLst/>
                <a:latin typeface="Consolas" panose="020B0609020204030204" pitchFamily="49" charset="0"/>
              </a:rPr>
              <a:t>file </a:t>
            </a:r>
            <a:r>
              <a:rPr kumimoji="0" lang="en-US" altLang="en-US" sz="900" b="1" i="0" u="none" strike="noStrike" cap="none" normalizeH="0" baseline="0" dirty="0" smtClean="0">
                <a:ln>
                  <a:noFill/>
                </a:ln>
                <a:solidFill>
                  <a:srgbClr val="000080"/>
                </a:solidFill>
                <a:effectLst/>
                <a:latin typeface="Consolas" panose="020B0609020204030204" pitchFamily="49" charset="0"/>
              </a:rPr>
              <a:t>in </a:t>
            </a:r>
            <a:r>
              <a:rPr kumimoji="0" lang="en-US" altLang="en-US" sz="900" b="0" i="0" u="none" strike="noStrike" cap="none" normalizeH="0" baseline="0" dirty="0" smtClean="0">
                <a:ln>
                  <a:noFill/>
                </a:ln>
                <a:solidFill>
                  <a:srgbClr val="000000"/>
                </a:solidFill>
                <a:effectLst/>
                <a:latin typeface="Consolas" panose="020B0609020204030204" pitchFamily="49" charset="0"/>
              </a:rPr>
              <a:t>files:</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f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file.split</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1" i="0" u="none" strike="noStrike" cap="none" normalizeH="0" baseline="0" dirty="0" smtClean="0">
                <a:ln>
                  <a:noFill/>
                </a:ln>
                <a:solidFill>
                  <a:srgbClr val="000080"/>
                </a:solidFill>
                <a:effectLst/>
                <a:latin typeface="Consolas" panose="020B0609020204030204" pitchFamily="49" charset="0"/>
              </a:rPr>
              <a:t>\\</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smtClean="0">
                <a:ln>
                  <a:noFill/>
                </a:ln>
                <a:solidFill>
                  <a:srgbClr val="0000FF"/>
                </a:solidFill>
                <a:effectLst/>
                <a:latin typeface="Consolas" panose="020B0609020204030204" pitchFamily="49" charset="0"/>
              </a:rPr>
              <a:t>1</a:t>
            </a:r>
            <a:r>
              <a:rPr kumimoji="0" lang="en-US" altLang="en-US" sz="900" b="0" i="0" u="none" strike="noStrike" cap="none" normalizeH="0" baseline="0" dirty="0" smtClean="0">
                <a:ln>
                  <a:noFill/>
                </a:ln>
                <a:solidFill>
                  <a:srgbClr val="000000"/>
                </a:solidFill>
                <a:effectLst/>
                <a:latin typeface="Consolas" panose="020B0609020204030204" pitchFamily="49" charset="0"/>
              </a:rPr>
              <a:t>].replace(</a:t>
            </a:r>
            <a:r>
              <a:rPr kumimoji="0" lang="en-US" altLang="en-US" sz="900" b="1" i="0" u="none" strike="noStrike" cap="none" normalizeH="0" baseline="0" dirty="0" smtClean="0">
                <a:ln>
                  <a:noFill/>
                </a:ln>
                <a:solidFill>
                  <a:srgbClr val="008080"/>
                </a:solidFill>
                <a:effectLst/>
                <a:latin typeface="Consolas" panose="020B0609020204030204" pitchFamily="49" charset="0"/>
              </a:rPr>
              <a:t>'_tables.csv'</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0" i="0" u="none" strike="noStrike" cap="none" normalizeH="0" baseline="0" dirty="0" smtClean="0">
                <a:ln>
                  <a:noFill/>
                </a:ln>
                <a:solidFill>
                  <a:srgbClr val="000000"/>
                </a:solidFill>
                <a:effectLst/>
                <a:latin typeface="Consolas" panose="020B0609020204030204" pitchFamily="49" charset="0"/>
              </a:rPr>
              <a:t>).replace(</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1" i="0" u="none" strike="noStrike" cap="none" normalizeH="0" baseline="0" dirty="0" err="1" smtClean="0">
                <a:ln>
                  <a:noFill/>
                </a:ln>
                <a:solidFill>
                  <a:srgbClr val="008080"/>
                </a:solidFill>
                <a:effectLst/>
                <a:latin typeface="Consolas" panose="020B0609020204030204" pitchFamily="49" charset="0"/>
              </a:rPr>
              <a:t>cr</a:t>
            </a:r>
            <a:r>
              <a:rPr kumimoji="0" lang="en-US" altLang="en-US" sz="900" b="1" i="0" u="none" strike="noStrike" cap="none" normalizeH="0" baseline="0" dirty="0" smtClean="0">
                <a:ln>
                  <a:noFill/>
                </a:ln>
                <a:solidFill>
                  <a:srgbClr val="008080"/>
                </a:solidFill>
                <a:effectLst/>
                <a:latin typeface="Consolas" panose="020B0609020204030204" pitchFamily="49" charset="0"/>
              </a:rPr>
              <a:t>_' </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docid</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1" i="0" u="none" strike="noStrike" cap="none" normalizeH="0" baseline="0" dirty="0" smtClean="0">
                <a:ln>
                  <a:noFill/>
                </a:ln>
                <a:solidFill>
                  <a:srgbClr val="008080"/>
                </a:solidFill>
                <a:effectLst/>
                <a:latin typeface="Consolas" panose="020B0609020204030204" pitchFamily="49" charset="0"/>
              </a:rPr>
              <a:t>'_'</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fs.append</a:t>
            </a:r>
            <a:r>
              <a:rPr kumimoji="0" lang="en-US" altLang="en-US" sz="900" b="0" i="0" u="none" strike="noStrike" cap="none" normalizeH="0" baseline="0" dirty="0" smtClean="0">
                <a:ln>
                  <a:noFill/>
                </a:ln>
                <a:solidFill>
                  <a:srgbClr val="000000"/>
                </a:solidFill>
                <a:effectLst/>
                <a:latin typeface="Consolas" panose="020B0609020204030204" pitchFamily="49" charset="0"/>
              </a:rPr>
              <a:t>(f)</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else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docid</a:t>
            </a:r>
            <a:r>
              <a:rPr kumimoji="0" lang="en-US" altLang="en-US" sz="900" b="0" i="0" u="none" strike="noStrike" cap="none" normalizeH="0" baseline="0" dirty="0" smtClean="0">
                <a:ln>
                  <a:noFill/>
                </a:ln>
                <a:solidFill>
                  <a:srgbClr val="000000"/>
                </a:solidFill>
                <a:effectLst/>
                <a:latin typeface="Consolas" panose="020B0609020204030204" pitchFamily="49" charset="0"/>
              </a:rPr>
              <a:t>, file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docid.split</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1" i="0" u="none" strike="noStrike" cap="none" normalizeH="0" baseline="0" dirty="0" smtClean="0">
                <a:ln>
                  <a:noFill/>
                </a:ln>
                <a:solidFill>
                  <a:srgbClr val="008080"/>
                </a:solidFill>
                <a:effectLst/>
                <a:latin typeface="Consolas" panose="020B0609020204030204" pitchFamily="49" charset="0"/>
              </a:rPr>
              <a:t>'_'</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fs = [file]</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else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fs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filenum</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lang="en-US" altLang="en-US" sz="900" b="1" dirty="0">
                <a:solidFill>
                  <a:srgbClr val="000080"/>
                </a:solidFill>
                <a:latin typeface="Consolas" panose="020B0609020204030204" pitchFamily="49" charset="0"/>
              </a:rPr>
              <a:t> </a:t>
            </a:r>
            <a:endParaRPr lang="en-US" altLang="en-US" sz="900" b="1" dirty="0" smtClean="0">
              <a:solidFill>
                <a:srgbClr val="000080"/>
              </a:solidFill>
              <a:latin typeface="Consolas" panose="020B0609020204030204" pitchFamily="49" charset="0"/>
            </a:endParaRPr>
          </a:p>
          <a:p>
            <a:pPr defTabSz="914400" eaLnBrk="0" fontAlgn="base" hangingPunct="0">
              <a:spcBef>
                <a:spcPct val="0"/>
              </a:spcBef>
              <a:spcAft>
                <a:spcPct val="0"/>
              </a:spcAft>
            </a:pPr>
            <a:r>
              <a:rPr lang="en-US" altLang="en-US" sz="900" b="1" dirty="0" smtClean="0">
                <a:solidFill>
                  <a:srgbClr val="000080"/>
                </a:solidFill>
                <a:latin typeface="Consolas" panose="020B0609020204030204" pitchFamily="49" charset="0"/>
              </a:rPr>
              <a:t>for </a:t>
            </a:r>
            <a:r>
              <a:rPr lang="en-US" altLang="en-US" sz="900" dirty="0">
                <a:solidFill>
                  <a:srgbClr val="000000"/>
                </a:solidFill>
                <a:latin typeface="Consolas" panose="020B0609020204030204" pitchFamily="49" charset="0"/>
              </a:rPr>
              <a:t>file </a:t>
            </a:r>
            <a:r>
              <a:rPr lang="en-US" altLang="en-US" sz="900" b="1" dirty="0">
                <a:solidFill>
                  <a:srgbClr val="000080"/>
                </a:solidFill>
                <a:latin typeface="Consolas" panose="020B0609020204030204" pitchFamily="49" charset="0"/>
              </a:rPr>
              <a:t>in </a:t>
            </a:r>
            <a:r>
              <a:rPr lang="en-US" altLang="en-US" sz="900" dirty="0">
                <a:solidFill>
                  <a:srgbClr val="000000"/>
                </a:solidFill>
                <a:latin typeface="Consolas" panose="020B0609020204030204" pitchFamily="49" charset="0"/>
              </a:rPr>
              <a:t>fs:</a:t>
            </a:r>
            <a:br>
              <a:rPr lang="en-US" altLang="en-US" sz="900" dirty="0">
                <a:solidFill>
                  <a:srgbClr val="000000"/>
                </a:solidFill>
                <a:latin typeface="Consolas" panose="020B0609020204030204" pitchFamily="49" charset="0"/>
              </a:rPr>
            </a:br>
            <a:r>
              <a:rPr lang="en-US" altLang="en-US" sz="900" dirty="0">
                <a:solidFill>
                  <a:srgbClr val="000000"/>
                </a:solidFill>
                <a:latin typeface="Consolas" panose="020B0609020204030204" pitchFamily="49" charset="0"/>
              </a:rPr>
              <a:t>        </a:t>
            </a:r>
            <a:r>
              <a:rPr lang="en-US" altLang="en-US" sz="900" b="1" dirty="0">
                <a:solidFill>
                  <a:srgbClr val="000080"/>
                </a:solidFill>
                <a:latin typeface="Consolas" panose="020B0609020204030204" pitchFamily="49" charset="0"/>
              </a:rPr>
              <a:t>try</a:t>
            </a:r>
            <a:r>
              <a:rPr lang="en-US" altLang="en-US" sz="900" dirty="0">
                <a:solidFill>
                  <a:srgbClr val="000000"/>
                </a:solidFill>
                <a:latin typeface="Consolas" panose="020B0609020204030204" pitchFamily="49" charset="0"/>
              </a:rPr>
              <a:t>:</a:t>
            </a:r>
            <a:br>
              <a:rPr lang="en-US" altLang="en-US" sz="900" dirty="0">
                <a:solidFill>
                  <a:srgbClr val="000000"/>
                </a:solidFill>
                <a:latin typeface="Consolas" panose="020B0609020204030204" pitchFamily="49" charset="0"/>
              </a:rPr>
            </a:br>
            <a:r>
              <a:rPr lang="en-US" altLang="en-US" sz="900" dirty="0">
                <a:solidFill>
                  <a:srgbClr val="000000"/>
                </a:solidFill>
                <a:latin typeface="Consolas" panose="020B0609020204030204" pitchFamily="49" charset="0"/>
              </a:rPr>
              <a:t>            </a:t>
            </a:r>
            <a:r>
              <a:rPr lang="en-US" altLang="en-US" sz="900" dirty="0" err="1">
                <a:solidFill>
                  <a:srgbClr val="000000"/>
                </a:solidFill>
                <a:latin typeface="Consolas" panose="020B0609020204030204" pitchFamily="49" charset="0"/>
              </a:rPr>
              <a:t>bhtables</a:t>
            </a:r>
            <a:r>
              <a:rPr lang="en-US" altLang="en-US" sz="900" dirty="0">
                <a:solidFill>
                  <a:srgbClr val="000000"/>
                </a:solidFill>
                <a:latin typeface="Consolas" panose="020B0609020204030204" pitchFamily="49" charset="0"/>
              </a:rPr>
              <a:t> = </a:t>
            </a:r>
            <a:r>
              <a:rPr lang="en-US" altLang="en-US" sz="900" dirty="0" err="1">
                <a:solidFill>
                  <a:srgbClr val="000000"/>
                </a:solidFill>
                <a:latin typeface="Consolas" panose="020B0609020204030204" pitchFamily="49" charset="0"/>
              </a:rPr>
              <a:t>get_tables</a:t>
            </a:r>
            <a:r>
              <a:rPr lang="en-US" altLang="en-US" sz="900" dirty="0">
                <a:solidFill>
                  <a:srgbClr val="000000"/>
                </a:solidFill>
                <a:latin typeface="Consolas" panose="020B0609020204030204" pitchFamily="49" charset="0"/>
              </a:rPr>
              <a:t>(</a:t>
            </a:r>
            <a:r>
              <a:rPr lang="en-US" altLang="en-US" sz="900" dirty="0" err="1">
                <a:solidFill>
                  <a:srgbClr val="000000"/>
                </a:solidFill>
                <a:latin typeface="Consolas" panose="020B0609020204030204" pitchFamily="49" charset="0"/>
              </a:rPr>
              <a:t>docid</a:t>
            </a:r>
            <a:r>
              <a:rPr lang="en-US" altLang="en-US" sz="900" dirty="0">
                <a:solidFill>
                  <a:srgbClr val="000000"/>
                </a:solidFill>
                <a:latin typeface="Consolas" panose="020B0609020204030204" pitchFamily="49" charset="0"/>
              </a:rPr>
              <a:t>, </a:t>
            </a:r>
            <a:r>
              <a:rPr lang="en-US" altLang="en-US" sz="900" dirty="0" err="1">
                <a:solidFill>
                  <a:srgbClr val="660099"/>
                </a:solidFill>
                <a:latin typeface="Consolas" panose="020B0609020204030204" pitchFamily="49" charset="0"/>
              </a:rPr>
              <a:t>bh</a:t>
            </a:r>
            <a:r>
              <a:rPr lang="en-US" altLang="en-US" sz="900" dirty="0">
                <a:solidFill>
                  <a:srgbClr val="000000"/>
                </a:solidFill>
                <a:latin typeface="Consolas" panose="020B0609020204030204" pitchFamily="49" charset="0"/>
              </a:rPr>
              <a:t>=</a:t>
            </a:r>
            <a:r>
              <a:rPr lang="en-US" altLang="en-US" sz="900" dirty="0" err="1">
                <a:solidFill>
                  <a:srgbClr val="000000"/>
                </a:solidFill>
                <a:latin typeface="Consolas" panose="020B0609020204030204" pitchFamily="49" charset="0"/>
              </a:rPr>
              <a:t>bh</a:t>
            </a:r>
            <a:r>
              <a:rPr lang="en-US" altLang="en-US" sz="900" dirty="0">
                <a:solidFill>
                  <a:srgbClr val="000000"/>
                </a:solidFill>
                <a:latin typeface="Consolas" panose="020B0609020204030204" pitchFamily="49" charset="0"/>
              </a:rPr>
              <a:t>, </a:t>
            </a:r>
            <a:r>
              <a:rPr lang="en-US" altLang="en-US" sz="900" dirty="0" err="1">
                <a:solidFill>
                  <a:srgbClr val="660099"/>
                </a:solidFill>
                <a:latin typeface="Consolas" panose="020B0609020204030204" pitchFamily="49" charset="0"/>
              </a:rPr>
              <a:t>report_num</a:t>
            </a:r>
            <a:r>
              <a:rPr lang="en-US" altLang="en-US" sz="900" dirty="0">
                <a:solidFill>
                  <a:srgbClr val="000000"/>
                </a:solidFill>
                <a:latin typeface="Consolas" panose="020B0609020204030204" pitchFamily="49" charset="0"/>
              </a:rPr>
              <a:t>=file, </a:t>
            </a:r>
            <a:r>
              <a:rPr lang="en-US" altLang="en-US" sz="900" dirty="0">
                <a:solidFill>
                  <a:srgbClr val="660099"/>
                </a:solidFill>
                <a:latin typeface="Consolas" panose="020B0609020204030204" pitchFamily="49" charset="0"/>
              </a:rPr>
              <a:t>training</a:t>
            </a:r>
            <a:r>
              <a:rPr lang="en-US" altLang="en-US" sz="900" dirty="0">
                <a:solidFill>
                  <a:srgbClr val="000000"/>
                </a:solidFill>
                <a:latin typeface="Consolas" panose="020B0609020204030204" pitchFamily="49" charset="0"/>
              </a:rPr>
              <a:t>=training, </a:t>
            </a:r>
            <a:r>
              <a:rPr lang="en-US" altLang="en-US" sz="900" dirty="0" err="1">
                <a:solidFill>
                  <a:srgbClr val="660099"/>
                </a:solidFill>
                <a:latin typeface="Consolas" panose="020B0609020204030204" pitchFamily="49" charset="0"/>
              </a:rPr>
              <a:t>extrafolder</a:t>
            </a:r>
            <a:r>
              <a:rPr lang="en-US" altLang="en-US" sz="900" dirty="0">
                <a:solidFill>
                  <a:srgbClr val="000000"/>
                </a:solidFill>
                <a:latin typeface="Consolas" panose="020B0609020204030204" pitchFamily="49" charset="0"/>
              </a:rPr>
              <a:t>=</a:t>
            </a:r>
            <a:r>
              <a:rPr lang="en-US" altLang="en-US" sz="900" dirty="0" err="1">
                <a:solidFill>
                  <a:srgbClr val="000000"/>
                </a:solidFill>
                <a:latin typeface="Consolas" panose="020B0609020204030204" pitchFamily="49" charset="0"/>
              </a:rPr>
              <a:t>extrafolder</a:t>
            </a:r>
            <a:r>
              <a:rPr lang="en-US" altLang="en-US" sz="900" dirty="0">
                <a:solidFill>
                  <a:srgbClr val="000000"/>
                </a:solidFill>
                <a:latin typeface="Consolas" panose="020B0609020204030204" pitchFamily="49" charset="0"/>
              </a:rPr>
              <a:t>, </a:t>
            </a:r>
            <a:r>
              <a:rPr lang="en-US" altLang="en-US" sz="900" dirty="0" err="1">
                <a:solidFill>
                  <a:srgbClr val="660099"/>
                </a:solidFill>
                <a:latin typeface="Consolas" panose="020B0609020204030204" pitchFamily="49" charset="0"/>
              </a:rPr>
              <a:t>sep</a:t>
            </a:r>
            <a:r>
              <a:rPr lang="en-US" altLang="en-US" sz="900" dirty="0">
                <a:solidFill>
                  <a:srgbClr val="000000"/>
                </a:solidFill>
                <a:latin typeface="Consolas" panose="020B0609020204030204" pitchFamily="49" charset="0"/>
              </a:rPr>
              <a:t>=</a:t>
            </a:r>
            <a:r>
              <a:rPr lang="en-US" altLang="en-US" sz="900" dirty="0" err="1">
                <a:solidFill>
                  <a:srgbClr val="000000"/>
                </a:solidFill>
                <a:latin typeface="Consolas" panose="020B0609020204030204" pitchFamily="49" charset="0"/>
              </a:rPr>
              <a:t>sep</a:t>
            </a:r>
            <a:r>
              <a:rPr lang="en-US" altLang="en-US" sz="900" dirty="0">
                <a:solidFill>
                  <a:srgbClr val="000000"/>
                </a:solidFill>
                <a:latin typeface="Consolas" panose="020B0609020204030204" pitchFamily="49" charset="0"/>
              </a:rPr>
              <a:t>)</a:t>
            </a:r>
            <a:br>
              <a:rPr lang="en-US" altLang="en-US" sz="900" dirty="0">
                <a:solidFill>
                  <a:srgbClr val="000000"/>
                </a:solidFill>
                <a:latin typeface="Consolas" panose="020B0609020204030204" pitchFamily="49" charset="0"/>
              </a:rPr>
            </a:br>
            <a:r>
              <a:rPr lang="en-US" altLang="en-US" sz="900" dirty="0">
                <a:solidFill>
                  <a:srgbClr val="000000"/>
                </a:solidFill>
                <a:latin typeface="Consolas" panose="020B0609020204030204" pitchFamily="49" charset="0"/>
              </a:rPr>
              <a:t>        </a:t>
            </a:r>
            <a:r>
              <a:rPr lang="en-US" altLang="en-US" sz="900" b="1" dirty="0">
                <a:solidFill>
                  <a:srgbClr val="000080"/>
                </a:solidFill>
                <a:latin typeface="Consolas" panose="020B0609020204030204" pitchFamily="49" charset="0"/>
              </a:rPr>
              <a:t>except </a:t>
            </a:r>
            <a:r>
              <a:rPr lang="en-US" altLang="en-US" sz="900" dirty="0" err="1">
                <a:solidFill>
                  <a:srgbClr val="000080"/>
                </a:solidFill>
                <a:latin typeface="Consolas" panose="020B0609020204030204" pitchFamily="49" charset="0"/>
              </a:rPr>
              <a:t>FileNotFoundError</a:t>
            </a:r>
            <a:r>
              <a:rPr lang="en-US" altLang="en-US" sz="900" dirty="0">
                <a:solidFill>
                  <a:srgbClr val="000000"/>
                </a:solidFill>
                <a:latin typeface="Consolas" panose="020B0609020204030204" pitchFamily="49" charset="0"/>
              </a:rPr>
              <a:t>:</a:t>
            </a:r>
            <a:br>
              <a:rPr lang="en-US" altLang="en-US" sz="900" dirty="0">
                <a:solidFill>
                  <a:srgbClr val="000000"/>
                </a:solidFill>
                <a:latin typeface="Consolas" panose="020B0609020204030204" pitchFamily="49" charset="0"/>
              </a:rPr>
            </a:br>
            <a:r>
              <a:rPr lang="en-US" altLang="en-US" sz="900" dirty="0">
                <a:solidFill>
                  <a:srgbClr val="000000"/>
                </a:solidFill>
                <a:latin typeface="Consolas" panose="020B0609020204030204" pitchFamily="49" charset="0"/>
              </a:rPr>
              <a:t>            </a:t>
            </a:r>
            <a:r>
              <a:rPr lang="en-US" altLang="en-US" sz="900" dirty="0">
                <a:solidFill>
                  <a:srgbClr val="000080"/>
                </a:solidFill>
                <a:latin typeface="Consolas" panose="020B0609020204030204" pitchFamily="49" charset="0"/>
              </a:rPr>
              <a:t>print</a:t>
            </a:r>
            <a:r>
              <a:rPr lang="en-US" altLang="en-US" sz="900" dirty="0">
                <a:solidFill>
                  <a:srgbClr val="000000"/>
                </a:solidFill>
                <a:latin typeface="Consolas" panose="020B0609020204030204" pitchFamily="49" charset="0"/>
              </a:rPr>
              <a:t>(</a:t>
            </a:r>
            <a:r>
              <a:rPr lang="en-US" altLang="en-US" sz="900" b="1" dirty="0">
                <a:solidFill>
                  <a:srgbClr val="008080"/>
                </a:solidFill>
                <a:latin typeface="Consolas" panose="020B0609020204030204" pitchFamily="49" charset="0"/>
              </a:rPr>
              <a:t>'No file for '</a:t>
            </a:r>
            <a:r>
              <a:rPr lang="en-US" altLang="en-US" sz="900" dirty="0">
                <a:solidFill>
                  <a:srgbClr val="000000"/>
                </a:solidFill>
                <a:latin typeface="Consolas" panose="020B0609020204030204" pitchFamily="49" charset="0"/>
              </a:rPr>
              <a:t>, </a:t>
            </a:r>
            <a:r>
              <a:rPr lang="en-US" altLang="en-US" sz="900" dirty="0" err="1">
                <a:solidFill>
                  <a:srgbClr val="000080"/>
                </a:solidFill>
                <a:latin typeface="Consolas" panose="020B0609020204030204" pitchFamily="49" charset="0"/>
              </a:rPr>
              <a:t>str</a:t>
            </a:r>
            <a:r>
              <a:rPr lang="en-US" altLang="en-US" sz="900" dirty="0">
                <a:solidFill>
                  <a:srgbClr val="000000"/>
                </a:solidFill>
                <a:latin typeface="Consolas" panose="020B0609020204030204" pitchFamily="49" charset="0"/>
              </a:rPr>
              <a:t>(</a:t>
            </a:r>
            <a:r>
              <a:rPr lang="en-US" altLang="en-US" sz="900" dirty="0" err="1">
                <a:solidFill>
                  <a:srgbClr val="000000"/>
                </a:solidFill>
                <a:latin typeface="Consolas" panose="020B0609020204030204" pitchFamily="49" charset="0"/>
              </a:rPr>
              <a:t>docid</a:t>
            </a:r>
            <a:r>
              <a:rPr lang="en-US" altLang="en-US" sz="900" dirty="0">
                <a:solidFill>
                  <a:srgbClr val="000000"/>
                </a:solidFill>
                <a:latin typeface="Consolas" panose="020B0609020204030204" pitchFamily="49" charset="0"/>
              </a:rPr>
              <a:t>), </a:t>
            </a:r>
            <a:r>
              <a:rPr lang="en-US" altLang="en-US" sz="900" b="1" dirty="0">
                <a:solidFill>
                  <a:srgbClr val="008080"/>
                </a:solidFill>
                <a:latin typeface="Consolas" panose="020B0609020204030204" pitchFamily="49" charset="0"/>
              </a:rPr>
              <a:t>'_'</a:t>
            </a:r>
            <a:r>
              <a:rPr lang="en-US" altLang="en-US" sz="900" dirty="0">
                <a:solidFill>
                  <a:srgbClr val="000000"/>
                </a:solidFill>
                <a:latin typeface="Consolas" panose="020B0609020204030204" pitchFamily="49" charset="0"/>
              </a:rPr>
              <a:t>, file, </a:t>
            </a:r>
            <a:r>
              <a:rPr lang="en-US" altLang="en-US" sz="900" b="1" dirty="0">
                <a:solidFill>
                  <a:srgbClr val="008080"/>
                </a:solidFill>
                <a:latin typeface="Consolas" panose="020B0609020204030204" pitchFamily="49" charset="0"/>
              </a:rPr>
              <a:t>' </a:t>
            </a:r>
            <a:r>
              <a:rPr lang="en-US" altLang="en-US" sz="900" b="1" dirty="0" err="1">
                <a:solidFill>
                  <a:srgbClr val="008080"/>
                </a:solidFill>
                <a:latin typeface="Consolas" panose="020B0609020204030204" pitchFamily="49" charset="0"/>
              </a:rPr>
              <a:t>bh</a:t>
            </a:r>
            <a:r>
              <a:rPr lang="en-US" altLang="en-US" sz="900" b="1" dirty="0">
                <a:solidFill>
                  <a:srgbClr val="008080"/>
                </a:solidFill>
                <a:latin typeface="Consolas" panose="020B0609020204030204" pitchFamily="49" charset="0"/>
              </a:rPr>
              <a:t>: '</a:t>
            </a:r>
            <a:r>
              <a:rPr lang="en-US" altLang="en-US" sz="900" dirty="0">
                <a:solidFill>
                  <a:srgbClr val="000000"/>
                </a:solidFill>
                <a:latin typeface="Consolas" panose="020B0609020204030204" pitchFamily="49" charset="0"/>
              </a:rPr>
              <a:t>, </a:t>
            </a:r>
            <a:r>
              <a:rPr lang="en-US" altLang="en-US" sz="900" dirty="0" err="1">
                <a:solidFill>
                  <a:srgbClr val="000080"/>
                </a:solidFill>
                <a:latin typeface="Consolas" panose="020B0609020204030204" pitchFamily="49" charset="0"/>
              </a:rPr>
              <a:t>str</a:t>
            </a:r>
            <a:r>
              <a:rPr lang="en-US" altLang="en-US" sz="900" dirty="0">
                <a:solidFill>
                  <a:srgbClr val="000000"/>
                </a:solidFill>
                <a:latin typeface="Consolas" panose="020B0609020204030204" pitchFamily="49" charset="0"/>
              </a:rPr>
              <a:t>(</a:t>
            </a:r>
            <a:r>
              <a:rPr lang="en-US" altLang="en-US" sz="900" dirty="0" err="1">
                <a:solidFill>
                  <a:srgbClr val="000000"/>
                </a:solidFill>
                <a:latin typeface="Consolas" panose="020B0609020204030204" pitchFamily="49" charset="0"/>
              </a:rPr>
              <a:t>bh</a:t>
            </a:r>
            <a:r>
              <a:rPr lang="en-US" altLang="en-US" sz="900" dirty="0">
                <a:solidFill>
                  <a:srgbClr val="000000"/>
                </a:solidFill>
                <a:latin typeface="Consolas" panose="020B0609020204030204" pitchFamily="49" charset="0"/>
              </a:rPr>
              <a:t>))</a:t>
            </a:r>
            <a:br>
              <a:rPr lang="en-US" altLang="en-US" sz="900" dirty="0">
                <a:solidFill>
                  <a:srgbClr val="000000"/>
                </a:solidFill>
                <a:latin typeface="Consolas" panose="020B0609020204030204" pitchFamily="49" charset="0"/>
              </a:rPr>
            </a:br>
            <a:r>
              <a:rPr lang="en-US" altLang="en-US" sz="900" dirty="0">
                <a:solidFill>
                  <a:srgbClr val="000000"/>
                </a:solidFill>
                <a:latin typeface="Consolas" panose="020B0609020204030204" pitchFamily="49" charset="0"/>
              </a:rPr>
              <a:t>            </a:t>
            </a:r>
            <a:r>
              <a:rPr lang="en-US" altLang="en-US" sz="900" b="1" dirty="0">
                <a:solidFill>
                  <a:srgbClr val="000080"/>
                </a:solidFill>
                <a:latin typeface="Consolas" panose="020B0609020204030204" pitchFamily="49" charset="0"/>
              </a:rPr>
              <a:t>return</a:t>
            </a:r>
            <a:br>
              <a:rPr lang="en-US" altLang="en-US" sz="900" b="1" dirty="0">
                <a:solidFill>
                  <a:srgbClr val="000080"/>
                </a:solidFill>
                <a:latin typeface="Consolas" panose="020B0609020204030204" pitchFamily="49" charset="0"/>
              </a:rPr>
            </a:br>
            <a:r>
              <a:rPr lang="en-US" altLang="en-US" sz="900" b="1" dirty="0">
                <a:solidFill>
                  <a:srgbClr val="000080"/>
                </a:solidFill>
                <a:latin typeface="Consolas" panose="020B0609020204030204" pitchFamily="49" charset="0"/>
              </a:rPr>
              <a:t>        </a:t>
            </a:r>
            <a:r>
              <a:rPr lang="en-US" altLang="en-US" sz="900" dirty="0" err="1">
                <a:solidFill>
                  <a:srgbClr val="000000"/>
                </a:solidFill>
                <a:latin typeface="Consolas" panose="020B0609020204030204" pitchFamily="49" charset="0"/>
              </a:rPr>
              <a:t>bh_data</a:t>
            </a:r>
            <a:r>
              <a:rPr lang="en-US" altLang="en-US" sz="900" dirty="0">
                <a:solidFill>
                  <a:srgbClr val="000000"/>
                </a:solidFill>
                <a:latin typeface="Consolas" panose="020B0609020204030204" pitchFamily="49" charset="0"/>
              </a:rPr>
              <a:t> = </a:t>
            </a:r>
            <a:r>
              <a:rPr lang="en-US" altLang="en-US" sz="900" dirty="0" err="1">
                <a:solidFill>
                  <a:srgbClr val="000000"/>
                </a:solidFill>
                <a:latin typeface="Consolas" panose="020B0609020204030204" pitchFamily="49" charset="0"/>
              </a:rPr>
              <a:t>pd.DataFrame</a:t>
            </a:r>
            <a:r>
              <a:rPr lang="en-US" altLang="en-US" sz="900" dirty="0">
                <a:solidFill>
                  <a:srgbClr val="000000"/>
                </a:solidFill>
                <a:latin typeface="Consolas" panose="020B0609020204030204" pitchFamily="49" charset="0"/>
              </a:rPr>
              <a:t>(</a:t>
            </a:r>
            <a:r>
              <a:rPr lang="en-US" altLang="en-US" sz="900" dirty="0">
                <a:solidFill>
                  <a:srgbClr val="660099"/>
                </a:solidFill>
                <a:latin typeface="Consolas" panose="020B0609020204030204" pitchFamily="49" charset="0"/>
              </a:rPr>
              <a:t>columns</a:t>
            </a:r>
            <a:r>
              <a:rPr lang="en-US" altLang="en-US" sz="900" dirty="0">
                <a:solidFill>
                  <a:srgbClr val="000000"/>
                </a:solidFill>
                <a:latin typeface="Consolas" panose="020B0609020204030204" pitchFamily="49" charset="0"/>
              </a:rPr>
              <a:t>=</a:t>
            </a:r>
            <a:r>
              <a:rPr lang="en-US" altLang="en-US" sz="900" dirty="0" err="1">
                <a:solidFill>
                  <a:srgbClr val="000000"/>
                </a:solidFill>
                <a:latin typeface="Consolas" panose="020B0609020204030204" pitchFamily="49" charset="0"/>
              </a:rPr>
              <a:t>bh_data_cols</a:t>
            </a:r>
            <a:r>
              <a:rPr lang="en-US" altLang="en-US" sz="900" dirty="0">
                <a:solidFill>
                  <a:srgbClr val="000000"/>
                </a:solidFill>
                <a:latin typeface="Consolas" panose="020B0609020204030204" pitchFamily="49" charset="0"/>
              </a:rPr>
              <a:t>)</a:t>
            </a:r>
            <a:br>
              <a:rPr lang="en-US" altLang="en-US" sz="900" dirty="0">
                <a:solidFill>
                  <a:srgbClr val="000000"/>
                </a:solidFill>
                <a:latin typeface="Consolas" panose="020B0609020204030204" pitchFamily="49" charset="0"/>
              </a:rPr>
            </a:br>
            <a:r>
              <a:rPr lang="en-US" altLang="en-US" sz="900" dirty="0">
                <a:solidFill>
                  <a:srgbClr val="000000"/>
                </a:solidFill>
                <a:latin typeface="Consolas" panose="020B0609020204030204" pitchFamily="49" charset="0"/>
              </a:rPr>
              <a:t/>
            </a:r>
            <a:br>
              <a:rPr lang="en-US" altLang="en-US" sz="900" dirty="0">
                <a:solidFill>
                  <a:srgbClr val="000000"/>
                </a:solidFill>
                <a:latin typeface="Consolas" panose="020B0609020204030204" pitchFamily="49" charset="0"/>
              </a:rPr>
            </a:br>
            <a:r>
              <a:rPr lang="en-US" altLang="en-US" sz="900" dirty="0">
                <a:solidFill>
                  <a:srgbClr val="000000"/>
                </a:solidFill>
                <a:latin typeface="Consolas" panose="020B0609020204030204" pitchFamily="49" charset="0"/>
              </a:rPr>
              <a:t>        </a:t>
            </a:r>
            <a:r>
              <a:rPr lang="en-US" altLang="en-US" sz="900" b="1" dirty="0">
                <a:solidFill>
                  <a:srgbClr val="000080"/>
                </a:solidFill>
                <a:latin typeface="Consolas" panose="020B0609020204030204" pitchFamily="49" charset="0"/>
              </a:rPr>
              <a:t>for </a:t>
            </a:r>
            <a:r>
              <a:rPr lang="en-US" altLang="en-US" sz="900" dirty="0">
                <a:solidFill>
                  <a:srgbClr val="000000"/>
                </a:solidFill>
                <a:latin typeface="Consolas" panose="020B0609020204030204" pitchFamily="49" charset="0"/>
              </a:rPr>
              <a:t>table </a:t>
            </a:r>
            <a:r>
              <a:rPr lang="en-US" altLang="en-US" sz="900" b="1" dirty="0">
                <a:solidFill>
                  <a:srgbClr val="000080"/>
                </a:solidFill>
                <a:latin typeface="Consolas" panose="020B0609020204030204" pitchFamily="49" charset="0"/>
              </a:rPr>
              <a:t>in </a:t>
            </a:r>
            <a:r>
              <a:rPr lang="en-US" altLang="en-US" sz="900" dirty="0" err="1">
                <a:solidFill>
                  <a:srgbClr val="000000"/>
                </a:solidFill>
                <a:latin typeface="Consolas" panose="020B0609020204030204" pitchFamily="49" charset="0"/>
              </a:rPr>
              <a:t>bhtables</a:t>
            </a:r>
            <a:r>
              <a:rPr lang="en-US" altLang="en-US" sz="900" dirty="0">
                <a:solidFill>
                  <a:srgbClr val="000000"/>
                </a:solidFill>
                <a:latin typeface="Consolas" panose="020B0609020204030204" pitchFamily="49" charset="0"/>
              </a:rPr>
              <a:t>:</a:t>
            </a:r>
            <a:br>
              <a:rPr lang="en-US" altLang="en-US" sz="900" dirty="0">
                <a:solidFill>
                  <a:srgbClr val="000000"/>
                </a:solidFill>
                <a:latin typeface="Consolas" panose="020B0609020204030204" pitchFamily="49" charset="0"/>
              </a:rPr>
            </a:br>
            <a:r>
              <a:rPr lang="en-US" altLang="en-US" sz="900" dirty="0">
                <a:solidFill>
                  <a:srgbClr val="000000"/>
                </a:solidFill>
                <a:latin typeface="Consolas" panose="020B0609020204030204" pitchFamily="49" charset="0"/>
              </a:rPr>
              <a:t>            res1 = </a:t>
            </a:r>
            <a:r>
              <a:rPr lang="en-US" altLang="en-US" sz="900" dirty="0" err="1">
                <a:solidFill>
                  <a:srgbClr val="000000"/>
                </a:solidFill>
                <a:latin typeface="Consolas" panose="020B0609020204030204" pitchFamily="49" charset="0"/>
              </a:rPr>
              <a:t>extract_from_columns</a:t>
            </a:r>
            <a:r>
              <a:rPr lang="en-US" altLang="en-US" sz="900" dirty="0">
                <a:solidFill>
                  <a:srgbClr val="000000"/>
                </a:solidFill>
                <a:latin typeface="Consolas" panose="020B0609020204030204" pitchFamily="49" charset="0"/>
              </a:rPr>
              <a:t>(table)</a:t>
            </a:r>
            <a:br>
              <a:rPr lang="en-US" altLang="en-US" sz="900" dirty="0">
                <a:solidFill>
                  <a:srgbClr val="000000"/>
                </a:solidFill>
                <a:latin typeface="Consolas" panose="020B0609020204030204" pitchFamily="49" charset="0"/>
              </a:rPr>
            </a:br>
            <a:r>
              <a:rPr lang="en-US" altLang="en-US" sz="900" dirty="0">
                <a:solidFill>
                  <a:srgbClr val="000000"/>
                </a:solidFill>
                <a:latin typeface="Consolas" panose="020B0609020204030204" pitchFamily="49" charset="0"/>
              </a:rPr>
              <a:t>            res2 = </a:t>
            </a:r>
            <a:r>
              <a:rPr lang="en-US" altLang="en-US" sz="900" dirty="0" err="1">
                <a:solidFill>
                  <a:srgbClr val="000000"/>
                </a:solidFill>
                <a:latin typeface="Consolas" panose="020B0609020204030204" pitchFamily="49" charset="0"/>
              </a:rPr>
              <a:t>extract_from_keys</a:t>
            </a:r>
            <a:r>
              <a:rPr lang="en-US" altLang="en-US" sz="900" dirty="0">
                <a:solidFill>
                  <a:srgbClr val="000000"/>
                </a:solidFill>
                <a:latin typeface="Consolas" panose="020B0609020204030204" pitchFamily="49" charset="0"/>
              </a:rPr>
              <a:t>(table)</a:t>
            </a:r>
            <a:br>
              <a:rPr lang="en-US" altLang="en-US" sz="900" dirty="0">
                <a:solidFill>
                  <a:srgbClr val="000000"/>
                </a:solidFill>
                <a:latin typeface="Consolas" panose="020B0609020204030204" pitchFamily="49" charset="0"/>
              </a:rPr>
            </a:br>
            <a:r>
              <a:rPr lang="en-US" altLang="en-US" sz="900" i="1" dirty="0">
                <a:solidFill>
                  <a:srgbClr val="808080"/>
                </a:solidFill>
                <a:latin typeface="Consolas" panose="020B0609020204030204" pitchFamily="49" charset="0"/>
              </a:rPr>
              <a:t/>
            </a:r>
            <a:br>
              <a:rPr lang="en-US" altLang="en-US" sz="900" i="1" dirty="0">
                <a:solidFill>
                  <a:srgbClr val="808080"/>
                </a:solidFill>
                <a:latin typeface="Consolas" panose="020B0609020204030204" pitchFamily="49" charset="0"/>
              </a:rPr>
            </a:br>
            <a:r>
              <a:rPr lang="en-US" altLang="en-US" sz="900" i="1" dirty="0">
                <a:solidFill>
                  <a:srgbClr val="808080"/>
                </a:solidFill>
                <a:latin typeface="Consolas" panose="020B0609020204030204" pitchFamily="49" charset="0"/>
              </a:rPr>
              <a:t>            </a:t>
            </a:r>
            <a:r>
              <a:rPr lang="en-US" altLang="en-US" sz="900" b="1" dirty="0">
                <a:solidFill>
                  <a:srgbClr val="000080"/>
                </a:solidFill>
                <a:latin typeface="Consolas" panose="020B0609020204030204" pitchFamily="49" charset="0"/>
              </a:rPr>
              <a:t>if </a:t>
            </a:r>
            <a:r>
              <a:rPr lang="en-US" altLang="en-US" sz="900" dirty="0" err="1">
                <a:solidFill>
                  <a:srgbClr val="000080"/>
                </a:solidFill>
                <a:latin typeface="Consolas" panose="020B0609020204030204" pitchFamily="49" charset="0"/>
              </a:rPr>
              <a:t>isinstance</a:t>
            </a:r>
            <a:r>
              <a:rPr lang="en-US" altLang="en-US" sz="900" dirty="0">
                <a:solidFill>
                  <a:srgbClr val="000000"/>
                </a:solidFill>
                <a:latin typeface="Consolas" panose="020B0609020204030204" pitchFamily="49" charset="0"/>
              </a:rPr>
              <a:t>(res1, </a:t>
            </a:r>
            <a:r>
              <a:rPr lang="en-US" altLang="en-US" sz="900" dirty="0" err="1">
                <a:solidFill>
                  <a:srgbClr val="000000"/>
                </a:solidFill>
                <a:latin typeface="Consolas" panose="020B0609020204030204" pitchFamily="49" charset="0"/>
              </a:rPr>
              <a:t>pd.DataFrame</a:t>
            </a:r>
            <a:r>
              <a:rPr lang="en-US" altLang="en-US" sz="900" dirty="0">
                <a:solidFill>
                  <a:srgbClr val="000000"/>
                </a:solidFill>
                <a:latin typeface="Consolas" panose="020B0609020204030204" pitchFamily="49" charset="0"/>
              </a:rPr>
              <a:t>):</a:t>
            </a:r>
            <a:br>
              <a:rPr lang="en-US" altLang="en-US" sz="900" dirty="0">
                <a:solidFill>
                  <a:srgbClr val="000000"/>
                </a:solidFill>
                <a:latin typeface="Consolas" panose="020B0609020204030204" pitchFamily="49" charset="0"/>
              </a:rPr>
            </a:br>
            <a:r>
              <a:rPr lang="en-US" altLang="en-US" sz="900" dirty="0">
                <a:solidFill>
                  <a:srgbClr val="000000"/>
                </a:solidFill>
                <a:latin typeface="Consolas" panose="020B0609020204030204" pitchFamily="49" charset="0"/>
              </a:rPr>
              <a:t>                </a:t>
            </a:r>
            <a:r>
              <a:rPr lang="en-US" altLang="en-US" sz="900" dirty="0" err="1">
                <a:solidFill>
                  <a:srgbClr val="000000"/>
                </a:solidFill>
                <a:latin typeface="Consolas" panose="020B0609020204030204" pitchFamily="49" charset="0"/>
              </a:rPr>
              <a:t>bh_data</a:t>
            </a:r>
            <a:r>
              <a:rPr lang="en-US" altLang="en-US" sz="900" dirty="0">
                <a:solidFill>
                  <a:srgbClr val="000000"/>
                </a:solidFill>
                <a:latin typeface="Consolas" panose="020B0609020204030204" pitchFamily="49" charset="0"/>
              </a:rPr>
              <a:t> = </a:t>
            </a:r>
            <a:r>
              <a:rPr lang="en-US" altLang="en-US" sz="900" dirty="0" err="1">
                <a:solidFill>
                  <a:srgbClr val="000000"/>
                </a:solidFill>
                <a:latin typeface="Consolas" panose="020B0609020204030204" pitchFamily="49" charset="0"/>
              </a:rPr>
              <a:t>bh_data.append</a:t>
            </a:r>
            <a:r>
              <a:rPr lang="en-US" altLang="en-US" sz="900" dirty="0">
                <a:solidFill>
                  <a:srgbClr val="000000"/>
                </a:solidFill>
                <a:latin typeface="Consolas" panose="020B0609020204030204" pitchFamily="49" charset="0"/>
              </a:rPr>
              <a:t>(res1, </a:t>
            </a:r>
            <a:r>
              <a:rPr lang="en-US" altLang="en-US" sz="900" dirty="0" err="1">
                <a:solidFill>
                  <a:srgbClr val="660099"/>
                </a:solidFill>
                <a:latin typeface="Consolas" panose="020B0609020204030204" pitchFamily="49" charset="0"/>
              </a:rPr>
              <a:t>ignore_index</a:t>
            </a:r>
            <a:r>
              <a:rPr lang="en-US" altLang="en-US" sz="900" dirty="0">
                <a:solidFill>
                  <a:srgbClr val="000000"/>
                </a:solidFill>
                <a:latin typeface="Consolas" panose="020B0609020204030204" pitchFamily="49" charset="0"/>
              </a:rPr>
              <a:t>=</a:t>
            </a:r>
            <a:r>
              <a:rPr lang="en-US" altLang="en-US" sz="900" b="1" dirty="0">
                <a:solidFill>
                  <a:srgbClr val="000080"/>
                </a:solidFill>
                <a:latin typeface="Consolas" panose="020B0609020204030204" pitchFamily="49" charset="0"/>
              </a:rPr>
              <a:t>True</a:t>
            </a:r>
            <a:r>
              <a:rPr lang="en-US" altLang="en-US" sz="900" dirty="0">
                <a:solidFill>
                  <a:srgbClr val="000000"/>
                </a:solidFill>
                <a:latin typeface="Consolas" panose="020B0609020204030204" pitchFamily="49" charset="0"/>
              </a:rPr>
              <a:t>)</a:t>
            </a:r>
            <a:br>
              <a:rPr lang="en-US" altLang="en-US" sz="900" dirty="0">
                <a:solidFill>
                  <a:srgbClr val="000000"/>
                </a:solidFill>
                <a:latin typeface="Consolas" panose="020B0609020204030204" pitchFamily="49" charset="0"/>
              </a:rPr>
            </a:br>
            <a:r>
              <a:rPr lang="en-US" altLang="en-US" sz="900" dirty="0">
                <a:solidFill>
                  <a:srgbClr val="000000"/>
                </a:solidFill>
                <a:latin typeface="Consolas" panose="020B0609020204030204" pitchFamily="49" charset="0"/>
              </a:rPr>
              <a:t>            </a:t>
            </a:r>
            <a:r>
              <a:rPr lang="en-US" altLang="en-US" sz="900" b="1" dirty="0">
                <a:solidFill>
                  <a:srgbClr val="000080"/>
                </a:solidFill>
                <a:latin typeface="Consolas" panose="020B0609020204030204" pitchFamily="49" charset="0"/>
              </a:rPr>
              <a:t>if </a:t>
            </a:r>
            <a:r>
              <a:rPr lang="en-US" altLang="en-US" sz="900" dirty="0" err="1">
                <a:solidFill>
                  <a:srgbClr val="000080"/>
                </a:solidFill>
                <a:latin typeface="Consolas" panose="020B0609020204030204" pitchFamily="49" charset="0"/>
              </a:rPr>
              <a:t>isinstance</a:t>
            </a:r>
            <a:r>
              <a:rPr lang="en-US" altLang="en-US" sz="900" dirty="0">
                <a:solidFill>
                  <a:srgbClr val="000000"/>
                </a:solidFill>
                <a:latin typeface="Consolas" panose="020B0609020204030204" pitchFamily="49" charset="0"/>
              </a:rPr>
              <a:t>(res2, </a:t>
            </a:r>
            <a:r>
              <a:rPr lang="en-US" altLang="en-US" sz="900" dirty="0" err="1">
                <a:solidFill>
                  <a:srgbClr val="000000"/>
                </a:solidFill>
                <a:latin typeface="Consolas" panose="020B0609020204030204" pitchFamily="49" charset="0"/>
              </a:rPr>
              <a:t>pd.DataFrame</a:t>
            </a:r>
            <a:r>
              <a:rPr lang="en-US" altLang="en-US" sz="900" dirty="0">
                <a:solidFill>
                  <a:srgbClr val="000000"/>
                </a:solidFill>
                <a:latin typeface="Consolas" panose="020B0609020204030204" pitchFamily="49" charset="0"/>
              </a:rPr>
              <a:t>):</a:t>
            </a:r>
            <a:br>
              <a:rPr lang="en-US" altLang="en-US" sz="900" dirty="0">
                <a:solidFill>
                  <a:srgbClr val="000000"/>
                </a:solidFill>
                <a:latin typeface="Consolas" panose="020B0609020204030204" pitchFamily="49" charset="0"/>
              </a:rPr>
            </a:br>
            <a:r>
              <a:rPr lang="en-US" altLang="en-US" sz="900" dirty="0">
                <a:solidFill>
                  <a:srgbClr val="000000"/>
                </a:solidFill>
                <a:latin typeface="Consolas" panose="020B0609020204030204" pitchFamily="49" charset="0"/>
              </a:rPr>
              <a:t>                </a:t>
            </a:r>
            <a:r>
              <a:rPr lang="en-US" altLang="en-US" sz="900" dirty="0" err="1">
                <a:solidFill>
                  <a:srgbClr val="000000"/>
                </a:solidFill>
                <a:latin typeface="Consolas" panose="020B0609020204030204" pitchFamily="49" charset="0"/>
              </a:rPr>
              <a:t>bh_data</a:t>
            </a:r>
            <a:r>
              <a:rPr lang="en-US" altLang="en-US" sz="900" dirty="0">
                <a:solidFill>
                  <a:srgbClr val="000000"/>
                </a:solidFill>
                <a:latin typeface="Consolas" panose="020B0609020204030204" pitchFamily="49" charset="0"/>
              </a:rPr>
              <a:t> = </a:t>
            </a:r>
            <a:r>
              <a:rPr lang="en-US" altLang="en-US" sz="900" dirty="0" err="1">
                <a:solidFill>
                  <a:srgbClr val="000000"/>
                </a:solidFill>
                <a:latin typeface="Consolas" panose="020B0609020204030204" pitchFamily="49" charset="0"/>
              </a:rPr>
              <a:t>bh_data.append</a:t>
            </a:r>
            <a:r>
              <a:rPr lang="en-US" altLang="en-US" sz="900" dirty="0">
                <a:solidFill>
                  <a:srgbClr val="000000"/>
                </a:solidFill>
                <a:latin typeface="Consolas" panose="020B0609020204030204" pitchFamily="49" charset="0"/>
              </a:rPr>
              <a:t>(res2, </a:t>
            </a:r>
            <a:r>
              <a:rPr lang="en-US" altLang="en-US" sz="900" dirty="0" err="1">
                <a:solidFill>
                  <a:srgbClr val="660099"/>
                </a:solidFill>
                <a:latin typeface="Consolas" panose="020B0609020204030204" pitchFamily="49" charset="0"/>
              </a:rPr>
              <a:t>ignore_index</a:t>
            </a:r>
            <a:r>
              <a:rPr lang="en-US" altLang="en-US" sz="900" dirty="0">
                <a:solidFill>
                  <a:srgbClr val="000000"/>
                </a:solidFill>
                <a:latin typeface="Consolas" panose="020B0609020204030204" pitchFamily="49" charset="0"/>
              </a:rPr>
              <a:t>=</a:t>
            </a:r>
            <a:r>
              <a:rPr lang="en-US" altLang="en-US" sz="900" b="1" dirty="0">
                <a:solidFill>
                  <a:srgbClr val="000080"/>
                </a:solidFill>
                <a:latin typeface="Consolas" panose="020B0609020204030204" pitchFamily="49" charset="0"/>
              </a:rPr>
              <a:t>True</a:t>
            </a:r>
            <a:r>
              <a:rPr lang="en-US" altLang="en-US" sz="900" dirty="0">
                <a:solidFill>
                  <a:srgbClr val="000000"/>
                </a:solidFill>
                <a:latin typeface="Consolas" panose="020B0609020204030204" pitchFamily="49" charset="0"/>
              </a:rPr>
              <a:t>)</a:t>
            </a:r>
            <a:br>
              <a:rPr lang="en-US" altLang="en-US" sz="900" dirty="0">
                <a:solidFill>
                  <a:srgbClr val="000000"/>
                </a:solidFill>
                <a:latin typeface="Consolas" panose="020B0609020204030204" pitchFamily="49" charset="0"/>
              </a:rPr>
            </a:br>
            <a:r>
              <a:rPr lang="en-US" altLang="en-US" sz="900" dirty="0">
                <a:solidFill>
                  <a:srgbClr val="000000"/>
                </a:solidFill>
                <a:latin typeface="Consolas" panose="020B0609020204030204" pitchFamily="49" charset="0"/>
              </a:rPr>
              <a:t/>
            </a:r>
            <a:br>
              <a:rPr lang="en-US" altLang="en-US" sz="900" dirty="0">
                <a:solidFill>
                  <a:srgbClr val="000000"/>
                </a:solidFill>
                <a:latin typeface="Consolas" panose="020B0609020204030204" pitchFamily="49" charset="0"/>
              </a:rPr>
            </a:br>
            <a:r>
              <a:rPr lang="en-US" altLang="en-US" sz="900" dirty="0">
                <a:solidFill>
                  <a:srgbClr val="000000"/>
                </a:solidFill>
                <a:latin typeface="Consolas" panose="020B0609020204030204" pitchFamily="49" charset="0"/>
              </a:rPr>
              <a:t>        </a:t>
            </a:r>
            <a:r>
              <a:rPr lang="en-US" altLang="en-US" sz="900" dirty="0" err="1">
                <a:solidFill>
                  <a:srgbClr val="000000"/>
                </a:solidFill>
                <a:latin typeface="Consolas" panose="020B0609020204030204" pitchFamily="49" charset="0"/>
              </a:rPr>
              <a:t>bh_data</a:t>
            </a:r>
            <a:r>
              <a:rPr lang="en-US" altLang="en-US" sz="900" dirty="0">
                <a:solidFill>
                  <a:srgbClr val="000000"/>
                </a:solidFill>
                <a:latin typeface="Consolas" panose="020B0609020204030204" pitchFamily="49" charset="0"/>
              </a:rPr>
              <a:t>[</a:t>
            </a:r>
            <a:r>
              <a:rPr lang="en-US" altLang="en-US" sz="900" b="1" dirty="0">
                <a:solidFill>
                  <a:srgbClr val="008080"/>
                </a:solidFill>
                <a:latin typeface="Consolas" panose="020B0609020204030204" pitchFamily="49" charset="0"/>
              </a:rPr>
              <a:t>'</a:t>
            </a:r>
            <a:r>
              <a:rPr lang="en-US" altLang="en-US" sz="900" b="1" dirty="0" err="1">
                <a:solidFill>
                  <a:srgbClr val="008080"/>
                </a:solidFill>
                <a:latin typeface="Consolas" panose="020B0609020204030204" pitchFamily="49" charset="0"/>
              </a:rPr>
              <a:t>DocID</a:t>
            </a:r>
            <a:r>
              <a:rPr lang="en-US" altLang="en-US" sz="900" b="1" dirty="0">
                <a:solidFill>
                  <a:srgbClr val="008080"/>
                </a:solidFill>
                <a:latin typeface="Consolas" panose="020B0609020204030204" pitchFamily="49" charset="0"/>
              </a:rPr>
              <a:t>'</a:t>
            </a:r>
            <a:r>
              <a:rPr lang="en-US" altLang="en-US" sz="900" dirty="0">
                <a:solidFill>
                  <a:srgbClr val="000000"/>
                </a:solidFill>
                <a:latin typeface="Consolas" panose="020B0609020204030204" pitchFamily="49" charset="0"/>
              </a:rPr>
              <a:t>] = </a:t>
            </a:r>
            <a:r>
              <a:rPr lang="en-US" altLang="en-US" sz="900" dirty="0" err="1">
                <a:solidFill>
                  <a:srgbClr val="000000"/>
                </a:solidFill>
                <a:latin typeface="Consolas" panose="020B0609020204030204" pitchFamily="49" charset="0"/>
              </a:rPr>
              <a:t>docid</a:t>
            </a:r>
            <a:r>
              <a:rPr lang="en-US" altLang="en-US" sz="900" dirty="0">
                <a:solidFill>
                  <a:srgbClr val="000000"/>
                </a:solidFill>
                <a:latin typeface="Consolas" panose="020B0609020204030204" pitchFamily="49" charset="0"/>
              </a:rPr>
              <a:t/>
            </a:r>
            <a:br>
              <a:rPr lang="en-US" altLang="en-US" sz="900" dirty="0">
                <a:solidFill>
                  <a:srgbClr val="000000"/>
                </a:solidFill>
                <a:latin typeface="Consolas" panose="020B0609020204030204" pitchFamily="49" charset="0"/>
              </a:rPr>
            </a:br>
            <a:r>
              <a:rPr lang="en-US" altLang="en-US" sz="900" dirty="0">
                <a:solidFill>
                  <a:srgbClr val="000000"/>
                </a:solidFill>
                <a:latin typeface="Consolas" panose="020B0609020204030204" pitchFamily="49" charset="0"/>
              </a:rPr>
              <a:t>        </a:t>
            </a:r>
            <a:r>
              <a:rPr lang="en-US" altLang="en-US" sz="900" dirty="0" err="1">
                <a:solidFill>
                  <a:srgbClr val="000000"/>
                </a:solidFill>
                <a:latin typeface="Consolas" panose="020B0609020204030204" pitchFamily="49" charset="0"/>
              </a:rPr>
              <a:t>bh_data</a:t>
            </a:r>
            <a:r>
              <a:rPr lang="en-US" altLang="en-US" sz="900" dirty="0">
                <a:solidFill>
                  <a:srgbClr val="000000"/>
                </a:solidFill>
                <a:latin typeface="Consolas" panose="020B0609020204030204" pitchFamily="49" charset="0"/>
              </a:rPr>
              <a:t>[</a:t>
            </a:r>
            <a:r>
              <a:rPr lang="en-US" altLang="en-US" sz="900" b="1" dirty="0">
                <a:solidFill>
                  <a:srgbClr val="008080"/>
                </a:solidFill>
                <a:latin typeface="Consolas" panose="020B0609020204030204" pitchFamily="49" charset="0"/>
              </a:rPr>
              <a:t>'File'</a:t>
            </a:r>
            <a:r>
              <a:rPr lang="en-US" altLang="en-US" sz="900" dirty="0">
                <a:solidFill>
                  <a:srgbClr val="000000"/>
                </a:solidFill>
                <a:latin typeface="Consolas" panose="020B0609020204030204" pitchFamily="49" charset="0"/>
              </a:rPr>
              <a:t>] = file</a:t>
            </a:r>
            <a:br>
              <a:rPr lang="en-US" altLang="en-US" sz="900" dirty="0">
                <a:solidFill>
                  <a:srgbClr val="000000"/>
                </a:solidFill>
                <a:latin typeface="Consolas" panose="020B0609020204030204" pitchFamily="49" charset="0"/>
              </a:rPr>
            </a:br>
            <a:r>
              <a:rPr lang="en-US" altLang="en-US" sz="900" dirty="0">
                <a:solidFill>
                  <a:srgbClr val="000000"/>
                </a:solidFill>
                <a:latin typeface="Consolas" panose="020B0609020204030204" pitchFamily="49" charset="0"/>
              </a:rPr>
              <a:t>        </a:t>
            </a:r>
            <a:r>
              <a:rPr lang="en-US" altLang="en-US" sz="900" b="1" dirty="0">
                <a:solidFill>
                  <a:srgbClr val="000080"/>
                </a:solidFill>
                <a:latin typeface="Consolas" panose="020B0609020204030204" pitchFamily="49" charset="0"/>
              </a:rPr>
              <a:t>if not </a:t>
            </a:r>
            <a:r>
              <a:rPr lang="en-US" altLang="en-US" sz="900" dirty="0" err="1">
                <a:solidFill>
                  <a:srgbClr val="000000"/>
                </a:solidFill>
                <a:latin typeface="Consolas" panose="020B0609020204030204" pitchFamily="49" charset="0"/>
              </a:rPr>
              <a:t>bh</a:t>
            </a:r>
            <a:r>
              <a:rPr lang="en-US" altLang="en-US" sz="900" dirty="0">
                <a:solidFill>
                  <a:srgbClr val="000000"/>
                </a:solidFill>
                <a:latin typeface="Consolas" panose="020B0609020204030204" pitchFamily="49" charset="0"/>
              </a:rPr>
              <a:t>:</a:t>
            </a:r>
            <a:br>
              <a:rPr lang="en-US" altLang="en-US" sz="900" dirty="0">
                <a:solidFill>
                  <a:srgbClr val="000000"/>
                </a:solidFill>
                <a:latin typeface="Consolas" panose="020B0609020204030204" pitchFamily="49" charset="0"/>
              </a:rPr>
            </a:br>
            <a:r>
              <a:rPr lang="en-US" altLang="en-US" sz="900" dirty="0">
                <a:solidFill>
                  <a:srgbClr val="000000"/>
                </a:solidFill>
                <a:latin typeface="Consolas" panose="020B0609020204030204" pitchFamily="49" charset="0"/>
              </a:rPr>
              <a:t>           </a:t>
            </a:r>
            <a:r>
              <a:rPr lang="en-US" altLang="en-US" sz="900" dirty="0" err="1">
                <a:solidFill>
                  <a:srgbClr val="000000"/>
                </a:solidFill>
                <a:latin typeface="Consolas" panose="020B0609020204030204" pitchFamily="49" charset="0"/>
              </a:rPr>
              <a:t>fname</a:t>
            </a:r>
            <a:r>
              <a:rPr lang="en-US" altLang="en-US" sz="900" dirty="0">
                <a:solidFill>
                  <a:srgbClr val="000000"/>
                </a:solidFill>
                <a:latin typeface="Consolas" panose="020B0609020204030204" pitchFamily="49" charset="0"/>
              </a:rPr>
              <a:t> = </a:t>
            </a:r>
            <a:r>
              <a:rPr lang="en-US" altLang="en-US" sz="900" dirty="0" err="1">
                <a:solidFill>
                  <a:srgbClr val="000000"/>
                </a:solidFill>
                <a:latin typeface="Consolas" panose="020B0609020204030204" pitchFamily="49" charset="0"/>
              </a:rPr>
              <a:t>bhcsv_all</a:t>
            </a:r>
            <a:r>
              <a:rPr lang="en-US" altLang="en-US" sz="900" dirty="0">
                <a:solidFill>
                  <a:srgbClr val="000000"/>
                </a:solidFill>
                <a:latin typeface="Consolas" panose="020B0609020204030204" pitchFamily="49" charset="0"/>
              </a:rPr>
              <a:t/>
            </a:r>
            <a:br>
              <a:rPr lang="en-US" altLang="en-US" sz="900" dirty="0">
                <a:solidFill>
                  <a:srgbClr val="000000"/>
                </a:solidFill>
                <a:latin typeface="Consolas" panose="020B0609020204030204" pitchFamily="49" charset="0"/>
              </a:rPr>
            </a:br>
            <a:r>
              <a:rPr lang="en-US" altLang="en-US" sz="900" dirty="0">
                <a:solidFill>
                  <a:srgbClr val="000000"/>
                </a:solidFill>
                <a:latin typeface="Consolas" panose="020B0609020204030204" pitchFamily="49" charset="0"/>
              </a:rPr>
              <a:t>        </a:t>
            </a:r>
            <a:r>
              <a:rPr lang="en-US" altLang="en-US" sz="900" b="1" dirty="0">
                <a:solidFill>
                  <a:srgbClr val="000080"/>
                </a:solidFill>
                <a:latin typeface="Consolas" panose="020B0609020204030204" pitchFamily="49" charset="0"/>
              </a:rPr>
              <a:t>if </a:t>
            </a:r>
            <a:r>
              <a:rPr lang="en-US" altLang="en-US" sz="900" dirty="0" err="1">
                <a:solidFill>
                  <a:srgbClr val="000000"/>
                </a:solidFill>
                <a:latin typeface="Consolas" panose="020B0609020204030204" pitchFamily="49" charset="0"/>
              </a:rPr>
              <a:t>bh</a:t>
            </a:r>
            <a:r>
              <a:rPr lang="en-US" altLang="en-US" sz="900" dirty="0">
                <a:solidFill>
                  <a:srgbClr val="000000"/>
                </a:solidFill>
                <a:latin typeface="Consolas" panose="020B0609020204030204" pitchFamily="49" charset="0"/>
              </a:rPr>
              <a:t>:</a:t>
            </a:r>
            <a:br>
              <a:rPr lang="en-US" altLang="en-US" sz="900" dirty="0">
                <a:solidFill>
                  <a:srgbClr val="000000"/>
                </a:solidFill>
                <a:latin typeface="Consolas" panose="020B0609020204030204" pitchFamily="49" charset="0"/>
              </a:rPr>
            </a:br>
            <a:r>
              <a:rPr lang="en-US" altLang="en-US" sz="900" dirty="0">
                <a:solidFill>
                  <a:srgbClr val="000000"/>
                </a:solidFill>
                <a:latin typeface="Consolas" panose="020B0609020204030204" pitchFamily="49" charset="0"/>
              </a:rPr>
              <a:t>            </a:t>
            </a:r>
            <a:r>
              <a:rPr lang="en-US" altLang="en-US" sz="900" dirty="0" err="1">
                <a:solidFill>
                  <a:srgbClr val="000000"/>
                </a:solidFill>
                <a:latin typeface="Consolas" panose="020B0609020204030204" pitchFamily="49" charset="0"/>
              </a:rPr>
              <a:t>fname</a:t>
            </a:r>
            <a:r>
              <a:rPr lang="en-US" altLang="en-US" sz="900" dirty="0">
                <a:solidFill>
                  <a:srgbClr val="000000"/>
                </a:solidFill>
                <a:latin typeface="Consolas" panose="020B0609020204030204" pitchFamily="49" charset="0"/>
              </a:rPr>
              <a:t> = </a:t>
            </a:r>
            <a:r>
              <a:rPr lang="en-US" altLang="en-US" sz="900" dirty="0" err="1">
                <a:solidFill>
                  <a:srgbClr val="000000"/>
                </a:solidFill>
                <a:latin typeface="Consolas" panose="020B0609020204030204" pitchFamily="49" charset="0"/>
              </a:rPr>
              <a:t>bhcsv</a:t>
            </a:r>
            <a:r>
              <a:rPr lang="en-US" altLang="en-US" sz="900" dirty="0">
                <a:solidFill>
                  <a:srgbClr val="000000"/>
                </a:solidFill>
                <a:latin typeface="Consolas" panose="020B0609020204030204" pitchFamily="49" charset="0"/>
              </a:rPr>
              <a:t/>
            </a:r>
            <a:br>
              <a:rPr lang="en-US" altLang="en-US" sz="900" dirty="0">
                <a:solidFill>
                  <a:srgbClr val="000000"/>
                </a:solidFill>
                <a:latin typeface="Consolas" panose="020B0609020204030204" pitchFamily="49" charset="0"/>
              </a:rPr>
            </a:br>
            <a:r>
              <a:rPr lang="en-US" altLang="en-US" sz="900" dirty="0">
                <a:solidFill>
                  <a:srgbClr val="000000"/>
                </a:solidFill>
                <a:latin typeface="Consolas" panose="020B0609020204030204" pitchFamily="49" charset="0"/>
              </a:rPr>
              <a:t>        </a:t>
            </a:r>
            <a:r>
              <a:rPr lang="en-US" altLang="en-US" sz="900" dirty="0" err="1">
                <a:solidFill>
                  <a:srgbClr val="000000"/>
                </a:solidFill>
                <a:latin typeface="Consolas" panose="020B0609020204030204" pitchFamily="49" charset="0"/>
              </a:rPr>
              <a:t>save_rows</a:t>
            </a:r>
            <a:r>
              <a:rPr lang="en-US" altLang="en-US" sz="900" dirty="0">
                <a:solidFill>
                  <a:srgbClr val="000000"/>
                </a:solidFill>
                <a:latin typeface="Consolas" panose="020B0609020204030204" pitchFamily="49" charset="0"/>
              </a:rPr>
              <a:t>(</a:t>
            </a:r>
            <a:r>
              <a:rPr lang="en-US" altLang="en-US" sz="900" dirty="0" err="1">
                <a:solidFill>
                  <a:srgbClr val="000000"/>
                </a:solidFill>
                <a:latin typeface="Consolas" panose="020B0609020204030204" pitchFamily="49" charset="0"/>
              </a:rPr>
              <a:t>fname</a:t>
            </a:r>
            <a:r>
              <a:rPr lang="en-US" altLang="en-US" sz="900" dirty="0">
                <a:solidFill>
                  <a:srgbClr val="000000"/>
                </a:solidFill>
                <a:latin typeface="Consolas" panose="020B0609020204030204" pitchFamily="49" charset="0"/>
              </a:rPr>
              <a:t>, </a:t>
            </a:r>
            <a:r>
              <a:rPr lang="en-US" altLang="en-US" sz="900" dirty="0" err="1">
                <a:solidFill>
                  <a:srgbClr val="000000"/>
                </a:solidFill>
                <a:latin typeface="Consolas" panose="020B0609020204030204" pitchFamily="49" charset="0"/>
              </a:rPr>
              <a:t>bh_data</a:t>
            </a:r>
            <a:r>
              <a:rPr lang="en-US" altLang="en-US" sz="900" dirty="0">
                <a:solidFill>
                  <a:srgbClr val="000000"/>
                </a:solidFill>
                <a:latin typeface="Consolas" panose="020B0609020204030204" pitchFamily="49" charset="0"/>
              </a:rPr>
              <a:t>)</a:t>
            </a:r>
            <a:br>
              <a:rPr lang="en-US" altLang="en-US" sz="900" dirty="0">
                <a:solidFill>
                  <a:srgbClr val="000000"/>
                </a:solidFill>
                <a:latin typeface="Consolas" panose="020B0609020204030204" pitchFamily="49" charset="0"/>
              </a:rPr>
            </a:br>
            <a:r>
              <a:rPr lang="en-US" altLang="en-US" sz="900" dirty="0">
                <a:solidFill>
                  <a:srgbClr val="000000"/>
                </a:solidFill>
                <a:latin typeface="Consolas" panose="020B0609020204030204" pitchFamily="49" charset="0"/>
              </a:rPr>
              <a:t>    </a:t>
            </a:r>
            <a:r>
              <a:rPr lang="en-US" altLang="en-US" sz="900" dirty="0">
                <a:solidFill>
                  <a:srgbClr val="000080"/>
                </a:solidFill>
                <a:latin typeface="Consolas" panose="020B0609020204030204" pitchFamily="49" charset="0"/>
              </a:rPr>
              <a:t>print</a:t>
            </a:r>
            <a:r>
              <a:rPr lang="en-US" altLang="en-US" sz="900" dirty="0">
                <a:solidFill>
                  <a:srgbClr val="000000"/>
                </a:solidFill>
                <a:latin typeface="Consolas" panose="020B0609020204030204" pitchFamily="49" charset="0"/>
              </a:rPr>
              <a:t>(</a:t>
            </a:r>
            <a:r>
              <a:rPr lang="en-US" altLang="en-US" sz="900" b="1" dirty="0">
                <a:solidFill>
                  <a:srgbClr val="008080"/>
                </a:solidFill>
                <a:latin typeface="Consolas" panose="020B0609020204030204" pitchFamily="49" charset="0"/>
              </a:rPr>
              <a:t>'Borehole extraction for '</a:t>
            </a:r>
            <a:r>
              <a:rPr lang="en-US" altLang="en-US" sz="900" dirty="0">
                <a:solidFill>
                  <a:srgbClr val="000000"/>
                </a:solidFill>
                <a:latin typeface="Consolas" panose="020B0609020204030204" pitchFamily="49" charset="0"/>
              </a:rPr>
              <a:t>, </a:t>
            </a:r>
            <a:r>
              <a:rPr lang="en-US" altLang="en-US" sz="900" dirty="0" err="1">
                <a:solidFill>
                  <a:srgbClr val="000080"/>
                </a:solidFill>
                <a:latin typeface="Consolas" panose="020B0609020204030204" pitchFamily="49" charset="0"/>
              </a:rPr>
              <a:t>str</a:t>
            </a:r>
            <a:r>
              <a:rPr lang="en-US" altLang="en-US" sz="900" dirty="0">
                <a:solidFill>
                  <a:srgbClr val="000000"/>
                </a:solidFill>
                <a:latin typeface="Consolas" panose="020B0609020204030204" pitchFamily="49" charset="0"/>
              </a:rPr>
              <a:t>(</a:t>
            </a:r>
            <a:r>
              <a:rPr lang="en-US" altLang="en-US" sz="900" dirty="0" err="1">
                <a:solidFill>
                  <a:srgbClr val="000000"/>
                </a:solidFill>
                <a:latin typeface="Consolas" panose="020B0609020204030204" pitchFamily="49" charset="0"/>
              </a:rPr>
              <a:t>docid</a:t>
            </a:r>
            <a:r>
              <a:rPr lang="en-US" altLang="en-US" sz="900" dirty="0">
                <a:solidFill>
                  <a:srgbClr val="000000"/>
                </a:solidFill>
                <a:latin typeface="Consolas" panose="020B0609020204030204" pitchFamily="49" charset="0"/>
              </a:rPr>
              <a:t>), </a:t>
            </a:r>
            <a:r>
              <a:rPr lang="en-US" altLang="en-US" sz="900" b="1" dirty="0">
                <a:solidFill>
                  <a:srgbClr val="008080"/>
                </a:solidFill>
                <a:latin typeface="Consolas" panose="020B0609020204030204" pitchFamily="49" charset="0"/>
              </a:rPr>
              <a:t>' saved to '</a:t>
            </a:r>
            <a:r>
              <a:rPr lang="en-US" altLang="en-US" sz="900" dirty="0">
                <a:solidFill>
                  <a:srgbClr val="000000"/>
                </a:solidFill>
                <a:latin typeface="Consolas" panose="020B0609020204030204" pitchFamily="49" charset="0"/>
              </a:rPr>
              <a:t>, </a:t>
            </a:r>
            <a:r>
              <a:rPr lang="en-US" altLang="en-US" sz="900" dirty="0" err="1">
                <a:solidFill>
                  <a:srgbClr val="000080"/>
                </a:solidFill>
                <a:latin typeface="Consolas" panose="020B0609020204030204" pitchFamily="49" charset="0"/>
              </a:rPr>
              <a:t>str</a:t>
            </a:r>
            <a:r>
              <a:rPr lang="en-US" altLang="en-US" sz="900" dirty="0">
                <a:solidFill>
                  <a:srgbClr val="000000"/>
                </a:solidFill>
                <a:latin typeface="Consolas" panose="020B0609020204030204" pitchFamily="49" charset="0"/>
              </a:rPr>
              <a:t>(</a:t>
            </a:r>
            <a:r>
              <a:rPr lang="en-US" altLang="en-US" sz="900" dirty="0" err="1">
                <a:solidFill>
                  <a:srgbClr val="000000"/>
                </a:solidFill>
                <a:latin typeface="Consolas" panose="020B0609020204030204" pitchFamily="49" charset="0"/>
              </a:rPr>
              <a:t>fname</a:t>
            </a:r>
            <a:r>
              <a:rPr lang="en-US" altLang="en-US" sz="900" dirty="0">
                <a:solidFill>
                  <a:srgbClr val="000000"/>
                </a:solidFill>
                <a:latin typeface="Consolas" panose="020B0609020204030204" pitchFamily="49" charset="0"/>
              </a:rPr>
              <a:t>))</a:t>
            </a:r>
            <a:endParaRPr lang="en-US" altLang="en-US" sz="9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000000"/>
              </a:solidFill>
              <a:effectLst/>
              <a:latin typeface="Consolas" panose="020B0609020204030204" pitchFamily="49" charset="0"/>
            </a:endParaRPr>
          </a:p>
        </p:txBody>
      </p:sp>
      <p:sp>
        <p:nvSpPr>
          <p:cNvPr id="6" name="Rectangle 5"/>
          <p:cNvSpPr/>
          <p:nvPr/>
        </p:nvSpPr>
        <p:spPr>
          <a:xfrm>
            <a:off x="1297578" y="3683725"/>
            <a:ext cx="7341326" cy="646331"/>
          </a:xfrm>
          <a:prstGeom prst="rect">
            <a:avLst/>
          </a:prstGeom>
        </p:spPr>
        <p:txBody>
          <a:bodyPr wrap="square">
            <a:spAutoFit/>
          </a:bodyPr>
          <a:lstStyle/>
          <a:p>
            <a:pPr lvl="0" defTabSz="914400" eaLnBrk="0" fontAlgn="base" hangingPunct="0">
              <a:spcBef>
                <a:spcPct val="0"/>
              </a:spcBef>
              <a:spcAft>
                <a:spcPct val="0"/>
              </a:spcAft>
            </a:pPr>
            <a:r>
              <a:rPr lang="en-US" altLang="en-US" dirty="0">
                <a:solidFill>
                  <a:srgbClr val="000000"/>
                </a:solidFill>
                <a:latin typeface="Consolas" panose="020B0609020204030204" pitchFamily="49" charset="0"/>
              </a:rPr>
              <a:t/>
            </a:r>
            <a:br>
              <a:rPr lang="en-US" altLang="en-US" dirty="0">
                <a:solidFill>
                  <a:srgbClr val="000000"/>
                </a:solidFill>
                <a:latin typeface="Consolas" panose="020B0609020204030204" pitchFamily="49" charset="0"/>
              </a:rPr>
            </a:br>
            <a:r>
              <a:rPr lang="en-US" altLang="en-US" dirty="0">
                <a:solidFill>
                  <a:srgbClr val="000000"/>
                </a:solidFill>
                <a:latin typeface="Consolas" panose="020B0609020204030204" pitchFamily="49" charset="0"/>
              </a:rPr>
              <a:t>    </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837802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4.1 Column-wise extraction</a:t>
            </a:r>
            <a:endParaRPr lang="en-AU" dirty="0"/>
          </a:p>
        </p:txBody>
      </p:sp>
      <p:sp>
        <p:nvSpPr>
          <p:cNvPr id="3" name="Content Placeholder 2"/>
          <p:cNvSpPr>
            <a:spLocks noGrp="1"/>
          </p:cNvSpPr>
          <p:nvPr>
            <p:ph idx="1"/>
          </p:nvPr>
        </p:nvSpPr>
        <p:spPr/>
        <p:txBody>
          <a:bodyPr/>
          <a:lstStyle/>
          <a:p>
            <a:endParaRPr lang="en-AU" dirty="0"/>
          </a:p>
        </p:txBody>
      </p:sp>
      <p:sp>
        <p:nvSpPr>
          <p:cNvPr id="5" name="Text Placeholder 4"/>
          <p:cNvSpPr>
            <a:spLocks noGrp="1"/>
          </p:cNvSpPr>
          <p:nvPr>
            <p:ph type="body" sz="half" idx="2"/>
          </p:nvPr>
        </p:nvSpPr>
        <p:spPr/>
        <p:txBody>
          <a:bodyPr/>
          <a:lstStyle/>
          <a:p>
            <a:r>
              <a:rPr lang="en-AU" dirty="0" smtClean="0"/>
              <a:t>- Search </a:t>
            </a:r>
            <a:r>
              <a:rPr lang="en-AU" dirty="0"/>
              <a:t>each cell of first row of table for exact match on a column borehole </a:t>
            </a:r>
            <a:r>
              <a:rPr lang="en-AU" dirty="0" smtClean="0"/>
              <a:t>term</a:t>
            </a:r>
          </a:p>
          <a:p>
            <a:r>
              <a:rPr lang="en-AU" dirty="0" smtClean="0"/>
              <a:t>Area </a:t>
            </a:r>
            <a:r>
              <a:rPr lang="en-AU" dirty="0"/>
              <a:t>for improvement: fuzzy matching</a:t>
            </a:r>
          </a:p>
          <a:p>
            <a:r>
              <a:rPr lang="en-AU" dirty="0"/>
              <a:t>- If find a borehole term, search in the same way for grid and geographic location terms</a:t>
            </a:r>
          </a:p>
          <a:p>
            <a:endParaRPr lang="en-AU" dirty="0"/>
          </a:p>
        </p:txBody>
      </p:sp>
      <p:sp>
        <p:nvSpPr>
          <p:cNvPr id="4" name="Rectangle 1"/>
          <p:cNvSpPr>
            <a:spLocks noChangeArrowheads="1"/>
          </p:cNvSpPr>
          <p:nvPr/>
        </p:nvSpPr>
        <p:spPr bwMode="auto">
          <a:xfrm>
            <a:off x="4800600" y="731520"/>
            <a:ext cx="6420396" cy="5355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808080"/>
                </a:solidFill>
                <a:effectLst/>
                <a:latin typeface="Consolas" panose="020B0609020204030204" pitchFamily="49" charset="0"/>
              </a:rPr>
              <a:t>## Extracts values from table (with assumption that it is column-based)</a:t>
            </a:r>
            <a:br>
              <a:rPr kumimoji="0" lang="en-US" altLang="en-US" sz="900" b="0" i="1" u="none" strike="noStrike" cap="none" normalizeH="0" baseline="0" dirty="0" smtClean="0">
                <a:ln>
                  <a:noFill/>
                </a:ln>
                <a:solidFill>
                  <a:srgbClr val="808080"/>
                </a:solidFill>
                <a:effectLst/>
                <a:latin typeface="Consolas" panose="020B0609020204030204" pitchFamily="49" charset="0"/>
              </a:rPr>
            </a:br>
            <a:r>
              <a:rPr kumimoji="0" lang="en-US" altLang="en-US" sz="900" b="1" i="0" u="none" strike="noStrike" cap="none" normalizeH="0" baseline="0" dirty="0" err="1" smtClean="0">
                <a:ln>
                  <a:noFill/>
                </a:ln>
                <a:solidFill>
                  <a:srgbClr val="000080"/>
                </a:solidFill>
                <a:effectLst/>
                <a:latin typeface="Consolas" panose="020B0609020204030204" pitchFamily="49" charset="0"/>
              </a:rPr>
              <a:t>def</a:t>
            </a:r>
            <a:r>
              <a:rPr kumimoji="0" lang="en-US" altLang="en-US" sz="900" b="1" i="0" u="none" strike="noStrike" cap="none" normalizeH="0" baseline="0" dirty="0" smtClean="0">
                <a:ln>
                  <a:noFill/>
                </a:ln>
                <a:solidFill>
                  <a:srgbClr val="00008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extract_from_columns</a:t>
            </a:r>
            <a:r>
              <a:rPr kumimoji="0" lang="en-US" altLang="en-US" sz="900" b="0" i="0" u="none" strike="noStrike" cap="none" normalizeH="0" baseline="0" dirty="0" smtClean="0">
                <a:ln>
                  <a:noFill/>
                </a:ln>
                <a:solidFill>
                  <a:srgbClr val="000000"/>
                </a:solidFill>
                <a:effectLst/>
                <a:latin typeface="Consolas" panose="020B0609020204030204" pitchFamily="49" charset="0"/>
              </a:rPr>
              <a:t>(table):</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bh_source</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1" i="0" u="none" strike="noStrike" cap="none" normalizeH="0" baseline="0" dirty="0" smtClean="0">
                <a:ln>
                  <a:noFill/>
                </a:ln>
                <a:solidFill>
                  <a:srgbClr val="000080"/>
                </a:solidFill>
                <a:effectLst/>
                <a:latin typeface="Consolas" panose="020B0609020204030204" pitchFamily="49" charset="0"/>
              </a:rPr>
              <a:t>None</a:t>
            </a:r>
            <a:br>
              <a:rPr kumimoji="0" lang="en-US" altLang="en-US" sz="900" b="1" i="0" u="none" strike="noStrike" cap="none" normalizeH="0" baseline="0" dirty="0" smtClean="0">
                <a:ln>
                  <a:noFill/>
                </a:ln>
                <a:solidFill>
                  <a:srgbClr val="000080"/>
                </a:solidFill>
                <a:effectLst/>
                <a:latin typeface="Consolas" panose="020B0609020204030204" pitchFamily="49" charset="0"/>
              </a:rPr>
            </a:br>
            <a:r>
              <a:rPr kumimoji="0" lang="en-US" altLang="en-US" sz="900" b="1" i="0" u="none" strike="noStrike" cap="none" normalizeH="0" baseline="0" dirty="0" smtClean="0">
                <a:ln>
                  <a:noFill/>
                </a:ln>
                <a:solidFill>
                  <a:srgbClr val="00008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grid_source</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geo_source</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for </a:t>
            </a:r>
            <a:r>
              <a:rPr kumimoji="0" lang="en-US" altLang="en-US" sz="900" b="0" i="0" u="none" strike="noStrike" cap="none" normalizeH="0" baseline="0" dirty="0" smtClean="0">
                <a:ln>
                  <a:noFill/>
                </a:ln>
                <a:solidFill>
                  <a:srgbClr val="000000"/>
                </a:solidFill>
                <a:effectLst/>
                <a:latin typeface="Consolas" panose="020B0609020204030204" pitchFamily="49" charset="0"/>
              </a:rPr>
              <a:t>name </a:t>
            </a:r>
            <a:r>
              <a:rPr kumimoji="0" lang="en-US" altLang="en-US" sz="900" b="1" i="0" u="none" strike="noStrike" cap="none" normalizeH="0" baseline="0" dirty="0" smtClean="0">
                <a:ln>
                  <a:noFill/>
                </a:ln>
                <a:solidFill>
                  <a:srgbClr val="000080"/>
                </a:solidFill>
                <a:effectLst/>
                <a:latin typeface="Consolas" panose="020B0609020204030204" pitchFamily="49" charset="0"/>
              </a:rPr>
              <a:t>in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table.columns</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proc_name</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preprocess_str</a:t>
            </a:r>
            <a:r>
              <a:rPr kumimoji="0" lang="en-US" altLang="en-US" sz="900" b="0" i="0" u="none" strike="noStrike" cap="none" normalizeH="0" baseline="0" dirty="0" smtClean="0">
                <a:ln>
                  <a:noFill/>
                </a:ln>
                <a:solidFill>
                  <a:srgbClr val="000000"/>
                </a:solidFill>
                <a:effectLst/>
                <a:latin typeface="Consolas" panose="020B0609020204030204" pitchFamily="49" charset="0"/>
              </a:rPr>
              <a:t>(name)</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if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proc_name</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in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bh_col</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1" u="none" strike="noStrike" cap="none" normalizeH="0" baseline="0" dirty="0" smtClean="0">
                <a:ln>
                  <a:noFill/>
                </a:ln>
                <a:solidFill>
                  <a:srgbClr val="808080"/>
                </a:solidFill>
                <a:effectLst/>
                <a:latin typeface="Consolas" panose="020B0609020204030204" pitchFamily="49" charset="0"/>
              </a:rPr>
              <a:t>#print('</a:t>
            </a:r>
            <a:r>
              <a:rPr kumimoji="0" lang="en-US" altLang="en-US" sz="900" b="0" i="1" u="none" strike="noStrike" cap="none" normalizeH="0" baseline="0" dirty="0" err="1" smtClean="0">
                <a:ln>
                  <a:noFill/>
                </a:ln>
                <a:solidFill>
                  <a:srgbClr val="808080"/>
                </a:solidFill>
                <a:effectLst/>
                <a:latin typeface="Consolas" panose="020B0609020204030204" pitchFamily="49" charset="0"/>
              </a:rPr>
              <a:t>bh</a:t>
            </a:r>
            <a:r>
              <a:rPr kumimoji="0" lang="en-US" altLang="en-US" sz="900" b="0" i="1" u="none" strike="noStrike" cap="none" normalizeH="0" baseline="0" dirty="0" smtClean="0">
                <a:ln>
                  <a:noFill/>
                </a:ln>
                <a:solidFill>
                  <a:srgbClr val="808080"/>
                </a:solidFill>
                <a:effectLst/>
                <a:latin typeface="Consolas" panose="020B0609020204030204" pitchFamily="49" charset="0"/>
              </a:rPr>
              <a:t> name: ', name)</a:t>
            </a:r>
            <a:br>
              <a:rPr kumimoji="0" lang="en-US" altLang="en-US" sz="900" b="0" i="1" u="none" strike="noStrike" cap="none" normalizeH="0" baseline="0" dirty="0" smtClean="0">
                <a:ln>
                  <a:noFill/>
                </a:ln>
                <a:solidFill>
                  <a:srgbClr val="808080"/>
                </a:solidFill>
                <a:effectLst/>
                <a:latin typeface="Consolas" panose="020B0609020204030204" pitchFamily="49" charset="0"/>
              </a:rPr>
            </a:br>
            <a:r>
              <a:rPr kumimoji="0" lang="en-US" altLang="en-US" sz="900" b="0" i="1" u="none" strike="noStrike" cap="none" normalizeH="0" baseline="0" dirty="0" smtClean="0">
                <a:ln>
                  <a:noFill/>
                </a:ln>
                <a:solidFill>
                  <a:srgbClr val="80808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bh_source</a:t>
            </a:r>
            <a:r>
              <a:rPr kumimoji="0" lang="en-US" altLang="en-US" sz="900" b="0" i="0" u="none" strike="noStrike" cap="none" normalizeH="0" baseline="0" dirty="0" smtClean="0">
                <a:ln>
                  <a:noFill/>
                </a:ln>
                <a:solidFill>
                  <a:srgbClr val="000000"/>
                </a:solidFill>
                <a:effectLst/>
                <a:latin typeface="Consolas" panose="020B0609020204030204" pitchFamily="49" charset="0"/>
              </a:rPr>
              <a:t> = name</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err="1" smtClean="0">
                <a:ln>
                  <a:noFill/>
                </a:ln>
                <a:solidFill>
                  <a:srgbClr val="000080"/>
                </a:solidFill>
                <a:effectLst/>
                <a:latin typeface="Consolas" panose="020B0609020204030204" pitchFamily="49" charset="0"/>
              </a:rPr>
              <a:t>elif</a:t>
            </a:r>
            <a:r>
              <a:rPr kumimoji="0" lang="en-US" altLang="en-US" sz="900" b="1" i="0" u="none" strike="noStrike" cap="none" normalizeH="0" baseline="0" dirty="0" smtClean="0">
                <a:ln>
                  <a:noFill/>
                </a:ln>
                <a:solidFill>
                  <a:srgbClr val="00008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proc_name</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in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bh_geo_col</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1" u="none" strike="noStrike" cap="none" normalizeH="0" baseline="0" dirty="0" smtClean="0">
                <a:ln>
                  <a:noFill/>
                </a:ln>
                <a:solidFill>
                  <a:srgbClr val="808080"/>
                </a:solidFill>
                <a:effectLst/>
                <a:latin typeface="Consolas" panose="020B0609020204030204" pitchFamily="49" charset="0"/>
              </a:rPr>
              <a:t>#print('</a:t>
            </a:r>
            <a:r>
              <a:rPr kumimoji="0" lang="en-US" altLang="en-US" sz="900" b="0" i="1" u="none" strike="noStrike" cap="none" normalizeH="0" baseline="0" dirty="0" err="1" smtClean="0">
                <a:ln>
                  <a:noFill/>
                </a:ln>
                <a:solidFill>
                  <a:srgbClr val="808080"/>
                </a:solidFill>
                <a:effectLst/>
                <a:latin typeface="Consolas" panose="020B0609020204030204" pitchFamily="49" charset="0"/>
              </a:rPr>
              <a:t>bh</a:t>
            </a:r>
            <a:r>
              <a:rPr kumimoji="0" lang="en-US" altLang="en-US" sz="900" b="0" i="1" u="none" strike="noStrike" cap="none" normalizeH="0" baseline="0" dirty="0" smtClean="0">
                <a:ln>
                  <a:noFill/>
                </a:ln>
                <a:solidFill>
                  <a:srgbClr val="808080"/>
                </a:solidFill>
                <a:effectLst/>
                <a:latin typeface="Consolas" panose="020B0609020204030204" pitchFamily="49" charset="0"/>
              </a:rPr>
              <a:t> </a:t>
            </a:r>
            <a:r>
              <a:rPr kumimoji="0" lang="en-US" altLang="en-US" sz="900" b="0" i="1" u="none" strike="noStrike" cap="none" normalizeH="0" baseline="0" dirty="0" err="1" smtClean="0">
                <a:ln>
                  <a:noFill/>
                </a:ln>
                <a:solidFill>
                  <a:srgbClr val="808080"/>
                </a:solidFill>
                <a:effectLst/>
                <a:latin typeface="Consolas" panose="020B0609020204030204" pitchFamily="49" charset="0"/>
              </a:rPr>
              <a:t>loc</a:t>
            </a:r>
            <a:r>
              <a:rPr kumimoji="0" lang="en-US" altLang="en-US" sz="900" b="0" i="1" u="none" strike="noStrike" cap="none" normalizeH="0" baseline="0" dirty="0" smtClean="0">
                <a:ln>
                  <a:noFill/>
                </a:ln>
                <a:solidFill>
                  <a:srgbClr val="808080"/>
                </a:solidFill>
                <a:effectLst/>
                <a:latin typeface="Consolas" panose="020B0609020204030204" pitchFamily="49" charset="0"/>
              </a:rPr>
              <a:t> name: ', name)</a:t>
            </a:r>
            <a:br>
              <a:rPr kumimoji="0" lang="en-US" altLang="en-US" sz="900" b="0" i="1" u="none" strike="noStrike" cap="none" normalizeH="0" baseline="0" dirty="0" smtClean="0">
                <a:ln>
                  <a:noFill/>
                </a:ln>
                <a:solidFill>
                  <a:srgbClr val="808080"/>
                </a:solidFill>
                <a:effectLst/>
                <a:latin typeface="Consolas" panose="020B0609020204030204" pitchFamily="49" charset="0"/>
              </a:rPr>
            </a:br>
            <a:r>
              <a:rPr kumimoji="0" lang="en-US" altLang="en-US" sz="900" b="0" i="1" u="none" strike="noStrike" cap="none" normalizeH="0" baseline="0" dirty="0" smtClean="0">
                <a:ln>
                  <a:noFill/>
                </a:ln>
                <a:solidFill>
                  <a:srgbClr val="80808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geo_source.append</a:t>
            </a:r>
            <a:r>
              <a:rPr kumimoji="0" lang="en-US" altLang="en-US" sz="900" b="0" i="0" u="none" strike="noStrike" cap="none" normalizeH="0" baseline="0" dirty="0" smtClean="0">
                <a:ln>
                  <a:noFill/>
                </a:ln>
                <a:solidFill>
                  <a:srgbClr val="000000"/>
                </a:solidFill>
                <a:effectLst/>
                <a:latin typeface="Consolas" panose="020B0609020204030204" pitchFamily="49" charset="0"/>
              </a:rPr>
              <a:t>(name)</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err="1" smtClean="0">
                <a:ln>
                  <a:noFill/>
                </a:ln>
                <a:solidFill>
                  <a:srgbClr val="000080"/>
                </a:solidFill>
                <a:effectLst/>
                <a:latin typeface="Consolas" panose="020B0609020204030204" pitchFamily="49" charset="0"/>
              </a:rPr>
              <a:t>elif</a:t>
            </a:r>
            <a:r>
              <a:rPr kumimoji="0" lang="en-US" altLang="en-US" sz="900" b="1" i="0" u="none" strike="noStrike" cap="none" normalizeH="0" baseline="0" dirty="0" smtClean="0">
                <a:ln>
                  <a:noFill/>
                </a:ln>
                <a:solidFill>
                  <a:srgbClr val="00008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proc_name</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in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bh_grid_col</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grid_source.append</a:t>
            </a:r>
            <a:r>
              <a:rPr kumimoji="0" lang="en-US" altLang="en-US" sz="900" b="0" i="0" u="none" strike="noStrike" cap="none" normalizeH="0" baseline="0" dirty="0" smtClean="0">
                <a:ln>
                  <a:noFill/>
                </a:ln>
                <a:solidFill>
                  <a:srgbClr val="000000"/>
                </a:solidFill>
                <a:effectLst/>
                <a:latin typeface="Consolas" panose="020B0609020204030204" pitchFamily="49" charset="0"/>
              </a:rPr>
              <a:t>(name)</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if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bh_source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bhs</a:t>
            </a:r>
            <a:r>
              <a:rPr kumimoji="0" lang="en-US" altLang="en-US" sz="900" b="0" i="0" u="none" strike="noStrike" cap="none" normalizeH="0" baseline="0" dirty="0" smtClean="0">
                <a:ln>
                  <a:noFill/>
                </a:ln>
                <a:solidFill>
                  <a:srgbClr val="000000"/>
                </a:solidFill>
                <a:effectLst/>
                <a:latin typeface="Consolas" panose="020B0609020204030204" pitchFamily="49" charset="0"/>
              </a:rPr>
              <a:t> = table[</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bh_source</a:t>
            </a:r>
            <a:r>
              <a:rPr kumimoji="0" lang="en-US" altLang="en-US" sz="900" b="0" i="0" u="none" strike="noStrike" cap="none" normalizeH="0" baseline="0" dirty="0" smtClean="0">
                <a:ln>
                  <a:noFill/>
                </a:ln>
                <a:solidFill>
                  <a:srgbClr val="000000"/>
                </a:solidFill>
                <a:effectLst/>
                <a:latin typeface="Consolas" panose="020B0609020204030204" pitchFamily="49" charset="0"/>
              </a:rPr>
              <a:t>].values</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bad_indices</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for </a:t>
            </a:r>
            <a:r>
              <a:rPr kumimoji="0" lang="en-US" altLang="en-US" sz="900" b="0" i="0" u="none" strike="noStrike" cap="none" normalizeH="0" baseline="0" dirty="0" smtClean="0">
                <a:ln>
                  <a:noFill/>
                </a:ln>
                <a:solidFill>
                  <a:srgbClr val="000000"/>
                </a:solidFill>
                <a:effectLst/>
                <a:latin typeface="Consolas" panose="020B0609020204030204" pitchFamily="49" charset="0"/>
              </a:rPr>
              <a:t>j </a:t>
            </a:r>
            <a:r>
              <a:rPr kumimoji="0" lang="en-US" altLang="en-US" sz="900" b="1" i="0" u="none" strike="noStrike" cap="none" normalizeH="0" baseline="0" dirty="0" smtClean="0">
                <a:ln>
                  <a:noFill/>
                </a:ln>
                <a:solidFill>
                  <a:srgbClr val="000080"/>
                </a:solidFill>
                <a:effectLst/>
                <a:latin typeface="Consolas" panose="020B0609020204030204" pitchFamily="49" charset="0"/>
              </a:rPr>
              <a:t>in </a:t>
            </a:r>
            <a:r>
              <a:rPr kumimoji="0" lang="en-US" altLang="en-US" sz="900" b="0" i="0" u="none" strike="noStrike" cap="none" normalizeH="0" baseline="0" dirty="0" smtClean="0">
                <a:ln>
                  <a:noFill/>
                </a:ln>
                <a:solidFill>
                  <a:srgbClr val="000080"/>
                </a:solidFill>
                <a:effectLst/>
                <a:latin typeface="Consolas" panose="020B0609020204030204" pitchFamily="49" charset="0"/>
              </a:rPr>
              <a:t>range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80"/>
                </a:solidFill>
                <a:effectLst/>
                <a:latin typeface="Consolas" panose="020B0609020204030204" pitchFamily="49" charset="0"/>
              </a:rPr>
              <a:t>len</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bhs</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valid_val</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validate_bh</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bhs</a:t>
            </a:r>
            <a:r>
              <a:rPr kumimoji="0" lang="en-US" altLang="en-US" sz="900" b="0" i="0" u="none" strike="noStrike" cap="none" normalizeH="0" baseline="0" dirty="0" smtClean="0">
                <a:ln>
                  <a:noFill/>
                </a:ln>
                <a:solidFill>
                  <a:srgbClr val="000000"/>
                </a:solidFill>
                <a:effectLst/>
                <a:latin typeface="Consolas" panose="020B0609020204030204" pitchFamily="49" charset="0"/>
              </a:rPr>
              <a:t>[j])</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if </a:t>
            </a:r>
            <a:r>
              <a:rPr kumimoji="0" lang="en-US" altLang="en-US" sz="900" b="1" i="0" u="none" strike="noStrike" cap="none" normalizeH="0" baseline="0" dirty="0" smtClean="0">
                <a:ln>
                  <a:noFill/>
                </a:ln>
                <a:solidFill>
                  <a:srgbClr val="008080"/>
                </a:solidFill>
                <a:effectLst/>
                <a:latin typeface="Consolas" panose="020B0609020204030204" pitchFamily="49" charset="0"/>
              </a:rPr>
              <a:t>'invalid' </a:t>
            </a:r>
            <a:r>
              <a:rPr kumimoji="0" lang="en-US" altLang="en-US" sz="900" b="1" i="0" u="none" strike="noStrike" cap="none" normalizeH="0" baseline="0" dirty="0" smtClean="0">
                <a:ln>
                  <a:noFill/>
                </a:ln>
                <a:solidFill>
                  <a:srgbClr val="000080"/>
                </a:solidFill>
                <a:effectLst/>
                <a:latin typeface="Consolas" panose="020B0609020204030204" pitchFamily="49" charset="0"/>
              </a:rPr>
              <a:t>in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valid_val</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bad_indices.append</a:t>
            </a:r>
            <a:r>
              <a:rPr kumimoji="0" lang="en-US" altLang="en-US" sz="900" b="0" i="0" u="none" strike="noStrike" cap="none" normalizeH="0" baseline="0" dirty="0" smtClean="0">
                <a:ln>
                  <a:noFill/>
                </a:ln>
                <a:solidFill>
                  <a:srgbClr val="000000"/>
                </a:solidFill>
                <a:effectLst/>
                <a:latin typeface="Consolas" panose="020B0609020204030204" pitchFamily="49" charset="0"/>
              </a:rPr>
              <a:t>(j)</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valid_bhs</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np.delete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bhs</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bad_indices</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grid_loc</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geo_loc</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for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i</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in </a:t>
            </a:r>
            <a:r>
              <a:rPr kumimoji="0" lang="en-US" altLang="en-US" sz="900" b="0" i="0" u="none" strike="noStrike" cap="none" normalizeH="0" baseline="0" dirty="0" smtClean="0">
                <a:ln>
                  <a:noFill/>
                </a:ln>
                <a:solidFill>
                  <a:srgbClr val="000080"/>
                </a:solidFill>
                <a:effectLst/>
                <a:latin typeface="Consolas" panose="020B0609020204030204" pitchFamily="49" charset="0"/>
              </a:rPr>
              <a:t>range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80"/>
                </a:solidFill>
                <a:effectLst/>
                <a:latin typeface="Consolas" panose="020B0609020204030204" pitchFamily="49" charset="0"/>
              </a:rPr>
              <a:t>len</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grid_source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locs</a:t>
            </a:r>
            <a:r>
              <a:rPr kumimoji="0" lang="en-US" altLang="en-US" sz="900" b="0" i="0" u="none" strike="noStrike" cap="none" normalizeH="0" baseline="0" dirty="0" smtClean="0">
                <a:ln>
                  <a:noFill/>
                </a:ln>
                <a:solidFill>
                  <a:srgbClr val="000000"/>
                </a:solidFill>
                <a:effectLst/>
                <a:latin typeface="Consolas" panose="020B0609020204030204" pitchFamily="49" charset="0"/>
              </a:rPr>
              <a:t> = table[</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grid_source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i</a:t>
            </a:r>
            <a:r>
              <a:rPr kumimoji="0" lang="en-US" altLang="en-US" sz="900" b="0" i="0" u="none" strike="noStrike" cap="none" normalizeH="0" baseline="0" dirty="0" smtClean="0">
                <a:ln>
                  <a:noFill/>
                </a:ln>
                <a:solidFill>
                  <a:srgbClr val="000000"/>
                </a:solidFill>
                <a:effectLst/>
                <a:latin typeface="Consolas" panose="020B0609020204030204" pitchFamily="49" charset="0"/>
              </a:rPr>
              <a:t>]].values</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valid_locs</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np.delete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locs</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bad_indices</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grid_loc.append</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valid_locs</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for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i</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in </a:t>
            </a:r>
            <a:r>
              <a:rPr kumimoji="0" lang="en-US" altLang="en-US" sz="900" b="0" i="0" u="none" strike="noStrike" cap="none" normalizeH="0" baseline="0" dirty="0" smtClean="0">
                <a:ln>
                  <a:noFill/>
                </a:ln>
                <a:solidFill>
                  <a:srgbClr val="000080"/>
                </a:solidFill>
                <a:effectLst/>
                <a:latin typeface="Consolas" panose="020B0609020204030204" pitchFamily="49" charset="0"/>
              </a:rPr>
              <a:t>range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80"/>
                </a:solidFill>
                <a:effectLst/>
                <a:latin typeface="Consolas" panose="020B0609020204030204" pitchFamily="49" charset="0"/>
              </a:rPr>
              <a:t>len</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geo_source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locs</a:t>
            </a:r>
            <a:r>
              <a:rPr kumimoji="0" lang="en-US" altLang="en-US" sz="900" b="0" i="0" u="none" strike="noStrike" cap="none" normalizeH="0" baseline="0" dirty="0" smtClean="0">
                <a:ln>
                  <a:noFill/>
                </a:ln>
                <a:solidFill>
                  <a:srgbClr val="000000"/>
                </a:solidFill>
                <a:effectLst/>
                <a:latin typeface="Consolas" panose="020B0609020204030204" pitchFamily="49" charset="0"/>
              </a:rPr>
              <a:t> = table[</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geo_source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i</a:t>
            </a:r>
            <a:r>
              <a:rPr kumimoji="0" lang="en-US" altLang="en-US" sz="900" b="0" i="0" u="none" strike="noStrike" cap="none" normalizeH="0" baseline="0" dirty="0" smtClean="0">
                <a:ln>
                  <a:noFill/>
                </a:ln>
                <a:solidFill>
                  <a:srgbClr val="000000"/>
                </a:solidFill>
                <a:effectLst/>
                <a:latin typeface="Consolas" panose="020B0609020204030204" pitchFamily="49" charset="0"/>
              </a:rPr>
              <a:t>]].values</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valid_locs</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np.delete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locs</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bad_indices</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geo_loc.append</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valid_locs</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return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extracted_to_df</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valid_bhs</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grid_loc</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geo_loc</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bh_source</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grid_source</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geo_source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return None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3723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4.2 Key-wise extraction</a:t>
            </a:r>
            <a:endParaRPr lang="en-AU" dirty="0"/>
          </a:p>
        </p:txBody>
      </p:sp>
      <p:sp>
        <p:nvSpPr>
          <p:cNvPr id="5" name="Rectangle 2"/>
          <p:cNvSpPr>
            <a:spLocks noChangeArrowheads="1"/>
          </p:cNvSpPr>
          <p:nvPr/>
        </p:nvSpPr>
        <p:spPr bwMode="auto">
          <a:xfrm>
            <a:off x="4493623" y="1009857"/>
            <a:ext cx="7550332"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808080"/>
                </a:solidFill>
                <a:effectLst/>
                <a:latin typeface="Consolas" panose="020B0609020204030204" pitchFamily="49" charset="0"/>
              </a:rPr>
              <a:t>## Extracts values from table (with assumption that it is key-based)</a:t>
            </a:r>
            <a:br>
              <a:rPr kumimoji="0" lang="en-US" altLang="en-US" sz="900" b="0" i="1" u="none" strike="noStrike" cap="none" normalizeH="0" baseline="0" dirty="0" smtClean="0">
                <a:ln>
                  <a:noFill/>
                </a:ln>
                <a:solidFill>
                  <a:srgbClr val="808080"/>
                </a:solidFill>
                <a:effectLst/>
                <a:latin typeface="Consolas" panose="020B0609020204030204" pitchFamily="49" charset="0"/>
              </a:rPr>
            </a:br>
            <a:r>
              <a:rPr kumimoji="0" lang="en-US" altLang="en-US" sz="900" b="1" i="0" u="none" strike="noStrike" cap="none" normalizeH="0" baseline="0" dirty="0" err="1" smtClean="0">
                <a:ln>
                  <a:noFill/>
                </a:ln>
                <a:solidFill>
                  <a:srgbClr val="000080"/>
                </a:solidFill>
                <a:effectLst/>
                <a:latin typeface="Consolas" panose="020B0609020204030204" pitchFamily="49" charset="0"/>
              </a:rPr>
              <a:t>def</a:t>
            </a:r>
            <a:r>
              <a:rPr kumimoji="0" lang="en-US" altLang="en-US" sz="900" b="1" i="0" u="none" strike="noStrike" cap="none" normalizeH="0" baseline="0" dirty="0" smtClean="0">
                <a:ln>
                  <a:noFill/>
                </a:ln>
                <a:solidFill>
                  <a:srgbClr val="00008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extract_from_keys</a:t>
            </a:r>
            <a:r>
              <a:rPr kumimoji="0" lang="en-US" altLang="en-US" sz="900" b="0" i="0" u="none" strike="noStrike" cap="none" normalizeH="0" baseline="0" dirty="0" smtClean="0">
                <a:ln>
                  <a:noFill/>
                </a:ln>
                <a:solidFill>
                  <a:srgbClr val="000000"/>
                </a:solidFill>
                <a:effectLst/>
                <a:latin typeface="Consolas" panose="020B0609020204030204" pitchFamily="49" charset="0"/>
              </a:rPr>
              <a:t>(table):</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bh_source</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1" i="0" u="none" strike="noStrike" cap="none" normalizeH="0" baseline="0" dirty="0" smtClean="0">
                <a:ln>
                  <a:noFill/>
                </a:ln>
                <a:solidFill>
                  <a:srgbClr val="000080"/>
                </a:solidFill>
                <a:effectLst/>
                <a:latin typeface="Consolas" panose="020B0609020204030204" pitchFamily="49" charset="0"/>
              </a:rPr>
              <a:t>None</a:t>
            </a:r>
            <a:br>
              <a:rPr kumimoji="0" lang="en-US" altLang="en-US" sz="900" b="1" i="0" u="none" strike="noStrike" cap="none" normalizeH="0" baseline="0" dirty="0" smtClean="0">
                <a:ln>
                  <a:noFill/>
                </a:ln>
                <a:solidFill>
                  <a:srgbClr val="000080"/>
                </a:solidFill>
                <a:effectLst/>
                <a:latin typeface="Consolas" panose="020B0609020204030204" pitchFamily="49" charset="0"/>
              </a:rPr>
            </a:br>
            <a:r>
              <a:rPr kumimoji="0" lang="en-US" altLang="en-US" sz="900" b="1" i="0" u="none" strike="noStrike" cap="none" normalizeH="0" baseline="0" dirty="0" smtClean="0">
                <a:ln>
                  <a:noFill/>
                </a:ln>
                <a:solidFill>
                  <a:srgbClr val="00008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bh_source_i</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1" i="0" u="none" strike="noStrike" cap="none" normalizeH="0" baseline="0" dirty="0" smtClean="0">
                <a:ln>
                  <a:noFill/>
                </a:ln>
                <a:solidFill>
                  <a:srgbClr val="000080"/>
                </a:solidFill>
                <a:effectLst/>
                <a:latin typeface="Consolas" panose="020B0609020204030204" pitchFamily="49" charset="0"/>
              </a:rPr>
              <a:t>None</a:t>
            </a:r>
            <a:br>
              <a:rPr kumimoji="0" lang="en-US" altLang="en-US" sz="900" b="1" i="0" u="none" strike="noStrike" cap="none" normalizeH="0" baseline="0" dirty="0" smtClean="0">
                <a:ln>
                  <a:noFill/>
                </a:ln>
                <a:solidFill>
                  <a:srgbClr val="000080"/>
                </a:solidFill>
                <a:effectLst/>
                <a:latin typeface="Consolas" panose="020B0609020204030204" pitchFamily="49" charset="0"/>
              </a:rPr>
            </a:br>
            <a:r>
              <a:rPr kumimoji="0" lang="en-US" altLang="en-US" sz="900" b="1" i="0" u="none" strike="noStrike" cap="none" normalizeH="0" baseline="0" dirty="0" smtClean="0">
                <a:ln>
                  <a:noFill/>
                </a:ln>
                <a:solidFill>
                  <a:srgbClr val="00008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grid_source</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grid_source_i</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geo_source</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geo_source_i</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cols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pd.DataFrame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table.columns.values</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smtClean="0">
                <a:ln>
                  <a:noFill/>
                </a:ln>
                <a:solidFill>
                  <a:srgbClr val="660099"/>
                </a:solidFill>
                <a:effectLst/>
                <a:latin typeface="Consolas" panose="020B0609020204030204" pitchFamily="49" charset="0"/>
              </a:rPr>
              <a:t>columns</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table.columns.values</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alltable</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pd.concat</a:t>
            </a:r>
            <a:r>
              <a:rPr kumimoji="0" lang="en-US" altLang="en-US" sz="900" b="0" i="0" u="none" strike="noStrike" cap="none" normalizeH="0" baseline="0" dirty="0" smtClean="0">
                <a:ln>
                  <a:noFill/>
                </a:ln>
                <a:solidFill>
                  <a:srgbClr val="000000"/>
                </a:solidFill>
                <a:effectLst/>
                <a:latin typeface="Consolas" panose="020B0609020204030204" pitchFamily="49" charset="0"/>
              </a:rPr>
              <a:t>([cols, table], </a:t>
            </a:r>
            <a:r>
              <a:rPr kumimoji="0" lang="en-US" altLang="en-US" sz="900" b="0" i="0" u="none" strike="noStrike" cap="none" normalizeH="0" baseline="0" dirty="0" err="1" smtClean="0">
                <a:ln>
                  <a:noFill/>
                </a:ln>
                <a:solidFill>
                  <a:srgbClr val="660099"/>
                </a:solidFill>
                <a:effectLst/>
                <a:latin typeface="Consolas" panose="020B0609020204030204" pitchFamily="49" charset="0"/>
              </a:rPr>
              <a:t>ignore_index</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1" i="0" u="none" strike="noStrike" cap="none" normalizeH="0" baseline="0" dirty="0" smtClean="0">
                <a:ln>
                  <a:noFill/>
                </a:ln>
                <a:solidFill>
                  <a:srgbClr val="000080"/>
                </a:solidFill>
                <a:effectLst/>
                <a:latin typeface="Consolas" panose="020B0609020204030204" pitchFamily="49" charset="0"/>
              </a:rPr>
              <a:t>True</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1" u="none" strike="noStrike" cap="none" normalizeH="0" baseline="0" dirty="0" smtClean="0">
                <a:ln>
                  <a:noFill/>
                </a:ln>
                <a:solidFill>
                  <a:srgbClr val="808080"/>
                </a:solidFill>
                <a:effectLst/>
                <a:latin typeface="Consolas" panose="020B0609020204030204" pitchFamily="49" charset="0"/>
              </a:rPr>
              <a:t># put "column name" values into the table to be worked with</a:t>
            </a:r>
            <a:br>
              <a:rPr kumimoji="0" lang="en-US" altLang="en-US" sz="900" b="0" i="1" u="none" strike="noStrike" cap="none" normalizeH="0" baseline="0" dirty="0" smtClean="0">
                <a:ln>
                  <a:noFill/>
                </a:ln>
                <a:solidFill>
                  <a:srgbClr val="808080"/>
                </a:solidFill>
                <a:effectLst/>
                <a:latin typeface="Consolas" panose="020B0609020204030204" pitchFamily="49" charset="0"/>
              </a:rPr>
            </a:br>
            <a:r>
              <a:rPr kumimoji="0" lang="en-US" altLang="en-US" sz="900" b="0" i="1" u="none" strike="noStrike" cap="none" normalizeH="0" baseline="0" dirty="0" smtClean="0">
                <a:ln>
                  <a:noFill/>
                </a:ln>
                <a:solidFill>
                  <a:srgbClr val="80808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for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i</a:t>
            </a:r>
            <a:r>
              <a:rPr kumimoji="0" lang="en-US" altLang="en-US" sz="900" b="0" i="0" u="none" strike="noStrike" cap="none" normalizeH="0" baseline="0" dirty="0" smtClean="0">
                <a:ln>
                  <a:noFill/>
                </a:ln>
                <a:solidFill>
                  <a:srgbClr val="000000"/>
                </a:solidFill>
                <a:effectLst/>
                <a:latin typeface="Consolas" panose="020B0609020204030204" pitchFamily="49" charset="0"/>
              </a:rPr>
              <a:t>, row </a:t>
            </a:r>
            <a:r>
              <a:rPr kumimoji="0" lang="en-US" altLang="en-US" sz="900" b="1" i="0" u="none" strike="noStrike" cap="none" normalizeH="0" baseline="0" dirty="0" smtClean="0">
                <a:ln>
                  <a:noFill/>
                </a:ln>
                <a:solidFill>
                  <a:srgbClr val="000080"/>
                </a:solidFill>
                <a:effectLst/>
                <a:latin typeface="Consolas" panose="020B0609020204030204" pitchFamily="49" charset="0"/>
              </a:rPr>
              <a:t>in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alltable.iterrows</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for </a:t>
            </a:r>
            <a:r>
              <a:rPr kumimoji="0" lang="en-US" altLang="en-US" sz="900" b="0" i="0" u="none" strike="noStrike" cap="none" normalizeH="0" baseline="0" dirty="0" smtClean="0">
                <a:ln>
                  <a:noFill/>
                </a:ln>
                <a:solidFill>
                  <a:srgbClr val="000000"/>
                </a:solidFill>
                <a:effectLst/>
                <a:latin typeface="Consolas" panose="020B0609020204030204" pitchFamily="49" charset="0"/>
              </a:rPr>
              <a:t>j, cell </a:t>
            </a:r>
            <a:r>
              <a:rPr kumimoji="0" lang="en-US" altLang="en-US" sz="900" b="1" i="0" u="none" strike="noStrike" cap="none" normalizeH="0" baseline="0" dirty="0" smtClean="0">
                <a:ln>
                  <a:noFill/>
                </a:ln>
                <a:solidFill>
                  <a:srgbClr val="000080"/>
                </a:solidFill>
                <a:effectLst/>
                <a:latin typeface="Consolas" panose="020B0609020204030204" pitchFamily="49" charset="0"/>
              </a:rPr>
              <a:t>in </a:t>
            </a:r>
            <a:r>
              <a:rPr kumimoji="0" lang="en-US" altLang="en-US" sz="900" b="0" i="0" u="none" strike="noStrike" cap="none" normalizeH="0" baseline="0" dirty="0" smtClean="0">
                <a:ln>
                  <a:noFill/>
                </a:ln>
                <a:solidFill>
                  <a:srgbClr val="000080"/>
                </a:solidFill>
                <a:effectLst/>
                <a:latin typeface="Consolas" panose="020B0609020204030204" pitchFamily="49" charset="0"/>
              </a:rPr>
              <a:t>zip</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smtClean="0">
                <a:ln>
                  <a:noFill/>
                </a:ln>
                <a:solidFill>
                  <a:srgbClr val="000080"/>
                </a:solidFill>
                <a:effectLst/>
                <a:latin typeface="Consolas" panose="020B0609020204030204" pitchFamily="49" charset="0"/>
              </a:rPr>
              <a:t>range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80"/>
                </a:solidFill>
                <a:effectLst/>
                <a:latin typeface="Consolas" panose="020B0609020204030204" pitchFamily="49" charset="0"/>
              </a:rPr>
              <a:t>len</a:t>
            </a:r>
            <a:r>
              <a:rPr kumimoji="0" lang="en-US" altLang="en-US" sz="900" b="0" i="0" u="none" strike="noStrike" cap="none" normalizeH="0" baseline="0" dirty="0" smtClean="0">
                <a:ln>
                  <a:noFill/>
                </a:ln>
                <a:solidFill>
                  <a:srgbClr val="000000"/>
                </a:solidFill>
                <a:effectLst/>
                <a:latin typeface="Consolas" panose="020B0609020204030204" pitchFamily="49" charset="0"/>
              </a:rPr>
              <a:t>(row)), row):</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cvalue</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preprocess_str</a:t>
            </a:r>
            <a:r>
              <a:rPr kumimoji="0" lang="en-US" altLang="en-US" sz="900" b="0" i="0" u="none" strike="noStrike" cap="none" normalizeH="0" baseline="0" dirty="0" smtClean="0">
                <a:ln>
                  <a:noFill/>
                </a:ln>
                <a:solidFill>
                  <a:srgbClr val="000000"/>
                </a:solidFill>
                <a:effectLst/>
                <a:latin typeface="Consolas" panose="020B0609020204030204" pitchFamily="49" charset="0"/>
              </a:rPr>
              <a:t>(cell)</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if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cvalue</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in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bh_key</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bh_source</a:t>
            </a:r>
            <a:r>
              <a:rPr kumimoji="0" lang="en-US" altLang="en-US" sz="900" b="0" i="0" u="none" strike="noStrike" cap="none" normalizeH="0" baseline="0" dirty="0" smtClean="0">
                <a:ln>
                  <a:noFill/>
                </a:ln>
                <a:solidFill>
                  <a:srgbClr val="000000"/>
                </a:solidFill>
                <a:effectLst/>
                <a:latin typeface="Consolas" panose="020B0609020204030204" pitchFamily="49" charset="0"/>
              </a:rPr>
              <a:t> = cell</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bh_source_i</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i,j</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1" u="none" strike="noStrike" cap="none" normalizeH="0" baseline="0" dirty="0" smtClean="0">
                <a:ln>
                  <a:noFill/>
                </a:ln>
                <a:solidFill>
                  <a:srgbClr val="808080"/>
                </a:solidFill>
                <a:effectLst/>
                <a:latin typeface="Consolas" panose="020B0609020204030204" pitchFamily="49" charset="0"/>
              </a:rPr>
              <a:t># +1, </a:t>
            </a:r>
            <a:r>
              <a:rPr kumimoji="0" lang="en-US" altLang="en-US" sz="900" b="0" i="1" u="none" strike="noStrike" cap="none" normalizeH="0" baseline="0" dirty="0" err="1" smtClean="0">
                <a:ln>
                  <a:noFill/>
                </a:ln>
                <a:solidFill>
                  <a:srgbClr val="808080"/>
                </a:solidFill>
                <a:effectLst/>
                <a:latin typeface="Consolas" panose="020B0609020204030204" pitchFamily="49" charset="0"/>
              </a:rPr>
              <a:t>bc</a:t>
            </a:r>
            <a:r>
              <a:rPr kumimoji="0" lang="en-US" altLang="en-US" sz="900" b="0" i="1" u="none" strike="noStrike" cap="none" normalizeH="0" baseline="0" dirty="0" smtClean="0">
                <a:ln>
                  <a:noFill/>
                </a:ln>
                <a:solidFill>
                  <a:srgbClr val="808080"/>
                </a:solidFill>
                <a:effectLst/>
                <a:latin typeface="Consolas" panose="020B0609020204030204" pitchFamily="49" charset="0"/>
              </a:rPr>
              <a:t> assuming value of the key will be next cell </a:t>
            </a:r>
            <a:r>
              <a:rPr kumimoji="0" lang="en-US" altLang="en-US" sz="900" b="0" i="1" u="none" strike="noStrike" cap="none" normalizeH="0" baseline="0" dirty="0" err="1" smtClean="0">
                <a:ln>
                  <a:noFill/>
                </a:ln>
                <a:solidFill>
                  <a:srgbClr val="808080"/>
                </a:solidFill>
                <a:effectLst/>
                <a:latin typeface="Consolas" panose="020B0609020204030204" pitchFamily="49" charset="0"/>
              </a:rPr>
              <a:t>accross</a:t>
            </a:r>
            <a:r>
              <a:rPr kumimoji="0" lang="en-US" altLang="en-US" sz="900" b="0" i="1" u="none" strike="noStrike" cap="none" normalizeH="0" baseline="0" dirty="0" smtClean="0">
                <a:ln>
                  <a:noFill/>
                </a:ln>
                <a:solidFill>
                  <a:srgbClr val="808080"/>
                </a:solidFill>
                <a:effectLst/>
                <a:latin typeface="Consolas" panose="020B0609020204030204" pitchFamily="49" charset="0"/>
              </a:rPr>
              <a:t/>
            </a:r>
            <a:br>
              <a:rPr kumimoji="0" lang="en-US" altLang="en-US" sz="900" b="0" i="1" u="none" strike="noStrike" cap="none" normalizeH="0" baseline="0" dirty="0" smtClean="0">
                <a:ln>
                  <a:noFill/>
                </a:ln>
                <a:solidFill>
                  <a:srgbClr val="808080"/>
                </a:solidFill>
                <a:effectLst/>
                <a:latin typeface="Consolas" panose="020B0609020204030204" pitchFamily="49" charset="0"/>
              </a:rPr>
            </a:br>
            <a:r>
              <a:rPr kumimoji="0" lang="en-US" altLang="en-US" sz="900" b="0" i="1" u="none" strike="noStrike" cap="none" normalizeH="0" baseline="0" dirty="0" smtClean="0">
                <a:ln>
                  <a:noFill/>
                </a:ln>
                <a:solidFill>
                  <a:srgbClr val="808080"/>
                </a:solidFill>
                <a:effectLst/>
                <a:latin typeface="Consolas" panose="020B0609020204030204" pitchFamily="49" charset="0"/>
              </a:rPr>
              <a:t>            </a:t>
            </a:r>
            <a:r>
              <a:rPr kumimoji="0" lang="en-US" altLang="en-US" sz="900" b="1" i="0" u="none" strike="noStrike" cap="none" normalizeH="0" baseline="0" dirty="0" err="1" smtClean="0">
                <a:ln>
                  <a:noFill/>
                </a:ln>
                <a:solidFill>
                  <a:srgbClr val="000080"/>
                </a:solidFill>
                <a:effectLst/>
                <a:latin typeface="Consolas" panose="020B0609020204030204" pitchFamily="49" charset="0"/>
              </a:rPr>
              <a:t>elif</a:t>
            </a:r>
            <a:r>
              <a:rPr kumimoji="0" lang="en-US" altLang="en-US" sz="900" b="1" i="0" u="none" strike="noStrike" cap="none" normalizeH="0" baseline="0" dirty="0" smtClean="0">
                <a:ln>
                  <a:noFill/>
                </a:ln>
                <a:solidFill>
                  <a:srgbClr val="00008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cvalue</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in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bh_geo_key</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geo_source.append</a:t>
            </a:r>
            <a:r>
              <a:rPr kumimoji="0" lang="en-US" altLang="en-US" sz="900" b="0" i="0" u="none" strike="noStrike" cap="none" normalizeH="0" baseline="0" dirty="0" smtClean="0">
                <a:ln>
                  <a:noFill/>
                </a:ln>
                <a:solidFill>
                  <a:srgbClr val="000000"/>
                </a:solidFill>
                <a:effectLst/>
                <a:latin typeface="Consolas" panose="020B0609020204030204" pitchFamily="49" charset="0"/>
              </a:rPr>
              <a:t>(cell)</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geo_source_i.append</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i,j</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err="1" smtClean="0">
                <a:ln>
                  <a:noFill/>
                </a:ln>
                <a:solidFill>
                  <a:srgbClr val="000080"/>
                </a:solidFill>
                <a:effectLst/>
                <a:latin typeface="Consolas" panose="020B0609020204030204" pitchFamily="49" charset="0"/>
              </a:rPr>
              <a:t>elif</a:t>
            </a:r>
            <a:r>
              <a:rPr kumimoji="0" lang="en-US" altLang="en-US" sz="900" b="1" i="0" u="none" strike="noStrike" cap="none" normalizeH="0" baseline="0" dirty="0" smtClean="0">
                <a:ln>
                  <a:noFill/>
                </a:ln>
                <a:solidFill>
                  <a:srgbClr val="00008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cvalue</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in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bh_grid_key</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grid_source.append</a:t>
            </a:r>
            <a:r>
              <a:rPr kumimoji="0" lang="en-US" altLang="en-US" sz="900" b="0" i="0" u="none" strike="noStrike" cap="none" normalizeH="0" baseline="0" dirty="0" smtClean="0">
                <a:ln>
                  <a:noFill/>
                </a:ln>
                <a:solidFill>
                  <a:srgbClr val="000000"/>
                </a:solidFill>
                <a:effectLst/>
                <a:latin typeface="Consolas" panose="020B0609020204030204" pitchFamily="49" charset="0"/>
              </a:rPr>
              <a:t>(cell)</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grid_source_i.append</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i,j</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if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bh_source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find_val_from_key</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alltable</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bh_source_i</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smtClean="0">
                <a:ln>
                  <a:noFill/>
                </a:ln>
                <a:solidFill>
                  <a:srgbClr val="660099"/>
                </a:solidFill>
                <a:effectLst/>
                <a:latin typeface="Consolas" panose="020B0609020204030204" pitchFamily="49" charset="0"/>
              </a:rPr>
              <a:t>type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1" i="0" u="none" strike="noStrike" cap="none" normalizeH="0" baseline="0" dirty="0" err="1" smtClean="0">
                <a:ln>
                  <a:noFill/>
                </a:ln>
                <a:solidFill>
                  <a:srgbClr val="008080"/>
                </a:solidFill>
                <a:effectLst/>
                <a:latin typeface="Consolas" panose="020B0609020204030204" pitchFamily="49" charset="0"/>
              </a:rPr>
              <a:t>bh</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if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grid_loc</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geo_loc</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for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i</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in </a:t>
            </a:r>
            <a:r>
              <a:rPr kumimoji="0" lang="en-US" altLang="en-US" sz="900" b="0" i="0" u="none" strike="noStrike" cap="none" normalizeH="0" baseline="0" dirty="0" smtClean="0">
                <a:ln>
                  <a:noFill/>
                </a:ln>
                <a:solidFill>
                  <a:srgbClr val="000080"/>
                </a:solidFill>
                <a:effectLst/>
                <a:latin typeface="Consolas" panose="020B0609020204030204" pitchFamily="49" charset="0"/>
              </a:rPr>
              <a:t>range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80"/>
                </a:solidFill>
                <a:effectLst/>
                <a:latin typeface="Consolas" panose="020B0609020204030204" pitchFamily="49" charset="0"/>
              </a:rPr>
              <a:t>len</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grid_source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grid_loc.append</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find_val_from_key</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alltable</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grid_source_i</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i</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smtClean="0">
                <a:ln>
                  <a:noFill/>
                </a:ln>
                <a:solidFill>
                  <a:srgbClr val="660099"/>
                </a:solidFill>
                <a:effectLst/>
                <a:latin typeface="Consolas" panose="020B0609020204030204" pitchFamily="49" charset="0"/>
              </a:rPr>
              <a:t>type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1" i="0" u="none" strike="noStrike" cap="none" normalizeH="0" baseline="0" dirty="0" err="1" smtClean="0">
                <a:ln>
                  <a:noFill/>
                </a:ln>
                <a:solidFill>
                  <a:srgbClr val="008080"/>
                </a:solidFill>
                <a:effectLst/>
                <a:latin typeface="Consolas" panose="020B0609020204030204" pitchFamily="49" charset="0"/>
              </a:rPr>
              <a:t>loc</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for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i</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in </a:t>
            </a:r>
            <a:r>
              <a:rPr kumimoji="0" lang="en-US" altLang="en-US" sz="900" b="0" i="0" u="none" strike="noStrike" cap="none" normalizeH="0" baseline="0" dirty="0" smtClean="0">
                <a:ln>
                  <a:noFill/>
                </a:ln>
                <a:solidFill>
                  <a:srgbClr val="000080"/>
                </a:solidFill>
                <a:effectLst/>
                <a:latin typeface="Consolas" panose="020B0609020204030204" pitchFamily="49" charset="0"/>
              </a:rPr>
              <a:t>range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80"/>
                </a:solidFill>
                <a:effectLst/>
                <a:latin typeface="Consolas" panose="020B0609020204030204" pitchFamily="49" charset="0"/>
              </a:rPr>
              <a:t>len</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geo_source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geo_loc.append</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find_val_from_key</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alltable</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geo_source_i</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i</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smtClean="0">
                <a:ln>
                  <a:noFill/>
                </a:ln>
                <a:solidFill>
                  <a:srgbClr val="660099"/>
                </a:solidFill>
                <a:effectLst/>
                <a:latin typeface="Consolas" panose="020B0609020204030204" pitchFamily="49" charset="0"/>
              </a:rPr>
              <a:t>type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1" i="0" u="none" strike="noStrike" cap="none" normalizeH="0" baseline="0" dirty="0" err="1" smtClean="0">
                <a:ln>
                  <a:noFill/>
                </a:ln>
                <a:solidFill>
                  <a:srgbClr val="008080"/>
                </a:solidFill>
                <a:effectLst/>
                <a:latin typeface="Consolas" panose="020B0609020204030204" pitchFamily="49" charset="0"/>
              </a:rPr>
              <a:t>loc</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return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extracted_to_df</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grid_loc</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geo_loc</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bh_source</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grid_source</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geo_source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return None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Content Placeholder 2"/>
          <p:cNvSpPr>
            <a:spLocks noGrp="1"/>
          </p:cNvSpPr>
          <p:nvPr>
            <p:ph type="body" sz="half" idx="2"/>
          </p:nvPr>
        </p:nvSpPr>
        <p:spPr/>
        <p:txBody>
          <a:bodyPr>
            <a:normAutofit/>
          </a:bodyPr>
          <a:lstStyle/>
          <a:p>
            <a:r>
              <a:rPr lang="en-AU" dirty="0" smtClean="0"/>
              <a:t>- Similar to column-wise search, but searches ALL cells in the table for terms</a:t>
            </a:r>
          </a:p>
          <a:p>
            <a:pPr marL="285750" indent="-285750">
              <a:buFontTx/>
              <a:buChar char="-"/>
            </a:pPr>
            <a:r>
              <a:rPr lang="en-AU" dirty="0" smtClean="0"/>
              <a:t>Instead of taking values down the column, tries to find value to the right or down of the term</a:t>
            </a:r>
          </a:p>
        </p:txBody>
      </p:sp>
    </p:spTree>
    <p:extLst>
      <p:ext uri="{BB962C8B-B14F-4D97-AF65-F5344CB8AC3E}">
        <p14:creationId xmlns:p14="http://schemas.microsoft.com/office/powerpoint/2010/main" val="2017020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4.2.1 Search for value from key</a:t>
            </a:r>
            <a:endParaRPr lang="en-AU" dirty="0"/>
          </a:p>
        </p:txBody>
      </p:sp>
      <p:sp>
        <p:nvSpPr>
          <p:cNvPr id="4" name="Rectangle 1"/>
          <p:cNvSpPr>
            <a:spLocks noChangeArrowheads="1"/>
          </p:cNvSpPr>
          <p:nvPr/>
        </p:nvSpPr>
        <p:spPr bwMode="auto">
          <a:xfrm>
            <a:off x="4467496" y="121532"/>
            <a:ext cx="7141027" cy="16158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808080"/>
                </a:solidFill>
                <a:effectLst/>
                <a:latin typeface="Consolas" panose="020B0609020204030204" pitchFamily="49" charset="0"/>
              </a:rPr>
              <a:t>## Searches for a key value to downwards, and to the right, and returns it</a:t>
            </a:r>
            <a:br>
              <a:rPr kumimoji="0" lang="en-US" altLang="en-US" sz="900" b="0" i="1" u="none" strike="noStrike" cap="none" normalizeH="0" baseline="0" dirty="0" smtClean="0">
                <a:ln>
                  <a:noFill/>
                </a:ln>
                <a:solidFill>
                  <a:srgbClr val="808080"/>
                </a:solidFill>
                <a:effectLst/>
                <a:latin typeface="Consolas" panose="020B0609020204030204" pitchFamily="49" charset="0"/>
              </a:rPr>
            </a:br>
            <a:r>
              <a:rPr kumimoji="0" lang="en-US" altLang="en-US" sz="900" b="1" i="0" u="none" strike="noStrike" cap="none" normalizeH="0" baseline="0" dirty="0" err="1" smtClean="0">
                <a:ln>
                  <a:noFill/>
                </a:ln>
                <a:solidFill>
                  <a:srgbClr val="000080"/>
                </a:solidFill>
                <a:effectLst/>
                <a:latin typeface="Consolas" panose="020B0609020204030204" pitchFamily="49" charset="0"/>
              </a:rPr>
              <a:t>def</a:t>
            </a:r>
            <a:r>
              <a:rPr kumimoji="0" lang="en-US" altLang="en-US" sz="900" b="1" i="0" u="none" strike="noStrike" cap="none" normalizeH="0" baseline="0" dirty="0" smtClean="0">
                <a:ln>
                  <a:noFill/>
                </a:ln>
                <a:solidFill>
                  <a:srgbClr val="00008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find_val_from_key</a:t>
            </a:r>
            <a:r>
              <a:rPr kumimoji="0" lang="en-US" altLang="en-US" sz="900" b="0" i="0" u="none" strike="noStrike" cap="none" normalizeH="0" baseline="0" dirty="0" smtClean="0">
                <a:ln>
                  <a:noFill/>
                </a:ln>
                <a:solidFill>
                  <a:srgbClr val="000000"/>
                </a:solidFill>
                <a:effectLst/>
                <a:latin typeface="Consolas" panose="020B0609020204030204" pitchFamily="49" charset="0"/>
              </a:rPr>
              <a:t>(table,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source_i</a:t>
            </a:r>
            <a:r>
              <a:rPr kumimoji="0" lang="en-US" altLang="en-US" sz="900" b="0" i="0" u="none" strike="noStrike" cap="none" normalizeH="0" baseline="0" dirty="0" smtClean="0">
                <a:ln>
                  <a:noFill/>
                </a:ln>
                <a:solidFill>
                  <a:srgbClr val="000000"/>
                </a:solidFill>
                <a:effectLst/>
                <a:latin typeface="Consolas" panose="020B0609020204030204" pitchFamily="49" charset="0"/>
              </a:rPr>
              <a:t>, type=</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1" i="0" u="none" strike="noStrike" cap="none" normalizeH="0" baseline="0" dirty="0" err="1" smtClean="0">
                <a:ln>
                  <a:noFill/>
                </a:ln>
                <a:solidFill>
                  <a:srgbClr val="008080"/>
                </a:solidFill>
                <a:effectLst/>
                <a:latin typeface="Consolas" panose="020B0609020204030204" pitchFamily="49" charset="0"/>
              </a:rPr>
              <a:t>loc</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1" i="0" u="none" strike="noStrike" cap="none" normalizeH="0" baseline="0" dirty="0" smtClean="0">
                <a:ln>
                  <a:noFill/>
                </a:ln>
                <a:solidFill>
                  <a:srgbClr val="000080"/>
                </a:solidFill>
                <a:effectLst/>
                <a:latin typeface="Consolas" panose="020B0609020204030204" pitchFamily="49" charset="0"/>
              </a:rPr>
              <a:t>None</a:t>
            </a:r>
            <a:br>
              <a:rPr kumimoji="0" lang="en-US" altLang="en-US" sz="900" b="1" i="0" u="none" strike="noStrike" cap="none" normalizeH="0" baseline="0" dirty="0" smtClean="0">
                <a:ln>
                  <a:noFill/>
                </a:ln>
                <a:solidFill>
                  <a:srgbClr val="000080"/>
                </a:solidFill>
                <a:effectLst/>
                <a:latin typeface="Consolas" panose="020B0609020204030204" pitchFamily="49" charset="0"/>
              </a:rPr>
            </a:br>
            <a:r>
              <a:rPr kumimoji="0" lang="en-US" altLang="en-US" sz="900" b="1" i="0" u="none" strike="noStrike" cap="none" normalizeH="0" baseline="0" dirty="0" smtClean="0">
                <a:ln>
                  <a:noFill/>
                </a:ln>
                <a:solidFill>
                  <a:srgbClr val="00008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val_down</a:t>
            </a:r>
            <a:r>
              <a:rPr kumimoji="0" lang="en-US" altLang="en-US" sz="900" b="0" i="0" u="none" strike="noStrike" cap="none" normalizeH="0" baseline="0" dirty="0" smtClean="0">
                <a:ln>
                  <a:noFill/>
                </a:ln>
                <a:solidFill>
                  <a:srgbClr val="000000"/>
                </a:solidFill>
                <a:effectLst/>
                <a:latin typeface="Consolas" panose="020B0609020204030204" pitchFamily="49" charset="0"/>
              </a:rPr>
              <a:t> = search(table,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source_i</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smtClean="0">
                <a:ln>
                  <a:noFill/>
                </a:ln>
                <a:solidFill>
                  <a:srgbClr val="0000FF"/>
                </a:solidFill>
                <a:effectLst/>
                <a:latin typeface="Consolas" panose="020B0609020204030204" pitchFamily="49" charset="0"/>
              </a:rPr>
              <a:t>0</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smtClean="0">
                <a:ln>
                  <a:noFill/>
                </a:ln>
                <a:solidFill>
                  <a:srgbClr val="0000FF"/>
                </a:solidFill>
                <a:effectLst/>
                <a:latin typeface="Consolas" panose="020B0609020204030204" pitchFamily="49" charset="0"/>
              </a:rPr>
              <a:t>1</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source_i</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smtClean="0">
                <a:ln>
                  <a:noFill/>
                </a:ln>
                <a:solidFill>
                  <a:srgbClr val="0000FF"/>
                </a:solidFill>
                <a:effectLst/>
                <a:latin typeface="Consolas" panose="020B0609020204030204" pitchFamily="49" charset="0"/>
              </a:rPr>
              <a:t>1</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660099"/>
                </a:solidFill>
                <a:effectLst/>
                <a:latin typeface="Consolas" panose="020B0609020204030204" pitchFamily="49" charset="0"/>
              </a:rPr>
              <a:t>dir</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1" i="0" u="none" strike="noStrike" cap="none" normalizeH="0" baseline="0" dirty="0" smtClean="0">
                <a:ln>
                  <a:noFill/>
                </a:ln>
                <a:solidFill>
                  <a:srgbClr val="008080"/>
                </a:solidFill>
                <a:effectLst/>
                <a:latin typeface="Consolas" panose="020B0609020204030204" pitchFamily="49" charset="0"/>
              </a:rPr>
              <a:t>'down'</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smtClean="0">
                <a:ln>
                  <a:noFill/>
                </a:ln>
                <a:solidFill>
                  <a:srgbClr val="660099"/>
                </a:solidFill>
                <a:effectLst/>
                <a:latin typeface="Consolas" panose="020B0609020204030204" pitchFamily="49" charset="0"/>
              </a:rPr>
              <a:t>type</a:t>
            </a:r>
            <a:r>
              <a:rPr kumimoji="0" lang="en-US" altLang="en-US" sz="900" b="0" i="0" u="none" strike="noStrike" cap="none" normalizeH="0" baseline="0" dirty="0" smtClean="0">
                <a:ln>
                  <a:noFill/>
                </a:ln>
                <a:solidFill>
                  <a:srgbClr val="000000"/>
                </a:solidFill>
                <a:effectLst/>
                <a:latin typeface="Consolas" panose="020B0609020204030204" pitchFamily="49" charset="0"/>
              </a:rPr>
              <a:t>=type)</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val_right</a:t>
            </a:r>
            <a:r>
              <a:rPr kumimoji="0" lang="en-US" altLang="en-US" sz="900" b="0" i="0" u="none" strike="noStrike" cap="none" normalizeH="0" baseline="0" dirty="0" smtClean="0">
                <a:ln>
                  <a:noFill/>
                </a:ln>
                <a:solidFill>
                  <a:srgbClr val="000000"/>
                </a:solidFill>
                <a:effectLst/>
                <a:latin typeface="Consolas" panose="020B0609020204030204" pitchFamily="49" charset="0"/>
              </a:rPr>
              <a:t> = search(table,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source_i</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smtClean="0">
                <a:ln>
                  <a:noFill/>
                </a:ln>
                <a:solidFill>
                  <a:srgbClr val="0000FF"/>
                </a:solidFill>
                <a:effectLst/>
                <a:latin typeface="Consolas" panose="020B0609020204030204" pitchFamily="49" charset="0"/>
              </a:rPr>
              <a:t>0</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source_i</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smtClean="0">
                <a:ln>
                  <a:noFill/>
                </a:ln>
                <a:solidFill>
                  <a:srgbClr val="0000FF"/>
                </a:solidFill>
                <a:effectLst/>
                <a:latin typeface="Consolas" panose="020B0609020204030204" pitchFamily="49" charset="0"/>
              </a:rPr>
              <a:t>1</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smtClean="0">
                <a:ln>
                  <a:noFill/>
                </a:ln>
                <a:solidFill>
                  <a:srgbClr val="0000FF"/>
                </a:solidFill>
                <a:effectLst/>
                <a:latin typeface="Consolas" panose="020B0609020204030204" pitchFamily="49" charset="0"/>
              </a:rPr>
              <a:t>1</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660099"/>
                </a:solidFill>
                <a:effectLst/>
                <a:latin typeface="Consolas" panose="020B0609020204030204" pitchFamily="49" charset="0"/>
              </a:rPr>
              <a:t>dir</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1" i="0" u="none" strike="noStrike" cap="none" normalizeH="0" baseline="0" dirty="0" smtClean="0">
                <a:ln>
                  <a:noFill/>
                </a:ln>
                <a:solidFill>
                  <a:srgbClr val="008080"/>
                </a:solidFill>
                <a:effectLst/>
                <a:latin typeface="Consolas" panose="020B0609020204030204" pitchFamily="49" charset="0"/>
              </a:rPr>
              <a:t>'right'</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smtClean="0">
                <a:ln>
                  <a:noFill/>
                </a:ln>
                <a:solidFill>
                  <a:srgbClr val="660099"/>
                </a:solidFill>
                <a:effectLst/>
                <a:latin typeface="Consolas" panose="020B0609020204030204" pitchFamily="49" charset="0"/>
              </a:rPr>
              <a:t>type</a:t>
            </a:r>
            <a:r>
              <a:rPr kumimoji="0" lang="en-US" altLang="en-US" sz="900" b="0" i="0" u="none" strike="noStrike" cap="none" normalizeH="0" baseline="0" dirty="0" smtClean="0">
                <a:ln>
                  <a:noFill/>
                </a:ln>
                <a:solidFill>
                  <a:srgbClr val="000000"/>
                </a:solidFill>
                <a:effectLst/>
                <a:latin typeface="Consolas" panose="020B0609020204030204" pitchFamily="49" charset="0"/>
              </a:rPr>
              <a:t>=type)</a:t>
            </a:r>
            <a:r>
              <a:rPr kumimoji="0" lang="en-US" altLang="en-US" sz="900" b="0" i="1" u="none" strike="noStrike" cap="none" normalizeH="0" baseline="0" dirty="0" smtClean="0">
                <a:ln>
                  <a:noFill/>
                </a:ln>
                <a:solidFill>
                  <a:srgbClr val="808080"/>
                </a:solidFill>
                <a:effectLst/>
                <a:latin typeface="Consolas" panose="020B0609020204030204" pitchFamily="49" charset="0"/>
              </a:rPr>
              <a:t/>
            </a:r>
            <a:br>
              <a:rPr kumimoji="0" lang="en-US" altLang="en-US" sz="900" b="0" i="1" u="none" strike="noStrike" cap="none" normalizeH="0" baseline="0" dirty="0" smtClean="0">
                <a:ln>
                  <a:noFill/>
                </a:ln>
                <a:solidFill>
                  <a:srgbClr val="808080"/>
                </a:solidFill>
                <a:effectLst/>
                <a:latin typeface="Consolas" panose="020B0609020204030204" pitchFamily="49" charset="0"/>
              </a:rPr>
            </a:br>
            <a:r>
              <a:rPr kumimoji="0" lang="en-US" altLang="en-US" sz="900" b="0" i="1" u="none" strike="noStrike" cap="none" normalizeH="0" baseline="0" dirty="0" smtClean="0">
                <a:ln>
                  <a:noFill/>
                </a:ln>
                <a:solidFill>
                  <a:srgbClr val="80808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if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val_down</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val_down</a:t>
            </a:r>
            <a:r>
              <a:rPr kumimoji="0" lang="en-US" altLang="en-US" sz="900" b="0" i="0" u="none" strike="noStrike" cap="none" normalizeH="0" baseline="0" dirty="0" smtClean="0">
                <a:ln>
                  <a:noFill/>
                </a:ln>
                <a:solidFill>
                  <a:srgbClr val="000000"/>
                </a:solidFill>
                <a:effectLst/>
                <a:latin typeface="Consolas" panose="020B0609020204030204" pitchFamily="49" charset="0"/>
              </a:rPr>
              <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if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val_right</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val_right</a:t>
            </a:r>
            <a:r>
              <a:rPr kumimoji="0" lang="en-US" altLang="en-US" sz="900" b="0" i="0" u="none" strike="noStrike" cap="none" normalizeH="0" baseline="0" dirty="0" smtClean="0">
                <a:ln>
                  <a:noFill/>
                </a:ln>
                <a:solidFill>
                  <a:srgbClr val="000000"/>
                </a:solidFill>
                <a:effectLst/>
                <a:latin typeface="Consolas" panose="020B0609020204030204" pitchFamily="49" charset="0"/>
              </a:rPr>
              <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1" u="none" strike="noStrike" cap="none" normalizeH="0" baseline="0" dirty="0" smtClean="0">
                <a:ln>
                  <a:noFill/>
                </a:ln>
                <a:solidFill>
                  <a:srgbClr val="808080"/>
                </a:solidFill>
                <a:effectLst/>
                <a:latin typeface="Consolas" panose="020B0609020204030204" pitchFamily="49" charset="0"/>
              </a:rPr>
              <a:t># if finds down and right values, returns right: can change this to find the better value</a:t>
            </a:r>
            <a:br>
              <a:rPr kumimoji="0" lang="en-US" altLang="en-US" sz="900" b="0" i="1" u="none" strike="noStrike" cap="none" normalizeH="0" baseline="0" dirty="0" smtClean="0">
                <a:ln>
                  <a:noFill/>
                </a:ln>
                <a:solidFill>
                  <a:srgbClr val="808080"/>
                </a:solidFill>
                <a:effectLst/>
                <a:latin typeface="Consolas" panose="020B0609020204030204" pitchFamily="49" charset="0"/>
              </a:rPr>
            </a:br>
            <a:r>
              <a:rPr kumimoji="0" lang="en-US" altLang="en-US" sz="900" b="0" i="1" u="none" strike="noStrike" cap="none" normalizeH="0" baseline="0" dirty="0" smtClean="0">
                <a:ln>
                  <a:noFill/>
                </a:ln>
                <a:solidFill>
                  <a:srgbClr val="80808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return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4467496" y="1918186"/>
            <a:ext cx="7306493"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808080"/>
                </a:solidFill>
                <a:effectLst/>
                <a:latin typeface="Consolas" panose="020B0609020204030204" pitchFamily="49" charset="0"/>
              </a:rPr>
              <a:t>## Searches for a value in a table based on index of its key</a:t>
            </a:r>
            <a:br>
              <a:rPr kumimoji="0" lang="en-US" altLang="en-US" sz="900" b="0" i="1" u="none" strike="noStrike" cap="none" normalizeH="0" baseline="0" dirty="0" smtClean="0">
                <a:ln>
                  <a:noFill/>
                </a:ln>
                <a:solidFill>
                  <a:srgbClr val="808080"/>
                </a:solidFill>
                <a:effectLst/>
                <a:latin typeface="Consolas" panose="020B0609020204030204" pitchFamily="49" charset="0"/>
              </a:rPr>
            </a:br>
            <a:r>
              <a:rPr kumimoji="0" lang="en-US" altLang="en-US" sz="900" b="1" i="0" u="none" strike="noStrike" cap="none" normalizeH="0" baseline="0" dirty="0" err="1" smtClean="0">
                <a:ln>
                  <a:noFill/>
                </a:ln>
                <a:solidFill>
                  <a:srgbClr val="000080"/>
                </a:solidFill>
                <a:effectLst/>
                <a:latin typeface="Consolas" panose="020B0609020204030204" pitchFamily="49" charset="0"/>
              </a:rPr>
              <a:t>def</a:t>
            </a:r>
            <a:r>
              <a:rPr kumimoji="0" lang="en-US" altLang="en-US" sz="900" b="1" i="0" u="none" strike="noStrike" cap="none" normalizeH="0" baseline="0" dirty="0" smtClean="0">
                <a:ln>
                  <a:noFill/>
                </a:ln>
                <a:solidFill>
                  <a:srgbClr val="000080"/>
                </a:solidFill>
                <a:effectLst/>
                <a:latin typeface="Consolas" panose="020B0609020204030204" pitchFamily="49" charset="0"/>
              </a:rPr>
              <a:t> </a:t>
            </a:r>
            <a:r>
              <a:rPr kumimoji="0" lang="en-US" altLang="en-US" sz="900" b="0" i="0" u="none" strike="noStrike" cap="none" normalizeH="0" baseline="0" dirty="0" smtClean="0">
                <a:ln>
                  <a:noFill/>
                </a:ln>
                <a:solidFill>
                  <a:srgbClr val="000000"/>
                </a:solidFill>
                <a:effectLst/>
                <a:latin typeface="Consolas" panose="020B0609020204030204" pitchFamily="49" charset="0"/>
              </a:rPr>
              <a:t>search(table,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source_i</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dir</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1" i="0" u="none" strike="noStrike" cap="none" normalizeH="0" baseline="0" dirty="0" smtClean="0">
                <a:ln>
                  <a:noFill/>
                </a:ln>
                <a:solidFill>
                  <a:srgbClr val="008080"/>
                </a:solidFill>
                <a:effectLst/>
                <a:latin typeface="Consolas" panose="020B0609020204030204" pitchFamily="49" charset="0"/>
              </a:rPr>
              <a:t>'right'</a:t>
            </a:r>
            <a:r>
              <a:rPr kumimoji="0" lang="en-US" altLang="en-US" sz="900" b="0" i="0" u="none" strike="noStrike" cap="none" normalizeH="0" baseline="0" dirty="0" smtClean="0">
                <a:ln>
                  <a:noFill/>
                </a:ln>
                <a:solidFill>
                  <a:srgbClr val="000000"/>
                </a:solidFill>
                <a:effectLst/>
                <a:latin typeface="Consolas" panose="020B0609020204030204" pitchFamily="49" charset="0"/>
              </a:rPr>
              <a:t>, type=</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1" i="0" u="none" strike="noStrike" cap="none" normalizeH="0" baseline="0" dirty="0" err="1" smtClean="0">
                <a:ln>
                  <a:noFill/>
                </a:ln>
                <a:solidFill>
                  <a:srgbClr val="008080"/>
                </a:solidFill>
                <a:effectLst/>
                <a:latin typeface="Consolas" panose="020B0609020204030204" pitchFamily="49" charset="0"/>
              </a:rPr>
              <a:t>loc</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try</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table.iloc</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source_i</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smtClean="0">
                <a:ln>
                  <a:noFill/>
                </a:ln>
                <a:solidFill>
                  <a:srgbClr val="0000FF"/>
                </a:solidFill>
                <a:effectLst/>
                <a:latin typeface="Consolas" panose="020B0609020204030204" pitchFamily="49" charset="0"/>
              </a:rPr>
              <a:t>0</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source_i</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smtClean="0">
                <a:ln>
                  <a:noFill/>
                </a:ln>
                <a:solidFill>
                  <a:srgbClr val="0000FF"/>
                </a:solidFill>
                <a:effectLst/>
                <a:latin typeface="Consolas" panose="020B0609020204030204" pitchFamily="49" charset="0"/>
              </a:rPr>
              <a:t>1</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except </a:t>
            </a:r>
            <a:r>
              <a:rPr kumimoji="0" lang="en-US" altLang="en-US" sz="900" b="0" i="0" u="none" strike="noStrike" cap="none" normalizeH="0" baseline="0" dirty="0" err="1" smtClean="0">
                <a:ln>
                  <a:noFill/>
                </a:ln>
                <a:solidFill>
                  <a:srgbClr val="000080"/>
                </a:solidFill>
                <a:effectLst/>
                <a:latin typeface="Consolas" panose="020B0609020204030204" pitchFamily="49" charset="0"/>
              </a:rPr>
              <a:t>IndexError</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return False</a:t>
            </a:r>
            <a:br>
              <a:rPr kumimoji="0" lang="en-US" altLang="en-US" sz="900" b="1" i="0" u="none" strike="noStrike" cap="none" normalizeH="0" baseline="0" dirty="0" smtClean="0">
                <a:ln>
                  <a:noFill/>
                </a:ln>
                <a:solidFill>
                  <a:srgbClr val="000080"/>
                </a:solidFill>
                <a:effectLst/>
                <a:latin typeface="Consolas" panose="020B0609020204030204" pitchFamily="49" charset="0"/>
              </a:rPr>
            </a:br>
            <a:r>
              <a:rPr kumimoji="0" lang="en-US" altLang="en-US" sz="900" b="1" i="0" u="none" strike="noStrike" cap="none" normalizeH="0" baseline="0" dirty="0" smtClean="0">
                <a:ln>
                  <a:noFill/>
                </a:ln>
                <a:solidFill>
                  <a:srgbClr val="000080"/>
                </a:solidFill>
                <a:effectLst/>
                <a:latin typeface="Consolas" panose="020B0609020204030204" pitchFamily="49" charset="0"/>
              </a:rPr>
              <a:t>    if </a:t>
            </a:r>
            <a:r>
              <a:rPr kumimoji="0" lang="en-US" altLang="en-US" sz="900" b="0" i="0" u="none" strike="noStrike" cap="none" normalizeH="0" baseline="0" dirty="0" smtClean="0">
                <a:ln>
                  <a:noFill/>
                </a:ln>
                <a:solidFill>
                  <a:srgbClr val="000000"/>
                </a:solidFill>
                <a:effectLst/>
                <a:latin typeface="Consolas" panose="020B0609020204030204" pitchFamily="49" charset="0"/>
              </a:rPr>
              <a:t>type == </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1" i="0" u="none" strike="noStrike" cap="none" normalizeH="0" baseline="0" dirty="0" err="1" smtClean="0">
                <a:ln>
                  <a:noFill/>
                </a:ln>
                <a:solidFill>
                  <a:srgbClr val="008080"/>
                </a:solidFill>
                <a:effectLst/>
                <a:latin typeface="Consolas" panose="020B0609020204030204" pitchFamily="49" charset="0"/>
              </a:rPr>
              <a:t>loc</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valid_val</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validate_loc</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err="1" smtClean="0">
                <a:ln>
                  <a:noFill/>
                </a:ln>
                <a:solidFill>
                  <a:srgbClr val="000080"/>
                </a:solidFill>
                <a:effectLst/>
                <a:latin typeface="Consolas" panose="020B0609020204030204" pitchFamily="49" charset="0"/>
              </a:rPr>
              <a:t>elif</a:t>
            </a:r>
            <a:r>
              <a:rPr kumimoji="0" lang="en-US" altLang="en-US" sz="900" b="1" i="0" u="none" strike="noStrike" cap="none" normalizeH="0" baseline="0" dirty="0" smtClean="0">
                <a:ln>
                  <a:noFill/>
                </a:ln>
                <a:solidFill>
                  <a:srgbClr val="000080"/>
                </a:solidFill>
                <a:effectLst/>
                <a:latin typeface="Consolas" panose="020B0609020204030204" pitchFamily="49" charset="0"/>
              </a:rPr>
              <a:t> </a:t>
            </a:r>
            <a:r>
              <a:rPr kumimoji="0" lang="en-US" altLang="en-US" sz="900" b="0" i="0" u="none" strike="noStrike" cap="none" normalizeH="0" baseline="0" dirty="0" smtClean="0">
                <a:ln>
                  <a:noFill/>
                </a:ln>
                <a:solidFill>
                  <a:srgbClr val="000000"/>
                </a:solidFill>
                <a:effectLst/>
                <a:latin typeface="Consolas" panose="020B0609020204030204" pitchFamily="49" charset="0"/>
              </a:rPr>
              <a:t>type == </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1" i="0" u="none" strike="noStrike" cap="none" normalizeH="0" baseline="0" dirty="0" err="1" smtClean="0">
                <a:ln>
                  <a:noFill/>
                </a:ln>
                <a:solidFill>
                  <a:srgbClr val="008080"/>
                </a:solidFill>
                <a:effectLst/>
                <a:latin typeface="Consolas" panose="020B0609020204030204" pitchFamily="49" charset="0"/>
              </a:rPr>
              <a:t>bh</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valid_val</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validate_bh</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err="1" smtClean="0">
                <a:ln>
                  <a:noFill/>
                </a:ln>
                <a:solidFill>
                  <a:srgbClr val="000080"/>
                </a:solidFill>
                <a:effectLst/>
                <a:latin typeface="Consolas" panose="020B0609020204030204" pitchFamily="49" charset="0"/>
              </a:rPr>
              <a:t>elif</a:t>
            </a:r>
            <a:r>
              <a:rPr kumimoji="0" lang="en-US" altLang="en-US" sz="900" b="1" i="0" u="none" strike="noStrike" cap="none" normalizeH="0" baseline="0" dirty="0" smtClean="0">
                <a:ln>
                  <a:noFill/>
                </a:ln>
                <a:solidFill>
                  <a:srgbClr val="000080"/>
                </a:solidFill>
                <a:effectLst/>
                <a:latin typeface="Consolas" panose="020B0609020204030204" pitchFamily="49" charset="0"/>
              </a:rPr>
              <a:t> </a:t>
            </a:r>
            <a:r>
              <a:rPr kumimoji="0" lang="en-US" altLang="en-US" sz="900" b="0" i="0" u="none" strike="noStrike" cap="none" normalizeH="0" baseline="0" dirty="0" smtClean="0">
                <a:ln>
                  <a:noFill/>
                </a:ln>
                <a:solidFill>
                  <a:srgbClr val="000000"/>
                </a:solidFill>
                <a:effectLst/>
                <a:latin typeface="Consolas" panose="020B0609020204030204" pitchFamily="49" charset="0"/>
              </a:rPr>
              <a:t>type ==</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1" i="0" u="none" strike="noStrike" cap="none" normalizeH="0" baseline="0" dirty="0" err="1" smtClean="0">
                <a:ln>
                  <a:noFill/>
                </a:ln>
                <a:solidFill>
                  <a:srgbClr val="008080"/>
                </a:solidFill>
                <a:effectLst/>
                <a:latin typeface="Consolas" panose="020B0609020204030204" pitchFamily="49" charset="0"/>
              </a:rPr>
              <a:t>num</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p_val</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err="1" smtClean="0">
                <a:ln>
                  <a:noFill/>
                </a:ln>
                <a:solidFill>
                  <a:srgbClr val="000080"/>
                </a:solidFill>
                <a:effectLst/>
                <a:latin typeface="Consolas" panose="020B0609020204030204" pitchFamily="49" charset="0"/>
              </a:rPr>
              <a:t>str</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a:t>
            </a:r>
            <a:r>
              <a:rPr kumimoji="0" lang="en-US" altLang="en-US" sz="900" b="0" i="0" u="none" strike="noStrike" cap="none" normalizeH="0" baseline="0" dirty="0" smtClean="0">
                <a:ln>
                  <a:noFill/>
                </a:ln>
                <a:solidFill>
                  <a:srgbClr val="000000"/>
                </a:solidFill>
                <a:effectLst/>
                <a:latin typeface="Consolas" panose="020B0609020204030204" pitchFamily="49" charset="0"/>
              </a:rPr>
              <a:t>).lower()</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valid_val</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1" i="0" u="none" strike="noStrike" cap="none" normalizeH="0" baseline="0" dirty="0" smtClean="0">
                <a:ln>
                  <a:noFill/>
                </a:ln>
                <a:solidFill>
                  <a:srgbClr val="000080"/>
                </a:solidFill>
                <a:effectLst/>
                <a:latin typeface="Consolas" panose="020B0609020204030204" pitchFamily="49" charset="0"/>
              </a:rPr>
              <a:t>not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p_val.islower</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1" u="none" strike="noStrike" cap="none" normalizeH="0" baseline="0" dirty="0" smtClean="0">
                <a:ln>
                  <a:noFill/>
                </a:ln>
                <a:solidFill>
                  <a:srgbClr val="808080"/>
                </a:solidFill>
                <a:effectLst/>
                <a:latin typeface="Consolas" panose="020B0609020204030204" pitchFamily="49" charset="0"/>
              </a:rPr>
              <a:t># inverse of: </a:t>
            </a:r>
            <a:r>
              <a:rPr kumimoji="0" lang="en-US" altLang="en-US" sz="900" b="0" i="1" u="none" strike="noStrike" cap="none" normalizeH="0" baseline="0" dirty="0" err="1" smtClean="0">
                <a:ln>
                  <a:noFill/>
                </a:ln>
                <a:solidFill>
                  <a:srgbClr val="808080"/>
                </a:solidFill>
                <a:effectLst/>
                <a:latin typeface="Consolas" panose="020B0609020204030204" pitchFamily="49" charset="0"/>
              </a:rPr>
              <a:t>contains_letters</a:t>
            </a:r>
            <a:r>
              <a:rPr kumimoji="0" lang="en-US" altLang="en-US" sz="900" b="0" i="1" u="none" strike="noStrike" cap="none" normalizeH="0" baseline="0" dirty="0" smtClean="0">
                <a:ln>
                  <a:noFill/>
                </a:ln>
                <a:solidFill>
                  <a:srgbClr val="808080"/>
                </a:solidFill>
                <a:effectLst/>
                <a:latin typeface="Consolas" panose="020B0609020204030204" pitchFamily="49" charset="0"/>
              </a:rPr>
              <a:t/>
            </a:r>
            <a:br>
              <a:rPr kumimoji="0" lang="en-US" altLang="en-US" sz="900" b="0" i="1" u="none" strike="noStrike" cap="none" normalizeH="0" baseline="0" dirty="0" smtClean="0">
                <a:ln>
                  <a:noFill/>
                </a:ln>
                <a:solidFill>
                  <a:srgbClr val="808080"/>
                </a:solidFill>
                <a:effectLst/>
                <a:latin typeface="Consolas" panose="020B0609020204030204" pitchFamily="49" charset="0"/>
              </a:rPr>
            </a:br>
            <a:r>
              <a:rPr kumimoji="0" lang="en-US" altLang="en-US" sz="900" b="0" i="1" u="none" strike="noStrike" cap="none" normalizeH="0" baseline="0" dirty="0" smtClean="0">
                <a:ln>
                  <a:noFill/>
                </a:ln>
                <a:solidFill>
                  <a:srgbClr val="80808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if not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valid_val</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valid_val</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1" i="0" u="none" strike="noStrike" cap="none" normalizeH="0" baseline="0" dirty="0" smtClean="0">
                <a:ln>
                  <a:noFill/>
                </a:ln>
                <a:solidFill>
                  <a:srgbClr val="008080"/>
                </a:solidFill>
                <a:effectLst/>
                <a:latin typeface="Consolas" panose="020B0609020204030204" pitchFamily="49" charset="0"/>
              </a:rPr>
              <a:t>'invalid'</a:t>
            </a:r>
            <a:br>
              <a:rPr kumimoji="0" lang="en-US" altLang="en-US" sz="900" b="1" i="0" u="none" strike="noStrike" cap="none" normalizeH="0" baseline="0" dirty="0" smtClean="0">
                <a:ln>
                  <a:noFill/>
                </a:ln>
                <a:solidFill>
                  <a:srgbClr val="008080"/>
                </a:solidFill>
                <a:effectLst/>
                <a:latin typeface="Consolas" panose="020B0609020204030204" pitchFamily="49" charset="0"/>
              </a:rPr>
            </a:br>
            <a:r>
              <a:rPr kumimoji="0" lang="en-US" altLang="en-US" sz="900" b="1" i="0" u="none" strike="noStrike" cap="none" normalizeH="0" baseline="0" dirty="0" smtClean="0">
                <a:ln>
                  <a:noFill/>
                </a:ln>
                <a:solidFill>
                  <a:srgbClr val="00808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else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valid_val</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1" i="0" u="none" strike="noStrike" cap="none" normalizeH="0" baseline="0" dirty="0" smtClean="0">
                <a:ln>
                  <a:noFill/>
                </a:ln>
                <a:solidFill>
                  <a:srgbClr val="008080"/>
                </a:solidFill>
                <a:effectLst/>
                <a:latin typeface="Consolas" panose="020B0609020204030204" pitchFamily="49" charset="0"/>
              </a:rPr>
              <a:t>'valid'</a:t>
            </a:r>
            <a:br>
              <a:rPr kumimoji="0" lang="en-US" altLang="en-US" sz="900" b="1" i="0" u="none" strike="noStrike" cap="none" normalizeH="0" baseline="0" dirty="0" smtClean="0">
                <a:ln>
                  <a:noFill/>
                </a:ln>
                <a:solidFill>
                  <a:srgbClr val="008080"/>
                </a:solidFill>
                <a:effectLst/>
                <a:latin typeface="Consolas" panose="020B0609020204030204" pitchFamily="49" charset="0"/>
              </a:rPr>
            </a:br>
            <a:r>
              <a:rPr kumimoji="0" lang="en-US" altLang="en-US" sz="900" b="1" i="0" u="none" strike="noStrike" cap="none" normalizeH="0" baseline="0" dirty="0" smtClean="0">
                <a:ln>
                  <a:noFill/>
                </a:ln>
                <a:solidFill>
                  <a:srgbClr val="008080"/>
                </a:solidFill>
                <a:effectLst/>
                <a:latin typeface="Consolas" panose="020B0609020204030204" pitchFamily="49" charset="0"/>
              </a:rPr>
              <a:t/>
            </a:r>
            <a:br>
              <a:rPr kumimoji="0" lang="en-US" altLang="en-US" sz="900" b="1" i="0" u="none" strike="noStrike" cap="none" normalizeH="0" baseline="0" dirty="0" smtClean="0">
                <a:ln>
                  <a:noFill/>
                </a:ln>
                <a:solidFill>
                  <a:srgbClr val="008080"/>
                </a:solidFill>
                <a:effectLst/>
                <a:latin typeface="Consolas" panose="020B0609020204030204" pitchFamily="49" charset="0"/>
              </a:rPr>
            </a:br>
            <a:r>
              <a:rPr kumimoji="0" lang="en-US" altLang="en-US" sz="900" b="1" i="0" u="none" strike="noStrike" cap="none" normalizeH="0" baseline="0" dirty="0" smtClean="0">
                <a:ln>
                  <a:noFill/>
                </a:ln>
                <a:solidFill>
                  <a:srgbClr val="00808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if </a:t>
            </a:r>
            <a:r>
              <a:rPr kumimoji="0" lang="en-US" altLang="en-US" sz="900" b="1" i="0" u="none" strike="noStrike" cap="none" normalizeH="0" baseline="0" dirty="0" smtClean="0">
                <a:ln>
                  <a:noFill/>
                </a:ln>
                <a:solidFill>
                  <a:srgbClr val="008080"/>
                </a:solidFill>
                <a:effectLst/>
                <a:latin typeface="Consolas" panose="020B0609020204030204" pitchFamily="49" charset="0"/>
              </a:rPr>
              <a:t>'invalid' </a:t>
            </a:r>
            <a:r>
              <a:rPr kumimoji="0" lang="en-US" altLang="en-US" sz="900" b="1" i="0" u="none" strike="noStrike" cap="none" normalizeH="0" baseline="0" dirty="0" smtClean="0">
                <a:ln>
                  <a:noFill/>
                </a:ln>
                <a:solidFill>
                  <a:srgbClr val="000080"/>
                </a:solidFill>
                <a:effectLst/>
                <a:latin typeface="Consolas" panose="020B0609020204030204" pitchFamily="49" charset="0"/>
              </a:rPr>
              <a:t>in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valid_val</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if </a:t>
            </a:r>
            <a:r>
              <a:rPr kumimoji="0" lang="en-US" altLang="en-US" sz="900" b="1" i="0" u="none" strike="noStrike" cap="none" normalizeH="0" baseline="0" dirty="0" smtClean="0">
                <a:ln>
                  <a:noFill/>
                </a:ln>
                <a:solidFill>
                  <a:srgbClr val="008080"/>
                </a:solidFill>
                <a:effectLst/>
                <a:latin typeface="Consolas" panose="020B0609020204030204" pitchFamily="49" charset="0"/>
              </a:rPr>
              <a:t>'nan' </a:t>
            </a:r>
            <a:r>
              <a:rPr kumimoji="0" lang="en-US" altLang="en-US" sz="900" b="1" i="0" u="none" strike="noStrike" cap="none" normalizeH="0" baseline="0" dirty="0" smtClean="0">
                <a:ln>
                  <a:noFill/>
                </a:ln>
                <a:solidFill>
                  <a:srgbClr val="000080"/>
                </a:solidFill>
                <a:effectLst/>
                <a:latin typeface="Consolas" panose="020B0609020204030204" pitchFamily="49" charset="0"/>
              </a:rPr>
              <a:t>in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valid_val</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if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dir</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1" i="0" u="none" strike="noStrike" cap="none" normalizeH="0" baseline="0" dirty="0" smtClean="0">
                <a:ln>
                  <a:noFill/>
                </a:ln>
                <a:solidFill>
                  <a:srgbClr val="008080"/>
                </a:solidFill>
                <a:effectLst/>
                <a:latin typeface="Consolas" panose="020B0609020204030204" pitchFamily="49" charset="0"/>
              </a:rPr>
              <a:t>'right'</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source_i</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smtClean="0">
                <a:ln>
                  <a:noFill/>
                </a:ln>
                <a:solidFill>
                  <a:srgbClr val="0000FF"/>
                </a:solidFill>
                <a:effectLst/>
                <a:latin typeface="Consolas" panose="020B0609020204030204" pitchFamily="49" charset="0"/>
              </a:rPr>
              <a:t>1</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smtClean="0">
                <a:ln>
                  <a:noFill/>
                </a:ln>
                <a:solidFill>
                  <a:srgbClr val="0000FF"/>
                </a:solidFill>
                <a:effectLst/>
                <a:latin typeface="Consolas" panose="020B0609020204030204" pitchFamily="49" charset="0"/>
              </a:rPr>
              <a:t>1</a:t>
            </a:r>
            <a:br>
              <a:rPr kumimoji="0" lang="en-US" altLang="en-US" sz="900" b="0" i="0" u="none" strike="noStrike" cap="none" normalizeH="0" baseline="0" dirty="0" smtClean="0">
                <a:ln>
                  <a:noFill/>
                </a:ln>
                <a:solidFill>
                  <a:srgbClr val="0000FF"/>
                </a:solidFill>
                <a:effectLst/>
                <a:latin typeface="Consolas" panose="020B0609020204030204" pitchFamily="49" charset="0"/>
              </a:rPr>
            </a:br>
            <a:r>
              <a:rPr kumimoji="0" lang="en-US" altLang="en-US" sz="900" b="0" i="0" u="none" strike="noStrike" cap="none" normalizeH="0" baseline="0" dirty="0" smtClean="0">
                <a:ln>
                  <a:noFill/>
                </a:ln>
                <a:solidFill>
                  <a:srgbClr val="0000FF"/>
                </a:solidFill>
                <a:effectLst/>
                <a:latin typeface="Consolas" panose="020B0609020204030204" pitchFamily="49" charset="0"/>
              </a:rPr>
              <a:t>            </a:t>
            </a:r>
            <a:r>
              <a:rPr kumimoji="0" lang="en-US" altLang="en-US" sz="900" b="1" i="0" u="none" strike="noStrike" cap="none" normalizeH="0" baseline="0" dirty="0" err="1" smtClean="0">
                <a:ln>
                  <a:noFill/>
                </a:ln>
                <a:solidFill>
                  <a:srgbClr val="000080"/>
                </a:solidFill>
                <a:effectLst/>
                <a:latin typeface="Consolas" panose="020B0609020204030204" pitchFamily="49" charset="0"/>
              </a:rPr>
              <a:t>elif</a:t>
            </a:r>
            <a:r>
              <a:rPr kumimoji="0" lang="en-US" altLang="en-US" sz="900" b="1" i="0" u="none" strike="noStrike" cap="none" normalizeH="0" baseline="0" dirty="0" smtClean="0">
                <a:ln>
                  <a:noFill/>
                </a:ln>
                <a:solidFill>
                  <a:srgbClr val="00008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dir</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1" i="0" u="none" strike="noStrike" cap="none" normalizeH="0" baseline="0" dirty="0" smtClean="0">
                <a:ln>
                  <a:noFill/>
                </a:ln>
                <a:solidFill>
                  <a:srgbClr val="008080"/>
                </a:solidFill>
                <a:effectLst/>
                <a:latin typeface="Consolas" panose="020B0609020204030204" pitchFamily="49" charset="0"/>
              </a:rPr>
              <a:t>'down'</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source_i</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smtClean="0">
                <a:ln>
                  <a:noFill/>
                </a:ln>
                <a:solidFill>
                  <a:srgbClr val="0000FF"/>
                </a:solidFill>
                <a:effectLst/>
                <a:latin typeface="Consolas" panose="020B0609020204030204" pitchFamily="49" charset="0"/>
              </a:rPr>
              <a:t>0</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smtClean="0">
                <a:ln>
                  <a:noFill/>
                </a:ln>
                <a:solidFill>
                  <a:srgbClr val="0000FF"/>
                </a:solidFill>
                <a:effectLst/>
                <a:latin typeface="Consolas" panose="020B0609020204030204" pitchFamily="49" charset="0"/>
              </a:rPr>
              <a:t>1</a:t>
            </a:r>
            <a:br>
              <a:rPr kumimoji="0" lang="en-US" altLang="en-US" sz="900" b="0" i="0" u="none" strike="noStrike" cap="none" normalizeH="0" baseline="0" dirty="0" smtClean="0">
                <a:ln>
                  <a:noFill/>
                </a:ln>
                <a:solidFill>
                  <a:srgbClr val="0000FF"/>
                </a:solidFill>
                <a:effectLst/>
                <a:latin typeface="Consolas" panose="020B0609020204030204" pitchFamily="49" charset="0"/>
              </a:rPr>
            </a:br>
            <a:r>
              <a:rPr kumimoji="0" lang="en-US" altLang="en-US" sz="900" b="0" i="0" u="none" strike="noStrike" cap="none" normalizeH="0" baseline="0" dirty="0" smtClean="0">
                <a:ln>
                  <a:noFill/>
                </a:ln>
                <a:solidFill>
                  <a:srgbClr val="0000FF"/>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return </a:t>
            </a:r>
            <a:r>
              <a:rPr kumimoji="0" lang="en-US" altLang="en-US" sz="900" b="0" i="0" u="none" strike="noStrike" cap="none" normalizeH="0" baseline="0" dirty="0" smtClean="0">
                <a:ln>
                  <a:noFill/>
                </a:ln>
                <a:solidFill>
                  <a:srgbClr val="000000"/>
                </a:solidFill>
                <a:effectLst/>
                <a:latin typeface="Consolas" panose="020B0609020204030204" pitchFamily="49" charset="0"/>
              </a:rPr>
              <a:t>search(table,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source_i</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smtClean="0">
                <a:ln>
                  <a:noFill/>
                </a:ln>
                <a:solidFill>
                  <a:srgbClr val="0000FF"/>
                </a:solidFill>
                <a:effectLst/>
                <a:latin typeface="Consolas" panose="020B0609020204030204" pitchFamily="49" charset="0"/>
              </a:rPr>
              <a:t>0</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source_i</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smtClean="0">
                <a:ln>
                  <a:noFill/>
                </a:ln>
                <a:solidFill>
                  <a:srgbClr val="0000FF"/>
                </a:solidFill>
                <a:effectLst/>
                <a:latin typeface="Consolas" panose="020B0609020204030204" pitchFamily="49" charset="0"/>
              </a:rPr>
              <a:t>1</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660099"/>
                </a:solidFill>
                <a:effectLst/>
                <a:latin typeface="Consolas" panose="020B0609020204030204" pitchFamily="49" charset="0"/>
              </a:rPr>
              <a:t>dir</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dir</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smtClean="0">
                <a:ln>
                  <a:noFill/>
                </a:ln>
                <a:solidFill>
                  <a:srgbClr val="660099"/>
                </a:solidFill>
                <a:effectLst/>
                <a:latin typeface="Consolas" panose="020B0609020204030204" pitchFamily="49" charset="0"/>
              </a:rPr>
              <a:t>type</a:t>
            </a:r>
            <a:r>
              <a:rPr kumimoji="0" lang="en-US" altLang="en-US" sz="900" b="0" i="0" u="none" strike="noStrike" cap="none" normalizeH="0" baseline="0" dirty="0" smtClean="0">
                <a:ln>
                  <a:noFill/>
                </a:ln>
                <a:solidFill>
                  <a:srgbClr val="000000"/>
                </a:solidFill>
                <a:effectLst/>
                <a:latin typeface="Consolas" panose="020B0609020204030204" pitchFamily="49" charset="0"/>
              </a:rPr>
              <a:t>=type)  </a:t>
            </a:r>
            <a:r>
              <a:rPr kumimoji="0" lang="en-US" altLang="en-US" sz="900" b="0" i="1" u="none" strike="noStrike" cap="none" normalizeH="0" baseline="0" dirty="0" smtClean="0">
                <a:ln>
                  <a:noFill/>
                </a:ln>
                <a:solidFill>
                  <a:srgbClr val="808080"/>
                </a:solidFill>
                <a:effectLst/>
                <a:latin typeface="Consolas" panose="020B0609020204030204" pitchFamily="49" charset="0"/>
              </a:rPr>
              <a:t># can run into index error</a:t>
            </a:r>
            <a:br>
              <a:rPr kumimoji="0" lang="en-US" altLang="en-US" sz="900" b="0" i="1" u="none" strike="noStrike" cap="none" normalizeH="0" baseline="0" dirty="0" smtClean="0">
                <a:ln>
                  <a:noFill/>
                </a:ln>
                <a:solidFill>
                  <a:srgbClr val="808080"/>
                </a:solidFill>
                <a:effectLst/>
                <a:latin typeface="Consolas" panose="020B0609020204030204" pitchFamily="49" charset="0"/>
              </a:rPr>
            </a:br>
            <a:r>
              <a:rPr kumimoji="0" lang="en-US" altLang="en-US" sz="900" b="0" i="1" u="none" strike="noStrike" cap="none" normalizeH="0" baseline="0" dirty="0" smtClean="0">
                <a:ln>
                  <a:noFill/>
                </a:ln>
                <a:solidFill>
                  <a:srgbClr val="80808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if </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1" i="0" u="none" strike="noStrike" cap="none" normalizeH="0" baseline="0" dirty="0" err="1" smtClean="0">
                <a:ln>
                  <a:noFill/>
                </a:ln>
                <a:solidFill>
                  <a:srgbClr val="008080"/>
                </a:solidFill>
                <a:effectLst/>
                <a:latin typeface="Consolas" panose="020B0609020204030204" pitchFamily="49" charset="0"/>
              </a:rPr>
              <a:t>no_num</a:t>
            </a:r>
            <a:r>
              <a:rPr kumimoji="0" lang="en-US" altLang="en-US" sz="900" b="1" i="0" u="none" strike="noStrike" cap="none" normalizeH="0" baseline="0" dirty="0" smtClean="0">
                <a:ln>
                  <a:noFill/>
                </a:ln>
                <a:solidFill>
                  <a:srgbClr val="00808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in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valid_val</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1" u="none" strike="noStrike" cap="none" normalizeH="0" baseline="0" dirty="0" smtClean="0">
                <a:ln>
                  <a:noFill/>
                </a:ln>
                <a:solidFill>
                  <a:srgbClr val="808080"/>
                </a:solidFill>
                <a:effectLst/>
                <a:latin typeface="Consolas" panose="020B0609020204030204" pitchFamily="49" charset="0"/>
              </a:rPr>
              <a:t># case: </a:t>
            </a:r>
            <a:r>
              <a:rPr kumimoji="0" lang="en-US" altLang="en-US" sz="900" b="0" i="1" u="none" strike="noStrike" cap="none" normalizeH="0" baseline="0" dirty="0" err="1" smtClean="0">
                <a:ln>
                  <a:noFill/>
                </a:ln>
                <a:solidFill>
                  <a:srgbClr val="808080"/>
                </a:solidFill>
                <a:effectLst/>
                <a:latin typeface="Consolas" panose="020B0609020204030204" pitchFamily="49" charset="0"/>
              </a:rPr>
              <a:t>bh</a:t>
            </a:r>
            <a:r>
              <a:rPr kumimoji="0" lang="en-US" altLang="en-US" sz="900" b="0" i="1" u="none" strike="noStrike" cap="none" normalizeH="0" baseline="0" dirty="0" smtClean="0">
                <a:ln>
                  <a:noFill/>
                </a:ln>
                <a:solidFill>
                  <a:srgbClr val="808080"/>
                </a:solidFill>
                <a:effectLst/>
                <a:latin typeface="Consolas" panose="020B0609020204030204" pitchFamily="49" charset="0"/>
              </a:rPr>
              <a:t> and </a:t>
            </a:r>
            <a:r>
              <a:rPr kumimoji="0" lang="en-US" altLang="en-US" sz="900" b="0" i="1" u="none" strike="noStrike" cap="none" normalizeH="0" baseline="0" dirty="0" err="1" smtClean="0">
                <a:ln>
                  <a:noFill/>
                </a:ln>
                <a:solidFill>
                  <a:srgbClr val="808080"/>
                </a:solidFill>
                <a:effectLst/>
                <a:latin typeface="Consolas" panose="020B0609020204030204" pitchFamily="49" charset="0"/>
              </a:rPr>
              <a:t>num</a:t>
            </a:r>
            <a:r>
              <a:rPr kumimoji="0" lang="en-US" altLang="en-US" sz="900" b="0" i="1" u="none" strike="noStrike" cap="none" normalizeH="0" baseline="0" dirty="0" smtClean="0">
                <a:ln>
                  <a:noFill/>
                </a:ln>
                <a:solidFill>
                  <a:srgbClr val="808080"/>
                </a:solidFill>
                <a:effectLst/>
                <a:latin typeface="Consolas" panose="020B0609020204030204" pitchFamily="49" charset="0"/>
              </a:rPr>
              <a:t> are in separate cells</a:t>
            </a:r>
            <a:br>
              <a:rPr kumimoji="0" lang="en-US" altLang="en-US" sz="900" b="0" i="1" u="none" strike="noStrike" cap="none" normalizeH="0" baseline="0" dirty="0" smtClean="0">
                <a:ln>
                  <a:noFill/>
                </a:ln>
                <a:solidFill>
                  <a:srgbClr val="808080"/>
                </a:solidFill>
                <a:effectLst/>
                <a:latin typeface="Consolas" panose="020B0609020204030204" pitchFamily="49" charset="0"/>
              </a:rPr>
            </a:br>
            <a:r>
              <a:rPr kumimoji="0" lang="en-US" altLang="en-US" sz="900" b="0" i="1" u="none" strike="noStrike" cap="none" normalizeH="0" baseline="0" dirty="0" smtClean="0">
                <a:ln>
                  <a:noFill/>
                </a:ln>
                <a:solidFill>
                  <a:srgbClr val="80808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num</a:t>
            </a:r>
            <a:r>
              <a:rPr kumimoji="0" lang="en-US" altLang="en-US" sz="900" b="0" i="0" u="none" strike="noStrike" cap="none" normalizeH="0" baseline="0" dirty="0" smtClean="0">
                <a:ln>
                  <a:noFill/>
                </a:ln>
                <a:solidFill>
                  <a:srgbClr val="000000"/>
                </a:solidFill>
                <a:effectLst/>
                <a:latin typeface="Consolas" panose="020B0609020204030204" pitchFamily="49" charset="0"/>
              </a:rPr>
              <a:t> = search(table,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source_i</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smtClean="0">
                <a:ln>
                  <a:noFill/>
                </a:ln>
                <a:solidFill>
                  <a:srgbClr val="0000FF"/>
                </a:solidFill>
                <a:effectLst/>
                <a:latin typeface="Consolas" panose="020B0609020204030204" pitchFamily="49" charset="0"/>
              </a:rPr>
              <a:t>0</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source_i</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smtClean="0">
                <a:ln>
                  <a:noFill/>
                </a:ln>
                <a:solidFill>
                  <a:srgbClr val="0000FF"/>
                </a:solidFill>
                <a:effectLst/>
                <a:latin typeface="Consolas" panose="020B0609020204030204" pitchFamily="49" charset="0"/>
              </a:rPr>
              <a:t>1</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smtClean="0">
                <a:ln>
                  <a:noFill/>
                </a:ln>
                <a:solidFill>
                  <a:srgbClr val="0000FF"/>
                </a:solidFill>
                <a:effectLst/>
                <a:latin typeface="Consolas" panose="020B0609020204030204" pitchFamily="49" charset="0"/>
              </a:rPr>
              <a:t>1</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660099"/>
                </a:solidFill>
                <a:effectLst/>
                <a:latin typeface="Consolas" panose="020B0609020204030204" pitchFamily="49" charset="0"/>
              </a:rPr>
              <a:t>dir</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1" i="0" u="none" strike="noStrike" cap="none" normalizeH="0" baseline="0" dirty="0" smtClean="0">
                <a:ln>
                  <a:noFill/>
                </a:ln>
                <a:solidFill>
                  <a:srgbClr val="008080"/>
                </a:solidFill>
                <a:effectLst/>
                <a:latin typeface="Consolas" panose="020B0609020204030204" pitchFamily="49" charset="0"/>
              </a:rPr>
              <a:t>'right'</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smtClean="0">
                <a:ln>
                  <a:noFill/>
                </a:ln>
                <a:solidFill>
                  <a:srgbClr val="660099"/>
                </a:solidFill>
                <a:effectLst/>
                <a:latin typeface="Consolas" panose="020B0609020204030204" pitchFamily="49" charset="0"/>
              </a:rPr>
              <a:t>type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1" i="0" u="none" strike="noStrike" cap="none" normalizeH="0" baseline="0" dirty="0" err="1" smtClean="0">
                <a:ln>
                  <a:noFill/>
                </a:ln>
                <a:solidFill>
                  <a:srgbClr val="008080"/>
                </a:solidFill>
                <a:effectLst/>
                <a:latin typeface="Consolas" panose="020B0609020204030204" pitchFamily="49" charset="0"/>
              </a:rPr>
              <a:t>num</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if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num</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1" i="0" u="none" strike="noStrike" cap="none" normalizeH="0" baseline="0" dirty="0" smtClean="0">
                <a:ln>
                  <a:noFill/>
                </a:ln>
                <a:solidFill>
                  <a:srgbClr val="008080"/>
                </a:solidFill>
                <a:effectLst/>
                <a:latin typeface="Consolas" panose="020B0609020204030204" pitchFamily="49" charset="0"/>
              </a:rPr>
              <a:t>' ' </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80"/>
                </a:solidFill>
                <a:effectLst/>
                <a:latin typeface="Consolas" panose="020B0609020204030204" pitchFamily="49" charset="0"/>
              </a:rPr>
              <a:t>str</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num</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return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a:t>
            </a:r>
            <a:r>
              <a:rPr kumimoji="0" lang="en-US" altLang="en-US" sz="900" b="0" i="0" u="none" strike="noStrike" cap="none" normalizeH="0" baseline="0" dirty="0" smtClean="0">
                <a:ln>
                  <a:noFill/>
                </a:ln>
                <a:solidFill>
                  <a:srgbClr val="000000"/>
                </a:solidFill>
                <a:effectLst/>
                <a:latin typeface="Consolas" panose="020B0609020204030204" pitchFamily="49" charset="0"/>
              </a:rPr>
              <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return False</a:t>
            </a:r>
            <a:br>
              <a:rPr kumimoji="0" lang="en-US" altLang="en-US" sz="900" b="1" i="0" u="none" strike="noStrike" cap="none" normalizeH="0" baseline="0" dirty="0" smtClean="0">
                <a:ln>
                  <a:noFill/>
                </a:ln>
                <a:solidFill>
                  <a:srgbClr val="000080"/>
                </a:solidFill>
                <a:effectLst/>
                <a:latin typeface="Consolas" panose="020B0609020204030204" pitchFamily="49" charset="0"/>
              </a:rPr>
            </a:br>
            <a:r>
              <a:rPr kumimoji="0" lang="en-US" altLang="en-US" sz="900" b="1" i="0" u="none" strike="noStrike" cap="none" normalizeH="0" baseline="0" dirty="0" smtClean="0">
                <a:ln>
                  <a:noFill/>
                </a:ln>
                <a:solidFill>
                  <a:srgbClr val="000080"/>
                </a:solidFill>
                <a:effectLst/>
                <a:latin typeface="Consolas" panose="020B0609020204030204" pitchFamily="49" charset="0"/>
              </a:rPr>
              <a:t>    else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1" u="none" strike="noStrike" cap="none" normalizeH="0" baseline="0" dirty="0" smtClean="0">
                <a:ln>
                  <a:noFill/>
                </a:ln>
                <a:solidFill>
                  <a:srgbClr val="808080"/>
                </a:solidFill>
                <a:effectLst/>
                <a:latin typeface="Consolas" panose="020B0609020204030204" pitchFamily="49" charset="0"/>
              </a:rPr>
              <a:t/>
            </a:r>
            <a:br>
              <a:rPr kumimoji="0" lang="en-US" altLang="en-US" sz="900" b="0" i="1" u="none" strike="noStrike" cap="none" normalizeH="0" baseline="0" dirty="0" smtClean="0">
                <a:ln>
                  <a:noFill/>
                </a:ln>
                <a:solidFill>
                  <a:srgbClr val="808080"/>
                </a:solidFill>
                <a:effectLst/>
                <a:latin typeface="Consolas" panose="020B0609020204030204" pitchFamily="49" charset="0"/>
              </a:rPr>
            </a:br>
            <a:r>
              <a:rPr kumimoji="0" lang="en-US" altLang="en-US" sz="900" b="0" i="1" u="none" strike="noStrike" cap="none" normalizeH="0" baseline="0" dirty="0" smtClean="0">
                <a:ln>
                  <a:noFill/>
                </a:ln>
                <a:solidFill>
                  <a:srgbClr val="80808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return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Content Placeholder 2"/>
          <p:cNvSpPr>
            <a:spLocks noGrp="1"/>
          </p:cNvSpPr>
          <p:nvPr>
            <p:ph type="body" sz="half" idx="2"/>
          </p:nvPr>
        </p:nvSpPr>
        <p:spPr/>
        <p:txBody>
          <a:bodyPr/>
          <a:lstStyle/>
          <a:p>
            <a:r>
              <a:rPr lang="en-AU" dirty="0" smtClean="0"/>
              <a:t>- Search in the right and down directions for a valid value, until the end of the line </a:t>
            </a:r>
          </a:p>
          <a:p>
            <a:pPr marL="285750" indent="-285750">
              <a:buFontTx/>
              <a:buChar char="-"/>
            </a:pPr>
            <a:r>
              <a:rPr lang="en-AU" dirty="0" smtClean="0"/>
              <a:t>If don’t find a valid value, don’t return a value</a:t>
            </a:r>
          </a:p>
          <a:p>
            <a:pPr marL="285750" indent="-285750">
              <a:buFontTx/>
              <a:buChar char="-"/>
            </a:pPr>
            <a:r>
              <a:rPr lang="en-AU" dirty="0" smtClean="0"/>
              <a:t>Area for improvement: this is why you’ll see lines in the extraction result csv which don’t contain a borehole name value. Instead of saving the resulting row, discard it, and flag it for a manual check to see what’s going on there.</a:t>
            </a:r>
            <a:endParaRPr lang="en-AU" dirty="0"/>
          </a:p>
        </p:txBody>
      </p:sp>
    </p:spTree>
    <p:extLst>
      <p:ext uri="{BB962C8B-B14F-4D97-AF65-F5344CB8AC3E}">
        <p14:creationId xmlns:p14="http://schemas.microsoft.com/office/powerpoint/2010/main" val="29609797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4.2.2. Value validation</a:t>
            </a:r>
            <a:endParaRPr lang="en-AU" dirty="0"/>
          </a:p>
        </p:txBody>
      </p:sp>
      <p:sp>
        <p:nvSpPr>
          <p:cNvPr id="4" name="Text Placeholder 3"/>
          <p:cNvSpPr>
            <a:spLocks noGrp="1"/>
          </p:cNvSpPr>
          <p:nvPr>
            <p:ph type="body" sz="half" idx="2"/>
          </p:nvPr>
        </p:nvSpPr>
        <p:spPr/>
        <p:txBody>
          <a:bodyPr/>
          <a:lstStyle/>
          <a:p>
            <a:pPr marL="285750" indent="-285750">
              <a:buFontTx/>
              <a:buChar char="-"/>
            </a:pPr>
            <a:r>
              <a:rPr lang="en-AU" dirty="0" smtClean="0"/>
              <a:t>Each potential value  is put through </a:t>
            </a:r>
            <a:r>
              <a:rPr lang="en-AU" dirty="0" err="1" smtClean="0"/>
              <a:t>through</a:t>
            </a:r>
            <a:r>
              <a:rPr lang="en-AU" dirty="0" smtClean="0"/>
              <a:t> </a:t>
            </a:r>
            <a:r>
              <a:rPr lang="en-AU" dirty="0"/>
              <a:t>a validator to check if it would be </a:t>
            </a:r>
            <a:r>
              <a:rPr lang="en-AU" dirty="0" smtClean="0"/>
              <a:t>valid for </a:t>
            </a:r>
            <a:r>
              <a:rPr lang="en-AU" dirty="0"/>
              <a:t>that type of term</a:t>
            </a:r>
          </a:p>
          <a:p>
            <a:pPr marL="285750" indent="-285750">
              <a:buFontTx/>
              <a:buChar char="-"/>
            </a:pPr>
            <a:r>
              <a:rPr lang="en-AU" dirty="0"/>
              <a:t>All location terms must be numerical (excluding some punctuation and characters/words which may appear in a location value)</a:t>
            </a:r>
          </a:p>
          <a:p>
            <a:pPr marL="285750" indent="-285750">
              <a:buFontTx/>
              <a:buChar char="-"/>
            </a:pPr>
            <a:r>
              <a:rPr lang="en-AU" dirty="0"/>
              <a:t>All borehole terms must contain a number (that number may be the next cell, when the name and number have been split)</a:t>
            </a:r>
          </a:p>
          <a:p>
            <a:endParaRPr lang="en-AU" dirty="0"/>
          </a:p>
        </p:txBody>
      </p:sp>
      <p:sp>
        <p:nvSpPr>
          <p:cNvPr id="5" name="Rectangle 1"/>
          <p:cNvSpPr>
            <a:spLocks noChangeArrowheads="1"/>
          </p:cNvSpPr>
          <p:nvPr/>
        </p:nvSpPr>
        <p:spPr bwMode="auto">
          <a:xfrm>
            <a:off x="4408714" y="1222776"/>
            <a:ext cx="7234647"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smtClean="0">
                <a:ln>
                  <a:noFill/>
                </a:ln>
                <a:solidFill>
                  <a:srgbClr val="808080"/>
                </a:solidFill>
                <a:effectLst/>
                <a:latin typeface="Consolas" panose="020B0609020204030204" pitchFamily="49" charset="0"/>
              </a:rPr>
              <a:t>## Checks if a borehole name is valid (contains numbers)</a:t>
            </a:r>
            <a:br>
              <a:rPr kumimoji="0" lang="en-US" altLang="en-US" sz="900" b="0" i="1" u="none" strike="noStrike" cap="none" normalizeH="0" baseline="0" dirty="0" smtClean="0">
                <a:ln>
                  <a:noFill/>
                </a:ln>
                <a:solidFill>
                  <a:srgbClr val="808080"/>
                </a:solidFill>
                <a:effectLst/>
                <a:latin typeface="Consolas" panose="020B0609020204030204" pitchFamily="49" charset="0"/>
              </a:rPr>
            </a:br>
            <a:r>
              <a:rPr kumimoji="0" lang="en-US" altLang="en-US" sz="900" b="0" i="1" u="none" strike="noStrike" cap="none" normalizeH="0" baseline="0" dirty="0" smtClean="0">
                <a:ln>
                  <a:noFill/>
                </a:ln>
                <a:solidFill>
                  <a:srgbClr val="808080"/>
                </a:solidFill>
                <a:effectLst/>
                <a:latin typeface="Consolas" panose="020B0609020204030204" pitchFamily="49" charset="0"/>
              </a:rPr>
              <a:t># Can add more conditions: </a:t>
            </a:r>
            <a:r>
              <a:rPr kumimoji="0" lang="en-US" altLang="en-US" sz="900" b="0" i="1" u="none" strike="noStrike" cap="none" normalizeH="0" baseline="0" dirty="0" err="1" smtClean="0">
                <a:ln>
                  <a:noFill/>
                </a:ln>
                <a:solidFill>
                  <a:srgbClr val="808080"/>
                </a:solidFill>
                <a:effectLst/>
                <a:latin typeface="Consolas" panose="020B0609020204030204" pitchFamily="49" charset="0"/>
              </a:rPr>
              <a:t>eg</a:t>
            </a:r>
            <a:r>
              <a:rPr kumimoji="0" lang="en-US" altLang="en-US" sz="900" b="0" i="1" u="none" strike="noStrike" cap="none" normalizeH="0" baseline="0" dirty="0" smtClean="0">
                <a:ln>
                  <a:noFill/>
                </a:ln>
                <a:solidFill>
                  <a:srgbClr val="808080"/>
                </a:solidFill>
                <a:effectLst/>
                <a:latin typeface="Consolas" panose="020B0609020204030204" pitchFamily="49" charset="0"/>
              </a:rPr>
              <a:t>. check for a pattern</a:t>
            </a:r>
            <a:br>
              <a:rPr kumimoji="0" lang="en-US" altLang="en-US" sz="900" b="0" i="1" u="none" strike="noStrike" cap="none" normalizeH="0" baseline="0" dirty="0" smtClean="0">
                <a:ln>
                  <a:noFill/>
                </a:ln>
                <a:solidFill>
                  <a:srgbClr val="808080"/>
                </a:solidFill>
                <a:effectLst/>
                <a:latin typeface="Consolas" panose="020B0609020204030204" pitchFamily="49" charset="0"/>
              </a:rPr>
            </a:br>
            <a:r>
              <a:rPr kumimoji="0" lang="en-US" altLang="en-US" sz="900" b="1" i="0" u="none" strike="noStrike" cap="none" normalizeH="0" baseline="0" dirty="0" err="1" smtClean="0">
                <a:ln>
                  <a:noFill/>
                </a:ln>
                <a:solidFill>
                  <a:srgbClr val="000080"/>
                </a:solidFill>
                <a:effectLst/>
                <a:latin typeface="Consolas" panose="020B0609020204030204" pitchFamily="49" charset="0"/>
              </a:rPr>
              <a:t>def</a:t>
            </a:r>
            <a:r>
              <a:rPr kumimoji="0" lang="en-US" altLang="en-US" sz="900" b="1" i="0" u="none" strike="noStrike" cap="none" normalizeH="0" baseline="0" dirty="0" smtClean="0">
                <a:ln>
                  <a:noFill/>
                </a:ln>
                <a:solidFill>
                  <a:srgbClr val="00008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validate_bh</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p_bh</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err="1" smtClean="0">
                <a:ln>
                  <a:noFill/>
                </a:ln>
                <a:solidFill>
                  <a:srgbClr val="000080"/>
                </a:solidFill>
                <a:effectLst/>
                <a:latin typeface="Consolas" panose="020B0609020204030204" pitchFamily="49" charset="0"/>
              </a:rPr>
              <a:t>str</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bh</a:t>
            </a:r>
            <a:r>
              <a:rPr kumimoji="0" lang="en-US" altLang="en-US" sz="900" b="0" i="0" u="none" strike="noStrike" cap="none" normalizeH="0" baseline="0" dirty="0" smtClean="0">
                <a:ln>
                  <a:noFill/>
                </a:ln>
                <a:solidFill>
                  <a:srgbClr val="000000"/>
                </a:solidFill>
                <a:effectLst/>
                <a:latin typeface="Consolas" panose="020B0609020204030204" pitchFamily="49" charset="0"/>
              </a:rPr>
              <a:t>).lower()</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has_nums</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hasNumbers</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p_bh</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if not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has_nums</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return </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1" i="0" u="none" strike="noStrike" cap="none" normalizeH="0" baseline="0" dirty="0" err="1" smtClean="0">
                <a:ln>
                  <a:noFill/>
                </a:ln>
                <a:solidFill>
                  <a:srgbClr val="008080"/>
                </a:solidFill>
                <a:effectLst/>
                <a:latin typeface="Consolas" panose="020B0609020204030204" pitchFamily="49" charset="0"/>
              </a:rPr>
              <a:t>invalid_no_num</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br>
              <a:rPr kumimoji="0" lang="en-US" altLang="en-US" sz="900" b="1" i="0" u="none" strike="noStrike" cap="none" normalizeH="0" baseline="0" dirty="0" smtClean="0">
                <a:ln>
                  <a:noFill/>
                </a:ln>
                <a:solidFill>
                  <a:srgbClr val="008080"/>
                </a:solidFill>
                <a:effectLst/>
                <a:latin typeface="Consolas" panose="020B0609020204030204" pitchFamily="49" charset="0"/>
              </a:rPr>
            </a:br>
            <a:r>
              <a:rPr kumimoji="0" lang="en-US" altLang="en-US" sz="900" b="1" i="0" u="none" strike="noStrike" cap="none" normalizeH="0" baseline="0" dirty="0" smtClean="0">
                <a:ln>
                  <a:noFill/>
                </a:ln>
                <a:solidFill>
                  <a:srgbClr val="00808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if </a:t>
            </a:r>
            <a:r>
              <a:rPr kumimoji="0" lang="en-US" altLang="en-US" sz="900" b="1" i="0" u="none" strike="noStrike" cap="none" normalizeH="0" baseline="0" dirty="0" smtClean="0">
                <a:ln>
                  <a:noFill/>
                </a:ln>
                <a:solidFill>
                  <a:srgbClr val="008080"/>
                </a:solidFill>
                <a:effectLst/>
                <a:latin typeface="Consolas" panose="020B0609020204030204" pitchFamily="49" charset="0"/>
              </a:rPr>
              <a:t>'unnamed' </a:t>
            </a:r>
            <a:r>
              <a:rPr kumimoji="0" lang="en-US" altLang="en-US" sz="900" b="1" i="0" u="none" strike="noStrike" cap="none" normalizeH="0" baseline="0" dirty="0" smtClean="0">
                <a:ln>
                  <a:noFill/>
                </a:ln>
                <a:solidFill>
                  <a:srgbClr val="000080"/>
                </a:solidFill>
                <a:effectLst/>
                <a:latin typeface="Consolas" panose="020B0609020204030204" pitchFamily="49" charset="0"/>
              </a:rPr>
              <a:t>in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p_bh</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return </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1" i="0" u="none" strike="noStrike" cap="none" normalizeH="0" baseline="0" dirty="0" err="1" smtClean="0">
                <a:ln>
                  <a:noFill/>
                </a:ln>
                <a:solidFill>
                  <a:srgbClr val="008080"/>
                </a:solidFill>
                <a:effectLst/>
                <a:latin typeface="Consolas" panose="020B0609020204030204" pitchFamily="49" charset="0"/>
              </a:rPr>
              <a:t>invalid_nan</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br>
              <a:rPr kumimoji="0" lang="en-US" altLang="en-US" sz="900" b="1" i="0" u="none" strike="noStrike" cap="none" normalizeH="0" baseline="0" dirty="0" smtClean="0">
                <a:ln>
                  <a:noFill/>
                </a:ln>
                <a:solidFill>
                  <a:srgbClr val="008080"/>
                </a:solidFill>
                <a:effectLst/>
                <a:latin typeface="Consolas" panose="020B0609020204030204" pitchFamily="49" charset="0"/>
              </a:rPr>
            </a:br>
            <a:r>
              <a:rPr kumimoji="0" lang="en-US" altLang="en-US" sz="900" b="1" i="0" u="none" strike="noStrike" cap="none" normalizeH="0" baseline="0" dirty="0" smtClean="0">
                <a:ln>
                  <a:noFill/>
                </a:ln>
                <a:solidFill>
                  <a:srgbClr val="00808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if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p_bh</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1" i="0" u="none" strike="noStrike" cap="none" normalizeH="0" baseline="0" dirty="0" smtClean="0">
                <a:ln>
                  <a:noFill/>
                </a:ln>
                <a:solidFill>
                  <a:srgbClr val="008080"/>
                </a:solidFill>
                <a:effectLst/>
                <a:latin typeface="Consolas" panose="020B0609020204030204" pitchFamily="49" charset="0"/>
              </a:rPr>
              <a:t>'nan'</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return </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1" i="0" u="none" strike="noStrike" cap="none" normalizeH="0" baseline="0" dirty="0" err="1" smtClean="0">
                <a:ln>
                  <a:noFill/>
                </a:ln>
                <a:solidFill>
                  <a:srgbClr val="008080"/>
                </a:solidFill>
                <a:effectLst/>
                <a:latin typeface="Consolas" panose="020B0609020204030204" pitchFamily="49" charset="0"/>
              </a:rPr>
              <a:t>invalid_nan</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br>
              <a:rPr kumimoji="0" lang="en-US" altLang="en-US" sz="900" b="1" i="0" u="none" strike="noStrike" cap="none" normalizeH="0" baseline="0" dirty="0" smtClean="0">
                <a:ln>
                  <a:noFill/>
                </a:ln>
                <a:solidFill>
                  <a:srgbClr val="008080"/>
                </a:solidFill>
                <a:effectLst/>
                <a:latin typeface="Consolas" panose="020B0609020204030204" pitchFamily="49" charset="0"/>
              </a:rPr>
            </a:br>
            <a:r>
              <a:rPr kumimoji="0" lang="en-US" altLang="en-US" sz="900" b="1" i="0" u="none" strike="noStrike" cap="none" normalizeH="0" baseline="0" dirty="0" smtClean="0">
                <a:ln>
                  <a:noFill/>
                </a:ln>
                <a:solidFill>
                  <a:srgbClr val="00808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return </a:t>
            </a:r>
            <a:r>
              <a:rPr kumimoji="0" lang="en-US" altLang="en-US" sz="900" b="1" i="0" u="none" strike="noStrike" cap="none" normalizeH="0" baseline="0" dirty="0" smtClean="0">
                <a:ln>
                  <a:noFill/>
                </a:ln>
                <a:solidFill>
                  <a:srgbClr val="008080"/>
                </a:solidFill>
                <a:effectLst/>
                <a:latin typeface="Consolas" panose="020B0609020204030204" pitchFamily="49" charset="0"/>
              </a:rPr>
              <a:t>'valid'</a:t>
            </a:r>
            <a:br>
              <a:rPr kumimoji="0" lang="en-US" altLang="en-US" sz="900" b="1" i="0" u="none" strike="noStrike" cap="none" normalizeH="0" baseline="0" dirty="0" smtClean="0">
                <a:ln>
                  <a:noFill/>
                </a:ln>
                <a:solidFill>
                  <a:srgbClr val="008080"/>
                </a:solidFill>
                <a:effectLst/>
                <a:latin typeface="Consolas" panose="020B0609020204030204" pitchFamily="49" charset="0"/>
              </a:rPr>
            </a:br>
            <a:r>
              <a:rPr kumimoji="0" lang="en-US" altLang="en-US" sz="900" b="1" i="0" u="none" strike="noStrike" cap="none" normalizeH="0" baseline="0" dirty="0" smtClean="0">
                <a:ln>
                  <a:noFill/>
                </a:ln>
                <a:solidFill>
                  <a:srgbClr val="008080"/>
                </a:solidFill>
                <a:effectLst/>
                <a:latin typeface="Consolas" panose="020B0609020204030204" pitchFamily="49" charset="0"/>
              </a:rPr>
              <a:t/>
            </a:r>
            <a:br>
              <a:rPr kumimoji="0" lang="en-US" altLang="en-US" sz="900" b="1" i="0" u="none" strike="noStrike" cap="none" normalizeH="0" baseline="0" dirty="0" smtClean="0">
                <a:ln>
                  <a:noFill/>
                </a:ln>
                <a:solidFill>
                  <a:srgbClr val="008080"/>
                </a:solidFill>
                <a:effectLst/>
                <a:latin typeface="Consolas" panose="020B0609020204030204" pitchFamily="49" charset="0"/>
              </a:rPr>
            </a:br>
            <a:r>
              <a:rPr kumimoji="0" lang="en-US" altLang="en-US" sz="900" b="1" i="0" u="none" strike="noStrike" cap="none" normalizeH="0" baseline="0" dirty="0" smtClean="0">
                <a:ln>
                  <a:noFill/>
                </a:ln>
                <a:solidFill>
                  <a:srgbClr val="008080"/>
                </a:solidFill>
                <a:effectLst/>
                <a:latin typeface="Consolas" panose="020B0609020204030204" pitchFamily="49" charset="0"/>
              </a:rPr>
              <a:t/>
            </a:r>
            <a:br>
              <a:rPr kumimoji="0" lang="en-US" altLang="en-US" sz="900" b="1" i="0" u="none" strike="noStrike" cap="none" normalizeH="0" baseline="0" dirty="0" smtClean="0">
                <a:ln>
                  <a:noFill/>
                </a:ln>
                <a:solidFill>
                  <a:srgbClr val="008080"/>
                </a:solidFill>
                <a:effectLst/>
                <a:latin typeface="Consolas" panose="020B0609020204030204" pitchFamily="49" charset="0"/>
              </a:rPr>
            </a:br>
            <a:r>
              <a:rPr kumimoji="0" lang="en-US" altLang="en-US" sz="900" b="0" i="1" u="none" strike="noStrike" cap="none" normalizeH="0" baseline="0" dirty="0" smtClean="0">
                <a:ln>
                  <a:noFill/>
                </a:ln>
                <a:solidFill>
                  <a:srgbClr val="808080"/>
                </a:solidFill>
                <a:effectLst/>
                <a:latin typeface="Consolas" panose="020B0609020204030204" pitchFamily="49" charset="0"/>
              </a:rPr>
              <a:t>## Checks if a value is valid as a representation of location (numerical, with some other characters allowed)</a:t>
            </a:r>
            <a:br>
              <a:rPr kumimoji="0" lang="en-US" altLang="en-US" sz="900" b="0" i="1" u="none" strike="noStrike" cap="none" normalizeH="0" baseline="0" dirty="0" smtClean="0">
                <a:ln>
                  <a:noFill/>
                </a:ln>
                <a:solidFill>
                  <a:srgbClr val="808080"/>
                </a:solidFill>
                <a:effectLst/>
                <a:latin typeface="Consolas" panose="020B0609020204030204" pitchFamily="49" charset="0"/>
              </a:rPr>
            </a:br>
            <a:r>
              <a:rPr kumimoji="0" lang="en-US" altLang="en-US" sz="900" b="1" i="0" u="none" strike="noStrike" cap="none" normalizeH="0" baseline="0" dirty="0" err="1" smtClean="0">
                <a:ln>
                  <a:noFill/>
                </a:ln>
                <a:solidFill>
                  <a:srgbClr val="000080"/>
                </a:solidFill>
                <a:effectLst/>
                <a:latin typeface="Consolas" panose="020B0609020204030204" pitchFamily="49" charset="0"/>
              </a:rPr>
              <a:t>def</a:t>
            </a:r>
            <a:r>
              <a:rPr kumimoji="0" lang="en-US" altLang="en-US" sz="900" b="1" i="0" u="none" strike="noStrike" cap="none" normalizeH="0" baseline="0" dirty="0" smtClean="0">
                <a:ln>
                  <a:noFill/>
                </a:ln>
                <a:solidFill>
                  <a:srgbClr val="00008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validate_loc</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loc</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p_loc</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err="1" smtClean="0">
                <a:ln>
                  <a:noFill/>
                </a:ln>
                <a:solidFill>
                  <a:srgbClr val="000080"/>
                </a:solidFill>
                <a:effectLst/>
                <a:latin typeface="Consolas" panose="020B0609020204030204" pitchFamily="49" charset="0"/>
              </a:rPr>
              <a:t>str</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loc</a:t>
            </a:r>
            <a:r>
              <a:rPr kumimoji="0" lang="en-US" altLang="en-US" sz="900" b="0" i="0" u="none" strike="noStrike" cap="none" normalizeH="0" baseline="0" dirty="0" smtClean="0">
                <a:ln>
                  <a:noFill/>
                </a:ln>
                <a:solidFill>
                  <a:srgbClr val="000000"/>
                </a:solidFill>
                <a:effectLst/>
                <a:latin typeface="Consolas" panose="020B0609020204030204" pitchFamily="49" charset="0"/>
              </a:rPr>
              <a:t>).lower()</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contains_letters</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p_loc.islower</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if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contains_letters</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p_loc</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p_loc.strip</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1" u="none" strike="noStrike" cap="none" normalizeH="0" baseline="0" dirty="0" smtClean="0">
                <a:ln>
                  <a:noFill/>
                </a:ln>
                <a:solidFill>
                  <a:srgbClr val="808080"/>
                </a:solidFill>
                <a:effectLst/>
                <a:latin typeface="Consolas" panose="020B0609020204030204" pitchFamily="49" charset="0"/>
              </a:rPr>
              <a:t># remove leading and trailing whitespace</a:t>
            </a:r>
            <a:br>
              <a:rPr kumimoji="0" lang="en-US" altLang="en-US" sz="900" b="0" i="1" u="none" strike="noStrike" cap="none" normalizeH="0" baseline="0" dirty="0" smtClean="0">
                <a:ln>
                  <a:noFill/>
                </a:ln>
                <a:solidFill>
                  <a:srgbClr val="808080"/>
                </a:solidFill>
                <a:effectLst/>
                <a:latin typeface="Consolas" panose="020B0609020204030204" pitchFamily="49" charset="0"/>
              </a:rPr>
            </a:br>
            <a:r>
              <a:rPr kumimoji="0" lang="en-US" altLang="en-US" sz="900" b="0" i="1" u="none" strike="noStrike" cap="none" normalizeH="0" baseline="0" dirty="0" smtClean="0">
                <a:ln>
                  <a:noFill/>
                </a:ln>
                <a:solidFill>
                  <a:srgbClr val="80808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l_loc</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p_loc.replace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1" i="0" u="none" strike="noStrike" cap="none" normalizeH="0" baseline="0" dirty="0" err="1" smtClean="0">
                <a:ln>
                  <a:noFill/>
                </a:ln>
                <a:solidFill>
                  <a:srgbClr val="008080"/>
                </a:solidFill>
                <a:effectLst/>
                <a:latin typeface="Consolas" panose="020B0609020204030204" pitchFamily="49" charset="0"/>
              </a:rPr>
              <a:t>amg</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l_loc</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l_loc.replace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1" i="0" u="none" strike="noStrike" cap="none" normalizeH="0" baseline="0" dirty="0" smtClean="0">
                <a:ln>
                  <a:noFill/>
                </a:ln>
                <a:solidFill>
                  <a:srgbClr val="008080"/>
                </a:solidFill>
                <a:effectLst/>
                <a:latin typeface="Consolas" panose="020B0609020204030204" pitchFamily="49" charset="0"/>
              </a:rPr>
              <a:t>'s'</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0" i="0" u="none" strike="noStrike" cap="none" normalizeH="0" baseline="0" dirty="0" smtClean="0">
                <a:ln>
                  <a:noFill/>
                </a:ln>
                <a:solidFill>
                  <a:srgbClr val="000000"/>
                </a:solidFill>
                <a:effectLst/>
                <a:latin typeface="Consolas" panose="020B0609020204030204" pitchFamily="49" charset="0"/>
              </a:rPr>
              <a:t>).replace(</a:t>
            </a:r>
            <a:r>
              <a:rPr kumimoji="0" lang="en-US" altLang="en-US" sz="900" b="1" i="0" u="none" strike="noStrike" cap="none" normalizeH="0" baseline="0" dirty="0" smtClean="0">
                <a:ln>
                  <a:noFill/>
                </a:ln>
                <a:solidFill>
                  <a:srgbClr val="008080"/>
                </a:solidFill>
                <a:effectLst/>
                <a:latin typeface="Consolas" panose="020B0609020204030204" pitchFamily="49" charset="0"/>
              </a:rPr>
              <a:t>'n'</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0" i="0" u="none" strike="noStrike" cap="none" normalizeH="0" baseline="0" dirty="0" smtClean="0">
                <a:ln>
                  <a:noFill/>
                </a:ln>
                <a:solidFill>
                  <a:srgbClr val="000000"/>
                </a:solidFill>
                <a:effectLst/>
                <a:latin typeface="Consolas" panose="020B0609020204030204" pitchFamily="49" charset="0"/>
              </a:rPr>
              <a:t>).replace(</a:t>
            </a:r>
            <a:r>
              <a:rPr kumimoji="0" lang="en-US" altLang="en-US" sz="900" b="1" i="0" u="none" strike="noStrike" cap="none" normalizeH="0" baseline="0" dirty="0" smtClean="0">
                <a:ln>
                  <a:noFill/>
                </a:ln>
                <a:solidFill>
                  <a:srgbClr val="008080"/>
                </a:solidFill>
                <a:effectLst/>
                <a:latin typeface="Consolas" panose="020B0609020204030204" pitchFamily="49" charset="0"/>
              </a:rPr>
              <a:t>'e'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0" i="0" u="none" strike="noStrike" cap="none" normalizeH="0" baseline="0" dirty="0" smtClean="0">
                <a:ln>
                  <a:noFill/>
                </a:ln>
                <a:solidFill>
                  <a:srgbClr val="000000"/>
                </a:solidFill>
                <a:effectLst/>
                <a:latin typeface="Consolas" panose="020B0609020204030204" pitchFamily="49" charset="0"/>
              </a:rPr>
              <a:t>).replace(</a:t>
            </a:r>
            <a:r>
              <a:rPr kumimoji="0" lang="en-US" altLang="en-US" sz="900" b="1" i="0" u="none" strike="noStrike" cap="none" normalizeH="0" baseline="0" dirty="0" smtClean="0">
                <a:ln>
                  <a:noFill/>
                </a:ln>
                <a:solidFill>
                  <a:srgbClr val="008080"/>
                </a:solidFill>
                <a:effectLst/>
                <a:latin typeface="Consolas" panose="020B0609020204030204" pitchFamily="49" charset="0"/>
              </a:rPr>
              <a:t>'w'</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0" i="0" u="none" strike="noStrike" cap="none" normalizeH="0" baseline="0" dirty="0" smtClean="0">
                <a:ln>
                  <a:noFill/>
                </a:ln>
                <a:solidFill>
                  <a:srgbClr val="000000"/>
                </a:solidFill>
                <a:effectLst/>
                <a:latin typeface="Consolas" panose="020B0609020204030204" pitchFamily="49" charset="0"/>
              </a:rPr>
              <a:t>).replace(</a:t>
            </a:r>
            <a:r>
              <a:rPr kumimoji="0" lang="en-US" altLang="en-US" sz="900" b="1" i="0" u="none" strike="noStrike" cap="none" normalizeH="0" baseline="0" dirty="0" smtClean="0">
                <a:ln>
                  <a:noFill/>
                </a:ln>
                <a:solidFill>
                  <a:srgbClr val="008080"/>
                </a:solidFill>
                <a:effectLst/>
                <a:latin typeface="Consolas" panose="020B0609020204030204" pitchFamily="49" charset="0"/>
              </a:rPr>
              <a:t>'m'</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l_loc</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l_loc.replace</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1" i="0" u="none" strike="noStrike" cap="none" normalizeH="0" baseline="0" dirty="0" err="1" smtClean="0">
                <a:ln>
                  <a:noFill/>
                </a:ln>
                <a:solidFill>
                  <a:srgbClr val="008080"/>
                </a:solidFill>
                <a:effectLst/>
                <a:latin typeface="Consolas" panose="020B0609020204030204" pitchFamily="49" charset="0"/>
              </a:rPr>
              <a:t>deg</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0" i="0" u="none" strike="noStrike" cap="none" normalizeH="0" baseline="0" dirty="0" smtClean="0">
                <a:ln>
                  <a:noFill/>
                </a:ln>
                <a:solidFill>
                  <a:srgbClr val="000000"/>
                </a:solidFill>
                <a:effectLst/>
                <a:latin typeface="Consolas" panose="020B0609020204030204" pitchFamily="49" charset="0"/>
              </a:rPr>
              <a:t>).replace(</a:t>
            </a:r>
            <a:r>
              <a:rPr kumimoji="0" lang="en-US" altLang="en-US" sz="900" b="1" i="0" u="none" strike="noStrike" cap="none" normalizeH="0" baseline="0" dirty="0" smtClean="0">
                <a:ln>
                  <a:noFill/>
                </a:ln>
                <a:solidFill>
                  <a:srgbClr val="008080"/>
                </a:solidFill>
                <a:effectLst/>
                <a:latin typeface="Consolas" panose="020B0609020204030204" pitchFamily="49" charset="0"/>
              </a:rPr>
              <a:t>'min'</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0" i="0" u="none" strike="noStrike" cap="none" normalizeH="0" baseline="0" dirty="0" smtClean="0">
                <a:ln>
                  <a:noFill/>
                </a:ln>
                <a:solidFill>
                  <a:srgbClr val="000000"/>
                </a:solidFill>
                <a:effectLst/>
                <a:latin typeface="Consolas" panose="020B0609020204030204" pitchFamily="49" charset="0"/>
              </a:rPr>
              <a:t>).replace(</a:t>
            </a:r>
            <a:r>
              <a:rPr kumimoji="0" lang="en-US" altLang="en-US" sz="900" b="1" i="0" u="none" strike="noStrike" cap="none" normalizeH="0" baseline="0" dirty="0" smtClean="0">
                <a:ln>
                  <a:noFill/>
                </a:ln>
                <a:solidFill>
                  <a:srgbClr val="008080"/>
                </a:solidFill>
                <a:effectLst/>
                <a:latin typeface="Consolas" panose="020B0609020204030204" pitchFamily="49" charset="0"/>
              </a:rPr>
              <a:t>'sec'</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contains_letters</a:t>
            </a:r>
            <a:r>
              <a:rPr kumimoji="0" lang="en-US" altLang="en-US" sz="900" b="0" i="0" u="none" strike="noStrike" cap="none" normalizeH="0" baseline="0" dirty="0" smtClean="0">
                <a:ln>
                  <a:noFill/>
                </a:ln>
                <a:solidFill>
                  <a:srgbClr val="000000"/>
                </a:solidFill>
                <a:effectLst/>
                <a:latin typeface="Consolas" panose="020B0609020204030204" pitchFamily="49" charset="0"/>
              </a:rPr>
              <a:t>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l_loc.islower</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r>
            <a:br>
              <a:rPr kumimoji="0" lang="en-US" altLang="en-US" sz="900" b="0" i="0" u="none" strike="noStrike" cap="none" normalizeH="0" baseline="0" dirty="0" smtClean="0">
                <a:ln>
                  <a:noFill/>
                </a:ln>
                <a:solidFill>
                  <a:srgbClr val="000000"/>
                </a:solidFill>
                <a:effectLst/>
                <a:latin typeface="Consolas" panose="020B0609020204030204" pitchFamily="49" charset="0"/>
              </a:rPr>
            </a:br>
            <a:r>
              <a:rPr kumimoji="0" lang="en-US" altLang="en-US" sz="900" b="0" i="0" u="none" strike="noStrike" cap="none" normalizeH="0" baseline="0" dirty="0" smtClean="0">
                <a:ln>
                  <a:noFill/>
                </a:ln>
                <a:solidFill>
                  <a:srgbClr val="00000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if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contains_letters</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1" u="none" strike="noStrike" cap="none" normalizeH="0" baseline="0" dirty="0" smtClean="0">
                <a:ln>
                  <a:noFill/>
                </a:ln>
                <a:solidFill>
                  <a:srgbClr val="808080"/>
                </a:solidFill>
                <a:effectLst/>
                <a:latin typeface="Consolas" panose="020B0609020204030204" pitchFamily="49" charset="0"/>
              </a:rPr>
              <a:t/>
            </a:r>
            <a:br>
              <a:rPr kumimoji="0" lang="en-US" altLang="en-US" sz="900" b="0" i="1" u="none" strike="noStrike" cap="none" normalizeH="0" baseline="0" dirty="0" smtClean="0">
                <a:ln>
                  <a:noFill/>
                </a:ln>
                <a:solidFill>
                  <a:srgbClr val="808080"/>
                </a:solidFill>
                <a:effectLst/>
                <a:latin typeface="Consolas" panose="020B0609020204030204" pitchFamily="49" charset="0"/>
              </a:rPr>
            </a:br>
            <a:r>
              <a:rPr kumimoji="0" lang="en-US" altLang="en-US" sz="900" b="0" i="1" u="none" strike="noStrike" cap="none" normalizeH="0" baseline="0" dirty="0" smtClean="0">
                <a:ln>
                  <a:noFill/>
                </a:ln>
                <a:solidFill>
                  <a:srgbClr val="80808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return </a:t>
            </a:r>
            <a:r>
              <a:rPr kumimoji="0" lang="en-US" altLang="en-US" sz="900" b="1" i="0" u="none" strike="noStrike" cap="none" normalizeH="0" baseline="0" dirty="0" smtClean="0">
                <a:ln>
                  <a:noFill/>
                </a:ln>
                <a:solidFill>
                  <a:srgbClr val="008080"/>
                </a:solidFill>
                <a:effectLst/>
                <a:latin typeface="Consolas" panose="020B0609020204030204" pitchFamily="49" charset="0"/>
              </a:rPr>
              <a:t>'invalid'</a:t>
            </a:r>
            <a:br>
              <a:rPr kumimoji="0" lang="en-US" altLang="en-US" sz="900" b="1" i="0" u="none" strike="noStrike" cap="none" normalizeH="0" baseline="0" dirty="0" smtClean="0">
                <a:ln>
                  <a:noFill/>
                </a:ln>
                <a:solidFill>
                  <a:srgbClr val="008080"/>
                </a:solidFill>
                <a:effectLst/>
                <a:latin typeface="Consolas" panose="020B0609020204030204" pitchFamily="49" charset="0"/>
              </a:rPr>
            </a:br>
            <a:r>
              <a:rPr kumimoji="0" lang="en-US" altLang="en-US" sz="900" b="1" i="0" u="none" strike="noStrike" cap="none" normalizeH="0" baseline="0" dirty="0" smtClean="0">
                <a:ln>
                  <a:noFill/>
                </a:ln>
                <a:solidFill>
                  <a:srgbClr val="00808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if not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p_loc</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1" u="none" strike="noStrike" cap="none" normalizeH="0" baseline="0" dirty="0" smtClean="0">
                <a:ln>
                  <a:noFill/>
                </a:ln>
                <a:solidFill>
                  <a:srgbClr val="808080"/>
                </a:solidFill>
                <a:effectLst/>
                <a:latin typeface="Consolas" panose="020B0609020204030204" pitchFamily="49" charset="0"/>
              </a:rPr>
              <a:t/>
            </a:r>
            <a:br>
              <a:rPr kumimoji="0" lang="en-US" altLang="en-US" sz="900" b="0" i="1" u="none" strike="noStrike" cap="none" normalizeH="0" baseline="0" dirty="0" smtClean="0">
                <a:ln>
                  <a:noFill/>
                </a:ln>
                <a:solidFill>
                  <a:srgbClr val="808080"/>
                </a:solidFill>
                <a:effectLst/>
                <a:latin typeface="Consolas" panose="020B0609020204030204" pitchFamily="49" charset="0"/>
              </a:rPr>
            </a:br>
            <a:r>
              <a:rPr kumimoji="0" lang="en-US" altLang="en-US" sz="900" b="0" i="1" u="none" strike="noStrike" cap="none" normalizeH="0" baseline="0" dirty="0" smtClean="0">
                <a:ln>
                  <a:noFill/>
                </a:ln>
                <a:solidFill>
                  <a:srgbClr val="80808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return </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r>
              <a:rPr kumimoji="0" lang="en-US" altLang="en-US" sz="900" b="1" i="0" u="none" strike="noStrike" cap="none" normalizeH="0" baseline="0" dirty="0" err="1" smtClean="0">
                <a:ln>
                  <a:noFill/>
                </a:ln>
                <a:solidFill>
                  <a:srgbClr val="008080"/>
                </a:solidFill>
                <a:effectLst/>
                <a:latin typeface="Consolas" panose="020B0609020204030204" pitchFamily="49" charset="0"/>
              </a:rPr>
              <a:t>invalid_nan</a:t>
            </a:r>
            <a:r>
              <a:rPr kumimoji="0" lang="en-US" altLang="en-US" sz="900" b="1" i="0" u="none" strike="noStrike" cap="none" normalizeH="0" baseline="0" dirty="0" smtClean="0">
                <a:ln>
                  <a:noFill/>
                </a:ln>
                <a:solidFill>
                  <a:srgbClr val="008080"/>
                </a:solidFill>
                <a:effectLst/>
                <a:latin typeface="Consolas" panose="020B0609020204030204" pitchFamily="49" charset="0"/>
              </a:rPr>
              <a:t>'</a:t>
            </a:r>
            <a:br>
              <a:rPr kumimoji="0" lang="en-US" altLang="en-US" sz="900" b="1" i="0" u="none" strike="noStrike" cap="none" normalizeH="0" baseline="0" dirty="0" smtClean="0">
                <a:ln>
                  <a:noFill/>
                </a:ln>
                <a:solidFill>
                  <a:srgbClr val="008080"/>
                </a:solidFill>
                <a:effectLst/>
                <a:latin typeface="Consolas" panose="020B0609020204030204" pitchFamily="49" charset="0"/>
              </a:rPr>
            </a:br>
            <a:r>
              <a:rPr kumimoji="0" lang="en-US" altLang="en-US" sz="900" b="1" i="0" u="none" strike="noStrike" cap="none" normalizeH="0" baseline="0" dirty="0" smtClean="0">
                <a:ln>
                  <a:noFill/>
                </a:ln>
                <a:solidFill>
                  <a:srgbClr val="008080"/>
                </a:solidFill>
                <a:effectLst/>
                <a:latin typeface="Consolas" panose="020B0609020204030204" pitchFamily="49" charset="0"/>
              </a:rPr>
              <a:t>    </a:t>
            </a:r>
            <a:r>
              <a:rPr kumimoji="0" lang="en-US" altLang="en-US" sz="900" b="0" i="1" u="none" strike="noStrike" cap="none" normalizeH="0" baseline="0" dirty="0" smtClean="0">
                <a:ln>
                  <a:noFill/>
                </a:ln>
                <a:solidFill>
                  <a:srgbClr val="808080"/>
                </a:solidFill>
                <a:effectLst/>
                <a:latin typeface="Consolas" panose="020B0609020204030204" pitchFamily="49" charset="0"/>
              </a:rPr>
              <a:t/>
            </a:r>
            <a:br>
              <a:rPr kumimoji="0" lang="en-US" altLang="en-US" sz="900" b="0" i="1" u="none" strike="noStrike" cap="none" normalizeH="0" baseline="0" dirty="0" smtClean="0">
                <a:ln>
                  <a:noFill/>
                </a:ln>
                <a:solidFill>
                  <a:srgbClr val="808080"/>
                </a:solidFill>
                <a:effectLst/>
                <a:latin typeface="Consolas" panose="020B0609020204030204" pitchFamily="49" charset="0"/>
              </a:rPr>
            </a:br>
            <a:r>
              <a:rPr kumimoji="0" lang="en-US" altLang="en-US" sz="900" b="0" i="1" u="none" strike="noStrike" cap="none" normalizeH="0" baseline="0" dirty="0" smtClean="0">
                <a:ln>
                  <a:noFill/>
                </a:ln>
                <a:solidFill>
                  <a:srgbClr val="808080"/>
                </a:solidFill>
                <a:effectLst/>
                <a:latin typeface="Consolas" panose="020B0609020204030204" pitchFamily="49" charset="0"/>
              </a:rPr>
              <a:t>    </a:t>
            </a:r>
            <a:r>
              <a:rPr kumimoji="0" lang="en-US" altLang="en-US" sz="900" b="1" i="0" u="none" strike="noStrike" cap="none" normalizeH="0" baseline="0" dirty="0" smtClean="0">
                <a:ln>
                  <a:noFill/>
                </a:ln>
                <a:solidFill>
                  <a:srgbClr val="000080"/>
                </a:solidFill>
                <a:effectLst/>
                <a:latin typeface="Consolas" panose="020B0609020204030204" pitchFamily="49" charset="0"/>
              </a:rPr>
              <a:t>return </a:t>
            </a:r>
            <a:r>
              <a:rPr kumimoji="0" lang="en-US" altLang="en-US" sz="900" b="1" i="0" u="none" strike="noStrike" cap="none" normalizeH="0" baseline="0" dirty="0" smtClean="0">
                <a:ln>
                  <a:noFill/>
                </a:ln>
                <a:solidFill>
                  <a:srgbClr val="008080"/>
                </a:solidFill>
                <a:effectLst/>
                <a:latin typeface="Consolas" panose="020B0609020204030204" pitchFamily="49" charset="0"/>
              </a:rPr>
              <a:t>'valid'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102435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691</TotalTime>
  <Words>2465</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Consolas</vt:lpstr>
      <vt:lpstr>Retrospect</vt:lpstr>
      <vt:lpstr>Process of extracting boreholes from tables</vt:lpstr>
      <vt:lpstr>1. Get files which contain tables </vt:lpstr>
      <vt:lpstr>2. Extract tables from source file </vt:lpstr>
      <vt:lpstr>3. Create lists of search terms </vt:lpstr>
      <vt:lpstr>4. Searching tables </vt:lpstr>
      <vt:lpstr>4.1 Column-wise extraction</vt:lpstr>
      <vt:lpstr>4.2 Key-wise extraction</vt:lpstr>
      <vt:lpstr>4.2.1 Search for value from key</vt:lpstr>
      <vt:lpstr>4.2.2. Value validation</vt:lpstr>
      <vt:lpstr>5. Formatting extraction result </vt:lpstr>
      <vt:lpstr>6. Saving data</vt:lpstr>
      <vt:lpstr>7. Working with the data</vt:lpstr>
    </vt:vector>
  </TitlesOfParts>
  <Company>Queensland Government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of extracting boreholes from tables</dc:title>
  <dc:creator>ANDRASZEK Anna</dc:creator>
  <cp:lastModifiedBy>ANDRASZEK Anna</cp:lastModifiedBy>
  <cp:revision>14</cp:revision>
  <dcterms:created xsi:type="dcterms:W3CDTF">2020-05-21T12:56:20Z</dcterms:created>
  <dcterms:modified xsi:type="dcterms:W3CDTF">2020-05-22T00:27:49Z</dcterms:modified>
</cp:coreProperties>
</file>