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8" r:id="rId6"/>
    <p:sldId id="257" r:id="rId7"/>
    <p:sldId id="259" r:id="rId8"/>
    <p:sldId id="260" r:id="rId9"/>
    <p:sldId id="271" r:id="rId10"/>
    <p:sldId id="261" r:id="rId11"/>
    <p:sldId id="270" r:id="rId12"/>
    <p:sldId id="275" r:id="rId13"/>
    <p:sldId id="262" r:id="rId14"/>
    <p:sldId id="283" r:id="rId15"/>
    <p:sldId id="276" r:id="rId16"/>
    <p:sldId id="264" r:id="rId17"/>
    <p:sldId id="268" r:id="rId18"/>
    <p:sldId id="285" r:id="rId19"/>
    <p:sldId id="277" r:id="rId20"/>
    <p:sldId id="269" r:id="rId21"/>
    <p:sldId id="284" r:id="rId22"/>
    <p:sldId id="278" r:id="rId23"/>
    <p:sldId id="272" r:id="rId24"/>
    <p:sldId id="279" r:id="rId25"/>
    <p:sldId id="273" r:id="rId26"/>
    <p:sldId id="280" r:id="rId27"/>
    <p:sldId id="274" r:id="rId28"/>
    <p:sldId id="286" r:id="rId29"/>
    <p:sldId id="281" r:id="rId30"/>
    <p:sldId id="282" r:id="rId31"/>
    <p:sldId id="263" r:id="rId32"/>
    <p:sldId id="287" r:id="rId33"/>
    <p:sldId id="266" r:id="rId34"/>
    <p:sldId id="26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13" autoAdjust="0"/>
    <p:restoredTop sz="94660"/>
  </p:normalViewPr>
  <p:slideViewPr>
    <p:cSldViewPr snapToGrid="0">
      <p:cViewPr>
        <p:scale>
          <a:sx n="86" d="100"/>
          <a:sy n="86" d="100"/>
        </p:scale>
        <p:origin x="9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4A8911-2B43-4548-AC3E-B023501F2D84}"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7CF49E-A47F-4C67-A725-0C7DC40B4E1A}"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26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A8911-2B43-4548-AC3E-B023501F2D84}"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7CF49E-A47F-4C67-A725-0C7DC40B4E1A}" type="slidenum">
              <a:rPr lang="en-AU" smtClean="0"/>
              <a:t>‹#›</a:t>
            </a:fld>
            <a:endParaRPr lang="en-AU"/>
          </a:p>
        </p:txBody>
      </p:sp>
    </p:spTree>
    <p:extLst>
      <p:ext uri="{BB962C8B-B14F-4D97-AF65-F5344CB8AC3E}">
        <p14:creationId xmlns:p14="http://schemas.microsoft.com/office/powerpoint/2010/main" val="418510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A8911-2B43-4548-AC3E-B023501F2D84}"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7CF49E-A47F-4C67-A725-0C7DC40B4E1A}" type="slidenum">
              <a:rPr lang="en-AU" smtClean="0"/>
              <a:t>‹#›</a:t>
            </a:fld>
            <a:endParaRPr lang="en-AU"/>
          </a:p>
        </p:txBody>
      </p:sp>
    </p:spTree>
    <p:extLst>
      <p:ext uri="{BB962C8B-B14F-4D97-AF65-F5344CB8AC3E}">
        <p14:creationId xmlns:p14="http://schemas.microsoft.com/office/powerpoint/2010/main" val="253233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A8911-2B43-4548-AC3E-B023501F2D84}"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7CF49E-A47F-4C67-A725-0C7DC40B4E1A}" type="slidenum">
              <a:rPr lang="en-AU" smtClean="0"/>
              <a:t>‹#›</a:t>
            </a:fld>
            <a:endParaRPr lang="en-AU"/>
          </a:p>
        </p:txBody>
      </p:sp>
    </p:spTree>
    <p:extLst>
      <p:ext uri="{BB962C8B-B14F-4D97-AF65-F5344CB8AC3E}">
        <p14:creationId xmlns:p14="http://schemas.microsoft.com/office/powerpoint/2010/main" val="357110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4A8911-2B43-4548-AC3E-B023501F2D84}"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7CF49E-A47F-4C67-A725-0C7DC40B4E1A}"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13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A8911-2B43-4548-AC3E-B023501F2D84}" type="datetimeFigureOut">
              <a:rPr lang="en-AU" smtClean="0"/>
              <a:t>18/05/2020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7CF49E-A47F-4C67-A725-0C7DC40B4E1A}" type="slidenum">
              <a:rPr lang="en-AU" smtClean="0"/>
              <a:t>‹#›</a:t>
            </a:fld>
            <a:endParaRPr lang="en-AU"/>
          </a:p>
        </p:txBody>
      </p:sp>
    </p:spTree>
    <p:extLst>
      <p:ext uri="{BB962C8B-B14F-4D97-AF65-F5344CB8AC3E}">
        <p14:creationId xmlns:p14="http://schemas.microsoft.com/office/powerpoint/2010/main" val="27399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A8911-2B43-4548-AC3E-B023501F2D84}" type="datetimeFigureOut">
              <a:rPr lang="en-AU" smtClean="0"/>
              <a:t>18/05/2020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67CF49E-A47F-4C67-A725-0C7DC40B4E1A}" type="slidenum">
              <a:rPr lang="en-AU" smtClean="0"/>
              <a:t>‹#›</a:t>
            </a:fld>
            <a:endParaRPr lang="en-AU"/>
          </a:p>
        </p:txBody>
      </p:sp>
    </p:spTree>
    <p:extLst>
      <p:ext uri="{BB962C8B-B14F-4D97-AF65-F5344CB8AC3E}">
        <p14:creationId xmlns:p14="http://schemas.microsoft.com/office/powerpoint/2010/main" val="356906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A8911-2B43-4548-AC3E-B023501F2D84}" type="datetimeFigureOut">
              <a:rPr lang="en-AU" smtClean="0"/>
              <a:t>18/05/2020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67CF49E-A47F-4C67-A725-0C7DC40B4E1A}" type="slidenum">
              <a:rPr lang="en-AU" smtClean="0"/>
              <a:t>‹#›</a:t>
            </a:fld>
            <a:endParaRPr lang="en-AU"/>
          </a:p>
        </p:txBody>
      </p:sp>
    </p:spTree>
    <p:extLst>
      <p:ext uri="{BB962C8B-B14F-4D97-AF65-F5344CB8AC3E}">
        <p14:creationId xmlns:p14="http://schemas.microsoft.com/office/powerpoint/2010/main" val="21818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4A8911-2B43-4548-AC3E-B023501F2D84}" type="datetimeFigureOut">
              <a:rPr lang="en-AU" smtClean="0"/>
              <a:t>18/05/2020</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167CF49E-A47F-4C67-A725-0C7DC40B4E1A}" type="slidenum">
              <a:rPr lang="en-AU" smtClean="0"/>
              <a:t>‹#›</a:t>
            </a:fld>
            <a:endParaRPr lang="en-AU"/>
          </a:p>
        </p:txBody>
      </p:sp>
    </p:spTree>
    <p:extLst>
      <p:ext uri="{BB962C8B-B14F-4D97-AF65-F5344CB8AC3E}">
        <p14:creationId xmlns:p14="http://schemas.microsoft.com/office/powerpoint/2010/main" val="194029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4A8911-2B43-4548-AC3E-B023501F2D84}" type="datetimeFigureOut">
              <a:rPr lang="en-AU" smtClean="0"/>
              <a:t>18/05/2020</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7CF49E-A47F-4C67-A725-0C7DC40B4E1A}" type="slidenum">
              <a:rPr lang="en-AU" smtClean="0"/>
              <a:t>‹#›</a:t>
            </a:fld>
            <a:endParaRPr lang="en-AU"/>
          </a:p>
        </p:txBody>
      </p:sp>
    </p:spTree>
    <p:extLst>
      <p:ext uri="{BB962C8B-B14F-4D97-AF65-F5344CB8AC3E}">
        <p14:creationId xmlns:p14="http://schemas.microsoft.com/office/powerpoint/2010/main" val="274877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4A8911-2B43-4548-AC3E-B023501F2D84}" type="datetimeFigureOut">
              <a:rPr lang="en-AU" smtClean="0"/>
              <a:t>18/05/2020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7CF49E-A47F-4C67-A725-0C7DC40B4E1A}" type="slidenum">
              <a:rPr lang="en-AU" smtClean="0"/>
              <a:t>‹#›</a:t>
            </a:fld>
            <a:endParaRPr lang="en-AU"/>
          </a:p>
        </p:txBody>
      </p:sp>
    </p:spTree>
    <p:extLst>
      <p:ext uri="{BB962C8B-B14F-4D97-AF65-F5344CB8AC3E}">
        <p14:creationId xmlns:p14="http://schemas.microsoft.com/office/powerpoint/2010/main" val="229440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4A8911-2B43-4548-AC3E-B023501F2D84}" type="datetimeFigureOut">
              <a:rPr lang="en-AU" smtClean="0"/>
              <a:t>18/05/2020</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7CF49E-A47F-4C67-A725-0C7DC40B4E1A}"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5271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Report </a:t>
            </a:r>
            <a:r>
              <a:rPr lang="en-AU" dirty="0" err="1" smtClean="0"/>
              <a:t>segmenter</a:t>
            </a:r>
            <a:r>
              <a:rPr lang="en-AU" dirty="0" smtClean="0"/>
              <a:t>/Bookmarker: inner workings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718171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Dataset: TOC page identification</a:t>
            </a:r>
            <a:endParaRPr lang="en-AU" dirty="0"/>
          </a:p>
        </p:txBody>
      </p:sp>
      <p:sp>
        <p:nvSpPr>
          <p:cNvPr id="3" name="Content Placeholder 2"/>
          <p:cNvSpPr>
            <a:spLocks noGrp="1"/>
          </p:cNvSpPr>
          <p:nvPr>
            <p:ph idx="1"/>
          </p:nvPr>
        </p:nvSpPr>
        <p:spPr>
          <a:xfrm>
            <a:off x="4479809" y="594359"/>
            <a:ext cx="6492240" cy="5257800"/>
          </a:xfrm>
        </p:spPr>
        <p:txBody>
          <a:bodyPr/>
          <a:lstStyle/>
          <a:p>
            <a:r>
              <a:rPr lang="en-AU" dirty="0" smtClean="0"/>
              <a:t>Include legacy and expansion1, talk about why you changed it </a:t>
            </a:r>
          </a:p>
          <a:p>
            <a:r>
              <a:rPr lang="en-AU" dirty="0" smtClean="0"/>
              <a:t>But legacy may work better overall</a:t>
            </a:r>
            <a:endParaRPr lang="en-AU" dirty="0"/>
          </a:p>
        </p:txBody>
      </p:sp>
      <p:sp>
        <p:nvSpPr>
          <p:cNvPr id="6" name="Text Placeholder 5"/>
          <p:cNvSpPr>
            <a:spLocks noGrp="1"/>
          </p:cNvSpPr>
          <p:nvPr>
            <p:ph type="body" sz="half" idx="2"/>
          </p:nvPr>
        </p:nvSpPr>
        <p:spPr/>
        <p:txBody>
          <a:bodyPr/>
          <a:lstStyle/>
          <a:p>
            <a:r>
              <a:rPr lang="en-AU" dirty="0" smtClean="0"/>
              <a:t>Production version </a:t>
            </a:r>
            <a:r>
              <a:rPr lang="en-AU" dirty="0"/>
              <a:t>and expansion1 </a:t>
            </a:r>
            <a:r>
              <a:rPr lang="en-AU" dirty="0" smtClean="0"/>
              <a:t>version</a:t>
            </a:r>
            <a:endParaRPr lang="en-AU" dirty="0"/>
          </a:p>
        </p:txBody>
      </p:sp>
      <p:pic>
        <p:nvPicPr>
          <p:cNvPr id="4" name="Picture 3"/>
          <p:cNvPicPr>
            <a:picLocks noChangeAspect="1"/>
          </p:cNvPicPr>
          <p:nvPr/>
        </p:nvPicPr>
        <p:blipFill>
          <a:blip r:embed="rId2"/>
          <a:stretch>
            <a:fillRect/>
          </a:stretch>
        </p:blipFill>
        <p:spPr>
          <a:xfrm>
            <a:off x="3940401" y="0"/>
            <a:ext cx="7031648" cy="5410233"/>
          </a:xfrm>
          <a:prstGeom prst="rect">
            <a:avLst/>
          </a:prstGeom>
        </p:spPr>
      </p:pic>
      <p:pic>
        <p:nvPicPr>
          <p:cNvPr id="5" name="Picture 4"/>
          <p:cNvPicPr>
            <a:picLocks noChangeAspect="1"/>
          </p:cNvPicPr>
          <p:nvPr/>
        </p:nvPicPr>
        <p:blipFill>
          <a:blip r:embed="rId3"/>
          <a:stretch>
            <a:fillRect/>
          </a:stretch>
        </p:blipFill>
        <p:spPr>
          <a:xfrm>
            <a:off x="5178687" y="2926080"/>
            <a:ext cx="6481396" cy="3625294"/>
          </a:xfrm>
          <a:prstGeom prst="rect">
            <a:avLst/>
          </a:prstGeom>
        </p:spPr>
      </p:pic>
    </p:spTree>
    <p:extLst>
      <p:ext uri="{BB962C8B-B14F-4D97-AF65-F5344CB8AC3E}">
        <p14:creationId xmlns:p14="http://schemas.microsoft.com/office/powerpoint/2010/main" val="1800638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4014504765"/>
              </p:ext>
            </p:extLst>
          </p:nvPr>
        </p:nvGraphicFramePr>
        <p:xfrm>
          <a:off x="576213" y="951989"/>
          <a:ext cx="10141529" cy="4416550"/>
        </p:xfrm>
        <a:graphic>
          <a:graphicData uri="http://schemas.openxmlformats.org/drawingml/2006/table">
            <a:tbl>
              <a:tblPr/>
              <a:tblGrid>
                <a:gridCol w="465534">
                  <a:extLst>
                    <a:ext uri="{9D8B030D-6E8A-4147-A177-3AD203B41FA5}">
                      <a16:colId xmlns:a16="http://schemas.microsoft.com/office/drawing/2014/main" val="999884971"/>
                    </a:ext>
                  </a:extLst>
                </a:gridCol>
                <a:gridCol w="1288452">
                  <a:extLst>
                    <a:ext uri="{9D8B030D-6E8A-4147-A177-3AD203B41FA5}">
                      <a16:colId xmlns:a16="http://schemas.microsoft.com/office/drawing/2014/main" val="160092391"/>
                    </a:ext>
                  </a:extLst>
                </a:gridCol>
                <a:gridCol w="1955265">
                  <a:extLst>
                    <a:ext uri="{9D8B030D-6E8A-4147-A177-3AD203B41FA5}">
                      <a16:colId xmlns:a16="http://schemas.microsoft.com/office/drawing/2014/main" val="154465319"/>
                    </a:ext>
                  </a:extLst>
                </a:gridCol>
                <a:gridCol w="1396425">
                  <a:extLst>
                    <a:ext uri="{9D8B030D-6E8A-4147-A177-3AD203B41FA5}">
                      <a16:colId xmlns:a16="http://schemas.microsoft.com/office/drawing/2014/main" val="843938535"/>
                    </a:ext>
                  </a:extLst>
                </a:gridCol>
                <a:gridCol w="2941044">
                  <a:extLst>
                    <a:ext uri="{9D8B030D-6E8A-4147-A177-3AD203B41FA5}">
                      <a16:colId xmlns:a16="http://schemas.microsoft.com/office/drawing/2014/main" val="3702057908"/>
                    </a:ext>
                  </a:extLst>
                </a:gridCol>
                <a:gridCol w="2094809">
                  <a:extLst>
                    <a:ext uri="{9D8B030D-6E8A-4147-A177-3AD203B41FA5}">
                      <a16:colId xmlns:a16="http://schemas.microsoft.com/office/drawing/2014/main" val="2380168835"/>
                    </a:ext>
                  </a:extLst>
                </a:gridCol>
              </a:tblGrid>
              <a:tr h="248496">
                <a:tc>
                  <a:txBody>
                    <a:bodyPr/>
                    <a:lstStyle/>
                    <a:p>
                      <a:pPr marL="0" marR="0" fontAlgn="t">
                        <a:spcBef>
                          <a:spcPts val="0"/>
                        </a:spcBef>
                        <a:spcAft>
                          <a:spcPts val="0"/>
                        </a:spcAft>
                      </a:pPr>
                      <a:r>
                        <a:rPr lang="en-AU" sz="1050">
                          <a:effectLst/>
                          <a:latin typeface="Calibri" panose="020F0502020204030204" pitchFamily="34" charset="0"/>
                        </a:rPr>
                        <a:t>Name</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Include columns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Model details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Notes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Issues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effectLst/>
                          <a:latin typeface="Calibri" panose="020F0502020204030204" pitchFamily="34" charset="0"/>
                        </a:rPr>
                        <a:t>Improvements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06710192"/>
                  </a:ext>
                </a:extLst>
              </a:tr>
              <a:tr h="3308864">
                <a:tc>
                  <a:txBody>
                    <a:bodyPr/>
                    <a:lstStyle/>
                    <a:p>
                      <a:pPr marL="0" marR="0" fontAlgn="t">
                        <a:spcBef>
                          <a:spcPts val="0"/>
                        </a:spcBef>
                        <a:spcAft>
                          <a:spcPts val="0"/>
                        </a:spcAft>
                      </a:pPr>
                      <a:r>
                        <a:rPr lang="en-AU" sz="1050" dirty="0">
                          <a:effectLst/>
                          <a:latin typeface="Calibri" panose="020F0502020204030204" pitchFamily="34" charset="0"/>
                        </a:rPr>
                        <a:t>TOC classification</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dirty="0">
                          <a:solidFill>
                            <a:srgbClr val="000000"/>
                          </a:solidFill>
                          <a:effectLst/>
                          <a:latin typeface="Consolas" panose="020B0609020204030204" pitchFamily="49" charset="0"/>
                        </a:rPr>
                        <a:t>[</a:t>
                      </a:r>
                      <a:r>
                        <a:rPr lang="en-AU" sz="1000" b="1" dirty="0">
                          <a:solidFill>
                            <a:srgbClr val="008080"/>
                          </a:solidFill>
                          <a:effectLst/>
                          <a:latin typeface="Consolas" panose="020B0609020204030204" pitchFamily="49" charset="0"/>
                        </a:rPr>
                        <a:t>'PageNum'</a:t>
                      </a:r>
                      <a:r>
                        <a:rPr lang="en-AU" sz="1000" dirty="0">
                          <a:solidFill>
                            <a:srgbClr val="000000"/>
                          </a:solidFill>
                          <a:effectLst/>
                          <a:latin typeface="Consolas" panose="020B0609020204030204" pitchFamily="49" charset="0"/>
                        </a:rPr>
                        <a:t>,</a:t>
                      </a:r>
                      <a:r>
                        <a:rPr lang="en-AU" sz="1000" b="1" dirty="0">
                          <a:solidFill>
                            <a:srgbClr val="008080"/>
                          </a:solidFill>
                          <a:effectLst/>
                          <a:latin typeface="Consolas" panose="020B0609020204030204" pitchFamily="49" charset="0"/>
                        </a:rPr>
                        <a:t>'NumChildren'</a:t>
                      </a:r>
                      <a:r>
                        <a:rPr lang="en-AU" sz="1000" dirty="0">
                          <a:solidFill>
                            <a:srgbClr val="000000"/>
                          </a:solidFill>
                          <a:effectLst/>
                          <a:latin typeface="Consolas" panose="020B0609020204030204" pitchFamily="49" charset="0"/>
                        </a:rPr>
                        <a:t>,</a:t>
                      </a:r>
                      <a:r>
                        <a:rPr lang="en-AU" sz="1000" b="1" dirty="0">
                          <a:solidFill>
                            <a:srgbClr val="008080"/>
                          </a:solidFill>
                          <a:effectLst/>
                          <a:latin typeface="Consolas" panose="020B0609020204030204" pitchFamily="49" charset="0"/>
                        </a:rPr>
                        <a:t>'ContainsTOCPhrase'</a:t>
                      </a:r>
                      <a:r>
                        <a:rPr lang="en-AU" sz="1000" dirty="0">
                          <a:solidFill>
                            <a:srgbClr val="000000"/>
                          </a:solidFill>
                          <a:effectLst/>
                          <a:latin typeface="Consolas" panose="020B0609020204030204" pitchFamily="49" charset="0"/>
                        </a:rPr>
                        <a:t>,</a:t>
                      </a:r>
                      <a:r>
                        <a:rPr lang="en-AU" sz="1000" b="1" dirty="0">
                          <a:solidFill>
                            <a:srgbClr val="008080"/>
                          </a:solidFill>
                          <a:effectLst/>
                          <a:latin typeface="Consolas" panose="020B0609020204030204" pitchFamily="49" charset="0"/>
                        </a:rPr>
                        <a:t>'ContainsContentsWord'</a:t>
                      </a:r>
                      <a:r>
                        <a:rPr lang="en-AU" sz="1000" dirty="0">
                          <a:solidFill>
                            <a:srgbClr val="000000"/>
                          </a:solidFill>
                          <a:effectLst/>
                          <a:latin typeface="Consolas" panose="020B0609020204030204" pitchFamily="49" charset="0"/>
                        </a:rPr>
                        <a:t>,</a:t>
                      </a:r>
                      <a:r>
                        <a:rPr lang="en-AU" sz="1000" b="1" dirty="0">
                          <a:solidFill>
                            <a:srgbClr val="008080"/>
                          </a:solidFill>
                          <a:effectLst/>
                          <a:latin typeface="Consolas" panose="020B0609020204030204" pitchFamily="49" charset="0"/>
                        </a:rPr>
                        <a:t>'ContainsListOf'</a:t>
                      </a:r>
                      <a:r>
                        <a:rPr lang="en-AU" sz="1000" dirty="0">
                          <a:solidFill>
                            <a:srgbClr val="000000"/>
                          </a:solidFill>
                          <a:effectLst/>
                          <a:latin typeface="Consolas" panose="020B0609020204030204" pitchFamily="49" charset="0"/>
                        </a:rPr>
                        <a:t>,</a:t>
                      </a:r>
                      <a:r>
                        <a:rPr lang="en-AU" sz="1000" b="1" dirty="0">
                          <a:solidFill>
                            <a:srgbClr val="008080"/>
                          </a:solidFill>
                          <a:effectLst/>
                          <a:latin typeface="Consolas" panose="020B0609020204030204" pitchFamily="49" charset="0"/>
                        </a:rPr>
                        <a:t>'PrevPageTOC'</a:t>
                      </a:r>
                      <a:r>
                        <a:rPr lang="en-AU" sz="1000" dirty="0">
                          <a:solidFill>
                            <a:srgbClr val="000000"/>
                          </a:solidFill>
                          <a:effectLst/>
                          <a:latin typeface="Consolas" panose="020B0609020204030204" pitchFamily="49" charset="0"/>
                        </a:rPr>
                        <a:t>]</a:t>
                      </a:r>
                      <a:endParaRPr lang="en-AU" sz="10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dirty="0" err="1">
                          <a:solidFill>
                            <a:srgbClr val="000000"/>
                          </a:solidFill>
                          <a:effectLst/>
                          <a:latin typeface="Consolas" panose="020B0609020204030204" pitchFamily="49" charset="0"/>
                        </a:rPr>
                        <a:t>tree.DecisionTreeClassifier</a:t>
                      </a:r>
                      <a:r>
                        <a:rPr lang="en-AU" sz="1000" dirty="0">
                          <a:solidFill>
                            <a:srgbClr val="000000"/>
                          </a:solidFill>
                          <a:effectLst/>
                          <a:latin typeface="Consolas" panose="020B0609020204030204" pitchFamily="49" charset="0"/>
                        </a:rPr>
                        <a:t>()</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effectLst/>
                          <a:latin typeface="Calibri" panose="020F0502020204030204" pitchFamily="34" charset="0"/>
                        </a:rPr>
                        <a:t>Could return multiple TOC pages, but currently in </a:t>
                      </a:r>
                      <a:r>
                        <a:rPr lang="en-AU" sz="1050" dirty="0" err="1">
                          <a:effectLst/>
                          <a:latin typeface="Calibri" panose="020F0502020204030204" pitchFamily="34" charset="0"/>
                        </a:rPr>
                        <a:t>search_report</a:t>
                      </a:r>
                      <a:r>
                        <a:rPr lang="en-AU" sz="1050" dirty="0">
                          <a:effectLst/>
                          <a:latin typeface="Calibri" panose="020F0502020204030204" pitchFamily="34" charset="0"/>
                        </a:rPr>
                        <a:t> only choose the one with the highest </a:t>
                      </a:r>
                      <a:r>
                        <a:rPr lang="en-AU" sz="1050" dirty="0" err="1">
                          <a:effectLst/>
                          <a:latin typeface="Calibri" panose="020F0502020204030204" pitchFamily="34" charset="0"/>
                        </a:rPr>
                        <a:t>proba</a:t>
                      </a:r>
                      <a:r>
                        <a:rPr lang="en-AU" sz="1050" dirty="0">
                          <a:effectLst/>
                          <a:latin typeface="Calibri" panose="020F0502020204030204" pitchFamily="34" charset="0"/>
                        </a:rPr>
                        <a:t>.</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err="1">
                          <a:effectLst/>
                          <a:latin typeface="Calibri" panose="020F0502020204030204" pitchFamily="34" charset="0"/>
                        </a:rPr>
                        <a:t>PrevPageTOC</a:t>
                      </a:r>
                      <a:r>
                        <a:rPr lang="en-AU" sz="1050" dirty="0">
                          <a:effectLst/>
                          <a:latin typeface="Calibri" panose="020F0502020204030204" pitchFamily="34" charset="0"/>
                        </a:rPr>
                        <a:t> attribute, introduced to help find second pages of TOCs that didn't necessarily have the right phrases on them, makes the training and prediction processes longer and more difficult as samples have to be processed on a one by one and sequential basis.</a:t>
                      </a:r>
                    </a:p>
                    <a:p>
                      <a:pPr marL="0" marR="0" fontAlgn="t">
                        <a:spcBef>
                          <a:spcPts val="0"/>
                        </a:spcBef>
                        <a:spcAft>
                          <a:spcPts val="0"/>
                        </a:spcAft>
                      </a:pPr>
                      <a:r>
                        <a:rPr lang="en-AU" sz="1050" dirty="0">
                          <a:effectLst/>
                          <a:latin typeface="Calibri" panose="020F0502020204030204" pitchFamily="34" charset="0"/>
                        </a:rPr>
                        <a:t> </a:t>
                      </a:r>
                    </a:p>
                    <a:p>
                      <a:pPr marL="0" marR="0" fontAlgn="t">
                        <a:spcBef>
                          <a:spcPts val="0"/>
                        </a:spcBef>
                        <a:spcAft>
                          <a:spcPts val="0"/>
                        </a:spcAft>
                      </a:pPr>
                      <a:r>
                        <a:rPr lang="en-AU" sz="1050" dirty="0" err="1">
                          <a:effectLst/>
                          <a:latin typeface="Calibri" panose="020F0502020204030204" pitchFamily="34" charset="0"/>
                        </a:rPr>
                        <a:t>ListOf</a:t>
                      </a:r>
                      <a:r>
                        <a:rPr lang="en-AU" sz="1050" dirty="0">
                          <a:effectLst/>
                          <a:latin typeface="Calibri" panose="020F0502020204030204" pitchFamily="34" charset="0"/>
                        </a:rPr>
                        <a:t> attribute was added at the same time, to help find pages typically coming after the TOC which would list figures, tables, appendices. This type of page is classified as a 2 in comparison to TOC's 1. It was added as it was thought these lists could be useful in the same way, but they should be differentiated from TOCs. </a:t>
                      </a:r>
                    </a:p>
                    <a:p>
                      <a:pPr marL="342900" rtl="0" fontAlgn="ctr">
                        <a:spcBef>
                          <a:spcPts val="0"/>
                        </a:spcBef>
                        <a:spcAft>
                          <a:spcPts val="0"/>
                        </a:spcAft>
                        <a:buFont typeface="Arial" panose="020B0604020202020204" pitchFamily="34" charset="0"/>
                        <a:buChar char="•"/>
                      </a:pPr>
                      <a:r>
                        <a:rPr lang="en-AU" sz="1050" dirty="0">
                          <a:effectLst/>
                          <a:latin typeface="Calibri" panose="020F0502020204030204" pitchFamily="34" charset="0"/>
                        </a:rPr>
                        <a:t>Issue: sometimes the TOC contains a </a:t>
                      </a:r>
                      <a:r>
                        <a:rPr lang="en-AU" sz="1050" dirty="0" err="1">
                          <a:effectLst/>
                          <a:latin typeface="Calibri" panose="020F0502020204030204" pitchFamily="34" charset="0"/>
                        </a:rPr>
                        <a:t>ListOf</a:t>
                      </a:r>
                      <a:r>
                        <a:rPr lang="en-AU" sz="1050" dirty="0">
                          <a:effectLst/>
                          <a:latin typeface="Calibri" panose="020F0502020204030204" pitchFamily="34" charset="0"/>
                        </a:rPr>
                        <a:t> section. This is usually classed as a TOC as that type is more important. </a:t>
                      </a:r>
                      <a:endParaRPr lang="en-AU" sz="1100" dirty="0">
                        <a:effectLst/>
                      </a:endParaRPr>
                    </a:p>
                    <a:p>
                      <a:pPr marL="0" marR="0" fontAlgn="t">
                        <a:spcBef>
                          <a:spcPts val="0"/>
                        </a:spcBef>
                        <a:spcAft>
                          <a:spcPts val="0"/>
                        </a:spcAft>
                      </a:pPr>
                      <a:r>
                        <a:rPr lang="en-AU" sz="1050" dirty="0">
                          <a:effectLst/>
                          <a:latin typeface="Calibri" panose="020F0502020204030204" pitchFamily="34" charset="0"/>
                        </a:rPr>
                        <a:t> </a:t>
                      </a:r>
                    </a:p>
                    <a:p>
                      <a:pPr marL="0" marR="0" fontAlgn="t">
                        <a:spcBef>
                          <a:spcPts val="0"/>
                        </a:spcBef>
                        <a:spcAft>
                          <a:spcPts val="0"/>
                        </a:spcAft>
                      </a:pPr>
                      <a:r>
                        <a:rPr lang="en-AU" sz="1050" dirty="0">
                          <a:effectLst/>
                          <a:latin typeface="Calibri" panose="020F0502020204030204" pitchFamily="34" charset="0"/>
                        </a:rPr>
                        <a:t>Decision tree in production set is very simple. This leads to the title page sometimes being classed as a TOC when it </a:t>
                      </a:r>
                      <a:r>
                        <a:rPr lang="en-AU" sz="1050" dirty="0" err="1">
                          <a:effectLst/>
                          <a:latin typeface="Calibri" panose="020F0502020204030204" pitchFamily="34" charset="0"/>
                        </a:rPr>
                        <a:t>ContainsContentsWord</a:t>
                      </a:r>
                      <a:endParaRPr lang="en-AU" sz="1050" dirty="0">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AU" sz="1050" dirty="0">
                          <a:effectLst/>
                          <a:latin typeface="Calibri" panose="020F0502020204030204" pitchFamily="34" charset="0"/>
                        </a:rPr>
                        <a:t>Expansion1 model partially retains this issue: in 30320, the title and toc page have </a:t>
                      </a:r>
                      <a:r>
                        <a:rPr lang="en-AU" sz="1050" dirty="0" err="1">
                          <a:effectLst/>
                          <a:latin typeface="Calibri" panose="020F0502020204030204" pitchFamily="34" charset="0"/>
                        </a:rPr>
                        <a:t>proba</a:t>
                      </a:r>
                      <a:r>
                        <a:rPr lang="en-AU" sz="1050" dirty="0">
                          <a:effectLst/>
                          <a:latin typeface="Calibri" panose="020F0502020204030204" pitchFamily="34" charset="0"/>
                        </a:rPr>
                        <a:t> of 0.96 and 0.98 to be TOC, making the true result win by a very small margin. </a:t>
                      </a:r>
                      <a:endParaRPr lang="en-AU" sz="1100" dirty="0">
                        <a:effectLst/>
                      </a:endParaRPr>
                    </a:p>
                    <a:p>
                      <a:pPr marL="0" marR="0" fontAlgn="t">
                        <a:spcBef>
                          <a:spcPts val="0"/>
                        </a:spcBef>
                        <a:spcAft>
                          <a:spcPts val="0"/>
                        </a:spcAft>
                      </a:pPr>
                      <a:endParaRPr lang="en-AU" sz="1050" dirty="0">
                        <a:effectLst/>
                        <a:latin typeface="Calibri" panose="020F0502020204030204" pitchFamily="34"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effectLst/>
                          <a:latin typeface="Calibri" panose="020F0502020204030204" pitchFamily="34" charset="0"/>
                        </a:rPr>
                        <a:t>Would be good for the tree to have a rule such that a page has to be above 1 to be a TOC. Expansion1 model may develop this.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18887083"/>
                  </a:ext>
                </a:extLst>
              </a:tr>
            </a:tbl>
          </a:graphicData>
        </a:graphic>
      </p:graphicFrame>
    </p:spTree>
    <p:extLst>
      <p:ext uri="{BB962C8B-B14F-4D97-AF65-F5344CB8AC3E}">
        <p14:creationId xmlns:p14="http://schemas.microsoft.com/office/powerpoint/2010/main" val="2541678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Heading Identification (TOC)</a:t>
            </a:r>
            <a:endParaRPr lang="en-AU" dirty="0"/>
          </a:p>
        </p:txBody>
      </p:sp>
      <p:sp>
        <p:nvSpPr>
          <p:cNvPr id="5" name="Content Placeholder 4"/>
          <p:cNvSpPr>
            <a:spLocks noGrp="1"/>
          </p:cNvSpPr>
          <p:nvPr>
            <p:ph idx="1"/>
          </p:nvPr>
        </p:nvSpPr>
        <p:spPr/>
        <p:txBody>
          <a:bodyPr>
            <a:normAutofit fontScale="92500" lnSpcReduction="10000"/>
          </a:bodyPr>
          <a:lstStyle/>
          <a:p>
            <a:r>
              <a:rPr lang="en-AU" dirty="0" smtClean="0"/>
              <a:t>- Goal: Identify lines on the table of contents page that describe section headings and subheadings.</a:t>
            </a:r>
          </a:p>
          <a:p>
            <a:r>
              <a:rPr lang="en-AU" dirty="0" smtClean="0"/>
              <a:t>- Why? Knowing the headings that appear in the document will make finding them in the text much more reliable, as it’s clear what they’re going to be.</a:t>
            </a:r>
          </a:p>
          <a:p>
            <a:r>
              <a:rPr lang="en-AU" dirty="0" smtClean="0"/>
              <a:t>- Method: Neural Network with LSTM layer*</a:t>
            </a:r>
          </a:p>
          <a:p>
            <a:pPr lvl="1"/>
            <a:r>
              <a:rPr lang="en-AU" dirty="0" smtClean="0"/>
              <a:t>Features: Line Text</a:t>
            </a:r>
          </a:p>
          <a:p>
            <a:pPr lvl="1"/>
            <a:r>
              <a:rPr lang="en-AU" dirty="0" smtClean="0"/>
              <a:t>Additional features in </a:t>
            </a:r>
            <a:r>
              <a:rPr lang="en-AU" dirty="0"/>
              <a:t>expansion1</a:t>
            </a:r>
            <a:r>
              <a:rPr lang="en-AU" dirty="0" smtClean="0"/>
              <a:t> version: Left, Top attributes of line</a:t>
            </a:r>
          </a:p>
          <a:p>
            <a:endParaRPr lang="en-AU" dirty="0"/>
          </a:p>
          <a:p>
            <a:endParaRPr lang="en-AU" dirty="0" smtClean="0"/>
          </a:p>
          <a:p>
            <a:endParaRPr lang="en-AU" dirty="0"/>
          </a:p>
          <a:p>
            <a:endParaRPr lang="en-AU" dirty="0" smtClean="0"/>
          </a:p>
          <a:p>
            <a:r>
              <a:rPr lang="en-AU" dirty="0" smtClean="0"/>
              <a:t>* May or may not be being used appropriately – not the most experienced with LSTMs</a:t>
            </a:r>
            <a:endParaRPr lang="en-AU" dirty="0"/>
          </a:p>
        </p:txBody>
      </p:sp>
    </p:spTree>
    <p:extLst>
      <p:ext uri="{BB962C8B-B14F-4D97-AF65-F5344CB8AC3E}">
        <p14:creationId xmlns:p14="http://schemas.microsoft.com/office/powerpoint/2010/main" val="4285589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Dataset: Heading Identification in Table of Contents</a:t>
            </a:r>
            <a:endParaRPr lang="en-AU" dirty="0"/>
          </a:p>
        </p:txBody>
      </p:sp>
      <p:sp>
        <p:nvSpPr>
          <p:cNvPr id="7" name="Content Placeholder 6"/>
          <p:cNvSpPr>
            <a:spLocks noGrp="1"/>
          </p:cNvSpPr>
          <p:nvPr>
            <p:ph idx="1"/>
          </p:nvPr>
        </p:nvSpPr>
        <p:spPr/>
        <p:txBody>
          <a:bodyPr/>
          <a:lstStyle/>
          <a:p>
            <a:endParaRPr lang="en-AU" dirty="0"/>
          </a:p>
        </p:txBody>
      </p:sp>
      <p:sp>
        <p:nvSpPr>
          <p:cNvPr id="8" name="Text Placeholder 7"/>
          <p:cNvSpPr>
            <a:spLocks noGrp="1"/>
          </p:cNvSpPr>
          <p:nvPr>
            <p:ph type="body" sz="half" idx="2"/>
          </p:nvPr>
        </p:nvSpPr>
        <p:spPr/>
        <p:txBody>
          <a:bodyPr/>
          <a:lstStyle/>
          <a:p>
            <a:r>
              <a:rPr lang="en-AU" dirty="0" smtClean="0"/>
              <a:t>Production version</a:t>
            </a:r>
            <a:endParaRPr lang="en-AU" dirty="0"/>
          </a:p>
        </p:txBody>
      </p:sp>
      <p:pic>
        <p:nvPicPr>
          <p:cNvPr id="4" name="Picture 3"/>
          <p:cNvPicPr>
            <a:picLocks noChangeAspect="1"/>
          </p:cNvPicPr>
          <p:nvPr/>
        </p:nvPicPr>
        <p:blipFill>
          <a:blip r:embed="rId2"/>
          <a:stretch>
            <a:fillRect/>
          </a:stretch>
        </p:blipFill>
        <p:spPr>
          <a:xfrm>
            <a:off x="4800600" y="731520"/>
            <a:ext cx="5941082" cy="5257800"/>
          </a:xfrm>
          <a:prstGeom prst="rect">
            <a:avLst/>
          </a:prstGeom>
        </p:spPr>
      </p:pic>
    </p:spTree>
    <p:extLst>
      <p:ext uri="{BB962C8B-B14F-4D97-AF65-F5344CB8AC3E}">
        <p14:creationId xmlns:p14="http://schemas.microsoft.com/office/powerpoint/2010/main" val="4018956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pPr marL="285750" indent="-285750">
              <a:buFontTx/>
              <a:buChar char="-"/>
            </a:pPr>
            <a:r>
              <a:rPr lang="en-AU" dirty="0" smtClean="0"/>
              <a:t>Expansion1 version</a:t>
            </a:r>
          </a:p>
          <a:p>
            <a:pPr marL="285750" indent="-285750">
              <a:buFontTx/>
              <a:buChar char="-"/>
            </a:pPr>
            <a:r>
              <a:rPr lang="en-AU" dirty="0" smtClean="0"/>
              <a:t>Added Left, Top attributes</a:t>
            </a:r>
          </a:p>
          <a:p>
            <a:pPr marL="285750" indent="-285750">
              <a:buFontTx/>
              <a:buChar char="-"/>
            </a:pPr>
            <a:endParaRPr lang="en-AU" dirty="0"/>
          </a:p>
        </p:txBody>
      </p:sp>
      <p:pic>
        <p:nvPicPr>
          <p:cNvPr id="4" name="Picture 3"/>
          <p:cNvPicPr>
            <a:picLocks noChangeAspect="1"/>
          </p:cNvPicPr>
          <p:nvPr/>
        </p:nvPicPr>
        <p:blipFill>
          <a:blip r:embed="rId2"/>
          <a:stretch>
            <a:fillRect/>
          </a:stretch>
        </p:blipFill>
        <p:spPr>
          <a:xfrm>
            <a:off x="190651" y="457280"/>
            <a:ext cx="11926522" cy="4470450"/>
          </a:xfrm>
          <a:prstGeom prst="rect">
            <a:avLst/>
          </a:prstGeom>
        </p:spPr>
      </p:pic>
      <p:sp>
        <p:nvSpPr>
          <p:cNvPr id="8" name="Title 1"/>
          <p:cNvSpPr>
            <a:spLocks noGrp="1"/>
          </p:cNvSpPr>
          <p:nvPr>
            <p:ph type="title"/>
          </p:nvPr>
        </p:nvSpPr>
        <p:spPr/>
        <p:txBody>
          <a:bodyPr>
            <a:normAutofit/>
          </a:bodyPr>
          <a:lstStyle/>
          <a:p>
            <a:r>
              <a:rPr lang="en-AU" dirty="0" smtClean="0"/>
              <a:t>Dataset: Heading Identification in Table of Contents</a:t>
            </a:r>
            <a:endParaRPr lang="en-AU" dirty="0"/>
          </a:p>
        </p:txBody>
      </p:sp>
    </p:spTree>
    <p:extLst>
      <p:ext uri="{BB962C8B-B14F-4D97-AF65-F5344CB8AC3E}">
        <p14:creationId xmlns:p14="http://schemas.microsoft.com/office/powerpoint/2010/main" val="4022693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31711881"/>
              </p:ext>
            </p:extLst>
          </p:nvPr>
        </p:nvGraphicFramePr>
        <p:xfrm>
          <a:off x="683557" y="0"/>
          <a:ext cx="9659389" cy="6324774"/>
        </p:xfrm>
        <a:graphic>
          <a:graphicData uri="http://schemas.openxmlformats.org/drawingml/2006/table">
            <a:tbl>
              <a:tblPr/>
              <a:tblGrid>
                <a:gridCol w="443402">
                  <a:extLst>
                    <a:ext uri="{9D8B030D-6E8A-4147-A177-3AD203B41FA5}">
                      <a16:colId xmlns:a16="http://schemas.microsoft.com/office/drawing/2014/main" val="484461854"/>
                    </a:ext>
                  </a:extLst>
                </a:gridCol>
                <a:gridCol w="1052890">
                  <a:extLst>
                    <a:ext uri="{9D8B030D-6E8A-4147-A177-3AD203B41FA5}">
                      <a16:colId xmlns:a16="http://schemas.microsoft.com/office/drawing/2014/main" val="3595234800"/>
                    </a:ext>
                  </a:extLst>
                </a:gridCol>
                <a:gridCol w="3275530">
                  <a:extLst>
                    <a:ext uri="{9D8B030D-6E8A-4147-A177-3AD203B41FA5}">
                      <a16:colId xmlns:a16="http://schemas.microsoft.com/office/drawing/2014/main" val="1230795785"/>
                    </a:ext>
                  </a:extLst>
                </a:gridCol>
                <a:gridCol w="515734">
                  <a:extLst>
                    <a:ext uri="{9D8B030D-6E8A-4147-A177-3AD203B41FA5}">
                      <a16:colId xmlns:a16="http://schemas.microsoft.com/office/drawing/2014/main" val="3379112060"/>
                    </a:ext>
                  </a:extLst>
                </a:gridCol>
                <a:gridCol w="2035958">
                  <a:extLst>
                    <a:ext uri="{9D8B030D-6E8A-4147-A177-3AD203B41FA5}">
                      <a16:colId xmlns:a16="http://schemas.microsoft.com/office/drawing/2014/main" val="1215008020"/>
                    </a:ext>
                  </a:extLst>
                </a:gridCol>
                <a:gridCol w="2335875">
                  <a:extLst>
                    <a:ext uri="{9D8B030D-6E8A-4147-A177-3AD203B41FA5}">
                      <a16:colId xmlns:a16="http://schemas.microsoft.com/office/drawing/2014/main" val="1704087794"/>
                    </a:ext>
                  </a:extLst>
                </a:gridCol>
              </a:tblGrid>
              <a:tr h="282200">
                <a:tc>
                  <a:txBody>
                    <a:bodyPr/>
                    <a:lstStyle/>
                    <a:p>
                      <a:pPr marL="0" marR="0" fontAlgn="t">
                        <a:spcBef>
                          <a:spcPts val="0"/>
                        </a:spcBef>
                        <a:spcAft>
                          <a:spcPts val="0"/>
                        </a:spcAft>
                      </a:pPr>
                      <a:r>
                        <a:rPr lang="en-AU" sz="1050" dirty="0">
                          <a:effectLst/>
                          <a:latin typeface="Calibri" panose="020F0502020204030204" pitchFamily="34" charset="0"/>
                        </a:rPr>
                        <a:t>Name</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Include columns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effectLst/>
                          <a:latin typeface="Calibri" panose="020F0502020204030204" pitchFamily="34" charset="0"/>
                        </a:rPr>
                        <a:t>Model details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Notes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Issues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effectLst/>
                          <a:latin typeface="Calibri" panose="020F0502020204030204" pitchFamily="34" charset="0"/>
                        </a:rPr>
                        <a:t>Improvements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24288410"/>
                  </a:ext>
                </a:extLst>
              </a:tr>
              <a:tr h="5403273">
                <a:tc>
                  <a:txBody>
                    <a:bodyPr/>
                    <a:lstStyle/>
                    <a:p>
                      <a:pPr marL="0" marR="0" fontAlgn="t">
                        <a:spcBef>
                          <a:spcPts val="0"/>
                        </a:spcBef>
                        <a:spcAft>
                          <a:spcPts val="0"/>
                        </a:spcAft>
                      </a:pPr>
                      <a:r>
                        <a:rPr lang="en-AU" sz="900" dirty="0">
                          <a:effectLst/>
                          <a:latin typeface="Calibri" panose="020F0502020204030204" pitchFamily="34" charset="0"/>
                        </a:rPr>
                        <a:t>Heading ID TOC</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'Left'</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'Top'</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ProcessedText</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800" b="1" dirty="0" err="1">
                          <a:solidFill>
                            <a:srgbClr val="000080"/>
                          </a:solidFill>
                          <a:effectLst/>
                          <a:latin typeface="Consolas" panose="020B0609020204030204" pitchFamily="49" charset="0"/>
                        </a:rPr>
                        <a:t>if</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.mode</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settings.production</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lstm</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KerasClassifier</a:t>
                      </a:r>
                      <a:r>
                        <a:rPr lang="en-AU" sz="800" dirty="0">
                          <a:solidFill>
                            <a:srgbClr val="000000"/>
                          </a:solidFill>
                          <a:effectLst/>
                          <a:latin typeface="Consolas" panose="020B0609020204030204" pitchFamily="49" charset="0"/>
                        </a:rPr>
                        <a:t>(</a:t>
                      </a:r>
                      <a:r>
                        <a:rPr lang="en-AU" sz="800" dirty="0" err="1">
                          <a:solidFill>
                            <a:srgbClr val="660099"/>
                          </a:solidFill>
                          <a:effectLst/>
                          <a:latin typeface="Consolas" panose="020B0609020204030204" pitchFamily="49" charset="0"/>
                        </a:rPr>
                        <a:t>build_fn</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.ProdLSTM,</a:t>
                      </a:r>
                      <a:r>
                        <a:rPr lang="en-AU" sz="800" dirty="0" err="1">
                          <a:solidFill>
                            <a:srgbClr val="660099"/>
                          </a:solidFill>
                          <a:effectLst/>
                          <a:latin typeface="Consolas" panose="020B0609020204030204" pitchFamily="49" charset="0"/>
                        </a:rPr>
                        <a:t>batch_size</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.batch_size,</a:t>
                      </a:r>
                      <a:r>
                        <a:rPr lang="en-AU" sz="800" dirty="0" err="1">
                          <a:solidFill>
                            <a:srgbClr val="660099"/>
                          </a:solidFill>
                          <a:effectLst/>
                          <a:latin typeface="Consolas" panose="020B0609020204030204" pitchFamily="49" charset="0"/>
                        </a:rPr>
                        <a:t>epochs</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.epochs</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660099"/>
                          </a:solidFill>
                          <a:effectLst/>
                          <a:latin typeface="Consolas" panose="020B0609020204030204" pitchFamily="49" charset="0"/>
                        </a:rPr>
                        <a:t>validation_split</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0.2</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clf</a:t>
                      </a:r>
                      <a:r>
                        <a:rPr lang="en-AU" sz="800" dirty="0">
                          <a:solidFill>
                            <a:srgbClr val="000000"/>
                          </a:solidFill>
                          <a:effectLst/>
                          <a:latin typeface="Consolas" panose="020B0609020204030204" pitchFamily="49" charset="0"/>
                        </a:rPr>
                        <a:t>=Pipeline([</a:t>
                      </a: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'transform'</a:t>
                      </a:r>
                      <a:r>
                        <a:rPr lang="en-AU" sz="800" dirty="0">
                          <a:solidFill>
                            <a:srgbClr val="000000"/>
                          </a:solidFill>
                          <a:effectLst/>
                          <a:latin typeface="Consolas" panose="020B0609020204030204" pitchFamily="49" charset="0"/>
                        </a:rPr>
                        <a:t>,Text2Seq(</a:t>
                      </a:r>
                      <a:r>
                        <a:rPr lang="en-AU" sz="800" dirty="0" err="1">
                          <a:solidFill>
                            <a:srgbClr val="660099"/>
                          </a:solidFill>
                          <a:effectLst/>
                          <a:latin typeface="Consolas" panose="020B0609020204030204" pitchFamily="49" charset="0"/>
                        </a:rPr>
                        <a:t>pad_len</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seq_len</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lstm</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lstm</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verbose</a:t>
                      </a:r>
                      <a:r>
                        <a:rPr lang="en-AU" sz="800" dirty="0">
                          <a:solidFill>
                            <a:srgbClr val="000000"/>
                          </a:solidFill>
                          <a:effectLst/>
                          <a:latin typeface="Consolas" panose="020B0609020204030204" pitchFamily="49" charset="0"/>
                        </a:rPr>
                        <a:t>=</a:t>
                      </a:r>
                      <a:r>
                        <a:rPr lang="en-AU" sz="800" b="1" dirty="0">
                          <a:solidFill>
                            <a:srgbClr val="000080"/>
                          </a:solidFill>
                          <a:effectLst/>
                          <a:latin typeface="Consolas" panose="020B0609020204030204" pitchFamily="49" charset="0"/>
                        </a:rPr>
                        <a:t>True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b="1" dirty="0">
                          <a:solidFill>
                            <a:srgbClr val="000080"/>
                          </a:solidFill>
                          <a:effectLst/>
                          <a:latin typeface="Consolas" panose="020B0609020204030204" pitchFamily="49" charset="0"/>
                        </a:rPr>
                        <a:t>else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lstm</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KerasClassifier</a:t>
                      </a:r>
                      <a:r>
                        <a:rPr lang="en-AU" sz="800" dirty="0">
                          <a:solidFill>
                            <a:srgbClr val="000000"/>
                          </a:solidFill>
                          <a:effectLst/>
                          <a:latin typeface="Consolas" panose="020B0609020204030204" pitchFamily="49" charset="0"/>
                        </a:rPr>
                        <a:t>(</a:t>
                      </a:r>
                      <a:r>
                        <a:rPr lang="en-AU" sz="800" dirty="0" err="1">
                          <a:solidFill>
                            <a:srgbClr val="660099"/>
                          </a:solidFill>
                          <a:effectLst/>
                          <a:latin typeface="Consolas" panose="020B0609020204030204" pitchFamily="49" charset="0"/>
                        </a:rPr>
                        <a:t>build_fn</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.LSTM,</a:t>
                      </a:r>
                      <a:r>
                        <a:rPr lang="en-AU" sz="800" dirty="0" err="1">
                          <a:solidFill>
                            <a:srgbClr val="660099"/>
                          </a:solidFill>
                          <a:effectLst/>
                          <a:latin typeface="Consolas" panose="020B0609020204030204" pitchFamily="49" charset="0"/>
                        </a:rPr>
                        <a:t>batch_size</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.batch_size,</a:t>
                      </a:r>
                      <a:r>
                        <a:rPr lang="en-AU" sz="800" dirty="0" err="1">
                          <a:solidFill>
                            <a:srgbClr val="660099"/>
                          </a:solidFill>
                          <a:effectLst/>
                          <a:latin typeface="Consolas" panose="020B0609020204030204" pitchFamily="49" charset="0"/>
                        </a:rPr>
                        <a:t>epochs</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.epochs</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660099"/>
                          </a:solidFill>
                          <a:effectLst/>
                          <a:latin typeface="Consolas" panose="020B0609020204030204" pitchFamily="49" charset="0"/>
                        </a:rPr>
                        <a:t>validation_split</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0.2</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clf</a:t>
                      </a:r>
                      <a:r>
                        <a:rPr lang="en-AU" sz="800" dirty="0">
                          <a:solidFill>
                            <a:srgbClr val="000000"/>
                          </a:solidFill>
                          <a:effectLst/>
                          <a:latin typeface="Consolas" panose="020B0609020204030204" pitchFamily="49" charset="0"/>
                        </a:rPr>
                        <a:t>=Pipeline([</a:t>
                      </a: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'text'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ColumnTransformer</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'transform'</a:t>
                      </a:r>
                      <a:r>
                        <a:rPr lang="en-AU" sz="800" dirty="0">
                          <a:solidFill>
                            <a:srgbClr val="000000"/>
                          </a:solidFill>
                          <a:effectLst/>
                          <a:latin typeface="Consolas" panose="020B0609020204030204" pitchFamily="49" charset="0"/>
                        </a:rPr>
                        <a:t>,Text2Seq(</a:t>
                      </a:r>
                      <a:r>
                        <a:rPr lang="en-AU" sz="800" dirty="0" err="1">
                          <a:solidFill>
                            <a:srgbClr val="660099"/>
                          </a:solidFill>
                          <a:effectLst/>
                          <a:latin typeface="Consolas" panose="020B0609020204030204" pitchFamily="49" charset="0"/>
                        </a:rPr>
                        <a:t>pad_len</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seq_len</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1</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remainder</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passthrough</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'split'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FunctionTransformer</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split_input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lstm</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lstm</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verbose</a:t>
                      </a:r>
                      <a:r>
                        <a:rPr lang="en-AU" sz="800" dirty="0">
                          <a:solidFill>
                            <a:srgbClr val="000000"/>
                          </a:solidFill>
                          <a:effectLst/>
                          <a:latin typeface="Consolas" panose="020B0609020204030204" pitchFamily="49" charset="0"/>
                        </a:rPr>
                        <a:t>=</a:t>
                      </a:r>
                      <a:r>
                        <a:rPr lang="en-AU" sz="800" b="1" dirty="0">
                          <a:solidFill>
                            <a:srgbClr val="000080"/>
                          </a:solidFill>
                          <a:effectLst/>
                          <a:latin typeface="Consolas" panose="020B0609020204030204" pitchFamily="49" charset="0"/>
                        </a:rPr>
                        <a:t>True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b="1" dirty="0" err="1">
                          <a:solidFill>
                            <a:srgbClr val="000080"/>
                          </a:solidFill>
                          <a:effectLst/>
                          <a:latin typeface="Consolas" panose="020B0609020204030204" pitchFamily="49" charset="0"/>
                        </a:rPr>
                        <a:t>def</a:t>
                      </a:r>
                      <a:r>
                        <a:rPr lang="en-AU" sz="800" dirty="0" err="1">
                          <a:solidFill>
                            <a:srgbClr val="000000"/>
                          </a:solidFill>
                          <a:effectLst/>
                          <a:latin typeface="Consolas" panose="020B0609020204030204" pitchFamily="49" charset="0"/>
                        </a:rPr>
                        <a:t>ProdLSTM</a:t>
                      </a:r>
                      <a:r>
                        <a:rPr lang="en-AU" sz="800" dirty="0">
                          <a:solidFill>
                            <a:srgbClr val="000000"/>
                          </a:solidFill>
                          <a:effectLst/>
                          <a:latin typeface="Consolas" panose="020B0609020204030204" pitchFamily="49" charset="0"/>
                        </a:rPr>
                        <a:t>(</a:t>
                      </a:r>
                      <a:r>
                        <a:rPr lang="en-AU" sz="800" dirty="0">
                          <a:solidFill>
                            <a:srgbClr val="94558D"/>
                          </a:solidFill>
                          <a:effectLst/>
                          <a:latin typeface="Consolas" panose="020B0609020204030204" pitchFamily="49" charset="0"/>
                        </a:rPr>
                        <a:t>self</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model=Sequential()</a:t>
                      </a:r>
                    </a:p>
                    <a:p>
                      <a:pPr marL="0" marR="0" fontAlgn="t">
                        <a:spcBef>
                          <a:spcPts val="0"/>
                        </a:spcBef>
                        <a:spcAft>
                          <a:spcPts val="0"/>
                        </a:spcAft>
                      </a:pPr>
                      <a:r>
                        <a:rPr lang="en-AU" sz="800" dirty="0" err="1">
                          <a:solidFill>
                            <a:srgbClr val="000000"/>
                          </a:solidFill>
                          <a:effectLst/>
                          <a:latin typeface="Consolas" panose="020B0609020204030204" pitchFamily="49" charset="0"/>
                        </a:rPr>
                        <a:t>model.add</a:t>
                      </a:r>
                      <a:r>
                        <a:rPr lang="en-AU" sz="800" dirty="0">
                          <a:solidFill>
                            <a:srgbClr val="000000"/>
                          </a:solidFill>
                          <a:effectLst/>
                          <a:latin typeface="Consolas" panose="020B0609020204030204" pitchFamily="49" charset="0"/>
                        </a:rPr>
                        <a:t>(Embedding(</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.max_words,</a:t>
                      </a:r>
                      <a:r>
                        <a:rPr lang="en-AU" sz="800" dirty="0" err="1">
                          <a:solidFill>
                            <a:srgbClr val="660099"/>
                          </a:solidFill>
                          <a:effectLst/>
                          <a:latin typeface="Consolas" panose="020B0609020204030204" pitchFamily="49" charset="0"/>
                        </a:rPr>
                        <a:t>output_dim</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256</a:t>
                      </a:r>
                      <a:r>
                        <a:rPr lang="en-AU" sz="800" dirty="0">
                          <a:solidFill>
                            <a:srgbClr val="000000"/>
                          </a:solidFill>
                          <a:effectLst/>
                          <a:latin typeface="Consolas" panose="020B0609020204030204" pitchFamily="49" charset="0"/>
                        </a:rPr>
                        <a:t>))</a:t>
                      </a:r>
                      <a:r>
                        <a:rPr lang="en-AU" sz="800" i="1" dirty="0">
                          <a:solidFill>
                            <a:srgbClr val="808080"/>
                          </a:solidFill>
                          <a:effectLst/>
                          <a:latin typeface="Consolas" panose="020B0609020204030204" pitchFamily="49" charset="0"/>
                        </a:rPr>
                        <a:t>#</a:t>
                      </a:r>
                      <a:r>
                        <a:rPr lang="en-AU" sz="800" i="1" dirty="0" err="1">
                          <a:solidFill>
                            <a:srgbClr val="808080"/>
                          </a:solidFill>
                          <a:effectLst/>
                          <a:latin typeface="Consolas" panose="020B0609020204030204" pitchFamily="49" charset="0"/>
                        </a:rPr>
                        <a:t>self.max_len</a:t>
                      </a:r>
                      <a:r>
                        <a:rPr lang="en-AU" sz="800" i="1" dirty="0">
                          <a:solidFill>
                            <a:srgbClr val="80808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model.add</a:t>
                      </a:r>
                      <a:r>
                        <a:rPr lang="en-AU" sz="800" dirty="0">
                          <a:solidFill>
                            <a:srgbClr val="000000"/>
                          </a:solidFill>
                          <a:effectLst/>
                          <a:latin typeface="Consolas" panose="020B0609020204030204" pitchFamily="49" charset="0"/>
                        </a:rPr>
                        <a:t>(LSTM(</a:t>
                      </a:r>
                      <a:r>
                        <a:rPr lang="en-AU" sz="800" dirty="0">
                          <a:solidFill>
                            <a:srgbClr val="0000FF"/>
                          </a:solidFill>
                          <a:effectLst/>
                          <a:latin typeface="Consolas" panose="020B0609020204030204" pitchFamily="49" charset="0"/>
                        </a:rPr>
                        <a:t>128</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model.add</a:t>
                      </a:r>
                      <a:r>
                        <a:rPr lang="en-AU" sz="800" dirty="0">
                          <a:solidFill>
                            <a:srgbClr val="000000"/>
                          </a:solidFill>
                          <a:effectLst/>
                          <a:latin typeface="Consolas" panose="020B0609020204030204" pitchFamily="49" charset="0"/>
                        </a:rPr>
                        <a:t>(Dropout(</a:t>
                      </a:r>
                      <a:r>
                        <a:rPr lang="en-AU" sz="800" dirty="0">
                          <a:solidFill>
                            <a:srgbClr val="0000FF"/>
                          </a:solidFill>
                          <a:effectLst/>
                          <a:latin typeface="Consolas" panose="020B0609020204030204" pitchFamily="49" charset="0"/>
                        </a:rPr>
                        <a:t>0.3</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model.add</a:t>
                      </a:r>
                      <a:r>
                        <a:rPr lang="en-AU" sz="800" dirty="0">
                          <a:solidFill>
                            <a:srgbClr val="000000"/>
                          </a:solidFill>
                          <a:effectLst/>
                          <a:latin typeface="Consolas" panose="020B0609020204030204" pitchFamily="49" charset="0"/>
                        </a:rPr>
                        <a:t>(Dense(</a:t>
                      </a:r>
                      <a:r>
                        <a:rPr lang="en-AU" sz="800" dirty="0">
                          <a:solidFill>
                            <a:srgbClr val="0000FF"/>
                          </a:solidFill>
                          <a:effectLst/>
                          <a:latin typeface="Consolas" panose="020B0609020204030204" pitchFamily="49" charset="0"/>
                        </a:rPr>
                        <a:t>3</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activation</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softmax</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model.compile</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loss</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categorical_crossentropy</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660099"/>
                          </a:solidFill>
                          <a:effectLst/>
                          <a:latin typeface="Consolas" panose="020B0609020204030204" pitchFamily="49" charset="0"/>
                        </a:rPr>
                        <a:t>optimizer</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rmsprop</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660099"/>
                          </a:solidFill>
                          <a:effectLst/>
                          <a:latin typeface="Consolas" panose="020B0609020204030204" pitchFamily="49" charset="0"/>
                        </a:rPr>
                        <a:t>metrics</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'accuracy'</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return</a:t>
                      </a:r>
                      <a:r>
                        <a:rPr lang="en-AU" sz="800" dirty="0" err="1">
                          <a:solidFill>
                            <a:srgbClr val="000000"/>
                          </a:solidFill>
                          <a:effectLst/>
                          <a:latin typeface="Consolas" panose="020B0609020204030204" pitchFamily="49" charset="0"/>
                        </a:rPr>
                        <a:t>model</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b="1" dirty="0" err="1">
                          <a:solidFill>
                            <a:srgbClr val="000080"/>
                          </a:solidFill>
                          <a:effectLst/>
                          <a:latin typeface="Consolas" panose="020B0609020204030204" pitchFamily="49" charset="0"/>
                        </a:rPr>
                        <a:t>def</a:t>
                      </a:r>
                      <a:r>
                        <a:rPr lang="en-AU" sz="800" dirty="0" err="1">
                          <a:solidFill>
                            <a:srgbClr val="000000"/>
                          </a:solidFill>
                          <a:effectLst/>
                          <a:latin typeface="Consolas" panose="020B0609020204030204" pitchFamily="49" charset="0"/>
                        </a:rPr>
                        <a:t>LSTM</a:t>
                      </a:r>
                      <a:r>
                        <a:rPr lang="en-AU" sz="800" dirty="0">
                          <a:solidFill>
                            <a:srgbClr val="000000"/>
                          </a:solidFill>
                          <a:effectLst/>
                          <a:latin typeface="Consolas" panose="020B0609020204030204" pitchFamily="49" charset="0"/>
                        </a:rPr>
                        <a:t>(</a:t>
                      </a:r>
                      <a:r>
                        <a:rPr lang="en-AU" sz="800" dirty="0">
                          <a:solidFill>
                            <a:srgbClr val="94558D"/>
                          </a:solidFill>
                          <a:effectLst/>
                          <a:latin typeface="Consolas" panose="020B0609020204030204" pitchFamily="49" charset="0"/>
                        </a:rPr>
                        <a:t>self</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nlp_input</a:t>
                      </a:r>
                      <a:r>
                        <a:rPr lang="en-AU" sz="800" dirty="0">
                          <a:solidFill>
                            <a:srgbClr val="000000"/>
                          </a:solidFill>
                          <a:effectLst/>
                          <a:latin typeface="Consolas" panose="020B0609020204030204" pitchFamily="49" charset="0"/>
                        </a:rPr>
                        <a:t>=Input(</a:t>
                      </a:r>
                      <a:r>
                        <a:rPr lang="en-AU" sz="800" dirty="0">
                          <a:solidFill>
                            <a:srgbClr val="660099"/>
                          </a:solidFill>
                          <a:effectLst/>
                          <a:latin typeface="Consolas" panose="020B0609020204030204" pitchFamily="49" charset="0"/>
                        </a:rPr>
                        <a:t>shape</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seq_len</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name</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nlp_input</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meta_input</a:t>
                      </a:r>
                      <a:r>
                        <a:rPr lang="en-AU" sz="800" dirty="0">
                          <a:solidFill>
                            <a:srgbClr val="000000"/>
                          </a:solidFill>
                          <a:effectLst/>
                          <a:latin typeface="Consolas" panose="020B0609020204030204" pitchFamily="49" charset="0"/>
                        </a:rPr>
                        <a:t>=Input(</a:t>
                      </a:r>
                      <a:r>
                        <a:rPr lang="en-AU" sz="800" dirty="0">
                          <a:solidFill>
                            <a:srgbClr val="660099"/>
                          </a:solidFill>
                          <a:effectLst/>
                          <a:latin typeface="Consolas" panose="020B0609020204030204" pitchFamily="49" charset="0"/>
                        </a:rPr>
                        <a:t>shape</a:t>
                      </a:r>
                      <a:r>
                        <a:rPr lang="en-AU" sz="800" dirty="0">
                          <a:solidFill>
                            <a:srgbClr val="000000"/>
                          </a:solidFill>
                          <a:effectLst/>
                          <a:latin typeface="Consolas" panose="020B0609020204030204" pitchFamily="49" charset="0"/>
                        </a:rPr>
                        <a:t>=(</a:t>
                      </a:r>
                      <a:r>
                        <a:rPr lang="en-AU" sz="800" dirty="0" err="1">
                          <a:solidFill>
                            <a:srgbClr val="000080"/>
                          </a:solidFill>
                          <a:effectLst/>
                          <a:latin typeface="Consolas" panose="020B0609020204030204" pitchFamily="49" charset="0"/>
                        </a:rPr>
                        <a:t>len</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include_cols</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1</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name</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meta_input</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emb</a:t>
                      </a:r>
                      <a:r>
                        <a:rPr lang="en-AU" sz="800" dirty="0">
                          <a:solidFill>
                            <a:srgbClr val="000000"/>
                          </a:solidFill>
                          <a:effectLst/>
                          <a:latin typeface="Consolas" panose="020B0609020204030204" pitchFamily="49" charset="0"/>
                        </a:rPr>
                        <a:t>=Embedding(</a:t>
                      </a:r>
                      <a:r>
                        <a:rPr lang="en-AU" sz="800" dirty="0" err="1">
                          <a:solidFill>
                            <a:srgbClr val="660099"/>
                          </a:solidFill>
                          <a:effectLst/>
                          <a:latin typeface="Consolas" panose="020B0609020204030204" pitchFamily="49" charset="0"/>
                        </a:rPr>
                        <a:t>input_dim</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.max_words,</a:t>
                      </a:r>
                      <a:r>
                        <a:rPr lang="en-AU" sz="800" dirty="0" err="1">
                          <a:solidFill>
                            <a:srgbClr val="660099"/>
                          </a:solidFill>
                          <a:effectLst/>
                          <a:latin typeface="Consolas" panose="020B0609020204030204" pitchFamily="49" charset="0"/>
                        </a:rPr>
                        <a:t>input_length</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seq_len,</a:t>
                      </a:r>
                      <a:r>
                        <a:rPr lang="en-AU" sz="800" dirty="0" err="1">
                          <a:solidFill>
                            <a:srgbClr val="660099"/>
                          </a:solidFill>
                          <a:effectLst/>
                          <a:latin typeface="Consolas" panose="020B0609020204030204" pitchFamily="49" charset="0"/>
                        </a:rPr>
                        <a:t>output_dim</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256</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nlp_input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nlp_out</a:t>
                      </a:r>
                      <a:r>
                        <a:rPr lang="en-AU" sz="800" dirty="0">
                          <a:solidFill>
                            <a:srgbClr val="000000"/>
                          </a:solidFill>
                          <a:effectLst/>
                          <a:latin typeface="Consolas" panose="020B0609020204030204" pitchFamily="49" charset="0"/>
                        </a:rPr>
                        <a:t>=LSTM(</a:t>
                      </a:r>
                      <a:r>
                        <a:rPr lang="en-AU" sz="800" dirty="0">
                          <a:solidFill>
                            <a:srgbClr val="0000FF"/>
                          </a:solidFill>
                          <a:effectLst/>
                          <a:latin typeface="Consolas" panose="020B0609020204030204" pitchFamily="49" charset="0"/>
                        </a:rPr>
                        <a:t>128</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dropout</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0.3</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emb</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x=concatenate([</a:t>
                      </a:r>
                      <a:r>
                        <a:rPr lang="en-AU" sz="800" dirty="0" err="1">
                          <a:solidFill>
                            <a:srgbClr val="000000"/>
                          </a:solidFill>
                          <a:effectLst/>
                          <a:latin typeface="Consolas" panose="020B0609020204030204" pitchFamily="49" charset="0"/>
                        </a:rPr>
                        <a:t>nlp_out,meta_input</a:t>
                      </a:r>
                      <a:r>
                        <a:rPr lang="en-AU" sz="800" dirty="0">
                          <a:solidFill>
                            <a:srgbClr val="000000"/>
                          </a:solidFill>
                          <a:effectLst/>
                          <a:latin typeface="Consolas" panose="020B0609020204030204" pitchFamily="49" charset="0"/>
                        </a:rPr>
                        <a:t>])</a:t>
                      </a:r>
                    </a:p>
                    <a:p>
                      <a:pPr marL="0" marR="0" fontAlgn="t">
                        <a:spcBef>
                          <a:spcPts val="0"/>
                        </a:spcBef>
                        <a:spcAft>
                          <a:spcPts val="0"/>
                        </a:spcAft>
                      </a:pPr>
                      <a:r>
                        <a:rPr lang="en-AU" sz="800" dirty="0">
                          <a:solidFill>
                            <a:srgbClr val="000000"/>
                          </a:solidFill>
                          <a:effectLst/>
                          <a:latin typeface="Consolas" panose="020B0609020204030204" pitchFamily="49" charset="0"/>
                        </a:rPr>
                        <a:t>x=Dense(</a:t>
                      </a:r>
                      <a:r>
                        <a:rPr lang="en-AU" sz="800" dirty="0">
                          <a:solidFill>
                            <a:srgbClr val="0000FF"/>
                          </a:solidFill>
                          <a:effectLst/>
                          <a:latin typeface="Consolas" panose="020B0609020204030204" pitchFamily="49" charset="0"/>
                        </a:rPr>
                        <a:t>64</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activation</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softmax</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)(x)</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x=Dense(</a:t>
                      </a:r>
                      <a:r>
                        <a:rPr lang="en-AU" sz="800" dirty="0">
                          <a:solidFill>
                            <a:srgbClr val="0000FF"/>
                          </a:solidFill>
                          <a:effectLst/>
                          <a:latin typeface="Consolas" panose="020B0609020204030204" pitchFamily="49" charset="0"/>
                        </a:rPr>
                        <a:t>3</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activation</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softmax</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)(x)</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model=Model(</a:t>
                      </a:r>
                      <a:r>
                        <a:rPr lang="en-AU" sz="800" dirty="0">
                          <a:solidFill>
                            <a:srgbClr val="660099"/>
                          </a:solidFill>
                          <a:effectLst/>
                          <a:latin typeface="Consolas" panose="020B0609020204030204" pitchFamily="49" charset="0"/>
                        </a:rPr>
                        <a:t>inputs</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nlp_input,meta_input</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outputs</a:t>
                      </a:r>
                      <a:r>
                        <a:rPr lang="en-AU" sz="800" dirty="0">
                          <a:solidFill>
                            <a:srgbClr val="000000"/>
                          </a:solidFill>
                          <a:effectLst/>
                          <a:latin typeface="Consolas" panose="020B0609020204030204" pitchFamily="49" charset="0"/>
                        </a:rPr>
                        <a:t>=[x])</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model.compile</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loss</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categorical_crossentropy</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660099"/>
                          </a:solidFill>
                          <a:effectLst/>
                          <a:latin typeface="Consolas" panose="020B0609020204030204" pitchFamily="49" charset="0"/>
                        </a:rPr>
                        <a:t>optimizer</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rmsprop</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660099"/>
                          </a:solidFill>
                          <a:effectLst/>
                          <a:latin typeface="Consolas" panose="020B0609020204030204" pitchFamily="49" charset="0"/>
                        </a:rPr>
                        <a:t>metrics</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'accuracy'</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return</a:t>
                      </a:r>
                      <a:r>
                        <a:rPr lang="en-AU" sz="800" dirty="0" err="1">
                          <a:solidFill>
                            <a:srgbClr val="000000"/>
                          </a:solidFill>
                          <a:effectLst/>
                          <a:latin typeface="Consolas" panose="020B0609020204030204" pitchFamily="49" charset="0"/>
                        </a:rPr>
                        <a:t>model</a:t>
                      </a:r>
                      <a:endParaRPr lang="en-AU" sz="8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800" dirty="0">
                          <a:solidFill>
                            <a:srgbClr val="000080"/>
                          </a:solidFill>
                          <a:effectLst/>
                          <a:latin typeface="Consolas" panose="020B0609020204030204" pitchFamily="49" charset="0"/>
                        </a:rPr>
                        <a:t>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a:effectLst/>
                          <a:latin typeface="Calibri" panose="020F0502020204030204" pitchFamily="34" charset="0"/>
                        </a:rPr>
                        <a:t>Main issue stems from </a:t>
                      </a:r>
                      <a:r>
                        <a:rPr lang="en-AU" sz="900" dirty="0" err="1">
                          <a:effectLst/>
                          <a:latin typeface="Calibri" panose="020F0502020204030204" pitchFamily="34" charset="0"/>
                        </a:rPr>
                        <a:t>from</a:t>
                      </a:r>
                      <a:r>
                        <a:rPr lang="en-AU" sz="900" dirty="0">
                          <a:effectLst/>
                          <a:latin typeface="Calibri" panose="020F0502020204030204" pitchFamily="34" charset="0"/>
                        </a:rPr>
                        <a:t> entries for Figures and Tables also being in the TOC, alongside headings and subheadings. These are hard to handle, especially when the relevant word ('figure' or 'table' or similar) isn't in the line. The fact that's it's not a heading must be taken from the context of lines above it.</a:t>
                      </a: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900" dirty="0">
                          <a:effectLst/>
                          <a:latin typeface="Calibri" panose="020F0502020204030204" pitchFamily="34" charset="0"/>
                        </a:rPr>
                        <a:t>Goal is to lean towards finding false positives rather than false negatives - to find headings at the expense of finding non-headings. This is not reflected in the results. </a:t>
                      </a: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900" dirty="0">
                          <a:effectLst/>
                          <a:latin typeface="Calibri" panose="020F0502020204030204" pitchFamily="34" charset="0"/>
                        </a:rPr>
                        <a:t>Model has a hard time distinguishing between headings and subheadings. I think if a CNB model with </a:t>
                      </a:r>
                      <a:r>
                        <a:rPr lang="en-AU" sz="900" dirty="0" err="1">
                          <a:effectLst/>
                          <a:latin typeface="Calibri" panose="020F0502020204030204" pitchFamily="34" charset="0"/>
                        </a:rPr>
                        <a:t>ngram_range</a:t>
                      </a:r>
                      <a:r>
                        <a:rPr lang="en-AU" sz="900" dirty="0">
                          <a:effectLst/>
                          <a:latin typeface="Calibri" panose="020F0502020204030204" pitchFamily="34" charset="0"/>
                        </a:rPr>
                        <a:t>=((1,2)) was used, this would be more accurate, but an LSTM model was chosen to move forward with for its ability to remember context. I do want that quality, so I think the LSTM model should just be improved, if possible. If not, would revert to the simpler CNB.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a:effectLst/>
                          <a:latin typeface="Calibri" panose="020F0502020204030204" pitchFamily="34" charset="0"/>
                        </a:rPr>
                        <a:t>Need a model which can take in the context around lines to classify them - </a:t>
                      </a:r>
                      <a:r>
                        <a:rPr lang="en-AU" sz="900" dirty="0" err="1">
                          <a:effectLst/>
                          <a:latin typeface="Calibri" panose="020F0502020204030204" pitchFamily="34" charset="0"/>
                        </a:rPr>
                        <a:t>eg</a:t>
                      </a:r>
                      <a:r>
                        <a:rPr lang="en-AU" sz="900" dirty="0">
                          <a:effectLst/>
                          <a:latin typeface="Calibri" panose="020F0502020204030204" pitchFamily="34" charset="0"/>
                        </a:rPr>
                        <a:t>. note that the line, "Map of XYZ" is a few lines below the heading "List of Maps" - and is thus not a heading. </a:t>
                      </a: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900" dirty="0">
                          <a:effectLst/>
                          <a:latin typeface="Calibri" panose="020F0502020204030204" pitchFamily="34" charset="0"/>
                        </a:rPr>
                        <a:t>Words are only indicated as integers, then the Left and Top attributes appended to the end of the sequence. I think less weight could be put on the words in relation to these other attributes. Or the words could be represented as </a:t>
                      </a:r>
                      <a:r>
                        <a:rPr lang="en-AU" sz="900" dirty="0" err="1">
                          <a:effectLst/>
                          <a:latin typeface="Calibri" panose="020F0502020204030204" pitchFamily="34" charset="0"/>
                        </a:rPr>
                        <a:t>tfidf</a:t>
                      </a:r>
                      <a:r>
                        <a:rPr lang="en-AU" sz="900" dirty="0">
                          <a:effectLst/>
                          <a:latin typeface="Calibri" panose="020F0502020204030204" pitchFamily="34" charset="0"/>
                        </a:rPr>
                        <a:t> vectors for more weight. </a:t>
                      </a: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900" dirty="0">
                          <a:effectLst/>
                          <a:latin typeface="Calibri" panose="020F0502020204030204" pitchFamily="34" charset="0"/>
                        </a:rPr>
                        <a:t>As the models use LSTMs, there is a lot of tweaking that can be done and I'm not sure how to do it. Trial and error testing or third part expertise is required. </a:t>
                      </a: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900" dirty="0">
                          <a:effectLst/>
                          <a:latin typeface="Calibri" panose="020F0502020204030204" pitchFamily="34" charset="0"/>
                        </a:rPr>
                        <a:t>I don't want to annotate non-headings as headings, even if it would help heading accuracy, as I don't want to split sections in the report if there is a figure in the middle, and all of a sudden that becomes a new sections. This wouldn't matter for bookmarking but would break section text extraction.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168501207"/>
                  </a:ext>
                </a:extLst>
              </a:tr>
            </a:tbl>
          </a:graphicData>
        </a:graphic>
      </p:graphicFrame>
    </p:spTree>
    <p:extLst>
      <p:ext uri="{BB962C8B-B14F-4D97-AF65-F5344CB8AC3E}">
        <p14:creationId xmlns:p14="http://schemas.microsoft.com/office/powerpoint/2010/main" val="1823852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Heading Identification (in-text)</a:t>
            </a:r>
            <a:endParaRPr lang="en-AU" dirty="0"/>
          </a:p>
        </p:txBody>
      </p:sp>
      <p:sp>
        <p:nvSpPr>
          <p:cNvPr id="5" name="Content Placeholder 4"/>
          <p:cNvSpPr>
            <a:spLocks noGrp="1"/>
          </p:cNvSpPr>
          <p:nvPr>
            <p:ph idx="1"/>
          </p:nvPr>
        </p:nvSpPr>
        <p:spPr/>
        <p:txBody>
          <a:bodyPr/>
          <a:lstStyle/>
          <a:p>
            <a:r>
              <a:rPr lang="en-AU" dirty="0" smtClean="0"/>
              <a:t>- Goal: Find section headings in the document text </a:t>
            </a:r>
          </a:p>
          <a:p>
            <a:r>
              <a:rPr lang="en-AU" dirty="0" smtClean="0"/>
              <a:t>- Why? To know the starting points of sections, to be able to extract section text.</a:t>
            </a:r>
          </a:p>
          <a:p>
            <a:r>
              <a:rPr lang="en-AU" dirty="0" smtClean="0"/>
              <a:t>- Method: Pipeline of complement Naïve Bayes (for text) and then Random Forest for CNB result + other features </a:t>
            </a:r>
          </a:p>
          <a:p>
            <a:pPr lvl="1"/>
            <a:r>
              <a:rPr lang="en-AU" dirty="0" smtClean="0"/>
              <a:t>Features: Page number, line text, ration of number of words on line to width of line, width of line, height of line, if the line contains a number, word count, how well the line matches a heading from TOC, if the heading that it matches best is a heading or sub-heading</a:t>
            </a:r>
          </a:p>
          <a:p>
            <a:pPr lvl="1"/>
            <a:endParaRPr lang="en-AU" dirty="0" smtClean="0"/>
          </a:p>
          <a:p>
            <a:pPr lvl="1"/>
            <a:endParaRPr lang="en-AU" dirty="0"/>
          </a:p>
        </p:txBody>
      </p:sp>
    </p:spTree>
    <p:extLst>
      <p:ext uri="{BB962C8B-B14F-4D97-AF65-F5344CB8AC3E}">
        <p14:creationId xmlns:p14="http://schemas.microsoft.com/office/powerpoint/2010/main" val="447631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Dataset: Heading Identification In-Text</a:t>
            </a:r>
            <a:endParaRPr lang="en-AU"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endParaRPr lang="en-AU"/>
          </a:p>
        </p:txBody>
      </p:sp>
      <p:pic>
        <p:nvPicPr>
          <p:cNvPr id="4" name="Picture 3"/>
          <p:cNvPicPr>
            <a:picLocks noChangeAspect="1"/>
          </p:cNvPicPr>
          <p:nvPr/>
        </p:nvPicPr>
        <p:blipFill>
          <a:blip r:embed="rId2"/>
          <a:stretch>
            <a:fillRect/>
          </a:stretch>
        </p:blipFill>
        <p:spPr>
          <a:xfrm>
            <a:off x="15" y="708129"/>
            <a:ext cx="12191986" cy="3407368"/>
          </a:xfrm>
          <a:prstGeom prst="rect">
            <a:avLst/>
          </a:prstGeom>
        </p:spPr>
      </p:pic>
    </p:spTree>
    <p:extLst>
      <p:ext uri="{BB962C8B-B14F-4D97-AF65-F5344CB8AC3E}">
        <p14:creationId xmlns:p14="http://schemas.microsoft.com/office/powerpoint/2010/main" val="4059929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049893"/>
              </p:ext>
            </p:extLst>
          </p:nvPr>
        </p:nvGraphicFramePr>
        <p:xfrm>
          <a:off x="345689" y="283470"/>
          <a:ext cx="10261034" cy="5959083"/>
        </p:xfrm>
        <a:graphic>
          <a:graphicData uri="http://schemas.openxmlformats.org/drawingml/2006/table">
            <a:tbl>
              <a:tblPr/>
              <a:tblGrid>
                <a:gridCol w="546409">
                  <a:extLst>
                    <a:ext uri="{9D8B030D-6E8A-4147-A177-3AD203B41FA5}">
                      <a16:colId xmlns:a16="http://schemas.microsoft.com/office/drawing/2014/main" val="2969910811"/>
                    </a:ext>
                  </a:extLst>
                </a:gridCol>
                <a:gridCol w="1840215">
                  <a:extLst>
                    <a:ext uri="{9D8B030D-6E8A-4147-A177-3AD203B41FA5}">
                      <a16:colId xmlns:a16="http://schemas.microsoft.com/office/drawing/2014/main" val="2657390760"/>
                    </a:ext>
                  </a:extLst>
                </a:gridCol>
                <a:gridCol w="3585593">
                  <a:extLst>
                    <a:ext uri="{9D8B030D-6E8A-4147-A177-3AD203B41FA5}">
                      <a16:colId xmlns:a16="http://schemas.microsoft.com/office/drawing/2014/main" val="2058289519"/>
                    </a:ext>
                  </a:extLst>
                </a:gridCol>
                <a:gridCol w="735216">
                  <a:extLst>
                    <a:ext uri="{9D8B030D-6E8A-4147-A177-3AD203B41FA5}">
                      <a16:colId xmlns:a16="http://schemas.microsoft.com/office/drawing/2014/main" val="620159212"/>
                    </a:ext>
                  </a:extLst>
                </a:gridCol>
                <a:gridCol w="2624157">
                  <a:extLst>
                    <a:ext uri="{9D8B030D-6E8A-4147-A177-3AD203B41FA5}">
                      <a16:colId xmlns:a16="http://schemas.microsoft.com/office/drawing/2014/main" val="2104168541"/>
                    </a:ext>
                  </a:extLst>
                </a:gridCol>
                <a:gridCol w="929444">
                  <a:extLst>
                    <a:ext uri="{9D8B030D-6E8A-4147-A177-3AD203B41FA5}">
                      <a16:colId xmlns:a16="http://schemas.microsoft.com/office/drawing/2014/main" val="2124814231"/>
                    </a:ext>
                  </a:extLst>
                </a:gridCol>
              </a:tblGrid>
              <a:tr h="251789">
                <a:tc>
                  <a:txBody>
                    <a:bodyPr/>
                    <a:lstStyle/>
                    <a:p>
                      <a:pPr marL="0" marR="0" fontAlgn="t">
                        <a:spcBef>
                          <a:spcPts val="0"/>
                        </a:spcBef>
                        <a:spcAft>
                          <a:spcPts val="0"/>
                        </a:spcAft>
                      </a:pPr>
                      <a:r>
                        <a:rPr lang="en-AU" sz="1050" dirty="0">
                          <a:effectLst/>
                          <a:latin typeface="Calibri" panose="020F0502020204030204" pitchFamily="34" charset="0"/>
                        </a:rPr>
                        <a:t>Name</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Include columns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Model details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Notes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Issues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effectLst/>
                          <a:latin typeface="Calibri" panose="020F0502020204030204" pitchFamily="34" charset="0"/>
                        </a:rPr>
                        <a:t>Improvements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19721502"/>
                  </a:ext>
                </a:extLst>
              </a:tr>
              <a:tr h="5112327">
                <a:tc>
                  <a:txBody>
                    <a:bodyPr/>
                    <a:lstStyle/>
                    <a:p>
                      <a:pPr marL="0" marR="0" fontAlgn="t">
                        <a:spcBef>
                          <a:spcPts val="0"/>
                        </a:spcBef>
                        <a:spcAft>
                          <a:spcPts val="0"/>
                        </a:spcAft>
                      </a:pPr>
                      <a:r>
                        <a:rPr lang="en-AU" sz="900" dirty="0">
                          <a:effectLst/>
                          <a:latin typeface="Calibri" panose="020F0502020204030204" pitchFamily="34" charset="0"/>
                        </a:rPr>
                        <a:t>Heading ID In-text</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'PageNum'</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'Text'</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'Words2Width'</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'Width'</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'Height'</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'Left'</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'ContainsNum'</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'WordCount'</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'MatchesHeading'</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'MatchesType'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800" b="1" dirty="0" err="1">
                          <a:solidFill>
                            <a:srgbClr val="000080"/>
                          </a:solidFill>
                          <a:effectLst/>
                          <a:latin typeface="Consolas" panose="020B0609020204030204" pitchFamily="49" charset="0"/>
                        </a:rPr>
                        <a:t>if</a:t>
                      </a:r>
                      <a:r>
                        <a:rPr lang="en-AU" sz="800" b="1" dirty="0" err="1">
                          <a:solidFill>
                            <a:srgbClr val="008080"/>
                          </a:solidFill>
                          <a:effectLst/>
                          <a:latin typeface="Consolas" panose="020B0609020204030204" pitchFamily="49" charset="0"/>
                        </a:rPr>
                        <a:t>'no_toc'</a:t>
                      </a:r>
                      <a:r>
                        <a:rPr lang="en-AU" sz="800" b="1" dirty="0" err="1">
                          <a:solidFill>
                            <a:srgbClr val="000080"/>
                          </a:solidFill>
                          <a:effectLst/>
                          <a:latin typeface="Consolas" panose="020B0609020204030204" pitchFamily="49" charset="0"/>
                        </a:rPr>
                        <a:t>in</a:t>
                      </a:r>
                      <a:r>
                        <a:rPr lang="en-AU" sz="800" dirty="0" err="1">
                          <a:solidFill>
                            <a:srgbClr val="000000"/>
                          </a:solidFill>
                          <a:effectLst/>
                          <a:latin typeface="Consolas" panose="020B0609020204030204" pitchFamily="49" charset="0"/>
                        </a:rPr>
                        <a:t>model_file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limit_cols.extend</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MatchesHeading</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MatchesType</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dirty="0">
                          <a:solidFill>
                            <a:srgbClr val="000000"/>
                          </a:solidFill>
                          <a:effectLst/>
                          <a:latin typeface="Consolas" panose="020B0609020204030204" pitchFamily="49" charset="0"/>
                        </a:rPr>
                        <a:t>estimator=Pipeline([</a:t>
                      </a: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'text'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ColumnTransformer</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'cnb'</a:t>
                      </a:r>
                      <a:r>
                        <a:rPr lang="en-AU" sz="800" dirty="0">
                          <a:solidFill>
                            <a:srgbClr val="000000"/>
                          </a:solidFill>
                          <a:effectLst/>
                          <a:latin typeface="Consolas" panose="020B0609020204030204" pitchFamily="49" charset="0"/>
                        </a:rPr>
                        <a:t>,Text2CNBPrediction(),</a:t>
                      </a:r>
                      <a:r>
                        <a:rPr lang="en-AU" sz="800" dirty="0">
                          <a:solidFill>
                            <a:srgbClr val="0000FF"/>
                          </a:solidFill>
                          <a:effectLst/>
                          <a:latin typeface="Consolas" panose="020B0609020204030204" pitchFamily="49" charset="0"/>
                        </a:rPr>
                        <a:t>1</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remainder</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passthrough</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'forest'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RandomForestClassifier</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verbose</a:t>
                      </a:r>
                      <a:r>
                        <a:rPr lang="en-AU" sz="800" dirty="0">
                          <a:solidFill>
                            <a:srgbClr val="000000"/>
                          </a:solidFill>
                          <a:effectLst/>
                          <a:latin typeface="Consolas" panose="020B0609020204030204" pitchFamily="49" charset="0"/>
                        </a:rPr>
                        <a:t>=</a:t>
                      </a:r>
                      <a:r>
                        <a:rPr lang="en-AU" sz="800" b="1" dirty="0">
                          <a:solidFill>
                            <a:srgbClr val="000080"/>
                          </a:solidFill>
                          <a:effectLst/>
                          <a:latin typeface="Consolas" panose="020B0609020204030204" pitchFamily="49" charset="0"/>
                        </a:rPr>
                        <a:t>True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 </a:t>
                      </a:r>
                    </a:p>
                    <a:p>
                      <a:pPr marL="0" marR="0" fontAlgn="t">
                        <a:spcBef>
                          <a:spcPts val="0"/>
                        </a:spcBef>
                        <a:spcAft>
                          <a:spcPts val="0"/>
                        </a:spcAft>
                      </a:pPr>
                      <a:r>
                        <a:rPr lang="en-AU" sz="800" b="1" dirty="0">
                          <a:solidFill>
                            <a:srgbClr val="000080"/>
                          </a:solidFill>
                          <a:effectLst/>
                          <a:latin typeface="Consolas" panose="020B0609020204030204" pitchFamily="49" charset="0"/>
                        </a:rPr>
                        <a:t>class</a:t>
                      </a:r>
                      <a:r>
                        <a:rPr lang="en-AU" sz="800" dirty="0">
                          <a:solidFill>
                            <a:srgbClr val="000000"/>
                          </a:solidFill>
                          <a:effectLst/>
                          <a:latin typeface="Consolas" panose="020B0609020204030204" pitchFamily="49" charset="0"/>
                        </a:rPr>
                        <a:t>Text2CNBPrediction(</a:t>
                      </a:r>
                      <a:r>
                        <a:rPr lang="en-AU" sz="800" dirty="0" err="1">
                          <a:solidFill>
                            <a:srgbClr val="000000"/>
                          </a:solidFill>
                          <a:effectLst/>
                          <a:latin typeface="Consolas" panose="020B0609020204030204" pitchFamily="49" charset="0"/>
                        </a:rPr>
                        <a:t>TransformerMixin,BaseEstimator</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def</a:t>
                      </a:r>
                      <a:r>
                        <a:rPr lang="en-AU" sz="800" dirty="0" err="1">
                          <a:solidFill>
                            <a:srgbClr val="000000"/>
                          </a:solidFill>
                          <a:effectLst/>
                          <a:latin typeface="Consolas" panose="020B0609020204030204" pitchFamily="49" charset="0"/>
                        </a:rPr>
                        <a:t>fit</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,x,y</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if</a:t>
                      </a:r>
                      <a:r>
                        <a:rPr lang="en-AU" sz="800" dirty="0" err="1">
                          <a:solidFill>
                            <a:srgbClr val="000080"/>
                          </a:solidFill>
                          <a:effectLst/>
                          <a:latin typeface="Consolas" panose="020B0609020204030204" pitchFamily="49" charset="0"/>
                        </a:rPr>
                        <a:t>isinstance</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x,np.ndarray</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x=</a:t>
                      </a:r>
                      <a:r>
                        <a:rPr lang="en-AU" sz="800" dirty="0" err="1">
                          <a:solidFill>
                            <a:srgbClr val="000000"/>
                          </a:solidFill>
                          <a:effectLst/>
                          <a:latin typeface="Consolas" panose="020B0609020204030204" pitchFamily="49" charset="0"/>
                        </a:rPr>
                        <a:t>pd.Series</a:t>
                      </a:r>
                      <a:r>
                        <a:rPr lang="en-AU" sz="800" dirty="0">
                          <a:solidFill>
                            <a:srgbClr val="000000"/>
                          </a:solidFill>
                          <a:effectLst/>
                          <a:latin typeface="Consolas" panose="020B0609020204030204" pitchFamily="49" charset="0"/>
                        </a:rPr>
                        <a:t>(x)</a:t>
                      </a:r>
                    </a:p>
                    <a:p>
                      <a:pPr marL="0" marR="0" fontAlgn="t">
                        <a:spcBef>
                          <a:spcPts val="0"/>
                        </a:spcBef>
                        <a:spcAft>
                          <a:spcPts val="0"/>
                        </a:spcAft>
                      </a:pPr>
                      <a:r>
                        <a:rPr lang="en-AU" sz="800" dirty="0" err="1">
                          <a:solidFill>
                            <a:srgbClr val="000000"/>
                          </a:solidFill>
                          <a:effectLst/>
                          <a:latin typeface="Consolas" panose="020B0609020204030204" pitchFamily="49" charset="0"/>
                        </a:rPr>
                        <a:t>text_clf</a:t>
                      </a:r>
                      <a:r>
                        <a:rPr lang="en-AU" sz="800" dirty="0">
                          <a:solidFill>
                            <a:srgbClr val="000000"/>
                          </a:solidFill>
                          <a:effectLst/>
                          <a:latin typeface="Consolas" panose="020B0609020204030204" pitchFamily="49" charset="0"/>
                        </a:rPr>
                        <a:t>=Pipeline([</a:t>
                      </a: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'n2c'</a:t>
                      </a:r>
                      <a:r>
                        <a:rPr lang="en-AU" sz="800" dirty="0">
                          <a:solidFill>
                            <a:srgbClr val="000000"/>
                          </a:solidFill>
                          <a:effectLst/>
                          <a:latin typeface="Consolas" panose="020B0609020204030204" pitchFamily="49" charset="0"/>
                        </a:rPr>
                        <a:t>,Num2Cyfra1()),</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tf</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TfidfVectorizer</a:t>
                      </a:r>
                      <a:r>
                        <a:rPr lang="en-AU" sz="800" dirty="0">
                          <a:solidFill>
                            <a:srgbClr val="000000"/>
                          </a:solidFill>
                          <a:effectLst/>
                          <a:latin typeface="Consolas" panose="020B0609020204030204" pitchFamily="49" charset="0"/>
                        </a:rPr>
                        <a:t>(</a:t>
                      </a:r>
                      <a:r>
                        <a:rPr lang="en-AU" sz="800" dirty="0" err="1">
                          <a:solidFill>
                            <a:srgbClr val="660099"/>
                          </a:solidFill>
                          <a:effectLst/>
                          <a:latin typeface="Consolas" panose="020B0609020204030204" pitchFamily="49" charset="0"/>
                        </a:rPr>
                        <a:t>analyzer</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'word'</a:t>
                      </a:r>
                      <a:r>
                        <a:rPr lang="en-AU" sz="800" dirty="0">
                          <a:solidFill>
                            <a:srgbClr val="000000"/>
                          </a:solidFill>
                          <a:effectLst/>
                          <a:latin typeface="Consolas" panose="020B0609020204030204" pitchFamily="49" charset="0"/>
                        </a:rPr>
                        <a:t>,</a:t>
                      </a:r>
                      <a:r>
                        <a:rPr lang="en-AU" sz="800" dirty="0" err="1">
                          <a:solidFill>
                            <a:srgbClr val="660099"/>
                          </a:solidFill>
                          <a:effectLst/>
                          <a:latin typeface="Consolas" panose="020B0609020204030204" pitchFamily="49" charset="0"/>
                        </a:rPr>
                        <a:t>ngram_range</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1</a:t>
                      </a:r>
                      <a:r>
                        <a:rPr lang="en-AU" sz="800" dirty="0">
                          <a:solidFill>
                            <a:srgbClr val="000000"/>
                          </a:solidFill>
                          <a:effectLst/>
                          <a:latin typeface="Consolas" panose="020B0609020204030204" pitchFamily="49" charset="0"/>
                        </a:rPr>
                        <a:t>,</a:t>
                      </a:r>
                      <a:r>
                        <a:rPr lang="en-AU" sz="800" dirty="0">
                          <a:solidFill>
                            <a:srgbClr val="0000FF"/>
                          </a:solidFill>
                          <a:effectLst/>
                          <a:latin typeface="Consolas" panose="020B0609020204030204" pitchFamily="49" charset="0"/>
                        </a:rPr>
                        <a:t>2</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cnb</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ComplementNB</a:t>
                      </a:r>
                      <a:r>
                        <a:rPr lang="en-AU" sz="800" dirty="0">
                          <a:solidFill>
                            <a:srgbClr val="000000"/>
                          </a:solidFill>
                          <a:effectLst/>
                          <a:latin typeface="Consolas" panose="020B0609020204030204" pitchFamily="49" charset="0"/>
                        </a:rPr>
                        <a:t>(</a:t>
                      </a:r>
                      <a:r>
                        <a:rPr lang="en-AU" sz="800" dirty="0">
                          <a:solidFill>
                            <a:srgbClr val="660099"/>
                          </a:solidFill>
                          <a:effectLst/>
                          <a:latin typeface="Consolas" panose="020B0609020204030204" pitchFamily="49" charset="0"/>
                        </a:rPr>
                        <a:t>norm</a:t>
                      </a:r>
                      <a:r>
                        <a:rPr lang="en-AU" sz="800" dirty="0">
                          <a:solidFill>
                            <a:srgbClr val="000000"/>
                          </a:solidFill>
                          <a:effectLst/>
                          <a:latin typeface="Consolas" panose="020B0609020204030204" pitchFamily="49" charset="0"/>
                        </a:rPr>
                        <a:t>=</a:t>
                      </a:r>
                      <a:r>
                        <a:rPr lang="en-AU" sz="800" b="1" dirty="0">
                          <a:solidFill>
                            <a:srgbClr val="000080"/>
                          </a:solidFill>
                          <a:effectLst/>
                          <a:latin typeface="Consolas" panose="020B0609020204030204" pitchFamily="49" charset="0"/>
                        </a:rPr>
                        <a:t>True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.text_clf</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text_clf.fit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x,y</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.feature_names</a:t>
                      </a:r>
                      <a:r>
                        <a:rPr lang="en-AU" sz="800" dirty="0">
                          <a:solidFill>
                            <a:srgbClr val="000000"/>
                          </a:solidFill>
                          <a:effectLst/>
                          <a:latin typeface="Consolas" panose="020B0609020204030204" pitchFamily="49" charset="0"/>
                        </a:rPr>
                        <a:t>_=</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.text_clf</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a:t>
                      </a:r>
                      <a:r>
                        <a:rPr lang="en-AU" sz="800" b="1" dirty="0" err="1">
                          <a:solidFill>
                            <a:srgbClr val="008080"/>
                          </a:solidFill>
                          <a:effectLst/>
                          <a:latin typeface="Consolas" panose="020B0609020204030204" pitchFamily="49" charset="0"/>
                        </a:rPr>
                        <a:t>tf</a:t>
                      </a:r>
                      <a:r>
                        <a:rPr lang="en-AU" sz="800" b="1" dirty="0">
                          <a:solidFill>
                            <a:srgbClr val="008080"/>
                          </a:solidFill>
                          <a:effectLst/>
                          <a:latin typeface="Consolas" panose="020B0609020204030204" pitchFamily="49" charset="0"/>
                        </a:rPr>
                        <a:t>'</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get_feature_names</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.y</a:t>
                      </a:r>
                      <a:r>
                        <a:rPr lang="en-AU" sz="800" dirty="0">
                          <a:solidFill>
                            <a:srgbClr val="000000"/>
                          </a:solidFill>
                          <a:effectLst/>
                          <a:latin typeface="Consolas" panose="020B0609020204030204" pitchFamily="49" charset="0"/>
                        </a:rPr>
                        <a:t>_=y</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return</a:t>
                      </a:r>
                      <a:r>
                        <a:rPr lang="en-AU" sz="800" dirty="0" err="1">
                          <a:solidFill>
                            <a:srgbClr val="94558D"/>
                          </a:solidFill>
                          <a:effectLst/>
                          <a:latin typeface="Consolas" panose="020B0609020204030204" pitchFamily="49" charset="0"/>
                        </a:rPr>
                        <a:t>self</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b="1" dirty="0" err="1">
                          <a:solidFill>
                            <a:srgbClr val="000080"/>
                          </a:solidFill>
                          <a:effectLst/>
                          <a:latin typeface="Consolas" panose="020B0609020204030204" pitchFamily="49" charset="0"/>
                        </a:rPr>
                        <a:t>def</a:t>
                      </a:r>
                      <a:r>
                        <a:rPr lang="en-AU" sz="800" dirty="0" err="1">
                          <a:solidFill>
                            <a:srgbClr val="000000"/>
                          </a:solidFill>
                          <a:effectLst/>
                          <a:latin typeface="Consolas" panose="020B0609020204030204" pitchFamily="49" charset="0"/>
                        </a:rPr>
                        <a:t>transform</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,data</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err="1">
                          <a:solidFill>
                            <a:srgbClr val="000000"/>
                          </a:solidFill>
                          <a:effectLst/>
                          <a:latin typeface="Consolas" panose="020B0609020204030204" pitchFamily="49" charset="0"/>
                        </a:rPr>
                        <a:t>pred</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.text_clf.predict</a:t>
                      </a:r>
                      <a:r>
                        <a:rPr lang="en-AU" sz="800" dirty="0">
                          <a:solidFill>
                            <a:srgbClr val="000000"/>
                          </a:solidFill>
                          <a:effectLst/>
                          <a:latin typeface="Consolas" panose="020B0609020204030204" pitchFamily="49" charset="0"/>
                        </a:rPr>
                        <a:t>(data)</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return</a:t>
                      </a:r>
                      <a:r>
                        <a:rPr lang="en-AU" sz="800" dirty="0" err="1">
                          <a:solidFill>
                            <a:srgbClr val="000000"/>
                          </a:solidFill>
                          <a:effectLst/>
                          <a:latin typeface="Consolas" panose="020B0609020204030204" pitchFamily="49" charset="0"/>
                        </a:rPr>
                        <a:t>pd.DataFrame</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pred</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b="1" dirty="0" err="1">
                          <a:solidFill>
                            <a:srgbClr val="000080"/>
                          </a:solidFill>
                          <a:effectLst/>
                          <a:latin typeface="Consolas" panose="020B0609020204030204" pitchFamily="49" charset="0"/>
                        </a:rPr>
                        <a:t>def</a:t>
                      </a:r>
                      <a:r>
                        <a:rPr lang="en-AU" sz="800" dirty="0" err="1">
                          <a:solidFill>
                            <a:srgbClr val="000000"/>
                          </a:solidFill>
                          <a:effectLst/>
                          <a:latin typeface="Consolas" panose="020B0609020204030204" pitchFamily="49" charset="0"/>
                        </a:rPr>
                        <a:t>get_feature_names</a:t>
                      </a:r>
                      <a:r>
                        <a:rPr lang="en-AU" sz="800" dirty="0">
                          <a:solidFill>
                            <a:srgbClr val="000000"/>
                          </a:solidFill>
                          <a:effectLst/>
                          <a:latin typeface="Consolas" panose="020B0609020204030204" pitchFamily="49" charset="0"/>
                        </a:rPr>
                        <a:t>(</a:t>
                      </a:r>
                      <a:r>
                        <a:rPr lang="en-AU" sz="800" dirty="0">
                          <a:solidFill>
                            <a:srgbClr val="94558D"/>
                          </a:solidFill>
                          <a:effectLst/>
                          <a:latin typeface="Consolas" panose="020B0609020204030204" pitchFamily="49" charset="0"/>
                        </a:rPr>
                        <a:t>self</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return</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.feature_names</a:t>
                      </a:r>
                      <a:r>
                        <a:rPr lang="en-AU" sz="800" dirty="0">
                          <a:solidFill>
                            <a:srgbClr val="000000"/>
                          </a:solidFill>
                          <a:effectLst/>
                          <a:latin typeface="Consolas" panose="020B0609020204030204" pitchFamily="49" charset="0"/>
                        </a:rPr>
                        <a:t>_</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b="1" dirty="0">
                          <a:solidFill>
                            <a:srgbClr val="000080"/>
                          </a:solidFill>
                          <a:effectLst/>
                          <a:latin typeface="Consolas" panose="020B0609020204030204" pitchFamily="49" charset="0"/>
                        </a:rPr>
                        <a:t>class</a:t>
                      </a:r>
                      <a:r>
                        <a:rPr lang="en-AU" sz="800" dirty="0">
                          <a:solidFill>
                            <a:srgbClr val="000000"/>
                          </a:solidFill>
                          <a:effectLst/>
                          <a:latin typeface="Consolas" panose="020B0609020204030204" pitchFamily="49" charset="0"/>
                        </a:rPr>
                        <a:t>Num2Cyfra1(</a:t>
                      </a:r>
                      <a:r>
                        <a:rPr lang="en-AU" sz="800" dirty="0" err="1">
                          <a:solidFill>
                            <a:srgbClr val="000000"/>
                          </a:solidFill>
                          <a:effectLst/>
                          <a:latin typeface="Consolas" panose="020B0609020204030204" pitchFamily="49" charset="0"/>
                        </a:rPr>
                        <a:t>TransformerMixin,BaseEstimator</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def</a:t>
                      </a:r>
                      <a:r>
                        <a:rPr lang="en-AU" sz="800" dirty="0" err="1">
                          <a:solidFill>
                            <a:srgbClr val="000000"/>
                          </a:solidFill>
                          <a:effectLst/>
                          <a:latin typeface="Consolas" panose="020B0609020204030204" pitchFamily="49" charset="0"/>
                        </a:rPr>
                        <a:t>fit</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a:t>
                      </a:r>
                      <a:r>
                        <a:rPr lang="en-AU" sz="800" dirty="0" err="1">
                          <a:solidFill>
                            <a:srgbClr val="808080"/>
                          </a:solidFill>
                          <a:effectLst/>
                          <a:latin typeface="Consolas" panose="020B0609020204030204" pitchFamily="49" charset="0"/>
                        </a:rPr>
                        <a:t>x</a:t>
                      </a:r>
                      <a:r>
                        <a:rPr lang="en-AU" sz="800" dirty="0" err="1">
                          <a:solidFill>
                            <a:srgbClr val="000000"/>
                          </a:solidFill>
                          <a:effectLst/>
                          <a:latin typeface="Consolas" panose="020B0609020204030204" pitchFamily="49" charset="0"/>
                        </a:rPr>
                        <a:t>,</a:t>
                      </a:r>
                      <a:r>
                        <a:rPr lang="en-AU" sz="800" dirty="0" err="1">
                          <a:solidFill>
                            <a:srgbClr val="808080"/>
                          </a:solidFill>
                          <a:effectLst/>
                          <a:latin typeface="Consolas" panose="020B0609020204030204" pitchFamily="49" charset="0"/>
                        </a:rPr>
                        <a:t>y</a:t>
                      </a:r>
                      <a:r>
                        <a:rPr lang="en-AU" sz="800" dirty="0">
                          <a:solidFill>
                            <a:srgbClr val="808080"/>
                          </a:solidFill>
                          <a:effectLst/>
                          <a:latin typeface="Consolas" panose="020B0609020204030204" pitchFamily="49" charset="0"/>
                        </a:rPr>
                        <a:t>=</a:t>
                      </a:r>
                      <a:r>
                        <a:rPr lang="en-AU" sz="800" b="1" dirty="0">
                          <a:solidFill>
                            <a:srgbClr val="808080"/>
                          </a:solidFill>
                          <a:effectLst/>
                          <a:latin typeface="Consolas" panose="020B0609020204030204" pitchFamily="49" charset="0"/>
                        </a:rPr>
                        <a:t>None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return</a:t>
                      </a:r>
                      <a:r>
                        <a:rPr lang="en-AU" sz="800" dirty="0" err="1">
                          <a:solidFill>
                            <a:srgbClr val="94558D"/>
                          </a:solidFill>
                          <a:effectLst/>
                          <a:latin typeface="Consolas" panose="020B0609020204030204" pitchFamily="49" charset="0"/>
                        </a:rPr>
                        <a:t>self</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b="1" dirty="0" err="1">
                          <a:solidFill>
                            <a:srgbClr val="000080"/>
                          </a:solidFill>
                          <a:effectLst/>
                          <a:latin typeface="Consolas" panose="020B0609020204030204" pitchFamily="49" charset="0"/>
                        </a:rPr>
                        <a:t>def</a:t>
                      </a:r>
                      <a:r>
                        <a:rPr lang="en-AU" sz="800" dirty="0" err="1">
                          <a:solidFill>
                            <a:srgbClr val="000000"/>
                          </a:solidFill>
                          <a:effectLst/>
                          <a:latin typeface="Consolas" panose="020B0609020204030204" pitchFamily="49" charset="0"/>
                        </a:rPr>
                        <a:t>transform</a:t>
                      </a:r>
                      <a:r>
                        <a:rPr lang="en-AU" sz="800" dirty="0">
                          <a:solidFill>
                            <a:srgbClr val="000000"/>
                          </a:solidFill>
                          <a:effectLst/>
                          <a:latin typeface="Consolas" panose="020B0609020204030204" pitchFamily="49" charset="0"/>
                        </a:rPr>
                        <a:t>(</a:t>
                      </a:r>
                      <a:r>
                        <a:rPr lang="en-AU" sz="800" dirty="0" err="1">
                          <a:solidFill>
                            <a:srgbClr val="94558D"/>
                          </a:solidFill>
                          <a:effectLst/>
                          <a:latin typeface="Consolas" panose="020B0609020204030204" pitchFamily="49" charset="0"/>
                        </a:rPr>
                        <a:t>self</a:t>
                      </a:r>
                      <a:r>
                        <a:rPr lang="en-AU" sz="800" dirty="0" err="1">
                          <a:solidFill>
                            <a:srgbClr val="000000"/>
                          </a:solidFill>
                          <a:effectLst/>
                          <a:latin typeface="Consolas" panose="020B0609020204030204" pitchFamily="49" charset="0"/>
                        </a:rPr>
                        <a:t>,data</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if</a:t>
                      </a:r>
                      <a:r>
                        <a:rPr lang="en-AU" sz="800" dirty="0" err="1">
                          <a:solidFill>
                            <a:srgbClr val="000080"/>
                          </a:solidFill>
                          <a:effectLst/>
                          <a:latin typeface="Consolas" panose="020B0609020204030204" pitchFamily="49" charset="0"/>
                        </a:rPr>
                        <a:t>isinstance</a:t>
                      </a:r>
                      <a:r>
                        <a:rPr lang="en-AU" sz="800" dirty="0">
                          <a:solidFill>
                            <a:srgbClr val="000000"/>
                          </a:solidFill>
                          <a:effectLst/>
                          <a:latin typeface="Consolas" panose="020B0609020204030204" pitchFamily="49" charset="0"/>
                        </a:rPr>
                        <a:t>(</a:t>
                      </a:r>
                      <a:r>
                        <a:rPr lang="en-AU" sz="800" dirty="0" err="1">
                          <a:solidFill>
                            <a:srgbClr val="000000"/>
                          </a:solidFill>
                          <a:effectLst/>
                          <a:latin typeface="Consolas" panose="020B0609020204030204" pitchFamily="49" charset="0"/>
                        </a:rPr>
                        <a:t>data,np.ndarray</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dirty="0">
                          <a:solidFill>
                            <a:srgbClr val="000000"/>
                          </a:solidFill>
                          <a:effectLst/>
                          <a:latin typeface="Consolas" panose="020B0609020204030204" pitchFamily="49" charset="0"/>
                        </a:rPr>
                        <a:t>data=</a:t>
                      </a:r>
                      <a:r>
                        <a:rPr lang="en-AU" sz="800" dirty="0" err="1">
                          <a:solidFill>
                            <a:srgbClr val="000000"/>
                          </a:solidFill>
                          <a:effectLst/>
                          <a:latin typeface="Consolas" panose="020B0609020204030204" pitchFamily="49" charset="0"/>
                        </a:rPr>
                        <a:t>pd.Series</a:t>
                      </a:r>
                      <a:r>
                        <a:rPr lang="en-AU" sz="800" dirty="0">
                          <a:solidFill>
                            <a:srgbClr val="000000"/>
                          </a:solidFill>
                          <a:effectLst/>
                          <a:latin typeface="Consolas" panose="020B0609020204030204" pitchFamily="49" charset="0"/>
                        </a:rPr>
                        <a:t>(data)</a:t>
                      </a:r>
                    </a:p>
                    <a:p>
                      <a:pPr marL="0" marR="0" fontAlgn="t">
                        <a:spcBef>
                          <a:spcPts val="0"/>
                        </a:spcBef>
                        <a:spcAft>
                          <a:spcPts val="0"/>
                        </a:spcAft>
                      </a:pPr>
                      <a:r>
                        <a:rPr lang="en-AU" sz="800" dirty="0">
                          <a:solidFill>
                            <a:srgbClr val="000000"/>
                          </a:solidFill>
                          <a:effectLst/>
                          <a:latin typeface="Consolas" panose="020B0609020204030204" pitchFamily="49" charset="0"/>
                        </a:rPr>
                        <a:t>data=</a:t>
                      </a:r>
                      <a:r>
                        <a:rPr lang="en-AU" sz="800" dirty="0" err="1">
                          <a:solidFill>
                            <a:srgbClr val="000000"/>
                          </a:solidFill>
                          <a:effectLst/>
                          <a:latin typeface="Consolas" panose="020B0609020204030204" pitchFamily="49" charset="0"/>
                        </a:rPr>
                        <a:t>data.apply</a:t>
                      </a:r>
                      <a:r>
                        <a:rPr lang="en-AU" sz="800" dirty="0">
                          <a:solidFill>
                            <a:srgbClr val="000000"/>
                          </a:solidFill>
                          <a:effectLst/>
                          <a:latin typeface="Consolas" panose="020B0609020204030204" pitchFamily="49" charset="0"/>
                        </a:rPr>
                        <a:t>(</a:t>
                      </a:r>
                      <a:r>
                        <a:rPr lang="en-AU" sz="800" b="1" dirty="0">
                          <a:solidFill>
                            <a:srgbClr val="000080"/>
                          </a:solidFill>
                          <a:effectLst/>
                          <a:latin typeface="Consolas" panose="020B0609020204030204" pitchFamily="49" charset="0"/>
                        </a:rPr>
                        <a:t>lambda</a:t>
                      </a:r>
                      <a:r>
                        <a:rPr lang="en-AU" sz="800" dirty="0">
                          <a:solidFill>
                            <a:srgbClr val="000000"/>
                          </a:solidFill>
                          <a:effectLst/>
                          <a:latin typeface="Consolas" panose="020B0609020204030204" pitchFamily="49" charset="0"/>
                        </a:rPr>
                        <a:t>x:heading_id_toc.num2cyfra1(</a:t>
                      </a:r>
                      <a:r>
                        <a:rPr lang="en-AU" sz="800" dirty="0" err="1">
                          <a:solidFill>
                            <a:srgbClr val="000000"/>
                          </a:solidFill>
                          <a:effectLst/>
                          <a:latin typeface="Consolas" panose="020B0609020204030204" pitchFamily="49" charset="0"/>
                        </a:rPr>
                        <a:t>x,</a:t>
                      </a:r>
                      <a:r>
                        <a:rPr lang="en-AU" sz="800" dirty="0" err="1">
                          <a:solidFill>
                            <a:srgbClr val="660099"/>
                          </a:solidFill>
                          <a:effectLst/>
                          <a:latin typeface="Consolas" panose="020B0609020204030204" pitchFamily="49" charset="0"/>
                        </a:rPr>
                        <a:t>remove_words</a:t>
                      </a:r>
                      <a:r>
                        <a:rPr lang="en-AU" sz="800" dirty="0">
                          <a:solidFill>
                            <a:srgbClr val="000000"/>
                          </a:solidFill>
                          <a:effectLst/>
                          <a:latin typeface="Consolas" panose="020B0609020204030204" pitchFamily="49" charset="0"/>
                        </a:rPr>
                        <a:t>=</a:t>
                      </a:r>
                      <a:r>
                        <a:rPr lang="en-AU" sz="800" b="1" dirty="0">
                          <a:solidFill>
                            <a:srgbClr val="000080"/>
                          </a:solidFill>
                          <a:effectLst/>
                          <a:latin typeface="Consolas" panose="020B0609020204030204" pitchFamily="49" charset="0"/>
                        </a:rPr>
                        <a:t>False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return</a:t>
                      </a:r>
                      <a:r>
                        <a:rPr lang="en-AU" sz="800" dirty="0" err="1">
                          <a:solidFill>
                            <a:srgbClr val="000000"/>
                          </a:solidFill>
                          <a:effectLst/>
                          <a:latin typeface="Consolas" panose="020B0609020204030204" pitchFamily="49" charset="0"/>
                        </a:rPr>
                        <a:t>data</a:t>
                      </a:r>
                      <a:endParaRPr lang="en-AU" sz="800" dirty="0">
                        <a:effectLst/>
                        <a:latin typeface="Consolas" panose="020B0609020204030204" pitchFamily="49" charset="0"/>
                      </a:endParaRPr>
                    </a:p>
                    <a:p>
                      <a:pPr marL="0" marR="0" fontAlgn="t">
                        <a:spcBef>
                          <a:spcPts val="0"/>
                        </a:spcBef>
                        <a:spcAft>
                          <a:spcPts val="0"/>
                        </a:spcAft>
                      </a:pPr>
                      <a:r>
                        <a:rPr lang="en-AU" sz="900" dirty="0">
                          <a:effectLst/>
                          <a:latin typeface="Calibri" panose="020F0502020204030204" pitchFamily="34" charset="0"/>
                        </a:rPr>
                        <a:t> </a:t>
                      </a:r>
                    </a:p>
                    <a:p>
                      <a:pPr marL="0" marR="0" fontAlgn="t">
                        <a:spcBef>
                          <a:spcPts val="0"/>
                        </a:spcBef>
                        <a:spcAft>
                          <a:spcPts val="0"/>
                        </a:spcAft>
                      </a:pPr>
                      <a:r>
                        <a:rPr lang="en-AU" sz="800" b="1" dirty="0" err="1">
                          <a:solidFill>
                            <a:srgbClr val="000080"/>
                          </a:solidFill>
                          <a:effectLst/>
                          <a:latin typeface="Consolas" panose="020B0609020204030204" pitchFamily="49" charset="0"/>
                        </a:rPr>
                        <a:t>def</a:t>
                      </a:r>
                      <a:r>
                        <a:rPr lang="en-AU" sz="800" dirty="0" err="1">
                          <a:solidFill>
                            <a:srgbClr val="000000"/>
                          </a:solidFill>
                          <a:effectLst/>
                          <a:latin typeface="Consolas" panose="020B0609020204030204" pitchFamily="49" charset="0"/>
                        </a:rPr>
                        <a:t>contains_num</a:t>
                      </a:r>
                      <a:r>
                        <a:rPr lang="en-AU" sz="800" dirty="0">
                          <a:solidFill>
                            <a:srgbClr val="000000"/>
                          </a:solidFill>
                          <a:effectLst/>
                          <a:latin typeface="Consolas" panose="020B0609020204030204" pitchFamily="49" charset="0"/>
                        </a:rPr>
                        <a:t>(x):</a:t>
                      </a:r>
                      <a:endParaRPr lang="en-AU" sz="800" dirty="0">
                        <a:effectLst/>
                        <a:latin typeface="Consolas" panose="020B0609020204030204" pitchFamily="49" charset="0"/>
                      </a:endParaRPr>
                    </a:p>
                    <a:p>
                      <a:pPr marL="0" marR="0" fontAlgn="t">
                        <a:spcBef>
                          <a:spcPts val="0"/>
                        </a:spcBef>
                        <a:spcAft>
                          <a:spcPts val="0"/>
                        </a:spcAft>
                      </a:pPr>
                      <a:r>
                        <a:rPr lang="en-AU" sz="800" b="1" dirty="0" err="1">
                          <a:solidFill>
                            <a:srgbClr val="000080"/>
                          </a:solidFill>
                          <a:effectLst/>
                          <a:latin typeface="Consolas" panose="020B0609020204030204" pitchFamily="49" charset="0"/>
                        </a:rPr>
                        <a:t>if</a:t>
                      </a:r>
                      <a:r>
                        <a:rPr lang="en-AU" sz="800" dirty="0" err="1">
                          <a:solidFill>
                            <a:srgbClr val="000000"/>
                          </a:solidFill>
                          <a:effectLst/>
                          <a:latin typeface="Consolas" panose="020B0609020204030204" pitchFamily="49" charset="0"/>
                        </a:rPr>
                        <a:t>re.search</a:t>
                      </a:r>
                      <a:r>
                        <a:rPr lang="en-AU" sz="800" dirty="0">
                          <a:solidFill>
                            <a:srgbClr val="000000"/>
                          </a:solidFill>
                          <a:effectLst/>
                          <a:latin typeface="Consolas" panose="020B0609020204030204" pitchFamily="49" charset="0"/>
                        </a:rPr>
                        <a:t>(</a:t>
                      </a:r>
                      <a:r>
                        <a:rPr lang="en-AU" sz="800" b="1" dirty="0">
                          <a:solidFill>
                            <a:srgbClr val="008080"/>
                          </a:solidFill>
                          <a:effectLst/>
                          <a:latin typeface="Consolas" panose="020B0609020204030204" pitchFamily="49" charset="0"/>
                        </a:rPr>
                        <a:t>'^[0-9]+.*?\s\w'</a:t>
                      </a:r>
                      <a:r>
                        <a:rPr lang="en-AU" sz="800" dirty="0">
                          <a:solidFill>
                            <a:srgbClr val="000000"/>
                          </a:solidFill>
                          <a:effectLst/>
                          <a:latin typeface="Consolas" panose="020B0609020204030204" pitchFamily="49" charset="0"/>
                        </a:rPr>
                        <a:t>,</a:t>
                      </a:r>
                      <a:r>
                        <a:rPr lang="en-AU" sz="800" dirty="0" err="1">
                          <a:solidFill>
                            <a:srgbClr val="000080"/>
                          </a:solidFill>
                          <a:effectLst/>
                          <a:latin typeface="Consolas" panose="020B0609020204030204" pitchFamily="49" charset="0"/>
                        </a:rPr>
                        <a:t>str</a:t>
                      </a:r>
                      <a:r>
                        <a:rPr lang="en-AU" sz="800" dirty="0">
                          <a:solidFill>
                            <a:srgbClr val="000000"/>
                          </a:solidFill>
                          <a:effectLst/>
                          <a:latin typeface="Consolas" panose="020B0609020204030204" pitchFamily="49" charset="0"/>
                        </a:rPr>
                        <a:t>(x)):</a:t>
                      </a:r>
                      <a:endParaRPr lang="en-AU" sz="800" dirty="0">
                        <a:effectLst/>
                        <a:latin typeface="Consolas" panose="020B0609020204030204" pitchFamily="49" charset="0"/>
                      </a:endParaRPr>
                    </a:p>
                    <a:p>
                      <a:pPr marL="0" marR="0" fontAlgn="t">
                        <a:spcBef>
                          <a:spcPts val="0"/>
                        </a:spcBef>
                        <a:spcAft>
                          <a:spcPts val="0"/>
                        </a:spcAft>
                      </a:pPr>
                      <a:r>
                        <a:rPr lang="en-AU" sz="800" b="1" dirty="0">
                          <a:solidFill>
                            <a:srgbClr val="000080"/>
                          </a:solidFill>
                          <a:effectLst/>
                          <a:latin typeface="Consolas" panose="020B0609020204030204" pitchFamily="49" charset="0"/>
                        </a:rPr>
                        <a:t>return</a:t>
                      </a:r>
                      <a:r>
                        <a:rPr lang="en-AU" sz="800" dirty="0">
                          <a:solidFill>
                            <a:srgbClr val="0000FF"/>
                          </a:solidFill>
                          <a:effectLst/>
                          <a:latin typeface="Consolas" panose="020B0609020204030204" pitchFamily="49" charset="0"/>
                        </a:rPr>
                        <a:t>1</a:t>
                      </a:r>
                      <a:endParaRPr lang="en-AU" sz="800" dirty="0">
                        <a:effectLst/>
                        <a:latin typeface="Consolas" panose="020B0609020204030204" pitchFamily="49" charset="0"/>
                      </a:endParaRPr>
                    </a:p>
                    <a:p>
                      <a:pPr marL="0" marR="0" fontAlgn="t">
                        <a:spcBef>
                          <a:spcPts val="0"/>
                        </a:spcBef>
                        <a:spcAft>
                          <a:spcPts val="0"/>
                        </a:spcAft>
                      </a:pPr>
                      <a:r>
                        <a:rPr lang="en-AU" sz="800" b="1" dirty="0">
                          <a:solidFill>
                            <a:srgbClr val="000080"/>
                          </a:solidFill>
                          <a:effectLst/>
                          <a:latin typeface="Consolas" panose="020B0609020204030204" pitchFamily="49" charset="0"/>
                        </a:rPr>
                        <a:t>else</a:t>
                      </a:r>
                      <a:r>
                        <a:rPr lang="en-AU" sz="800" dirty="0">
                          <a:solidFill>
                            <a:srgbClr val="000000"/>
                          </a:solidFill>
                          <a:effectLst/>
                          <a:latin typeface="Consolas" panose="020B0609020204030204" pitchFamily="49" charset="0"/>
                        </a:rPr>
                        <a:t>:</a:t>
                      </a:r>
                      <a:endParaRPr lang="en-AU" sz="800" dirty="0">
                        <a:effectLst/>
                        <a:latin typeface="Consolas" panose="020B0609020204030204" pitchFamily="49" charset="0"/>
                      </a:endParaRPr>
                    </a:p>
                    <a:p>
                      <a:pPr marL="0" marR="0" fontAlgn="t">
                        <a:spcBef>
                          <a:spcPts val="0"/>
                        </a:spcBef>
                        <a:spcAft>
                          <a:spcPts val="0"/>
                        </a:spcAft>
                      </a:pPr>
                      <a:r>
                        <a:rPr lang="en-AU" sz="800" b="1" dirty="0">
                          <a:solidFill>
                            <a:srgbClr val="000080"/>
                          </a:solidFill>
                          <a:effectLst/>
                          <a:latin typeface="Consolas" panose="020B0609020204030204" pitchFamily="49" charset="0"/>
                        </a:rPr>
                        <a:t>return</a:t>
                      </a:r>
                      <a:r>
                        <a:rPr lang="en-AU" sz="800" dirty="0">
                          <a:solidFill>
                            <a:srgbClr val="0000FF"/>
                          </a:solidFill>
                          <a:effectLst/>
                          <a:latin typeface="Consolas" panose="020B0609020204030204" pitchFamily="49" charset="0"/>
                        </a:rPr>
                        <a:t>0</a:t>
                      </a:r>
                      <a:endParaRPr lang="en-AU" sz="8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800">
                          <a:solidFill>
                            <a:srgbClr val="000080"/>
                          </a:solidFill>
                          <a:effectLst/>
                          <a:latin typeface="Consolas" panose="020B0609020204030204" pitchFamily="49" charset="0"/>
                        </a:rPr>
                        <a:t>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a:effectLst/>
                          <a:latin typeface="Calibri" panose="020F0502020204030204" pitchFamily="34" charset="0"/>
                        </a:rPr>
                        <a:t>Think this one works pretty well. Extremely reliant on Heading ID TOC to be correct though, so if that one's broken, this one is.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a:effectLst/>
                          <a:latin typeface="Calibri" panose="020F0502020204030204" pitchFamily="34" charset="0"/>
                        </a:rPr>
                        <a:t>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609271828"/>
                  </a:ext>
                </a:extLst>
              </a:tr>
            </a:tbl>
          </a:graphicData>
        </a:graphic>
      </p:graphicFrame>
    </p:spTree>
    <p:extLst>
      <p:ext uri="{BB962C8B-B14F-4D97-AF65-F5344CB8AC3E}">
        <p14:creationId xmlns:p14="http://schemas.microsoft.com/office/powerpoint/2010/main" val="3263729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Marginals</a:t>
            </a:r>
            <a:r>
              <a:rPr lang="en-AU" dirty="0" smtClean="0"/>
              <a:t> Identification</a:t>
            </a:r>
            <a:endParaRPr lang="en-AU" dirty="0"/>
          </a:p>
        </p:txBody>
      </p:sp>
      <p:sp>
        <p:nvSpPr>
          <p:cNvPr id="5" name="Content Placeholder 4"/>
          <p:cNvSpPr>
            <a:spLocks noGrp="1"/>
          </p:cNvSpPr>
          <p:nvPr>
            <p:ph idx="1"/>
          </p:nvPr>
        </p:nvSpPr>
        <p:spPr/>
        <p:txBody>
          <a:bodyPr/>
          <a:lstStyle/>
          <a:p>
            <a:r>
              <a:rPr lang="en-AU" dirty="0"/>
              <a:t>- Goal</a:t>
            </a:r>
            <a:r>
              <a:rPr lang="en-AU" dirty="0" smtClean="0"/>
              <a:t>: To identify lines on the page which are a header or footer.</a:t>
            </a:r>
            <a:endParaRPr lang="en-AU" dirty="0"/>
          </a:p>
          <a:p>
            <a:r>
              <a:rPr lang="en-AU" dirty="0"/>
              <a:t>- Why</a:t>
            </a:r>
            <a:r>
              <a:rPr lang="en-AU" dirty="0" smtClean="0"/>
              <a:t>? To exclude these lines from section text, and to later identify page numbers</a:t>
            </a:r>
            <a:endParaRPr lang="en-AU" dirty="0"/>
          </a:p>
          <a:p>
            <a:r>
              <a:rPr lang="en-AU" dirty="0"/>
              <a:t>- Method</a:t>
            </a:r>
            <a:r>
              <a:rPr lang="en-AU" dirty="0" smtClean="0"/>
              <a:t>: Random Forest</a:t>
            </a:r>
            <a:endParaRPr lang="en-AU" dirty="0"/>
          </a:p>
          <a:p>
            <a:pPr lvl="1"/>
            <a:r>
              <a:rPr lang="en-AU" dirty="0"/>
              <a:t>Features:  P</a:t>
            </a:r>
            <a:r>
              <a:rPr lang="en-AU" dirty="0" smtClean="0"/>
              <a:t>age number, normalised line number, ratio of words to width, width, height, left, top, if the line contains a number, if the line contains a tab character (this indicates that a line was reconstructed), if the line contains the word ‘page’, the centrality of the line </a:t>
            </a:r>
            <a:endParaRPr lang="en-AU" dirty="0"/>
          </a:p>
          <a:p>
            <a:endParaRPr lang="en-AU" dirty="0"/>
          </a:p>
        </p:txBody>
      </p:sp>
    </p:spTree>
    <p:extLst>
      <p:ext uri="{BB962C8B-B14F-4D97-AF65-F5344CB8AC3E}">
        <p14:creationId xmlns:p14="http://schemas.microsoft.com/office/powerpoint/2010/main" val="354766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Original Report File</a:t>
            </a:r>
            <a:endParaRPr lang="en-AU" dirty="0"/>
          </a:p>
        </p:txBody>
      </p:sp>
      <p:sp>
        <p:nvSpPr>
          <p:cNvPr id="8" name="Content Placeholder 7"/>
          <p:cNvSpPr>
            <a:spLocks noGrp="1"/>
          </p:cNvSpPr>
          <p:nvPr>
            <p:ph idx="1"/>
          </p:nvPr>
        </p:nvSpPr>
        <p:spPr/>
        <p:txBody>
          <a:bodyPr/>
          <a:lstStyle/>
          <a:p>
            <a:endParaRPr lang="en-AU" dirty="0"/>
          </a:p>
        </p:txBody>
      </p:sp>
      <p:sp>
        <p:nvSpPr>
          <p:cNvPr id="7" name="Text Placeholder 6"/>
          <p:cNvSpPr>
            <a:spLocks noGrp="1"/>
          </p:cNvSpPr>
          <p:nvPr>
            <p:ph type="body" sz="half" idx="2"/>
          </p:nvPr>
        </p:nvSpPr>
        <p:spPr/>
        <p:txBody>
          <a:bodyPr/>
          <a:lstStyle/>
          <a:p>
            <a:r>
              <a:rPr lang="en-AU" dirty="0"/>
              <a:t>c</a:t>
            </a:r>
            <a:r>
              <a:rPr lang="en-AU" dirty="0" smtClean="0"/>
              <a:t>r_95183_1.pdf</a:t>
            </a:r>
          </a:p>
          <a:p>
            <a:r>
              <a:rPr lang="en-AU" dirty="0" smtClean="0"/>
              <a:t>20 pages</a:t>
            </a:r>
          </a:p>
          <a:p>
            <a:r>
              <a:rPr lang="en-AU" dirty="0" smtClean="0"/>
              <a:t>2016</a:t>
            </a:r>
          </a:p>
          <a:p>
            <a:r>
              <a:rPr lang="en-AU" dirty="0" smtClean="0"/>
              <a:t>Partial Relinquishment Report</a:t>
            </a:r>
            <a:endParaRPr lang="en-AU" dirty="0"/>
          </a:p>
        </p:txBody>
      </p:sp>
      <p:pic>
        <p:nvPicPr>
          <p:cNvPr id="5" name="Picture 4"/>
          <p:cNvPicPr>
            <a:picLocks noChangeAspect="1"/>
          </p:cNvPicPr>
          <p:nvPr/>
        </p:nvPicPr>
        <p:blipFill>
          <a:blip r:embed="rId2"/>
          <a:stretch>
            <a:fillRect/>
          </a:stretch>
        </p:blipFill>
        <p:spPr>
          <a:xfrm>
            <a:off x="4271554" y="934739"/>
            <a:ext cx="7776755" cy="5370465"/>
          </a:xfrm>
          <a:prstGeom prst="rect">
            <a:avLst/>
          </a:prstGeom>
        </p:spPr>
      </p:pic>
    </p:spTree>
    <p:extLst>
      <p:ext uri="{BB962C8B-B14F-4D97-AF65-F5344CB8AC3E}">
        <p14:creationId xmlns:p14="http://schemas.microsoft.com/office/powerpoint/2010/main" val="2155668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Dataset: </a:t>
            </a:r>
            <a:r>
              <a:rPr lang="en-AU" dirty="0" err="1" smtClean="0"/>
              <a:t>Marginals</a:t>
            </a:r>
            <a:r>
              <a:rPr lang="en-AU" dirty="0" smtClean="0"/>
              <a:t> Identification</a:t>
            </a:r>
            <a:endParaRPr lang="en-AU" dirty="0"/>
          </a:p>
        </p:txBody>
      </p:sp>
      <p:sp>
        <p:nvSpPr>
          <p:cNvPr id="3" name="Picture Placeholder 2"/>
          <p:cNvSpPr>
            <a:spLocks noGrp="1"/>
          </p:cNvSpPr>
          <p:nvPr>
            <p:ph type="pic" idx="1"/>
          </p:nvPr>
        </p:nvSpPr>
        <p:spPr>
          <a:xfrm>
            <a:off x="0" y="0"/>
            <a:ext cx="12191985" cy="4915076"/>
          </a:xfrm>
        </p:spPr>
      </p:sp>
      <p:sp>
        <p:nvSpPr>
          <p:cNvPr id="4" name="Text Placeholder 3"/>
          <p:cNvSpPr>
            <a:spLocks noGrp="1"/>
          </p:cNvSpPr>
          <p:nvPr>
            <p:ph type="body" sz="half" idx="2"/>
          </p:nvPr>
        </p:nvSpPr>
        <p:spPr/>
        <p:txBody>
          <a:bodyPr/>
          <a:lstStyle/>
          <a:p>
            <a:endParaRPr lang="en-AU" dirty="0"/>
          </a:p>
        </p:txBody>
      </p:sp>
      <p:pic>
        <p:nvPicPr>
          <p:cNvPr id="5" name="Picture 4"/>
          <p:cNvPicPr>
            <a:picLocks noChangeAspect="1"/>
          </p:cNvPicPr>
          <p:nvPr/>
        </p:nvPicPr>
        <p:blipFill>
          <a:blip r:embed="rId2"/>
          <a:stretch>
            <a:fillRect/>
          </a:stretch>
        </p:blipFill>
        <p:spPr>
          <a:xfrm>
            <a:off x="-15" y="1180052"/>
            <a:ext cx="12192000" cy="2894504"/>
          </a:xfrm>
          <a:prstGeom prst="rect">
            <a:avLst/>
          </a:prstGeom>
        </p:spPr>
      </p:pic>
    </p:spTree>
    <p:extLst>
      <p:ext uri="{BB962C8B-B14F-4D97-AF65-F5344CB8AC3E}">
        <p14:creationId xmlns:p14="http://schemas.microsoft.com/office/powerpoint/2010/main" val="650808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Page Number Identification</a:t>
            </a:r>
            <a:endParaRPr lang="en-AU" dirty="0"/>
          </a:p>
        </p:txBody>
      </p:sp>
      <p:sp>
        <p:nvSpPr>
          <p:cNvPr id="5" name="Content Placeholder 4"/>
          <p:cNvSpPr>
            <a:spLocks noGrp="1"/>
          </p:cNvSpPr>
          <p:nvPr>
            <p:ph idx="1"/>
          </p:nvPr>
        </p:nvSpPr>
        <p:spPr/>
        <p:txBody>
          <a:bodyPr/>
          <a:lstStyle/>
          <a:p>
            <a:r>
              <a:rPr lang="en-AU" dirty="0"/>
              <a:t>- Goal</a:t>
            </a:r>
            <a:r>
              <a:rPr lang="en-AU" dirty="0" smtClean="0"/>
              <a:t>: To determine whether a marginal line contains a page number.</a:t>
            </a:r>
            <a:endParaRPr lang="en-AU" dirty="0"/>
          </a:p>
          <a:p>
            <a:r>
              <a:rPr lang="en-AU" dirty="0"/>
              <a:t>- Why</a:t>
            </a:r>
            <a:r>
              <a:rPr lang="en-AU" dirty="0" smtClean="0"/>
              <a:t>? To later extract that page number. To know if there’s one to extract.</a:t>
            </a:r>
            <a:endParaRPr lang="en-AU" dirty="0"/>
          </a:p>
          <a:p>
            <a:r>
              <a:rPr lang="en-AU" dirty="0"/>
              <a:t>- Method</a:t>
            </a:r>
            <a:r>
              <a:rPr lang="en-AU" dirty="0" smtClean="0"/>
              <a:t>: Neural Network with LSTM layer</a:t>
            </a:r>
            <a:endParaRPr lang="en-AU" dirty="0"/>
          </a:p>
          <a:p>
            <a:pPr lvl="1"/>
            <a:r>
              <a:rPr lang="en-AU" dirty="0"/>
              <a:t>Features:  </a:t>
            </a:r>
            <a:r>
              <a:rPr lang="en-AU" dirty="0" smtClean="0"/>
              <a:t>transformed line text</a:t>
            </a:r>
          </a:p>
          <a:p>
            <a:pPr lvl="2"/>
            <a:r>
              <a:rPr lang="en-AU" dirty="0" smtClean="0"/>
              <a:t>Each word on a line is replaced by one of the following, representing its meaning: </a:t>
            </a:r>
          </a:p>
          <a:p>
            <a:pPr lvl="3"/>
            <a:r>
              <a:rPr lang="en-AU" dirty="0" smtClean="0"/>
              <a:t>word, tab (tab character), page (word == ‘page’), appendix (word == ‘appendix’), </a:t>
            </a:r>
            <a:r>
              <a:rPr lang="en-AU" dirty="0" err="1" smtClean="0"/>
              <a:t>smallNum</a:t>
            </a:r>
            <a:r>
              <a:rPr lang="en-AU" dirty="0" smtClean="0"/>
              <a:t> (one or two digit number), </a:t>
            </a:r>
            <a:r>
              <a:rPr lang="en-AU" dirty="0" err="1" smtClean="0"/>
              <a:t>mediumNum</a:t>
            </a:r>
            <a:r>
              <a:rPr lang="en-AU" dirty="0" smtClean="0"/>
              <a:t> (three digit number), </a:t>
            </a:r>
            <a:r>
              <a:rPr lang="en-AU" dirty="0" err="1" smtClean="0"/>
              <a:t>bigNum</a:t>
            </a:r>
            <a:r>
              <a:rPr lang="en-AU" dirty="0" smtClean="0"/>
              <a:t> (number larger than three digits), month (word == one of the months), mix (a mixture of alphanumeric characters)</a:t>
            </a:r>
          </a:p>
          <a:p>
            <a:pPr lvl="3"/>
            <a:r>
              <a:rPr lang="en-AU" dirty="0" smtClean="0"/>
              <a:t>Why? To learn the structure of lines which contain page numbers by the types of words that appear, not the exact words. </a:t>
            </a:r>
            <a:endParaRPr lang="en-AU" dirty="0"/>
          </a:p>
        </p:txBody>
      </p:sp>
    </p:spTree>
    <p:extLst>
      <p:ext uri="{BB962C8B-B14F-4D97-AF65-F5344CB8AC3E}">
        <p14:creationId xmlns:p14="http://schemas.microsoft.com/office/powerpoint/2010/main" val="569841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Dataset: Page Number Existence</a:t>
            </a:r>
            <a:endParaRPr lang="en-AU"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AU" dirty="0"/>
          </a:p>
        </p:txBody>
      </p:sp>
      <p:pic>
        <p:nvPicPr>
          <p:cNvPr id="5" name="Picture 4"/>
          <p:cNvPicPr>
            <a:picLocks noChangeAspect="1"/>
          </p:cNvPicPr>
          <p:nvPr/>
        </p:nvPicPr>
        <p:blipFill>
          <a:blip r:embed="rId2"/>
          <a:stretch>
            <a:fillRect/>
          </a:stretch>
        </p:blipFill>
        <p:spPr>
          <a:xfrm>
            <a:off x="840517" y="483686"/>
            <a:ext cx="10162084" cy="3947704"/>
          </a:xfrm>
          <a:prstGeom prst="rect">
            <a:avLst/>
          </a:prstGeom>
        </p:spPr>
      </p:pic>
    </p:spTree>
    <p:extLst>
      <p:ext uri="{BB962C8B-B14F-4D97-AF65-F5344CB8AC3E}">
        <p14:creationId xmlns:p14="http://schemas.microsoft.com/office/powerpoint/2010/main" val="285690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Page Number Extraction</a:t>
            </a:r>
            <a:endParaRPr lang="en-AU" dirty="0"/>
          </a:p>
        </p:txBody>
      </p:sp>
      <p:sp>
        <p:nvSpPr>
          <p:cNvPr id="5" name="Content Placeholder 4"/>
          <p:cNvSpPr>
            <a:spLocks noGrp="1"/>
          </p:cNvSpPr>
          <p:nvPr>
            <p:ph idx="1"/>
          </p:nvPr>
        </p:nvSpPr>
        <p:spPr/>
        <p:txBody>
          <a:bodyPr/>
          <a:lstStyle/>
          <a:p>
            <a:r>
              <a:rPr lang="en-AU" dirty="0"/>
              <a:t>- Goal</a:t>
            </a:r>
            <a:r>
              <a:rPr lang="en-AU" dirty="0" smtClean="0"/>
              <a:t>: To extract a marginal line’s page number.</a:t>
            </a:r>
            <a:endParaRPr lang="en-AU" dirty="0"/>
          </a:p>
          <a:p>
            <a:r>
              <a:rPr lang="en-AU" dirty="0"/>
              <a:t>- Why</a:t>
            </a:r>
            <a:r>
              <a:rPr lang="en-AU" dirty="0" smtClean="0"/>
              <a:t>? To confirm this against section page number on the Table of Contents (if they appear both there and in </a:t>
            </a:r>
            <a:r>
              <a:rPr lang="en-AU" dirty="0" err="1" smtClean="0"/>
              <a:t>marginals</a:t>
            </a:r>
            <a:r>
              <a:rPr lang="en-AU" dirty="0" smtClean="0"/>
              <a:t>). </a:t>
            </a:r>
            <a:endParaRPr lang="en-AU" dirty="0"/>
          </a:p>
          <a:p>
            <a:r>
              <a:rPr lang="en-AU" dirty="0"/>
              <a:t>- Method</a:t>
            </a:r>
            <a:r>
              <a:rPr lang="en-AU" dirty="0" smtClean="0"/>
              <a:t>: Neural Network, trained to find the </a:t>
            </a:r>
            <a:r>
              <a:rPr lang="en-AU" i="1" dirty="0" smtClean="0"/>
              <a:t>position</a:t>
            </a:r>
            <a:r>
              <a:rPr lang="en-AU" dirty="0" smtClean="0"/>
              <a:t> of the page number</a:t>
            </a:r>
            <a:endParaRPr lang="en-AU" dirty="0"/>
          </a:p>
          <a:p>
            <a:pPr lvl="1"/>
            <a:r>
              <a:rPr lang="en-AU" dirty="0"/>
              <a:t>Features:  </a:t>
            </a:r>
            <a:r>
              <a:rPr lang="en-AU" dirty="0" smtClean="0"/>
              <a:t>line text transformed in the same way as for page number identification</a:t>
            </a:r>
            <a:endParaRPr lang="en-AU" dirty="0"/>
          </a:p>
        </p:txBody>
      </p:sp>
    </p:spTree>
    <p:extLst>
      <p:ext uri="{BB962C8B-B14F-4D97-AF65-F5344CB8AC3E}">
        <p14:creationId xmlns:p14="http://schemas.microsoft.com/office/powerpoint/2010/main" val="82137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Dataset: Page Number Identification</a:t>
            </a:r>
            <a:endParaRPr lang="en-AU"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AU"/>
          </a:p>
        </p:txBody>
      </p:sp>
      <p:pic>
        <p:nvPicPr>
          <p:cNvPr id="5" name="Picture 4"/>
          <p:cNvPicPr>
            <a:picLocks noChangeAspect="1"/>
          </p:cNvPicPr>
          <p:nvPr/>
        </p:nvPicPr>
        <p:blipFill>
          <a:blip r:embed="rId2"/>
          <a:stretch>
            <a:fillRect/>
          </a:stretch>
        </p:blipFill>
        <p:spPr>
          <a:xfrm>
            <a:off x="1097280" y="323481"/>
            <a:ext cx="9705981" cy="4460966"/>
          </a:xfrm>
          <a:prstGeom prst="rect">
            <a:avLst/>
          </a:prstGeom>
        </p:spPr>
      </p:pic>
    </p:spTree>
    <p:extLst>
      <p:ext uri="{BB962C8B-B14F-4D97-AF65-F5344CB8AC3E}">
        <p14:creationId xmlns:p14="http://schemas.microsoft.com/office/powerpoint/2010/main" val="1490043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19689943"/>
              </p:ext>
            </p:extLst>
          </p:nvPr>
        </p:nvGraphicFramePr>
        <p:xfrm>
          <a:off x="495609" y="89209"/>
          <a:ext cx="10499492" cy="6307631"/>
        </p:xfrm>
        <a:graphic>
          <a:graphicData uri="http://schemas.openxmlformats.org/drawingml/2006/table">
            <a:tbl>
              <a:tblPr/>
              <a:tblGrid>
                <a:gridCol w="687058">
                  <a:extLst>
                    <a:ext uri="{9D8B030D-6E8A-4147-A177-3AD203B41FA5}">
                      <a16:colId xmlns:a16="http://schemas.microsoft.com/office/drawing/2014/main" val="4009850556"/>
                    </a:ext>
                  </a:extLst>
                </a:gridCol>
                <a:gridCol w="1210784">
                  <a:extLst>
                    <a:ext uri="{9D8B030D-6E8A-4147-A177-3AD203B41FA5}">
                      <a16:colId xmlns:a16="http://schemas.microsoft.com/office/drawing/2014/main" val="1152178268"/>
                    </a:ext>
                  </a:extLst>
                </a:gridCol>
                <a:gridCol w="3527011">
                  <a:extLst>
                    <a:ext uri="{9D8B030D-6E8A-4147-A177-3AD203B41FA5}">
                      <a16:colId xmlns:a16="http://schemas.microsoft.com/office/drawing/2014/main" val="290006687"/>
                    </a:ext>
                  </a:extLst>
                </a:gridCol>
                <a:gridCol w="1393923">
                  <a:extLst>
                    <a:ext uri="{9D8B030D-6E8A-4147-A177-3AD203B41FA5}">
                      <a16:colId xmlns:a16="http://schemas.microsoft.com/office/drawing/2014/main" val="1042795311"/>
                    </a:ext>
                  </a:extLst>
                </a:gridCol>
                <a:gridCol w="1684169">
                  <a:extLst>
                    <a:ext uri="{9D8B030D-6E8A-4147-A177-3AD203B41FA5}">
                      <a16:colId xmlns:a16="http://schemas.microsoft.com/office/drawing/2014/main" val="2002671772"/>
                    </a:ext>
                  </a:extLst>
                </a:gridCol>
                <a:gridCol w="1996547">
                  <a:extLst>
                    <a:ext uri="{9D8B030D-6E8A-4147-A177-3AD203B41FA5}">
                      <a16:colId xmlns:a16="http://schemas.microsoft.com/office/drawing/2014/main" val="3658897394"/>
                    </a:ext>
                  </a:extLst>
                </a:gridCol>
              </a:tblGrid>
              <a:tr h="204269">
                <a:tc>
                  <a:txBody>
                    <a:bodyPr/>
                    <a:lstStyle/>
                    <a:p>
                      <a:pPr marL="0" marR="0" fontAlgn="t">
                        <a:spcBef>
                          <a:spcPts val="0"/>
                        </a:spcBef>
                        <a:spcAft>
                          <a:spcPts val="0"/>
                        </a:spcAft>
                      </a:pPr>
                      <a:r>
                        <a:rPr lang="en-AU" sz="1050" dirty="0">
                          <a:effectLst/>
                          <a:latin typeface="Calibri" panose="020F0502020204030204" pitchFamily="34" charset="0"/>
                        </a:rPr>
                        <a:t>Name</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Include columns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Model details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Notes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Issues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effectLst/>
                          <a:latin typeface="Calibri" panose="020F0502020204030204" pitchFamily="34" charset="0"/>
                        </a:rPr>
                        <a:t>Improvements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11378456"/>
                  </a:ext>
                </a:extLst>
              </a:tr>
              <a:tr h="1065159">
                <a:tc>
                  <a:txBody>
                    <a:bodyPr/>
                    <a:lstStyle/>
                    <a:p>
                      <a:pPr marL="0" marR="0" fontAlgn="t">
                        <a:spcBef>
                          <a:spcPts val="0"/>
                        </a:spcBef>
                        <a:spcAft>
                          <a:spcPts val="0"/>
                        </a:spcAft>
                      </a:pPr>
                      <a:r>
                        <a:rPr lang="en-AU" sz="1000" dirty="0" err="1">
                          <a:effectLst/>
                          <a:latin typeface="Calibri" panose="020F0502020204030204" pitchFamily="34" charset="0"/>
                        </a:rPr>
                        <a:t>Marginals</a:t>
                      </a:r>
                      <a:r>
                        <a:rPr lang="en-AU" sz="1000" dirty="0">
                          <a:effectLst/>
                          <a:latin typeface="Calibri" panose="020F0502020204030204" pitchFamily="34" charset="0"/>
                        </a:rPr>
                        <a:t> classification</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'PageNum'</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'NormedLineNum'</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'Words2Width'</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'WordsWidth'</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'Width'</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'Height'</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'Left'</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'Top'</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'ContainsNum'</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'ContainsTab'</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'ContainsPage'</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'Centrality'</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err="1">
                          <a:solidFill>
                            <a:srgbClr val="000000"/>
                          </a:solidFill>
                          <a:effectLst/>
                          <a:latin typeface="Consolas" panose="020B0609020204030204" pitchFamily="49" charset="0"/>
                        </a:rPr>
                        <a:t>ensemble.RandomForestClassifier</a:t>
                      </a:r>
                      <a:r>
                        <a:rPr lang="en-AU" sz="900" dirty="0">
                          <a:solidFill>
                            <a:srgbClr val="000000"/>
                          </a:solidFill>
                          <a:effectLst/>
                          <a:latin typeface="Consolas" panose="020B0609020204030204" pitchFamily="49" charset="0"/>
                        </a:rPr>
                        <a:t>()</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a:effectLst/>
                          <a:latin typeface="Calibri" panose="020F0502020204030204" pitchFamily="34" charset="0"/>
                        </a:rPr>
                        <a:t>Not really in use but works.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a:effectLst/>
                          <a:latin typeface="Calibri" panose="020F0502020204030204" pitchFamily="34" charset="0"/>
                        </a:rPr>
                        <a:t>Legacy annotations probably don't include multi-line marginals. Or, they may include them, but have them be incorrectly annotated.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a:effectLst/>
                          <a:latin typeface="Calibri" panose="020F0502020204030204" pitchFamily="34" charset="0"/>
                        </a:rPr>
                        <a:t>While there are similarities across reports, the identification of marginals can be extremely contextual to the report. If a model could be used that took into account the report context, that would be great.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438781164"/>
                  </a:ext>
                </a:extLst>
              </a:tr>
              <a:tr h="3342574">
                <a:tc>
                  <a:txBody>
                    <a:bodyPr/>
                    <a:lstStyle/>
                    <a:p>
                      <a:pPr marL="0" marR="0" fontAlgn="t">
                        <a:spcBef>
                          <a:spcPts val="0"/>
                        </a:spcBef>
                        <a:spcAft>
                          <a:spcPts val="0"/>
                        </a:spcAft>
                      </a:pPr>
                      <a:r>
                        <a:rPr lang="en-AU" sz="1000">
                          <a:effectLst/>
                          <a:latin typeface="Calibri" panose="020F0502020204030204" pitchFamily="34" charset="0"/>
                        </a:rPr>
                        <a:t>Page identification</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'original'</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err="1">
                          <a:solidFill>
                            <a:srgbClr val="000000"/>
                          </a:solidFill>
                          <a:effectLst/>
                          <a:latin typeface="Consolas" panose="020B0609020204030204" pitchFamily="49" charset="0"/>
                        </a:rPr>
                        <a:t>lstm</a:t>
                      </a:r>
                      <a:r>
                        <a:rPr lang="en-AU" sz="900" dirty="0">
                          <a:solidFill>
                            <a:srgbClr val="000000"/>
                          </a:solidFill>
                          <a:effectLst/>
                          <a:latin typeface="Consolas" panose="020B0609020204030204" pitchFamily="49" charset="0"/>
                        </a:rPr>
                        <a:t>=</a:t>
                      </a:r>
                      <a:r>
                        <a:rPr lang="en-AU" sz="900" dirty="0" err="1">
                          <a:solidFill>
                            <a:srgbClr val="000000"/>
                          </a:solidFill>
                          <a:effectLst/>
                          <a:latin typeface="Consolas" panose="020B0609020204030204" pitchFamily="49" charset="0"/>
                        </a:rPr>
                        <a:t>KerasClassifier</a:t>
                      </a:r>
                      <a:r>
                        <a:rPr lang="en-AU" sz="900" dirty="0">
                          <a:solidFill>
                            <a:srgbClr val="000000"/>
                          </a:solidFill>
                          <a:effectLst/>
                          <a:latin typeface="Consolas" panose="020B0609020204030204" pitchFamily="49" charset="0"/>
                        </a:rPr>
                        <a:t>(</a:t>
                      </a:r>
                      <a:r>
                        <a:rPr lang="en-AU" sz="900" dirty="0" err="1">
                          <a:solidFill>
                            <a:srgbClr val="660099"/>
                          </a:solidFill>
                          <a:effectLst/>
                          <a:latin typeface="Consolas" panose="020B0609020204030204" pitchFamily="49" charset="0"/>
                        </a:rPr>
                        <a:t>build_fn</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.LSTM,</a:t>
                      </a:r>
                      <a:r>
                        <a:rPr lang="en-AU" sz="900" dirty="0" err="1">
                          <a:solidFill>
                            <a:srgbClr val="660099"/>
                          </a:solidFill>
                          <a:effectLst/>
                          <a:latin typeface="Consolas" panose="020B0609020204030204" pitchFamily="49" charset="0"/>
                        </a:rPr>
                        <a:t>batch_size</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.batch_size,</a:t>
                      </a:r>
                      <a:r>
                        <a:rPr lang="en-AU" sz="900" dirty="0" err="1">
                          <a:solidFill>
                            <a:srgbClr val="660099"/>
                          </a:solidFill>
                          <a:effectLst/>
                          <a:latin typeface="Consolas" panose="020B0609020204030204" pitchFamily="49" charset="0"/>
                        </a:rPr>
                        <a:t>epochs</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.epochs</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err="1">
                          <a:solidFill>
                            <a:srgbClr val="660099"/>
                          </a:solidFill>
                          <a:effectLst/>
                          <a:latin typeface="Consolas" panose="020B0609020204030204" pitchFamily="49" charset="0"/>
                        </a:rPr>
                        <a:t>validation_split</a:t>
                      </a:r>
                      <a:r>
                        <a:rPr lang="en-AU" sz="900" dirty="0">
                          <a:solidFill>
                            <a:srgbClr val="000000"/>
                          </a:solidFill>
                          <a:effectLst/>
                          <a:latin typeface="Consolas" panose="020B0609020204030204" pitchFamily="49" charset="0"/>
                        </a:rPr>
                        <a:t>=</a:t>
                      </a:r>
                      <a:r>
                        <a:rPr lang="en-AU" sz="900" dirty="0">
                          <a:solidFill>
                            <a:srgbClr val="0000FF"/>
                          </a:solidFill>
                          <a:effectLst/>
                          <a:latin typeface="Consolas" panose="020B0609020204030204" pitchFamily="49" charset="0"/>
                        </a:rPr>
                        <a:t>0.2</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1000" dirty="0">
                          <a:effectLst/>
                          <a:latin typeface="Calibri" panose="020F0502020204030204" pitchFamily="34" charset="0"/>
                        </a:rPr>
                        <a:t> </a:t>
                      </a:r>
                    </a:p>
                    <a:p>
                      <a:pPr marL="0" marR="0" fontAlgn="t">
                        <a:spcBef>
                          <a:spcPts val="0"/>
                        </a:spcBef>
                        <a:spcAft>
                          <a:spcPts val="0"/>
                        </a:spcAft>
                      </a:pPr>
                      <a:r>
                        <a:rPr lang="en-AU" sz="900" dirty="0">
                          <a:solidFill>
                            <a:srgbClr val="000000"/>
                          </a:solidFill>
                          <a:effectLst/>
                          <a:latin typeface="Consolas" panose="020B0609020204030204" pitchFamily="49" charset="0"/>
                        </a:rPr>
                        <a:t>estimator=Pipeline([</a:t>
                      </a:r>
                    </a:p>
                    <a:p>
                      <a:pPr marL="0" marR="0" fontAlgn="t">
                        <a:spcBef>
                          <a:spcPts val="0"/>
                        </a:spcBef>
                        <a:spcAft>
                          <a:spcPts val="0"/>
                        </a:spcAft>
                      </a:pPr>
                      <a:r>
                        <a:rPr lang="en-AU" sz="900" i="1" dirty="0">
                          <a:solidFill>
                            <a:srgbClr val="808080"/>
                          </a:solidFill>
                          <a:effectLst/>
                          <a:latin typeface="Consolas" panose="020B0609020204030204" pitchFamily="49" charset="0"/>
                        </a:rPr>
                        <a:t>#('transform1',ColumnTransformer([</a:t>
                      </a:r>
                      <a:endParaRPr lang="en-AU" sz="900" dirty="0">
                        <a:solidFill>
                          <a:srgbClr val="808080"/>
                        </a:solidFill>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'transform_text'</a:t>
                      </a:r>
                      <a:r>
                        <a:rPr lang="en-AU" sz="900" dirty="0">
                          <a:solidFill>
                            <a:srgbClr val="000000"/>
                          </a:solidFill>
                          <a:effectLst/>
                          <a:latin typeface="Consolas" panose="020B0609020204030204" pitchFamily="49" charset="0"/>
                        </a:rPr>
                        <a:t>,</a:t>
                      </a:r>
                      <a:r>
                        <a:rPr lang="en-AU" sz="900" dirty="0" err="1">
                          <a:solidFill>
                            <a:srgbClr val="000000"/>
                          </a:solidFill>
                          <a:effectLst/>
                          <a:latin typeface="Consolas" panose="020B0609020204030204" pitchFamily="49" charset="0"/>
                        </a:rPr>
                        <a:t>FunctionTransformer</a:t>
                      </a:r>
                      <a:r>
                        <a:rPr lang="en-AU" sz="900" dirty="0">
                          <a:solidFill>
                            <a:srgbClr val="000000"/>
                          </a:solidFill>
                          <a:effectLst/>
                          <a:latin typeface="Consolas" panose="020B0609020204030204" pitchFamily="49" charset="0"/>
                        </a:rPr>
                        <a:t>(</a:t>
                      </a:r>
                      <a:r>
                        <a:rPr lang="en-AU" sz="900" dirty="0" err="1">
                          <a:solidFill>
                            <a:srgbClr val="000000"/>
                          </a:solidFill>
                          <a:effectLst/>
                          <a:latin typeface="Consolas" panose="020B0609020204030204" pitchFamily="49" charset="0"/>
                        </a:rPr>
                        <a:t>transform_text_wrapper</a:t>
                      </a:r>
                      <a:r>
                        <a:rPr lang="en-AU" sz="900" dirty="0">
                          <a:solidFill>
                            <a:srgbClr val="000000"/>
                          </a:solidFill>
                          <a:effectLst/>
                          <a:latin typeface="Consolas" panose="020B0609020204030204" pitchFamily="49" charset="0"/>
                        </a:rPr>
                        <a:t>)),</a:t>
                      </a:r>
                      <a:r>
                        <a:rPr lang="en-AU" sz="900" i="1" dirty="0">
                          <a:solidFill>
                            <a:srgbClr val="808080"/>
                          </a:solidFill>
                          <a:effectLst/>
                          <a:latin typeface="Consolas" panose="020B0609020204030204" pitchFamily="49" charset="0"/>
                        </a:rPr>
                        <a:t>#0)</a:t>
                      </a:r>
                      <a:endParaRPr lang="en-AU" sz="900" dirty="0">
                        <a:effectLst/>
                        <a:latin typeface="Consolas" panose="020B0609020204030204" pitchFamily="49" charset="0"/>
                      </a:endParaRPr>
                    </a:p>
                    <a:p>
                      <a:pPr marL="0" marR="0" fontAlgn="t">
                        <a:spcBef>
                          <a:spcPts val="0"/>
                        </a:spcBef>
                        <a:spcAft>
                          <a:spcPts val="0"/>
                        </a:spcAft>
                      </a:pPr>
                      <a:r>
                        <a:rPr lang="en-AU" sz="900" i="1" dirty="0">
                          <a:solidFill>
                            <a:srgbClr val="808080"/>
                          </a:solidFill>
                          <a:effectLst/>
                          <a:latin typeface="Consolas" panose="020B0609020204030204" pitchFamily="49" charset="0"/>
                        </a:rPr>
                        <a:t>#],remainder="</a:t>
                      </a:r>
                      <a:r>
                        <a:rPr lang="en-AU" sz="900" i="1" dirty="0" err="1">
                          <a:solidFill>
                            <a:srgbClr val="808080"/>
                          </a:solidFill>
                          <a:effectLst/>
                          <a:latin typeface="Consolas" panose="020B0609020204030204" pitchFamily="49" charset="0"/>
                        </a:rPr>
                        <a:t>passthrough</a:t>
                      </a:r>
                      <a:r>
                        <a:rPr lang="en-AU" sz="900" i="1" dirty="0">
                          <a:solidFill>
                            <a:srgbClr val="808080"/>
                          </a:solidFill>
                          <a:effectLst/>
                          <a:latin typeface="Consolas" panose="020B0609020204030204" pitchFamily="49" charset="0"/>
                        </a:rPr>
                        <a:t>")),</a:t>
                      </a:r>
                      <a:endParaRPr lang="en-AU" sz="900" dirty="0">
                        <a:solidFill>
                          <a:srgbClr val="808080"/>
                        </a:solidFill>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'transform2'</a:t>
                      </a:r>
                      <a:r>
                        <a:rPr lang="en-AU" sz="900" dirty="0">
                          <a:solidFill>
                            <a:srgbClr val="000000"/>
                          </a:solidFill>
                          <a:effectLst/>
                          <a:latin typeface="Consolas" panose="020B0609020204030204" pitchFamily="49" charset="0"/>
                        </a:rPr>
                        <a:t>,Text2Seq(</a:t>
                      </a:r>
                      <a:r>
                        <a:rPr lang="en-AU" sz="900" dirty="0">
                          <a:solidFill>
                            <a:srgbClr val="660099"/>
                          </a:solidFill>
                          <a:effectLst/>
                          <a:latin typeface="Consolas" panose="020B0609020204030204" pitchFamily="49" charset="0"/>
                        </a:rPr>
                        <a:t>classes</a:t>
                      </a:r>
                      <a:r>
                        <a:rPr lang="en-AU" sz="900" dirty="0">
                          <a:solidFill>
                            <a:srgbClr val="000000"/>
                          </a:solidFill>
                          <a:effectLst/>
                          <a:latin typeface="Consolas" panose="020B0609020204030204" pitchFamily="49" charset="0"/>
                        </a:rPr>
                        <a:t>=</a:t>
                      </a:r>
                      <a:r>
                        <a:rPr lang="en-AU" sz="900" dirty="0">
                          <a:solidFill>
                            <a:srgbClr val="0000FF"/>
                          </a:solidFill>
                          <a:effectLst/>
                          <a:latin typeface="Consolas" panose="020B0609020204030204" pitchFamily="49" charset="0"/>
                        </a:rPr>
                        <a:t>2</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a:t>
                      </a:r>
                      <a:r>
                        <a:rPr lang="en-AU" sz="900" b="1" dirty="0" err="1">
                          <a:solidFill>
                            <a:srgbClr val="008080"/>
                          </a:solidFill>
                          <a:effectLst/>
                          <a:latin typeface="Consolas" panose="020B0609020204030204" pitchFamily="49" charset="0"/>
                        </a:rPr>
                        <a:t>lstm</a:t>
                      </a:r>
                      <a:r>
                        <a:rPr lang="en-AU" sz="900" b="1" dirty="0">
                          <a:solidFill>
                            <a:srgbClr val="008080"/>
                          </a:solidFill>
                          <a:effectLst/>
                          <a:latin typeface="Consolas" panose="020B0609020204030204" pitchFamily="49" charset="0"/>
                        </a:rPr>
                        <a:t>'</a:t>
                      </a:r>
                      <a:r>
                        <a:rPr lang="en-AU" sz="900" dirty="0">
                          <a:solidFill>
                            <a:srgbClr val="000000"/>
                          </a:solidFill>
                          <a:effectLst/>
                          <a:latin typeface="Consolas" panose="020B0609020204030204" pitchFamily="49" charset="0"/>
                        </a:rPr>
                        <a:t>,</a:t>
                      </a:r>
                      <a:r>
                        <a:rPr lang="en-AU" sz="900" dirty="0" err="1">
                          <a:solidFill>
                            <a:srgbClr val="000000"/>
                          </a:solidFill>
                          <a:effectLst/>
                          <a:latin typeface="Consolas" panose="020B0609020204030204" pitchFamily="49" charset="0"/>
                        </a:rPr>
                        <a:t>lstm</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dirty="0">
                          <a:solidFill>
                            <a:srgbClr val="660099"/>
                          </a:solidFill>
                          <a:effectLst/>
                          <a:latin typeface="Consolas" panose="020B0609020204030204" pitchFamily="49" charset="0"/>
                        </a:rPr>
                        <a:t>verbose</a:t>
                      </a:r>
                      <a:r>
                        <a:rPr lang="en-AU" sz="900" dirty="0">
                          <a:solidFill>
                            <a:srgbClr val="000000"/>
                          </a:solidFill>
                          <a:effectLst/>
                          <a:latin typeface="Consolas" panose="020B0609020204030204" pitchFamily="49" charset="0"/>
                        </a:rPr>
                        <a:t>=</a:t>
                      </a:r>
                      <a:r>
                        <a:rPr lang="en-AU" sz="900" b="1" dirty="0">
                          <a:solidFill>
                            <a:srgbClr val="000080"/>
                          </a:solidFill>
                          <a:effectLst/>
                          <a:latin typeface="Consolas" panose="020B0609020204030204" pitchFamily="49" charset="0"/>
                        </a:rPr>
                        <a:t>True</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 </a:t>
                      </a:r>
                    </a:p>
                    <a:p>
                      <a:pPr marL="0" marR="0" fontAlgn="t">
                        <a:spcBef>
                          <a:spcPts val="0"/>
                        </a:spcBef>
                        <a:spcAft>
                          <a:spcPts val="0"/>
                        </a:spcAft>
                      </a:pPr>
                      <a:r>
                        <a:rPr lang="en-AU" sz="900" b="1" dirty="0" err="1">
                          <a:solidFill>
                            <a:srgbClr val="000080"/>
                          </a:solidFill>
                          <a:effectLst/>
                          <a:latin typeface="Consolas" panose="020B0609020204030204" pitchFamily="49" charset="0"/>
                        </a:rPr>
                        <a:t>def</a:t>
                      </a:r>
                      <a:r>
                        <a:rPr lang="en-AU" sz="900" dirty="0" err="1">
                          <a:solidFill>
                            <a:srgbClr val="000000"/>
                          </a:solidFill>
                          <a:effectLst/>
                          <a:latin typeface="Consolas" panose="020B0609020204030204" pitchFamily="49" charset="0"/>
                        </a:rPr>
                        <a:t>LSTM</a:t>
                      </a:r>
                      <a:r>
                        <a:rPr lang="en-AU" sz="900" dirty="0">
                          <a:solidFill>
                            <a:srgbClr val="000000"/>
                          </a:solidFill>
                          <a:effectLst/>
                          <a:latin typeface="Consolas" panose="020B0609020204030204" pitchFamily="49" charset="0"/>
                        </a:rPr>
                        <a:t>(</a:t>
                      </a:r>
                      <a:r>
                        <a:rPr lang="en-AU" sz="900" dirty="0">
                          <a:solidFill>
                            <a:srgbClr val="94558D"/>
                          </a:solidFill>
                          <a:effectLst/>
                          <a:latin typeface="Consolas" panose="020B0609020204030204" pitchFamily="49" charset="0"/>
                        </a:rPr>
                        <a:t>self</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model=Sequential()</a:t>
                      </a:r>
                    </a:p>
                    <a:p>
                      <a:pPr marL="0" marR="0" fontAlgn="t">
                        <a:spcBef>
                          <a:spcPts val="0"/>
                        </a:spcBef>
                        <a:spcAft>
                          <a:spcPts val="0"/>
                        </a:spcAft>
                      </a:pPr>
                      <a:r>
                        <a:rPr lang="en-AU" sz="900" dirty="0" err="1">
                          <a:solidFill>
                            <a:srgbClr val="000000"/>
                          </a:solidFill>
                          <a:effectLst/>
                          <a:latin typeface="Consolas" panose="020B0609020204030204" pitchFamily="49" charset="0"/>
                        </a:rPr>
                        <a:t>model.add</a:t>
                      </a:r>
                      <a:r>
                        <a:rPr lang="en-AU" sz="900" dirty="0">
                          <a:solidFill>
                            <a:srgbClr val="000000"/>
                          </a:solidFill>
                          <a:effectLst/>
                          <a:latin typeface="Consolas" panose="020B0609020204030204" pitchFamily="49" charset="0"/>
                        </a:rPr>
                        <a:t>(Embedding(</a:t>
                      </a:r>
                      <a:r>
                        <a:rPr lang="en-AU" sz="900" dirty="0">
                          <a:solidFill>
                            <a:srgbClr val="94558D"/>
                          </a:solidFill>
                          <a:effectLst/>
                          <a:latin typeface="Consolas" panose="020B0609020204030204" pitchFamily="49" charset="0"/>
                        </a:rPr>
                        <a:t>self</a:t>
                      </a:r>
                      <a:r>
                        <a:rPr lang="en-AU" sz="900" dirty="0">
                          <a:solidFill>
                            <a:srgbClr val="000000"/>
                          </a:solidFill>
                          <a:effectLst/>
                          <a:latin typeface="Consolas" panose="020B0609020204030204" pitchFamily="49" charset="0"/>
                        </a:rPr>
                        <a:t>.max_words+</a:t>
                      </a:r>
                      <a:r>
                        <a:rPr lang="en-AU" sz="900" dirty="0">
                          <a:solidFill>
                            <a:srgbClr val="0000FF"/>
                          </a:solidFill>
                          <a:effectLst/>
                          <a:latin typeface="Consolas" panose="020B0609020204030204" pitchFamily="49" charset="0"/>
                        </a:rPr>
                        <a:t>1</a:t>
                      </a:r>
                      <a:r>
                        <a:rPr lang="en-AU" sz="900" dirty="0">
                          <a:solidFill>
                            <a:srgbClr val="000000"/>
                          </a:solidFill>
                          <a:effectLst/>
                          <a:latin typeface="Consolas" panose="020B0609020204030204" pitchFamily="49" charset="0"/>
                        </a:rPr>
                        <a:t>,</a:t>
                      </a:r>
                      <a:r>
                        <a:rPr lang="en-AU" sz="900" dirty="0">
                          <a:solidFill>
                            <a:srgbClr val="660099"/>
                          </a:solidFill>
                          <a:effectLst/>
                          <a:latin typeface="Consolas" panose="020B0609020204030204" pitchFamily="49" charset="0"/>
                        </a:rPr>
                        <a:t>output_dim</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.max_len</a:t>
                      </a:r>
                      <a:r>
                        <a:rPr lang="en-AU" sz="900" dirty="0">
                          <a:solidFill>
                            <a:srgbClr val="000000"/>
                          </a:solidFill>
                          <a:effectLst/>
                          <a:latin typeface="Consolas" panose="020B0609020204030204" pitchFamily="49" charset="0"/>
                        </a:rPr>
                        <a:t>))</a:t>
                      </a:r>
                      <a:r>
                        <a:rPr lang="en-AU" sz="900" i="1" dirty="0">
                          <a:solidFill>
                            <a:srgbClr val="808080"/>
                          </a:solidFill>
                          <a:effectLst/>
                          <a:latin typeface="Consolas" panose="020B0609020204030204" pitchFamily="49" charset="0"/>
                        </a:rPr>
                        <a:t>#256))</a:t>
                      </a:r>
                      <a:endParaRPr lang="en-AU" sz="900" dirty="0">
                        <a:effectLst/>
                        <a:latin typeface="Consolas" panose="020B0609020204030204" pitchFamily="49" charset="0"/>
                      </a:endParaRPr>
                    </a:p>
                    <a:p>
                      <a:pPr marL="0" marR="0" fontAlgn="t">
                        <a:spcBef>
                          <a:spcPts val="0"/>
                        </a:spcBef>
                        <a:spcAft>
                          <a:spcPts val="0"/>
                        </a:spcAft>
                      </a:pPr>
                      <a:r>
                        <a:rPr lang="en-AU" sz="900" dirty="0" err="1">
                          <a:solidFill>
                            <a:srgbClr val="000000"/>
                          </a:solidFill>
                          <a:effectLst/>
                          <a:latin typeface="Consolas" panose="020B0609020204030204" pitchFamily="49" charset="0"/>
                        </a:rPr>
                        <a:t>model.add</a:t>
                      </a:r>
                      <a:r>
                        <a:rPr lang="en-AU" sz="900" dirty="0">
                          <a:solidFill>
                            <a:srgbClr val="000000"/>
                          </a:solidFill>
                          <a:effectLst/>
                          <a:latin typeface="Consolas" panose="020B0609020204030204" pitchFamily="49" charset="0"/>
                        </a:rPr>
                        <a:t>(LSTM(</a:t>
                      </a:r>
                      <a:r>
                        <a:rPr lang="en-AU" sz="900" dirty="0">
                          <a:solidFill>
                            <a:srgbClr val="0000FF"/>
                          </a:solidFill>
                          <a:effectLst/>
                          <a:latin typeface="Consolas" panose="020B0609020204030204" pitchFamily="49" charset="0"/>
                        </a:rPr>
                        <a:t>128</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err="1">
                          <a:solidFill>
                            <a:srgbClr val="000000"/>
                          </a:solidFill>
                          <a:effectLst/>
                          <a:latin typeface="Consolas" panose="020B0609020204030204" pitchFamily="49" charset="0"/>
                        </a:rPr>
                        <a:t>model.add</a:t>
                      </a:r>
                      <a:r>
                        <a:rPr lang="en-AU" sz="900" dirty="0">
                          <a:solidFill>
                            <a:srgbClr val="000000"/>
                          </a:solidFill>
                          <a:effectLst/>
                          <a:latin typeface="Consolas" panose="020B0609020204030204" pitchFamily="49" charset="0"/>
                        </a:rPr>
                        <a:t>(Dropout(</a:t>
                      </a:r>
                      <a:r>
                        <a:rPr lang="en-AU" sz="900" dirty="0">
                          <a:solidFill>
                            <a:srgbClr val="0000FF"/>
                          </a:solidFill>
                          <a:effectLst/>
                          <a:latin typeface="Consolas" panose="020B0609020204030204" pitchFamily="49" charset="0"/>
                        </a:rPr>
                        <a:t>0.5</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err="1">
                          <a:solidFill>
                            <a:srgbClr val="000000"/>
                          </a:solidFill>
                          <a:effectLst/>
                          <a:latin typeface="Consolas" panose="020B0609020204030204" pitchFamily="49" charset="0"/>
                        </a:rPr>
                        <a:t>model.add</a:t>
                      </a:r>
                      <a:r>
                        <a:rPr lang="en-AU" sz="900" dirty="0">
                          <a:solidFill>
                            <a:srgbClr val="000000"/>
                          </a:solidFill>
                          <a:effectLst/>
                          <a:latin typeface="Consolas" panose="020B0609020204030204" pitchFamily="49" charset="0"/>
                        </a:rPr>
                        <a:t>(Dense(</a:t>
                      </a:r>
                      <a:r>
                        <a:rPr lang="en-AU" sz="900" dirty="0">
                          <a:solidFill>
                            <a:srgbClr val="0000FF"/>
                          </a:solidFill>
                          <a:effectLst/>
                          <a:latin typeface="Consolas" panose="020B0609020204030204" pitchFamily="49" charset="0"/>
                        </a:rPr>
                        <a:t>1</a:t>
                      </a:r>
                      <a:r>
                        <a:rPr lang="en-AU" sz="900" dirty="0">
                          <a:solidFill>
                            <a:srgbClr val="000000"/>
                          </a:solidFill>
                          <a:effectLst/>
                          <a:latin typeface="Consolas" panose="020B0609020204030204" pitchFamily="49" charset="0"/>
                        </a:rPr>
                        <a:t>,</a:t>
                      </a:r>
                      <a:r>
                        <a:rPr lang="en-AU" sz="900" dirty="0">
                          <a:solidFill>
                            <a:srgbClr val="660099"/>
                          </a:solidFill>
                          <a:effectLst/>
                          <a:latin typeface="Consolas" panose="020B0609020204030204" pitchFamily="49" charset="0"/>
                        </a:rPr>
                        <a:t>activation</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'sigmoid'</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1000" dirty="0">
                          <a:effectLst/>
                          <a:latin typeface="Calibri" panose="020F0502020204030204" pitchFamily="34" charset="0"/>
                        </a:rPr>
                        <a:t> </a:t>
                      </a:r>
                    </a:p>
                    <a:p>
                      <a:pPr marL="0" marR="0" fontAlgn="t">
                        <a:spcBef>
                          <a:spcPts val="0"/>
                        </a:spcBef>
                        <a:spcAft>
                          <a:spcPts val="0"/>
                        </a:spcAft>
                      </a:pPr>
                      <a:r>
                        <a:rPr lang="en-AU" sz="900" dirty="0" err="1">
                          <a:solidFill>
                            <a:srgbClr val="000000"/>
                          </a:solidFill>
                          <a:effectLst/>
                          <a:latin typeface="Consolas" panose="020B0609020204030204" pitchFamily="49" charset="0"/>
                        </a:rPr>
                        <a:t>model.compile</a:t>
                      </a:r>
                      <a:r>
                        <a:rPr lang="en-AU" sz="900" dirty="0">
                          <a:solidFill>
                            <a:srgbClr val="000000"/>
                          </a:solidFill>
                          <a:effectLst/>
                          <a:latin typeface="Consolas" panose="020B0609020204030204" pitchFamily="49" charset="0"/>
                        </a:rPr>
                        <a:t>(</a:t>
                      </a:r>
                      <a:r>
                        <a:rPr lang="en-AU" sz="900" dirty="0">
                          <a:solidFill>
                            <a:srgbClr val="660099"/>
                          </a:solidFill>
                          <a:effectLst/>
                          <a:latin typeface="Consolas" panose="020B0609020204030204" pitchFamily="49" charset="0"/>
                        </a:rPr>
                        <a:t>loss</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a:t>
                      </a:r>
                      <a:r>
                        <a:rPr lang="en-AU" sz="900" b="1" dirty="0" err="1">
                          <a:solidFill>
                            <a:srgbClr val="008080"/>
                          </a:solidFill>
                          <a:effectLst/>
                          <a:latin typeface="Consolas" panose="020B0609020204030204" pitchFamily="49" charset="0"/>
                        </a:rPr>
                        <a:t>binary_crossentropy</a:t>
                      </a:r>
                      <a:r>
                        <a:rPr lang="en-AU" sz="900" b="1" dirty="0">
                          <a:solidFill>
                            <a:srgbClr val="008080"/>
                          </a:solidFill>
                          <a:effectLst/>
                          <a:latin typeface="Consolas" panose="020B0609020204030204" pitchFamily="49" charset="0"/>
                        </a:rPr>
                        <a:t>'</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a:solidFill>
                            <a:srgbClr val="660099"/>
                          </a:solidFill>
                          <a:effectLst/>
                          <a:latin typeface="Consolas" panose="020B0609020204030204" pitchFamily="49" charset="0"/>
                        </a:rPr>
                        <a:t>optimizer</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a:t>
                      </a:r>
                      <a:r>
                        <a:rPr lang="en-AU" sz="900" b="1" dirty="0" err="1">
                          <a:solidFill>
                            <a:srgbClr val="008080"/>
                          </a:solidFill>
                          <a:effectLst/>
                          <a:latin typeface="Consolas" panose="020B0609020204030204" pitchFamily="49" charset="0"/>
                        </a:rPr>
                        <a:t>rmsprop</a:t>
                      </a:r>
                      <a:r>
                        <a:rPr lang="en-AU" sz="900" b="1" dirty="0">
                          <a:solidFill>
                            <a:srgbClr val="008080"/>
                          </a:solidFill>
                          <a:effectLst/>
                          <a:latin typeface="Consolas" panose="020B0609020204030204" pitchFamily="49" charset="0"/>
                        </a:rPr>
                        <a:t>'</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a:solidFill>
                            <a:srgbClr val="660099"/>
                          </a:solidFill>
                          <a:effectLst/>
                          <a:latin typeface="Consolas" panose="020B0609020204030204" pitchFamily="49" charset="0"/>
                        </a:rPr>
                        <a:t>metrics</a:t>
                      </a: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'accuracy'</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b="1" dirty="0" err="1">
                          <a:solidFill>
                            <a:srgbClr val="000080"/>
                          </a:solidFill>
                          <a:effectLst/>
                          <a:latin typeface="Consolas" panose="020B0609020204030204" pitchFamily="49" charset="0"/>
                        </a:rPr>
                        <a:t>return</a:t>
                      </a:r>
                      <a:r>
                        <a:rPr lang="en-AU" sz="900" dirty="0" err="1">
                          <a:solidFill>
                            <a:srgbClr val="000000"/>
                          </a:solidFill>
                          <a:effectLst/>
                          <a:latin typeface="Consolas" panose="020B0609020204030204" pitchFamily="49" charset="0"/>
                        </a:rPr>
                        <a:t>model</a:t>
                      </a:r>
                      <a:endParaRPr lang="en-AU" sz="9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a:solidFill>
                            <a:srgbClr val="000000"/>
                          </a:solidFill>
                          <a:effectLst/>
                          <a:latin typeface="Consolas" panose="020B0609020204030204" pitchFamily="49" charset="0"/>
                        </a:rPr>
                        <a:t>Not in use</a:t>
                      </a:r>
                    </a:p>
                    <a:p>
                      <a:pPr marL="0" marR="0" fontAlgn="t">
                        <a:spcBef>
                          <a:spcPts val="0"/>
                        </a:spcBef>
                        <a:spcAft>
                          <a:spcPts val="0"/>
                        </a:spcAft>
                      </a:pPr>
                      <a:r>
                        <a:rPr lang="en-AU" sz="900">
                          <a:solidFill>
                            <a:srgbClr val="000000"/>
                          </a:solidFill>
                          <a:effectLst/>
                          <a:latin typeface="Consolas" panose="020B0609020204030204" pitchFamily="49" charset="0"/>
                        </a:rPr>
                        <a:t> </a:t>
                      </a:r>
                    </a:p>
                    <a:p>
                      <a:pPr marL="0" marR="0" fontAlgn="t">
                        <a:spcBef>
                          <a:spcPts val="0"/>
                        </a:spcBef>
                        <a:spcAft>
                          <a:spcPts val="0"/>
                        </a:spcAft>
                      </a:pPr>
                      <a:r>
                        <a:rPr lang="en-AU" sz="900">
                          <a:solidFill>
                            <a:srgbClr val="000000"/>
                          </a:solidFill>
                          <a:effectLst/>
                          <a:latin typeface="Consolas" panose="020B0609020204030204" pitchFamily="49" charset="0"/>
                        </a:rPr>
                        <a:t>If in use, would be a step in the marginals-&gt;pageid-&gt;pageextraction pipeline to find a page's page number and match it to those provided in the table of contents to verify if headings have been found correctly</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dirty="0">
                          <a:effectLst/>
                          <a:latin typeface="Calibri" panose="020F0502020204030204" pitchFamily="34" charset="0"/>
                        </a:rPr>
                        <a:t>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dirty="0">
                          <a:effectLst/>
                          <a:latin typeface="Calibri" panose="020F0502020204030204" pitchFamily="34" charset="0"/>
                        </a:rPr>
                        <a:t>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96318564"/>
                  </a:ext>
                </a:extLst>
              </a:tr>
              <a:tr h="1476563">
                <a:tc>
                  <a:txBody>
                    <a:bodyPr/>
                    <a:lstStyle/>
                    <a:p>
                      <a:pPr marL="0" marR="0" fontAlgn="t">
                        <a:spcBef>
                          <a:spcPts val="0"/>
                        </a:spcBef>
                        <a:spcAft>
                          <a:spcPts val="0"/>
                        </a:spcAft>
                      </a:pPr>
                      <a:r>
                        <a:rPr lang="en-AU" sz="1000">
                          <a:effectLst/>
                          <a:latin typeface="Calibri" panose="020F0502020204030204" pitchFamily="34" charset="0"/>
                        </a:rPr>
                        <a:t>Page extraction</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a:solidFill>
                            <a:srgbClr val="000000"/>
                          </a:solidFill>
                          <a:effectLst/>
                          <a:latin typeface="Consolas" panose="020B0609020204030204" pitchFamily="49" charset="0"/>
                        </a:rPr>
                        <a:t>[</a:t>
                      </a:r>
                      <a:r>
                        <a:rPr lang="en-AU" sz="900" b="1">
                          <a:solidFill>
                            <a:srgbClr val="008080"/>
                          </a:solidFill>
                          <a:effectLst/>
                          <a:latin typeface="Consolas" panose="020B0609020204030204" pitchFamily="49" charset="0"/>
                        </a:rPr>
                        <a:t>'original'</a:t>
                      </a:r>
                      <a:r>
                        <a:rPr lang="en-AU" sz="900">
                          <a:solidFill>
                            <a:srgbClr val="000000"/>
                          </a:solidFill>
                          <a:effectLst/>
                          <a:latin typeface="Consolas" panose="020B0609020204030204" pitchFamily="49" charset="0"/>
                        </a:rPr>
                        <a:t>]</a:t>
                      </a:r>
                      <a:endParaRPr lang="en-AU" sz="90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err="1">
                          <a:solidFill>
                            <a:srgbClr val="000000"/>
                          </a:solidFill>
                          <a:effectLst/>
                          <a:latin typeface="Consolas" panose="020B0609020204030204" pitchFamily="49" charset="0"/>
                        </a:rPr>
                        <a:t>nn</a:t>
                      </a:r>
                      <a:r>
                        <a:rPr lang="en-AU" sz="900" dirty="0">
                          <a:solidFill>
                            <a:srgbClr val="000000"/>
                          </a:solidFill>
                          <a:effectLst/>
                          <a:latin typeface="Consolas" panose="020B0609020204030204" pitchFamily="49" charset="0"/>
                        </a:rPr>
                        <a:t>=</a:t>
                      </a:r>
                      <a:r>
                        <a:rPr lang="en-AU" sz="900" dirty="0" err="1">
                          <a:solidFill>
                            <a:srgbClr val="000000"/>
                          </a:solidFill>
                          <a:effectLst/>
                          <a:latin typeface="Consolas" panose="020B0609020204030204" pitchFamily="49" charset="0"/>
                        </a:rPr>
                        <a:t>KerasClassifier</a:t>
                      </a:r>
                      <a:r>
                        <a:rPr lang="en-AU" sz="900" dirty="0">
                          <a:solidFill>
                            <a:srgbClr val="000000"/>
                          </a:solidFill>
                          <a:effectLst/>
                          <a:latin typeface="Consolas" panose="020B0609020204030204" pitchFamily="49" charset="0"/>
                        </a:rPr>
                        <a:t>(</a:t>
                      </a:r>
                      <a:r>
                        <a:rPr lang="en-AU" sz="900" dirty="0" err="1">
                          <a:solidFill>
                            <a:srgbClr val="660099"/>
                          </a:solidFill>
                          <a:effectLst/>
                          <a:latin typeface="Consolas" panose="020B0609020204030204" pitchFamily="49" charset="0"/>
                        </a:rPr>
                        <a:t>build_fn</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.NN,</a:t>
                      </a:r>
                      <a:r>
                        <a:rPr lang="en-AU" sz="900" dirty="0" err="1">
                          <a:solidFill>
                            <a:srgbClr val="660099"/>
                          </a:solidFill>
                          <a:effectLst/>
                          <a:latin typeface="Consolas" panose="020B0609020204030204" pitchFamily="49" charset="0"/>
                        </a:rPr>
                        <a:t>batch_size</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.batch_size,</a:t>
                      </a:r>
                      <a:r>
                        <a:rPr lang="en-AU" sz="900" dirty="0" err="1">
                          <a:solidFill>
                            <a:srgbClr val="660099"/>
                          </a:solidFill>
                          <a:effectLst/>
                          <a:latin typeface="Consolas" panose="020B0609020204030204" pitchFamily="49" charset="0"/>
                        </a:rPr>
                        <a:t>epochs</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.epochs,</a:t>
                      </a:r>
                      <a:r>
                        <a:rPr lang="en-AU" sz="900" dirty="0" err="1">
                          <a:solidFill>
                            <a:srgbClr val="660099"/>
                          </a:solidFill>
                          <a:effectLst/>
                          <a:latin typeface="Consolas" panose="020B0609020204030204" pitchFamily="49" charset="0"/>
                        </a:rPr>
                        <a:t>validation_split</a:t>
                      </a:r>
                      <a:r>
                        <a:rPr lang="en-AU" sz="900" dirty="0">
                          <a:solidFill>
                            <a:srgbClr val="000000"/>
                          </a:solidFill>
                          <a:effectLst/>
                          <a:latin typeface="Consolas" panose="020B0609020204030204" pitchFamily="49" charset="0"/>
                        </a:rPr>
                        <a:t>=</a:t>
                      </a:r>
                      <a:r>
                        <a:rPr lang="en-AU" sz="900" dirty="0">
                          <a:solidFill>
                            <a:srgbClr val="0000FF"/>
                          </a:solidFill>
                          <a:effectLst/>
                          <a:latin typeface="Consolas" panose="020B0609020204030204" pitchFamily="49" charset="0"/>
                        </a:rPr>
                        <a:t>0.2</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1000" dirty="0">
                          <a:effectLst/>
                          <a:latin typeface="Calibri" panose="020F0502020204030204" pitchFamily="34" charset="0"/>
                        </a:rPr>
                        <a:t> </a:t>
                      </a:r>
                    </a:p>
                    <a:p>
                      <a:pPr marL="0" marR="0" fontAlgn="t">
                        <a:spcBef>
                          <a:spcPts val="0"/>
                        </a:spcBef>
                        <a:spcAft>
                          <a:spcPts val="0"/>
                        </a:spcAft>
                      </a:pPr>
                      <a:r>
                        <a:rPr lang="en-AU" sz="900" dirty="0" err="1">
                          <a:solidFill>
                            <a:srgbClr val="000000"/>
                          </a:solidFill>
                          <a:effectLst/>
                          <a:latin typeface="Consolas" panose="020B0609020204030204" pitchFamily="49" charset="0"/>
                        </a:rPr>
                        <a:t>clf</a:t>
                      </a:r>
                      <a:r>
                        <a:rPr lang="en-AU" sz="900" dirty="0">
                          <a:solidFill>
                            <a:srgbClr val="000000"/>
                          </a:solidFill>
                          <a:effectLst/>
                          <a:latin typeface="Consolas" panose="020B0609020204030204" pitchFamily="49" charset="0"/>
                        </a:rPr>
                        <a:t>=Pipeline([</a:t>
                      </a:r>
                    </a:p>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'transform_text'</a:t>
                      </a:r>
                      <a:r>
                        <a:rPr lang="en-AU" sz="900" dirty="0">
                          <a:solidFill>
                            <a:srgbClr val="000000"/>
                          </a:solidFill>
                          <a:effectLst/>
                          <a:latin typeface="Consolas" panose="020B0609020204030204" pitchFamily="49" charset="0"/>
                        </a:rPr>
                        <a:t>,</a:t>
                      </a:r>
                      <a:r>
                        <a:rPr lang="en-AU" sz="900" dirty="0" err="1">
                          <a:solidFill>
                            <a:srgbClr val="000000"/>
                          </a:solidFill>
                          <a:effectLst/>
                          <a:latin typeface="Consolas" panose="020B0609020204030204" pitchFamily="49" charset="0"/>
                        </a:rPr>
                        <a:t>FunctionTransformer</a:t>
                      </a:r>
                      <a:r>
                        <a:rPr lang="en-AU" sz="900" dirty="0">
                          <a:solidFill>
                            <a:srgbClr val="000000"/>
                          </a:solidFill>
                          <a:effectLst/>
                          <a:latin typeface="Consolas" panose="020B0609020204030204" pitchFamily="49" charset="0"/>
                        </a:rPr>
                        <a:t>(</a:t>
                      </a:r>
                      <a:r>
                        <a:rPr lang="en-AU" sz="900" dirty="0" err="1">
                          <a:solidFill>
                            <a:srgbClr val="000000"/>
                          </a:solidFill>
                          <a:effectLst/>
                          <a:latin typeface="Consolas" panose="020B0609020204030204" pitchFamily="49" charset="0"/>
                        </a:rPr>
                        <a:t>transform_text_wrapper</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i="1" dirty="0">
                          <a:solidFill>
                            <a:srgbClr val="808080"/>
                          </a:solidFill>
                          <a:effectLst/>
                          <a:latin typeface="Consolas" panose="020B0609020204030204" pitchFamily="49" charset="0"/>
                        </a:rPr>
                        <a:t>#('num2word',FunctionTransformer(lambdax:num2word(x))),</a:t>
                      </a:r>
                      <a:endParaRPr lang="en-AU" sz="900" dirty="0">
                        <a:solidFill>
                          <a:srgbClr val="808080"/>
                        </a:solidFill>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'transform'</a:t>
                      </a:r>
                      <a:r>
                        <a:rPr lang="en-AU" sz="900" dirty="0">
                          <a:solidFill>
                            <a:srgbClr val="000000"/>
                          </a:solidFill>
                          <a:effectLst/>
                          <a:latin typeface="Consolas" panose="020B0609020204030204" pitchFamily="49" charset="0"/>
                        </a:rPr>
                        <a:t>,Text2Seq(</a:t>
                      </a:r>
                      <a:r>
                        <a:rPr lang="en-AU" sz="900" dirty="0">
                          <a:solidFill>
                            <a:srgbClr val="660099"/>
                          </a:solidFill>
                          <a:effectLst/>
                          <a:latin typeface="Consolas" panose="020B0609020204030204" pitchFamily="49" charset="0"/>
                        </a:rPr>
                        <a:t>classes</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.num_classes,</a:t>
                      </a:r>
                      <a:r>
                        <a:rPr lang="en-AU" sz="900" dirty="0" err="1">
                          <a:solidFill>
                            <a:srgbClr val="660099"/>
                          </a:solidFill>
                          <a:effectLst/>
                          <a:latin typeface="Consolas" panose="020B0609020204030204" pitchFamily="49" charset="0"/>
                        </a:rPr>
                        <a:t>pad_len</a:t>
                      </a:r>
                      <a:r>
                        <a:rPr lang="en-AU" sz="900" dirty="0">
                          <a:solidFill>
                            <a:srgbClr val="000000"/>
                          </a:solidFill>
                          <a:effectLst/>
                          <a:latin typeface="Consolas" panose="020B0609020204030204" pitchFamily="49" charset="0"/>
                        </a:rPr>
                        <a:t>=</a:t>
                      </a:r>
                      <a:r>
                        <a:rPr lang="en-AU" sz="900" dirty="0" err="1">
                          <a:solidFill>
                            <a:srgbClr val="94558D"/>
                          </a:solidFill>
                          <a:effectLst/>
                          <a:latin typeface="Consolas" panose="020B0609020204030204" pitchFamily="49" charset="0"/>
                        </a:rPr>
                        <a:t>self</a:t>
                      </a:r>
                      <a:r>
                        <a:rPr lang="en-AU" sz="900" dirty="0" err="1">
                          <a:solidFill>
                            <a:srgbClr val="000000"/>
                          </a:solidFill>
                          <a:effectLst/>
                          <a:latin typeface="Consolas" panose="020B0609020204030204" pitchFamily="49" charset="0"/>
                        </a:rPr>
                        <a:t>.max_len</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b="1" dirty="0">
                          <a:solidFill>
                            <a:srgbClr val="008080"/>
                          </a:solidFill>
                          <a:effectLst/>
                          <a:latin typeface="Consolas" panose="020B0609020204030204" pitchFamily="49" charset="0"/>
                        </a:rPr>
                        <a:t>'</a:t>
                      </a:r>
                      <a:r>
                        <a:rPr lang="en-AU" sz="900" b="1" dirty="0" err="1">
                          <a:solidFill>
                            <a:srgbClr val="008080"/>
                          </a:solidFill>
                          <a:effectLst/>
                          <a:latin typeface="Consolas" panose="020B0609020204030204" pitchFamily="49" charset="0"/>
                        </a:rPr>
                        <a:t>nn</a:t>
                      </a:r>
                      <a:r>
                        <a:rPr lang="en-AU" sz="900" b="1" dirty="0">
                          <a:solidFill>
                            <a:srgbClr val="008080"/>
                          </a:solidFill>
                          <a:effectLst/>
                          <a:latin typeface="Consolas" panose="020B0609020204030204" pitchFamily="49" charset="0"/>
                        </a:rPr>
                        <a:t>'</a:t>
                      </a:r>
                      <a:r>
                        <a:rPr lang="en-AU" sz="900" dirty="0">
                          <a:solidFill>
                            <a:srgbClr val="000000"/>
                          </a:solidFill>
                          <a:effectLst/>
                          <a:latin typeface="Consolas" panose="020B0609020204030204" pitchFamily="49" charset="0"/>
                        </a:rPr>
                        <a:t>,</a:t>
                      </a:r>
                      <a:r>
                        <a:rPr lang="en-AU" sz="900" dirty="0" err="1">
                          <a:solidFill>
                            <a:srgbClr val="000000"/>
                          </a:solidFill>
                          <a:effectLst/>
                          <a:latin typeface="Consolas" panose="020B0609020204030204" pitchFamily="49" charset="0"/>
                        </a:rPr>
                        <a:t>nn</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p>
                      <a:pPr marL="0" marR="0" fontAlgn="t">
                        <a:spcBef>
                          <a:spcPts val="0"/>
                        </a:spcBef>
                        <a:spcAft>
                          <a:spcPts val="0"/>
                        </a:spcAft>
                      </a:pPr>
                      <a:r>
                        <a:rPr lang="en-AU" sz="900" dirty="0">
                          <a:solidFill>
                            <a:srgbClr val="000000"/>
                          </a:solidFill>
                          <a:effectLst/>
                          <a:latin typeface="Consolas" panose="020B0609020204030204" pitchFamily="49" charset="0"/>
                        </a:rPr>
                        <a:t>],</a:t>
                      </a:r>
                      <a:r>
                        <a:rPr lang="en-AU" sz="900" dirty="0">
                          <a:solidFill>
                            <a:srgbClr val="660099"/>
                          </a:solidFill>
                          <a:effectLst/>
                          <a:latin typeface="Consolas" panose="020B0609020204030204" pitchFamily="49" charset="0"/>
                        </a:rPr>
                        <a:t>verbose</a:t>
                      </a:r>
                      <a:r>
                        <a:rPr lang="en-AU" sz="900" dirty="0">
                          <a:solidFill>
                            <a:srgbClr val="000000"/>
                          </a:solidFill>
                          <a:effectLst/>
                          <a:latin typeface="Consolas" panose="020B0609020204030204" pitchFamily="49" charset="0"/>
                        </a:rPr>
                        <a:t>=</a:t>
                      </a:r>
                      <a:r>
                        <a:rPr lang="en-AU" sz="900" b="1" dirty="0">
                          <a:solidFill>
                            <a:srgbClr val="000080"/>
                          </a:solidFill>
                          <a:effectLst/>
                          <a:latin typeface="Consolas" panose="020B0609020204030204" pitchFamily="49" charset="0"/>
                        </a:rPr>
                        <a:t>True</a:t>
                      </a:r>
                      <a:r>
                        <a:rPr lang="en-AU" sz="900" dirty="0">
                          <a:solidFill>
                            <a:srgbClr val="000000"/>
                          </a:solidFill>
                          <a:effectLst/>
                          <a:latin typeface="Consolas" panose="020B0609020204030204" pitchFamily="49" charset="0"/>
                        </a:rPr>
                        <a:t>)</a:t>
                      </a:r>
                      <a:endParaRPr lang="en-AU" sz="90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900" dirty="0">
                          <a:solidFill>
                            <a:srgbClr val="000000"/>
                          </a:solidFill>
                          <a:effectLst/>
                          <a:latin typeface="Consolas" panose="020B0609020204030204" pitchFamily="49" charset="0"/>
                        </a:rPr>
                        <a:t>Not in use</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dirty="0">
                          <a:effectLst/>
                          <a:latin typeface="Calibri" panose="020F0502020204030204" pitchFamily="34" charset="0"/>
                        </a:rPr>
                        <a:t>Model is </a:t>
                      </a:r>
                      <a:r>
                        <a:rPr lang="en-AU" sz="1000" dirty="0" err="1">
                          <a:effectLst/>
                          <a:latin typeface="Calibri" panose="020F0502020204030204" pitchFamily="34" charset="0"/>
                        </a:rPr>
                        <a:t>kinda</a:t>
                      </a:r>
                      <a:r>
                        <a:rPr lang="en-AU" sz="1000" dirty="0">
                          <a:effectLst/>
                          <a:latin typeface="Calibri" panose="020F0502020204030204" pitchFamily="34" charset="0"/>
                        </a:rPr>
                        <a:t> hacked together. </a:t>
                      </a:r>
                    </a:p>
                    <a:p>
                      <a:pPr marL="0" marR="0" fontAlgn="t">
                        <a:spcBef>
                          <a:spcPts val="0"/>
                        </a:spcBef>
                        <a:spcAft>
                          <a:spcPts val="0"/>
                        </a:spcAft>
                      </a:pPr>
                      <a:r>
                        <a:rPr lang="en-AU" sz="1000" dirty="0">
                          <a:effectLst/>
                          <a:latin typeface="Calibri" panose="020F0502020204030204" pitchFamily="34" charset="0"/>
                        </a:rPr>
                        <a:t> </a:t>
                      </a:r>
                    </a:p>
                    <a:p>
                      <a:pPr marL="0" marR="0" fontAlgn="t">
                        <a:spcBef>
                          <a:spcPts val="0"/>
                        </a:spcBef>
                        <a:spcAft>
                          <a:spcPts val="0"/>
                        </a:spcAft>
                      </a:pPr>
                      <a:r>
                        <a:rPr lang="en-AU" sz="1000" dirty="0">
                          <a:effectLst/>
                          <a:latin typeface="Calibri" panose="020F0502020204030204" pitchFamily="34" charset="0"/>
                        </a:rPr>
                        <a:t>Page numbers in the text may not exist (</a:t>
                      </a:r>
                      <a:r>
                        <a:rPr lang="en-AU" sz="1000" dirty="0" err="1">
                          <a:effectLst/>
                          <a:latin typeface="Calibri" panose="020F0502020204030204" pitchFamily="34" charset="0"/>
                        </a:rPr>
                        <a:t>eg</a:t>
                      </a:r>
                      <a:r>
                        <a:rPr lang="en-AU" sz="1000" dirty="0">
                          <a:effectLst/>
                          <a:latin typeface="Calibri" panose="020F0502020204030204" pitchFamily="34" charset="0"/>
                        </a:rPr>
                        <a:t>. because of scanning that cut them off), or may not correlate to page numbers given to heading in the TOC because the report was put together incorrectly.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00" dirty="0">
                          <a:effectLst/>
                          <a:latin typeface="Calibri" panose="020F0502020204030204" pitchFamily="34" charset="0"/>
                        </a:rPr>
                        <a:t>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604263085"/>
                  </a:ext>
                </a:extLst>
              </a:tr>
            </a:tbl>
          </a:graphicData>
        </a:graphic>
      </p:graphicFrame>
    </p:spTree>
    <p:extLst>
      <p:ext uri="{BB962C8B-B14F-4D97-AF65-F5344CB8AC3E}">
        <p14:creationId xmlns:p14="http://schemas.microsoft.com/office/powerpoint/2010/main" val="2347425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Section classification</a:t>
            </a:r>
            <a:endParaRPr lang="en-AU" dirty="0"/>
          </a:p>
        </p:txBody>
      </p:sp>
      <p:sp>
        <p:nvSpPr>
          <p:cNvPr id="5" name="Content Placeholder 4"/>
          <p:cNvSpPr>
            <a:spLocks noGrp="1"/>
          </p:cNvSpPr>
          <p:nvPr>
            <p:ph idx="1"/>
          </p:nvPr>
        </p:nvSpPr>
        <p:spPr/>
        <p:txBody>
          <a:bodyPr>
            <a:normAutofit/>
          </a:bodyPr>
          <a:lstStyle/>
          <a:p>
            <a:r>
              <a:rPr lang="en-AU" dirty="0"/>
              <a:t>- Goal</a:t>
            </a:r>
            <a:r>
              <a:rPr lang="en-AU" dirty="0" smtClean="0"/>
              <a:t>: To classify headings as belonging to one of several major types.</a:t>
            </a:r>
            <a:endParaRPr lang="en-AU" dirty="0"/>
          </a:p>
          <a:p>
            <a:r>
              <a:rPr lang="en-AU" dirty="0"/>
              <a:t>- Why</a:t>
            </a:r>
            <a:r>
              <a:rPr lang="en-AU" dirty="0" smtClean="0"/>
              <a:t>? To get able to get a heading type out of a report without having to match on exact text. </a:t>
            </a:r>
            <a:r>
              <a:rPr lang="en-AU" dirty="0" err="1" smtClean="0"/>
              <a:t>Eg</a:t>
            </a:r>
            <a:r>
              <a:rPr lang="en-AU" dirty="0" smtClean="0"/>
              <a:t>. getting a ‘Work Completed’ type heading – many different wordings are used for this across reports. </a:t>
            </a:r>
            <a:endParaRPr lang="en-AU" dirty="0"/>
          </a:p>
          <a:p>
            <a:r>
              <a:rPr lang="en-AU" dirty="0"/>
              <a:t>- Method</a:t>
            </a:r>
            <a:r>
              <a:rPr lang="en-AU" dirty="0" smtClean="0"/>
              <a:t>: Complement Naïve Bayes</a:t>
            </a:r>
            <a:endParaRPr lang="en-AU" dirty="0"/>
          </a:p>
          <a:p>
            <a:pPr lvl="1"/>
            <a:r>
              <a:rPr lang="en-AU" dirty="0"/>
              <a:t>Features:  </a:t>
            </a:r>
            <a:r>
              <a:rPr lang="en-AU" dirty="0" smtClean="0"/>
              <a:t>Line text</a:t>
            </a:r>
          </a:p>
          <a:p>
            <a:pPr lvl="1"/>
            <a:endParaRPr lang="en-AU" dirty="0"/>
          </a:p>
          <a:p>
            <a:pPr lvl="1"/>
            <a:endParaRPr lang="en-AU" dirty="0" smtClean="0"/>
          </a:p>
          <a:p>
            <a:pPr lvl="1"/>
            <a:endParaRPr lang="en-AU" dirty="0"/>
          </a:p>
          <a:p>
            <a:pPr lvl="1"/>
            <a:endParaRPr lang="en-AU" dirty="0" smtClean="0"/>
          </a:p>
        </p:txBody>
      </p:sp>
    </p:spTree>
    <p:extLst>
      <p:ext uri="{BB962C8B-B14F-4D97-AF65-F5344CB8AC3E}">
        <p14:creationId xmlns:p14="http://schemas.microsoft.com/office/powerpoint/2010/main" val="3343099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Figure Page Identification</a:t>
            </a:r>
            <a:endParaRPr lang="en-AU" dirty="0"/>
          </a:p>
        </p:txBody>
      </p:sp>
      <p:sp>
        <p:nvSpPr>
          <p:cNvPr id="5" name="Content Placeholder 4"/>
          <p:cNvSpPr>
            <a:spLocks noGrp="1"/>
          </p:cNvSpPr>
          <p:nvPr>
            <p:ph idx="1"/>
          </p:nvPr>
        </p:nvSpPr>
        <p:spPr/>
        <p:txBody>
          <a:bodyPr/>
          <a:lstStyle/>
          <a:p>
            <a:r>
              <a:rPr lang="en-AU" dirty="0"/>
              <a:t>- Goal</a:t>
            </a:r>
            <a:r>
              <a:rPr lang="en-AU" dirty="0" smtClean="0"/>
              <a:t>: To identify pages which majorly contain figures/images</a:t>
            </a:r>
            <a:endParaRPr lang="en-AU" dirty="0"/>
          </a:p>
          <a:p>
            <a:r>
              <a:rPr lang="en-AU" dirty="0"/>
              <a:t>- Why</a:t>
            </a:r>
            <a:r>
              <a:rPr lang="en-AU" dirty="0" smtClean="0"/>
              <a:t>? To exclude the content of these pages from section text, as it will be nonsensical and just noisy.</a:t>
            </a:r>
            <a:endParaRPr lang="en-AU" dirty="0"/>
          </a:p>
          <a:p>
            <a:r>
              <a:rPr lang="en-AU" dirty="0"/>
              <a:t>- Method</a:t>
            </a:r>
            <a:r>
              <a:rPr lang="en-AU" dirty="0" smtClean="0"/>
              <a:t>: Random Forest</a:t>
            </a:r>
            <a:endParaRPr lang="en-AU" dirty="0"/>
          </a:p>
          <a:p>
            <a:pPr lvl="1"/>
            <a:r>
              <a:rPr lang="en-AU" dirty="0"/>
              <a:t>Features:  </a:t>
            </a:r>
            <a:r>
              <a:rPr lang="en-AU" dirty="0" smtClean="0"/>
              <a:t>page number, (median, average, range, interquartile range) of confidence of lines on page, median line length, if the page contains the word ‘figure’, if the page contains the </a:t>
            </a:r>
            <a:r>
              <a:rPr lang="en-AU" dirty="0"/>
              <a:t>pattern </a:t>
            </a:r>
            <a:r>
              <a:rPr lang="en-AU" dirty="0" err="1" smtClean="0"/>
              <a:t>r‘Figure</a:t>
            </a:r>
            <a:r>
              <a:rPr lang="en-AU" dirty="0" smtClean="0"/>
              <a:t>\s\d</a:t>
            </a:r>
            <a:r>
              <a:rPr lang="en-AU" dirty="0"/>
              <a:t>+\.*\s*\w</a:t>
            </a:r>
            <a:r>
              <a:rPr lang="en-AU" dirty="0" smtClean="0"/>
              <a:t>*’, and the normalised line number of the best ‘figure’ line</a:t>
            </a:r>
          </a:p>
          <a:p>
            <a:pPr lvl="1"/>
            <a:r>
              <a:rPr lang="en-AU" dirty="0" smtClean="0"/>
              <a:t>Method largely works off confidence of text on these pages being far less good and more variable than on pages of regular text. </a:t>
            </a:r>
            <a:endParaRPr lang="en-AU" dirty="0"/>
          </a:p>
          <a:p>
            <a:endParaRPr lang="en-AU" dirty="0"/>
          </a:p>
        </p:txBody>
      </p:sp>
    </p:spTree>
    <p:extLst>
      <p:ext uri="{BB962C8B-B14F-4D97-AF65-F5344CB8AC3E}">
        <p14:creationId xmlns:p14="http://schemas.microsoft.com/office/powerpoint/2010/main" val="3489139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Dataset: figure page classification </a:t>
            </a:r>
            <a:endParaRPr lang="en-AU"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endParaRPr lang="en-AU"/>
          </a:p>
        </p:txBody>
      </p:sp>
      <p:pic>
        <p:nvPicPr>
          <p:cNvPr id="5" name="Picture 4"/>
          <p:cNvPicPr>
            <a:picLocks noChangeAspect="1"/>
          </p:cNvPicPr>
          <p:nvPr/>
        </p:nvPicPr>
        <p:blipFill>
          <a:blip r:embed="rId2"/>
          <a:stretch>
            <a:fillRect/>
          </a:stretch>
        </p:blipFill>
        <p:spPr>
          <a:xfrm>
            <a:off x="961644" y="276020"/>
            <a:ext cx="10248900" cy="4648200"/>
          </a:xfrm>
          <a:prstGeom prst="rect">
            <a:avLst/>
          </a:prstGeom>
        </p:spPr>
      </p:pic>
    </p:spTree>
    <p:extLst>
      <p:ext uri="{BB962C8B-B14F-4D97-AF65-F5344CB8AC3E}">
        <p14:creationId xmlns:p14="http://schemas.microsoft.com/office/powerpoint/2010/main" val="2915373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00765568"/>
              </p:ext>
            </p:extLst>
          </p:nvPr>
        </p:nvGraphicFramePr>
        <p:xfrm>
          <a:off x="446050" y="1846263"/>
          <a:ext cx="10310302" cy="1972294"/>
        </p:xfrm>
        <a:graphic>
          <a:graphicData uri="http://schemas.openxmlformats.org/drawingml/2006/table">
            <a:tbl>
              <a:tblPr/>
              <a:tblGrid>
                <a:gridCol w="473281">
                  <a:extLst>
                    <a:ext uri="{9D8B030D-6E8A-4147-A177-3AD203B41FA5}">
                      <a16:colId xmlns:a16="http://schemas.microsoft.com/office/drawing/2014/main" val="1313101025"/>
                    </a:ext>
                  </a:extLst>
                </a:gridCol>
                <a:gridCol w="1556240">
                  <a:extLst>
                    <a:ext uri="{9D8B030D-6E8A-4147-A177-3AD203B41FA5}">
                      <a16:colId xmlns:a16="http://schemas.microsoft.com/office/drawing/2014/main" val="4182189120"/>
                    </a:ext>
                  </a:extLst>
                </a:gridCol>
                <a:gridCol w="1806497">
                  <a:extLst>
                    <a:ext uri="{9D8B030D-6E8A-4147-A177-3AD203B41FA5}">
                      <a16:colId xmlns:a16="http://schemas.microsoft.com/office/drawing/2014/main" val="1581709647"/>
                    </a:ext>
                  </a:extLst>
                </a:gridCol>
                <a:gridCol w="1338147">
                  <a:extLst>
                    <a:ext uri="{9D8B030D-6E8A-4147-A177-3AD203B41FA5}">
                      <a16:colId xmlns:a16="http://schemas.microsoft.com/office/drawing/2014/main" val="1911483613"/>
                    </a:ext>
                  </a:extLst>
                </a:gridCol>
                <a:gridCol w="2642855">
                  <a:extLst>
                    <a:ext uri="{9D8B030D-6E8A-4147-A177-3AD203B41FA5}">
                      <a16:colId xmlns:a16="http://schemas.microsoft.com/office/drawing/2014/main" val="138748656"/>
                    </a:ext>
                  </a:extLst>
                </a:gridCol>
                <a:gridCol w="2493282">
                  <a:extLst>
                    <a:ext uri="{9D8B030D-6E8A-4147-A177-3AD203B41FA5}">
                      <a16:colId xmlns:a16="http://schemas.microsoft.com/office/drawing/2014/main" val="2585297953"/>
                    </a:ext>
                  </a:extLst>
                </a:gridCol>
              </a:tblGrid>
              <a:tr h="283620">
                <a:tc>
                  <a:txBody>
                    <a:bodyPr/>
                    <a:lstStyle/>
                    <a:p>
                      <a:pPr marL="0" marR="0" fontAlgn="t">
                        <a:spcBef>
                          <a:spcPts val="0"/>
                        </a:spcBef>
                        <a:spcAft>
                          <a:spcPts val="0"/>
                        </a:spcAft>
                      </a:pPr>
                      <a:r>
                        <a:rPr lang="en-AU" sz="1050" dirty="0">
                          <a:effectLst/>
                          <a:latin typeface="Calibri" panose="020F0502020204030204" pitchFamily="34" charset="0"/>
                        </a:rPr>
                        <a:t>Name</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Include columns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Model details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Notes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a:effectLst/>
                          <a:latin typeface="Calibri" panose="020F0502020204030204" pitchFamily="34" charset="0"/>
                        </a:rPr>
                        <a:t>Issues</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effectLst/>
                          <a:latin typeface="Calibri" panose="020F0502020204030204" pitchFamily="34" charset="0"/>
                        </a:rPr>
                        <a:t>Improvements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75141386"/>
                  </a:ext>
                </a:extLst>
              </a:tr>
              <a:tr h="1688674">
                <a:tc>
                  <a:txBody>
                    <a:bodyPr/>
                    <a:lstStyle/>
                    <a:p>
                      <a:pPr marL="0" marR="0" fontAlgn="t">
                        <a:spcBef>
                          <a:spcPts val="0"/>
                        </a:spcBef>
                        <a:spcAft>
                          <a:spcPts val="0"/>
                        </a:spcAft>
                      </a:pPr>
                      <a:r>
                        <a:rPr lang="en-AU" sz="1100" dirty="0">
                          <a:effectLst/>
                          <a:latin typeface="Calibri" panose="020F0502020204030204" pitchFamily="34" charset="0"/>
                        </a:rPr>
                        <a:t>Fig classification</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'PageNum'</a:t>
                      </a: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'MedConfidence'</a:t>
                      </a: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'AvgConfidence'</a:t>
                      </a: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'RangeConfidence'</a:t>
                      </a: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'IQRConfidence'</a:t>
                      </a: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'MedLineLen'</a:t>
                      </a: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'ContainsFigWord'</a:t>
                      </a: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'ContainsFigLn'</a:t>
                      </a:r>
                      <a:r>
                        <a:rPr lang="en-AU" sz="1050" dirty="0">
                          <a:solidFill>
                            <a:srgbClr val="000000"/>
                          </a:solidFill>
                          <a:effectLst/>
                          <a:latin typeface="Consolas" panose="020B0609020204030204" pitchFamily="49" charset="0"/>
                        </a:rPr>
                        <a:t>,</a:t>
                      </a:r>
                      <a:r>
                        <a:rPr lang="en-AU" sz="1050" b="1" dirty="0">
                          <a:solidFill>
                            <a:srgbClr val="008080"/>
                          </a:solidFill>
                          <a:effectLst/>
                          <a:latin typeface="Consolas" panose="020B0609020204030204" pitchFamily="49" charset="0"/>
                        </a:rPr>
                        <a:t>'FigPos'</a:t>
                      </a:r>
                      <a:r>
                        <a:rPr lang="en-AU" sz="1050" dirty="0">
                          <a:solidFill>
                            <a:srgbClr val="000000"/>
                          </a:solidFill>
                          <a:effectLst/>
                          <a:latin typeface="Consolas" panose="020B0609020204030204" pitchFamily="49" charset="0"/>
                        </a:rPr>
                        <a:t>]</a:t>
                      </a:r>
                      <a:endParaRPr lang="en-AU" sz="1050" dirty="0">
                        <a:effectLst/>
                        <a:latin typeface="Consolas" panose="020B0609020204030204" pitchFamily="49" charset="0"/>
                      </a:endParaRP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050" dirty="0" err="1">
                          <a:solidFill>
                            <a:srgbClr val="000000"/>
                          </a:solidFill>
                          <a:effectLst/>
                          <a:latin typeface="Consolas" panose="020B0609020204030204" pitchFamily="49" charset="0"/>
                        </a:rPr>
                        <a:t>RandomForestClassifier</a:t>
                      </a:r>
                      <a:r>
                        <a:rPr lang="en-AU" sz="1050" dirty="0">
                          <a:solidFill>
                            <a:srgbClr val="000000"/>
                          </a:solidFill>
                          <a:effectLst/>
                          <a:latin typeface="Consolas" panose="020B0609020204030204" pitchFamily="49" charset="0"/>
                        </a:rPr>
                        <a:t>()</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100">
                          <a:effectLst/>
                          <a:latin typeface="Calibri" panose="020F0502020204030204" pitchFamily="34" charset="0"/>
                        </a:rPr>
                        <a:t>Not really in use but probably works? Need to check</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100">
                          <a:effectLst/>
                          <a:latin typeface="Calibri" panose="020F0502020204030204" pitchFamily="34" charset="0"/>
                        </a:rPr>
                        <a:t>Not sure what metric to use in classifying a page as 'figure' - is it when the page mostly contains a figure, contains a named figure, or contains a figure at all? Is a table a figure? In legacy annotation, the logic has been that if a figure dominates a page, it is a figure, and tables are not figures.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AU" sz="1100" dirty="0">
                          <a:effectLst/>
                          <a:latin typeface="Calibri" panose="020F0502020204030204" pitchFamily="34" charset="0"/>
                        </a:rPr>
                        <a:t>The current model uses pretty simple attributes, may need to become more complex for Exapansion1 and once needs for what it should do solidify. </a:t>
                      </a:r>
                    </a:p>
                  </a:txBody>
                  <a:tcPr marL="5650" marR="5650" marT="3767" marB="376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73334654"/>
                  </a:ext>
                </a:extLst>
              </a:tr>
            </a:tbl>
          </a:graphicData>
        </a:graphic>
      </p:graphicFrame>
    </p:spTree>
    <p:extLst>
      <p:ext uri="{BB962C8B-B14F-4D97-AF65-F5344CB8AC3E}">
        <p14:creationId xmlns:p14="http://schemas.microsoft.com/office/powerpoint/2010/main" val="1291178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Textract result: JSON</a:t>
            </a:r>
            <a:endParaRPr lang="en-AU"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r>
              <a:rPr lang="en-AU" dirty="0"/>
              <a:t>Block types: page, line, word, table, key value pair</a:t>
            </a:r>
          </a:p>
          <a:p>
            <a:endParaRPr lang="en-AU" dirty="0"/>
          </a:p>
        </p:txBody>
      </p:sp>
      <p:pic>
        <p:nvPicPr>
          <p:cNvPr id="6" name="Picture 5"/>
          <p:cNvPicPr>
            <a:picLocks noChangeAspect="1"/>
          </p:cNvPicPr>
          <p:nvPr/>
        </p:nvPicPr>
        <p:blipFill rotWithShape="1">
          <a:blip r:embed="rId2"/>
          <a:srcRect t="10707" r="3244" b="674"/>
          <a:stretch/>
        </p:blipFill>
        <p:spPr>
          <a:xfrm>
            <a:off x="447850" y="156755"/>
            <a:ext cx="5389641" cy="4720853"/>
          </a:xfrm>
          <a:prstGeom prst="rect">
            <a:avLst/>
          </a:prstGeom>
        </p:spPr>
      </p:pic>
      <p:pic>
        <p:nvPicPr>
          <p:cNvPr id="7" name="Picture 6"/>
          <p:cNvPicPr>
            <a:picLocks noChangeAspect="1"/>
          </p:cNvPicPr>
          <p:nvPr/>
        </p:nvPicPr>
        <p:blipFill rotWithShape="1">
          <a:blip r:embed="rId3"/>
          <a:srcRect t="9382" r="6071" b="-9382"/>
          <a:stretch/>
        </p:blipFill>
        <p:spPr>
          <a:xfrm>
            <a:off x="6385637" y="149574"/>
            <a:ext cx="5258216" cy="5336826"/>
          </a:xfrm>
          <a:prstGeom prst="rect">
            <a:avLst/>
          </a:prstGeom>
        </p:spPr>
      </p:pic>
    </p:spTree>
    <p:extLst>
      <p:ext uri="{BB962C8B-B14F-4D97-AF65-F5344CB8AC3E}">
        <p14:creationId xmlns:p14="http://schemas.microsoft.com/office/powerpoint/2010/main" val="2648615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Bookmarked pdf</a:t>
            </a:r>
            <a:endParaRPr lang="en-AU" dirty="0"/>
          </a:p>
        </p:txBody>
      </p:sp>
      <p:sp>
        <p:nvSpPr>
          <p:cNvPr id="8" name="Content Placeholder 7"/>
          <p:cNvSpPr>
            <a:spLocks noGrp="1"/>
          </p:cNvSpPr>
          <p:nvPr>
            <p:ph idx="1"/>
          </p:nvPr>
        </p:nvSpPr>
        <p:spPr/>
        <p:txBody>
          <a:bodyPr/>
          <a:lstStyle/>
          <a:p>
            <a:endParaRPr lang="en-AU"/>
          </a:p>
        </p:txBody>
      </p:sp>
      <p:sp>
        <p:nvSpPr>
          <p:cNvPr id="9" name="Text Placeholder 8"/>
          <p:cNvSpPr>
            <a:spLocks noGrp="1"/>
          </p:cNvSpPr>
          <p:nvPr>
            <p:ph type="body" sz="half" idx="2"/>
          </p:nvPr>
        </p:nvSpPr>
        <p:spPr/>
        <p:txBody>
          <a:bodyPr/>
          <a:lstStyle/>
          <a:p>
            <a:endParaRPr lang="en-AU"/>
          </a:p>
        </p:txBody>
      </p:sp>
      <p:pic>
        <p:nvPicPr>
          <p:cNvPr id="5" name="Picture 4"/>
          <p:cNvPicPr>
            <a:picLocks noChangeAspect="1"/>
          </p:cNvPicPr>
          <p:nvPr/>
        </p:nvPicPr>
        <p:blipFill>
          <a:blip r:embed="rId2"/>
          <a:stretch>
            <a:fillRect/>
          </a:stretch>
        </p:blipFill>
        <p:spPr>
          <a:xfrm>
            <a:off x="4034117" y="-66486"/>
            <a:ext cx="7985760" cy="6924486"/>
          </a:xfrm>
          <a:prstGeom prst="rect">
            <a:avLst/>
          </a:prstGeom>
        </p:spPr>
      </p:pic>
    </p:spTree>
    <p:extLst>
      <p:ext uri="{BB962C8B-B14F-4D97-AF65-F5344CB8AC3E}">
        <p14:creationId xmlns:p14="http://schemas.microsoft.com/office/powerpoint/2010/main" val="1705454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Text sections</a:t>
            </a:r>
            <a:endParaRPr lang="en-AU" dirty="0"/>
          </a:p>
        </p:txBody>
      </p:sp>
      <p:sp>
        <p:nvSpPr>
          <p:cNvPr id="5" name="Content Placeholder 4"/>
          <p:cNvSpPr>
            <a:spLocks noGrp="1"/>
          </p:cNvSpPr>
          <p:nvPr>
            <p:ph idx="1"/>
          </p:nvPr>
        </p:nvSpPr>
        <p:spPr/>
        <p:txBody>
          <a:bodyPr/>
          <a:lstStyle/>
          <a:p>
            <a:endParaRPr lang="en-AU"/>
          </a:p>
        </p:txBody>
      </p:sp>
      <p:sp>
        <p:nvSpPr>
          <p:cNvPr id="6" name="Text Placeholder 5"/>
          <p:cNvSpPr>
            <a:spLocks noGrp="1"/>
          </p:cNvSpPr>
          <p:nvPr>
            <p:ph type="body" sz="half" idx="2"/>
          </p:nvPr>
        </p:nvSpPr>
        <p:spPr/>
        <p:txBody>
          <a:bodyPr/>
          <a:lstStyle/>
          <a:p>
            <a:endParaRPr lang="en-AU"/>
          </a:p>
        </p:txBody>
      </p:sp>
      <p:pic>
        <p:nvPicPr>
          <p:cNvPr id="4" name="Picture 3"/>
          <p:cNvPicPr>
            <a:picLocks noChangeAspect="1"/>
          </p:cNvPicPr>
          <p:nvPr/>
        </p:nvPicPr>
        <p:blipFill>
          <a:blip r:embed="rId2"/>
          <a:stretch>
            <a:fillRect/>
          </a:stretch>
        </p:blipFill>
        <p:spPr>
          <a:xfrm>
            <a:off x="4114175" y="1009378"/>
            <a:ext cx="8077825" cy="5139690"/>
          </a:xfrm>
          <a:prstGeom prst="rect">
            <a:avLst/>
          </a:prstGeom>
        </p:spPr>
      </p:pic>
    </p:spTree>
    <p:extLst>
      <p:ext uri="{BB962C8B-B14F-4D97-AF65-F5344CB8AC3E}">
        <p14:creationId xmlns:p14="http://schemas.microsoft.com/office/powerpoint/2010/main" val="70896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Cleaned/adapted Textract result</a:t>
            </a:r>
            <a:endParaRPr lang="en-AU"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a:xfrm>
            <a:off x="966651" y="5907024"/>
            <a:ext cx="10243893" cy="833410"/>
          </a:xfrm>
        </p:spPr>
        <p:txBody>
          <a:bodyPr>
            <a:normAutofit/>
          </a:bodyPr>
          <a:lstStyle/>
          <a:p>
            <a:pPr marL="285750" indent="-285750">
              <a:buFontTx/>
              <a:buChar char="-"/>
            </a:pPr>
            <a:r>
              <a:rPr lang="en-AU" dirty="0" smtClean="0"/>
              <a:t>Reconstruct lines at the same height to exist in the same line</a:t>
            </a:r>
          </a:p>
          <a:p>
            <a:pPr marL="285750" indent="-285750">
              <a:buFontTx/>
              <a:buChar char="-"/>
            </a:pPr>
            <a:r>
              <a:rPr lang="en-AU" dirty="0" smtClean="0"/>
              <a:t>Remove noise from marginal</a:t>
            </a:r>
          </a:p>
          <a:p>
            <a:pPr marL="285750" indent="-285750">
              <a:buFontTx/>
              <a:buChar char="-"/>
            </a:pPr>
            <a:r>
              <a:rPr lang="en-AU" dirty="0" smtClean="0"/>
              <a:t>Version of the Textract response that is used for everything from now on</a:t>
            </a:r>
            <a:endParaRPr lang="en-AU" dirty="0"/>
          </a:p>
        </p:txBody>
      </p:sp>
      <p:pic>
        <p:nvPicPr>
          <p:cNvPr id="8" name="Picture 7"/>
          <p:cNvPicPr>
            <a:picLocks noChangeAspect="1"/>
          </p:cNvPicPr>
          <p:nvPr/>
        </p:nvPicPr>
        <p:blipFill rotWithShape="1">
          <a:blip r:embed="rId2"/>
          <a:srcRect t="8341" b="-8351"/>
          <a:stretch/>
        </p:blipFill>
        <p:spPr>
          <a:xfrm>
            <a:off x="6379220" y="-31375"/>
            <a:ext cx="4606643" cy="5455997"/>
          </a:xfrm>
          <a:prstGeom prst="rect">
            <a:avLst/>
          </a:prstGeom>
        </p:spPr>
      </p:pic>
      <p:pic>
        <p:nvPicPr>
          <p:cNvPr id="9" name="Picture 8"/>
          <p:cNvPicPr>
            <a:picLocks noChangeAspect="1"/>
          </p:cNvPicPr>
          <p:nvPr/>
        </p:nvPicPr>
        <p:blipFill>
          <a:blip r:embed="rId3"/>
          <a:stretch>
            <a:fillRect/>
          </a:stretch>
        </p:blipFill>
        <p:spPr>
          <a:xfrm>
            <a:off x="1173557" y="-31375"/>
            <a:ext cx="3529072" cy="4981033"/>
          </a:xfrm>
          <a:prstGeom prst="rect">
            <a:avLst/>
          </a:prstGeom>
        </p:spPr>
      </p:pic>
      <p:cxnSp>
        <p:nvCxnSpPr>
          <p:cNvPr id="11" name="Straight Arrow Connector 10"/>
          <p:cNvCxnSpPr/>
          <p:nvPr/>
        </p:nvCxnSpPr>
        <p:spPr>
          <a:xfrm>
            <a:off x="4833257" y="2155371"/>
            <a:ext cx="1384663" cy="130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5302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Textract Result: Key-Value pairs</a:t>
            </a:r>
            <a:endParaRPr lang="en-AU" dirty="0"/>
          </a:p>
        </p:txBody>
      </p:sp>
      <p:sp>
        <p:nvSpPr>
          <p:cNvPr id="3" name="Content Placeholder 2"/>
          <p:cNvSpPr>
            <a:spLocks noGrp="1"/>
          </p:cNvSpPr>
          <p:nvPr>
            <p:ph idx="1"/>
          </p:nvPr>
        </p:nvSpPr>
        <p:spPr/>
        <p:txBody>
          <a:bodyPr/>
          <a:lstStyle/>
          <a:p>
            <a:endParaRPr lang="en-AU"/>
          </a:p>
        </p:txBody>
      </p:sp>
      <p:sp>
        <p:nvSpPr>
          <p:cNvPr id="4" name="Text Placeholder 3"/>
          <p:cNvSpPr>
            <a:spLocks noGrp="1"/>
          </p:cNvSpPr>
          <p:nvPr>
            <p:ph type="body" sz="half" idx="2"/>
          </p:nvPr>
        </p:nvSpPr>
        <p:spPr/>
        <p:txBody>
          <a:bodyPr/>
          <a:lstStyle/>
          <a:p>
            <a:endParaRPr lang="en-AU" dirty="0"/>
          </a:p>
        </p:txBody>
      </p:sp>
      <p:pic>
        <p:nvPicPr>
          <p:cNvPr id="6" name="Picture 5"/>
          <p:cNvPicPr>
            <a:picLocks noChangeAspect="1"/>
          </p:cNvPicPr>
          <p:nvPr/>
        </p:nvPicPr>
        <p:blipFill>
          <a:blip r:embed="rId2"/>
          <a:stretch>
            <a:fillRect/>
          </a:stretch>
        </p:blipFill>
        <p:spPr>
          <a:xfrm>
            <a:off x="4585144" y="669472"/>
            <a:ext cx="6923151" cy="5381896"/>
          </a:xfrm>
          <a:prstGeom prst="rect">
            <a:avLst/>
          </a:prstGeom>
        </p:spPr>
      </p:pic>
    </p:spTree>
    <p:extLst>
      <p:ext uri="{BB962C8B-B14F-4D97-AF65-F5344CB8AC3E}">
        <p14:creationId xmlns:p14="http://schemas.microsoft.com/office/powerpoint/2010/main" val="168303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Textract Result: Tables</a:t>
            </a:r>
            <a:endParaRPr lang="en-AU" dirty="0"/>
          </a:p>
        </p:txBody>
      </p:sp>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endParaRPr lang="en-AU"/>
          </a:p>
        </p:txBody>
      </p:sp>
      <p:pic>
        <p:nvPicPr>
          <p:cNvPr id="5" name="Picture 4"/>
          <p:cNvPicPr>
            <a:picLocks noChangeAspect="1"/>
          </p:cNvPicPr>
          <p:nvPr/>
        </p:nvPicPr>
        <p:blipFill>
          <a:blip r:embed="rId2"/>
          <a:stretch>
            <a:fillRect/>
          </a:stretch>
        </p:blipFill>
        <p:spPr>
          <a:xfrm>
            <a:off x="1266852" y="510340"/>
            <a:ext cx="9943692" cy="4404736"/>
          </a:xfrm>
          <a:prstGeom prst="rect">
            <a:avLst/>
          </a:prstGeom>
        </p:spPr>
      </p:pic>
    </p:spTree>
    <p:extLst>
      <p:ext uri="{BB962C8B-B14F-4D97-AF65-F5344CB8AC3E}">
        <p14:creationId xmlns:p14="http://schemas.microsoft.com/office/powerpoint/2010/main" val="2229689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Segmenter flow diagram</a:t>
            </a:r>
            <a:endParaRPr lang="en-AU"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lstStyle/>
          <a:p>
            <a:endParaRPr lang="en-AU"/>
          </a:p>
        </p:txBody>
      </p:sp>
      <p:pic>
        <p:nvPicPr>
          <p:cNvPr id="4" name="Picture 3"/>
          <p:cNvPicPr>
            <a:picLocks noChangeAspect="1"/>
          </p:cNvPicPr>
          <p:nvPr/>
        </p:nvPicPr>
        <p:blipFill rotWithShape="1">
          <a:blip r:embed="rId2"/>
          <a:srcRect b="50345"/>
          <a:stretch/>
        </p:blipFill>
        <p:spPr>
          <a:xfrm>
            <a:off x="892884" y="129868"/>
            <a:ext cx="10317660" cy="5162848"/>
          </a:xfrm>
          <a:prstGeom prst="rect">
            <a:avLst/>
          </a:prstGeom>
        </p:spPr>
      </p:pic>
    </p:spTree>
    <p:extLst>
      <p:ext uri="{BB962C8B-B14F-4D97-AF65-F5344CB8AC3E}">
        <p14:creationId xmlns:p14="http://schemas.microsoft.com/office/powerpoint/2010/main" val="4247599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Old vs new</a:t>
            </a:r>
            <a:endParaRPr lang="en-AU" dirty="0"/>
          </a:p>
        </p:txBody>
      </p:sp>
      <p:sp>
        <p:nvSpPr>
          <p:cNvPr id="5" name="Content Placeholder 4"/>
          <p:cNvSpPr>
            <a:spLocks noGrp="1"/>
          </p:cNvSpPr>
          <p:nvPr>
            <p:ph idx="1"/>
          </p:nvPr>
        </p:nvSpPr>
        <p:spPr/>
        <p:txBody>
          <a:bodyPr/>
          <a:lstStyle/>
          <a:p>
            <a:r>
              <a:rPr lang="en-AU" dirty="0" smtClean="0"/>
              <a:t>“Production” vs “Expansion1” environment</a:t>
            </a:r>
          </a:p>
          <a:p>
            <a:r>
              <a:rPr lang="en-AU" dirty="0" smtClean="0"/>
              <a:t>Production – limited dataset in size and variability</a:t>
            </a:r>
          </a:p>
          <a:p>
            <a:r>
              <a:rPr lang="en-AU" dirty="0" smtClean="0"/>
              <a:t>Expansion1 – expanded dataset, active learning, and other changes/improvements</a:t>
            </a:r>
          </a:p>
          <a:p>
            <a:r>
              <a:rPr lang="en-AU" dirty="0" smtClean="0"/>
              <a:t>Datasets and models will usually be incompatible between the versions because of changes made. </a:t>
            </a:r>
          </a:p>
          <a:p>
            <a:r>
              <a:rPr lang="en-AU" dirty="0" smtClean="0"/>
              <a:t>Expansion1 needs more development but Production is pretty refined</a:t>
            </a:r>
            <a:endParaRPr lang="en-AU" dirty="0"/>
          </a:p>
          <a:p>
            <a:pPr marL="0" indent="0">
              <a:buNone/>
            </a:pPr>
            <a:endParaRPr lang="en-AU" dirty="0"/>
          </a:p>
        </p:txBody>
      </p:sp>
    </p:spTree>
    <p:extLst>
      <p:ext uri="{BB962C8B-B14F-4D97-AF65-F5344CB8AC3E}">
        <p14:creationId xmlns:p14="http://schemas.microsoft.com/office/powerpoint/2010/main" val="3136924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Table of Contents (TOC) Page Identification</a:t>
            </a:r>
            <a:endParaRPr lang="en-AU" dirty="0"/>
          </a:p>
        </p:txBody>
      </p:sp>
      <p:sp>
        <p:nvSpPr>
          <p:cNvPr id="5" name="Content Placeholder 4"/>
          <p:cNvSpPr>
            <a:spLocks noGrp="1"/>
          </p:cNvSpPr>
          <p:nvPr>
            <p:ph idx="1"/>
          </p:nvPr>
        </p:nvSpPr>
        <p:spPr/>
        <p:txBody>
          <a:bodyPr/>
          <a:lstStyle/>
          <a:p>
            <a:r>
              <a:rPr lang="en-AU" dirty="0" smtClean="0"/>
              <a:t>- Goal: Identify Table of Contents page(s) in report. </a:t>
            </a:r>
          </a:p>
          <a:p>
            <a:r>
              <a:rPr lang="en-AU" dirty="0" smtClean="0"/>
              <a:t>- Why? To then extract section headings, which will be invaluable to correctly finding sections in the text.</a:t>
            </a:r>
          </a:p>
          <a:p>
            <a:r>
              <a:rPr lang="en-AU" dirty="0" smtClean="0"/>
              <a:t>- Method: Decision Tree working off page features</a:t>
            </a:r>
          </a:p>
          <a:p>
            <a:pPr lvl="1"/>
            <a:r>
              <a:rPr lang="en-AU" dirty="0" smtClean="0"/>
              <a:t>Features:  Page number, number of lines on the page, if the page contains the phrase ‘table of contents’, if the page contains the word ‘contents’</a:t>
            </a:r>
          </a:p>
          <a:p>
            <a:pPr lvl="1"/>
            <a:r>
              <a:rPr lang="en-AU" dirty="0" smtClean="0"/>
              <a:t>Additional features in expansion1 version: if the page contains the phrase ‘list of’, if the previous page is a TOC</a:t>
            </a:r>
          </a:p>
          <a:p>
            <a:pPr lvl="1"/>
            <a:endParaRPr lang="en-AU" dirty="0"/>
          </a:p>
          <a:p>
            <a:pPr lvl="1"/>
            <a:endParaRPr lang="en-AU" dirty="0"/>
          </a:p>
        </p:txBody>
      </p:sp>
    </p:spTree>
    <p:extLst>
      <p:ext uri="{BB962C8B-B14F-4D97-AF65-F5344CB8AC3E}">
        <p14:creationId xmlns:p14="http://schemas.microsoft.com/office/powerpoint/2010/main" val="3537563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0E6CEC5760742A049649A4B2C342C" ma:contentTypeVersion="11" ma:contentTypeDescription="Create a new document." ma:contentTypeScope="" ma:versionID="ad7628898c0164fb520992a128df103a">
  <xsd:schema xmlns:xsd="http://www.w3.org/2001/XMLSchema" xmlns:xs="http://www.w3.org/2001/XMLSchema" xmlns:p="http://schemas.microsoft.com/office/2006/metadata/properties" xmlns:ns3="afc45917-bc5b-41f3-8a87-91698415386e" xmlns:ns4="ef66a09f-d456-4baf-8078-b981dee481dc" targetNamespace="http://schemas.microsoft.com/office/2006/metadata/properties" ma:root="true" ma:fieldsID="f6d32ac56f461bef7ecc77e031ba638c" ns3:_="" ns4:_="">
    <xsd:import namespace="afc45917-bc5b-41f3-8a87-91698415386e"/>
    <xsd:import namespace="ef66a09f-d456-4baf-8078-b981dee481d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45917-bc5b-41f3-8a87-916984153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66a09f-d456-4baf-8078-b981dee481d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ED18C2-9738-4631-941C-37C9D32AD6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c45917-bc5b-41f3-8a87-91698415386e"/>
    <ds:schemaRef ds:uri="ef66a09f-d456-4baf-8078-b981dee481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B62CA3-7715-4E44-8E30-D702B6568C3F}">
  <ds:schemaRefs>
    <ds:schemaRef ds:uri="afc45917-bc5b-41f3-8a87-91698415386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f66a09f-d456-4baf-8078-b981dee481dc"/>
    <ds:schemaRef ds:uri="http://www.w3.org/XML/1998/namespace"/>
  </ds:schemaRefs>
</ds:datastoreItem>
</file>

<file path=customXml/itemProps3.xml><?xml version="1.0" encoding="utf-8"?>
<ds:datastoreItem xmlns:ds="http://schemas.openxmlformats.org/officeDocument/2006/customXml" ds:itemID="{2749C20D-CBCF-420C-B744-2D1AA265E0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1051</TotalTime>
  <Words>2494</Words>
  <Application>Microsoft Office PowerPoint</Application>
  <PresentationFormat>Widescreen</PresentationFormat>
  <Paragraphs>297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Retrospect</vt:lpstr>
      <vt:lpstr>Report segmenter/Bookmarker: inner workings</vt:lpstr>
      <vt:lpstr>Original Report File</vt:lpstr>
      <vt:lpstr>Textract result: JSON</vt:lpstr>
      <vt:lpstr>Cleaned/adapted Textract result</vt:lpstr>
      <vt:lpstr>Textract Result: Key-Value pairs</vt:lpstr>
      <vt:lpstr>Textract Result: Tables</vt:lpstr>
      <vt:lpstr>Segmenter flow diagram</vt:lpstr>
      <vt:lpstr>Old vs new</vt:lpstr>
      <vt:lpstr>Table of Contents (TOC) Page Identification</vt:lpstr>
      <vt:lpstr>Dataset: TOC page identification</vt:lpstr>
      <vt:lpstr>PowerPoint Presentation</vt:lpstr>
      <vt:lpstr>Heading Identification (TOC)</vt:lpstr>
      <vt:lpstr>Dataset: Heading Identification in Table of Contents</vt:lpstr>
      <vt:lpstr>Dataset: Heading Identification in Table of Contents</vt:lpstr>
      <vt:lpstr>PowerPoint Presentation</vt:lpstr>
      <vt:lpstr>Heading Identification (in-text)</vt:lpstr>
      <vt:lpstr>Dataset: Heading Identification In-Text</vt:lpstr>
      <vt:lpstr>PowerPoint Presentation</vt:lpstr>
      <vt:lpstr>Marginals Identification</vt:lpstr>
      <vt:lpstr>Dataset: Marginals Identification</vt:lpstr>
      <vt:lpstr>Page Number Identification</vt:lpstr>
      <vt:lpstr>Dataset: Page Number Existence</vt:lpstr>
      <vt:lpstr>Page Number Extraction</vt:lpstr>
      <vt:lpstr>Dataset: Page Number Identification</vt:lpstr>
      <vt:lpstr>PowerPoint Presentation</vt:lpstr>
      <vt:lpstr>Section classification</vt:lpstr>
      <vt:lpstr>Figure Page Identification</vt:lpstr>
      <vt:lpstr>Dataset: figure page classification </vt:lpstr>
      <vt:lpstr>PowerPoint Presentation</vt:lpstr>
      <vt:lpstr>Bookmarked pdf</vt:lpstr>
      <vt:lpstr>Text sections</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visuals</dc:title>
  <dc:creator>ANDRASZEK Anna</dc:creator>
  <cp:lastModifiedBy>ANDRASZEK Anna</cp:lastModifiedBy>
  <cp:revision>32</cp:revision>
  <dcterms:created xsi:type="dcterms:W3CDTF">2020-03-10T05:05:56Z</dcterms:created>
  <dcterms:modified xsi:type="dcterms:W3CDTF">2020-05-18T04:25:48Z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0x0101007DE0E6CEC5760742A049649A4B2C342C</vt:lpwstr>
  </property>
</Properties>
</file>