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100" d="100"/>
          <a:sy n="100" d="100"/>
        </p:scale>
        <p:origin x="173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4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6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27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97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9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0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28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25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9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3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622FF-E806-4CF3-A51F-3C6BD7E5E626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61D6-70DF-4C4A-BAF7-ABEFC003CD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2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Some information about table extraction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May 14,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33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get tables?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Textract: </a:t>
            </a:r>
            <a:r>
              <a:rPr lang="en-AU" dirty="0" err="1" smtClean="0"/>
              <a:t>json</a:t>
            </a:r>
            <a:r>
              <a:rPr lang="en-AU" dirty="0" smtClean="0"/>
              <a:t> response will contain Table and Cell blocks. These can be pulled out and saved to a csv file.</a:t>
            </a:r>
          </a:p>
          <a:p>
            <a:r>
              <a:rPr lang="en-AU" dirty="0" smtClean="0"/>
              <a:t>For </a:t>
            </a:r>
            <a:r>
              <a:rPr lang="en-AU" dirty="0" err="1" smtClean="0"/>
              <a:t>Wondershare</a:t>
            </a:r>
            <a:r>
              <a:rPr lang="en-AU" dirty="0" smtClean="0"/>
              <a:t>: using the MS Word tables that the conversion has created, these are pulled out with python-</a:t>
            </a:r>
            <a:r>
              <a:rPr lang="en-AU" dirty="0" err="1" smtClean="0"/>
              <a:t>docx</a:t>
            </a:r>
            <a:r>
              <a:rPr lang="en-AU" dirty="0" smtClean="0"/>
              <a:t> and saved to csv in the same way.</a:t>
            </a:r>
          </a:p>
          <a:p>
            <a:endParaRPr lang="en-AU" dirty="0"/>
          </a:p>
          <a:p>
            <a:r>
              <a:rPr lang="en-AU" dirty="0" smtClean="0"/>
              <a:t>Once we’ve got these tables saved, they can be read individually (using the Table: Table X line as a separator) and used easily as pandas </a:t>
            </a:r>
            <a:r>
              <a:rPr lang="en-AU" dirty="0" err="1" smtClean="0"/>
              <a:t>DataFrames</a:t>
            </a:r>
            <a:r>
              <a:rPr lang="en-AU" dirty="0" smtClean="0"/>
              <a:t> (or as any other structure you want to use).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35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142507"/>
              </p:ext>
            </p:extLst>
          </p:nvPr>
        </p:nvGraphicFramePr>
        <p:xfrm>
          <a:off x="6787111" y="1710271"/>
          <a:ext cx="3987800" cy="4345305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4265596704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0222696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Table: Table_4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21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Phillips-Sunray DX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677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Creek No. 1.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2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Depth of Well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Approximately 13,500 feet the time of logging.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229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Logged Intervals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 feet to 13280 feet.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971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Charge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60 Lbs.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800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Uphole 5 lbs.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56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Charge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25 lbs.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699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Uphole 1 lb.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545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Shot Depth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140 feet.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12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Uphole 120 feet.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921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Shot Depth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70 feet.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64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Uphole 20 feet.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573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Holes Drilled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33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Footage Drilled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 feet.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55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Shots Well Survey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640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Shots Uphole Survey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387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 Used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Gelatin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65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Nitramon-S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06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Nitramon-S. Primers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562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Caps X 150 ft.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10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Caps X 250 ft.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2851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46967" y="1083859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Table from Textract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" y="907873"/>
            <a:ext cx="5319164" cy="5950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2713" y="907873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Original page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347783" y="323098"/>
            <a:ext cx="676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>
                <a:latin typeface="+mj-lt"/>
              </a:rPr>
              <a:t>Borehole-containing table in cr_1799_7</a:t>
            </a:r>
            <a:endParaRPr lang="en-A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6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69518"/>
              </p:ext>
            </p:extLst>
          </p:nvPr>
        </p:nvGraphicFramePr>
        <p:xfrm>
          <a:off x="861752" y="1707313"/>
          <a:ext cx="9677400" cy="4345305"/>
        </p:xfrm>
        <a:graphic>
          <a:graphicData uri="http://schemas.openxmlformats.org/drawingml/2006/table">
            <a:tbl>
              <a:tblPr/>
              <a:tblGrid>
                <a:gridCol w="1777417">
                  <a:extLst>
                    <a:ext uri="{9D8B030D-6E8A-4147-A177-3AD203B41FA5}">
                      <a16:colId xmlns:a16="http://schemas.microsoft.com/office/drawing/2014/main" val="3366120586"/>
                    </a:ext>
                  </a:extLst>
                </a:gridCol>
                <a:gridCol w="2805779">
                  <a:extLst>
                    <a:ext uri="{9D8B030D-6E8A-4147-A177-3AD203B41FA5}">
                      <a16:colId xmlns:a16="http://schemas.microsoft.com/office/drawing/2014/main" val="3929292367"/>
                    </a:ext>
                  </a:extLst>
                </a:gridCol>
                <a:gridCol w="3075566">
                  <a:extLst>
                    <a:ext uri="{9D8B030D-6E8A-4147-A177-3AD203B41FA5}">
                      <a16:colId xmlns:a16="http://schemas.microsoft.com/office/drawing/2014/main" val="2298191890"/>
                    </a:ext>
                  </a:extLst>
                </a:gridCol>
                <a:gridCol w="1409238">
                  <a:extLst>
                    <a:ext uri="{9D8B030D-6E8A-4147-A177-3AD203B41FA5}">
                      <a16:colId xmlns:a16="http://schemas.microsoft.com/office/drawing/2014/main" val="4244816510"/>
                    </a:ext>
                  </a:extLst>
                </a:gridCol>
                <a:gridCol w="609400">
                  <a:extLst>
                    <a:ext uri="{9D8B030D-6E8A-4147-A177-3AD203B41FA5}">
                      <a16:colId xmlns:a16="http://schemas.microsoft.com/office/drawing/2014/main" val="33789790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Table: Table 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55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Phillips-Sunray DX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Phillips-Sunray DX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Phillips-Sunray DX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Phillips-Sunray DX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Creek No, 1 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Creek No, 1 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21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Depth of Well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Approximately 13 r 500 the time of logging.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Approximately 13 r 500 the time of logging.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feet at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feet at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36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Logged Intervals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 feet to 13280 feet.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 feet to 13280 feet.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 feet to 13280 feet.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3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Charge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Tbs.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712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Uphole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lbs.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38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Charge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lbs.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Uphole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lb.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787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Shot Depth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feet.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152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Uphole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feet.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189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Shot Depth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feet.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505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Uphole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feet.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87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Holes Drilled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241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Footage Drilled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 feet.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8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Shots Well Survey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940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Shots Uphole Survey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726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 Used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Gelatin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24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Nitramon-S,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26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Nitramon-S.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72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Caps X 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277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Caps X 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4717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8022" y="1125187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Table from </a:t>
            </a:r>
            <a:r>
              <a:rPr lang="en-AU" dirty="0" err="1" smtClean="0"/>
              <a:t>Wondershare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43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619"/>
            <a:ext cx="10515600" cy="1325563"/>
          </a:xfrm>
        </p:spPr>
        <p:txBody>
          <a:bodyPr>
            <a:normAutofit/>
          </a:bodyPr>
          <a:lstStyle/>
          <a:p>
            <a:r>
              <a:rPr lang="en-AU" sz="3200" dirty="0" smtClean="0"/>
              <a:t>Borehole-containing table in cr_32730_1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88" y="1925986"/>
            <a:ext cx="10515600" cy="435133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88" y="1763499"/>
            <a:ext cx="94869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61524"/>
              </p:ext>
            </p:extLst>
          </p:nvPr>
        </p:nvGraphicFramePr>
        <p:xfrm>
          <a:off x="3014008" y="789716"/>
          <a:ext cx="8534400" cy="22498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882403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7249519"/>
                    </a:ext>
                  </a:extLst>
                </a:gridCol>
                <a:gridCol w="664342">
                  <a:extLst>
                    <a:ext uri="{9D8B030D-6E8A-4147-A177-3AD203B41FA5}">
                      <a16:colId xmlns:a16="http://schemas.microsoft.com/office/drawing/2014/main" val="1363368338"/>
                    </a:ext>
                  </a:extLst>
                </a:gridCol>
                <a:gridCol w="554858">
                  <a:extLst>
                    <a:ext uri="{9D8B030D-6E8A-4147-A177-3AD203B41FA5}">
                      <a16:colId xmlns:a16="http://schemas.microsoft.com/office/drawing/2014/main" val="1498903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779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5489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35992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41179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5285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170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11930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2887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55650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973021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Table: Table_2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454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EASTING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NORTHING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DRILLED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GEOLOGY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LOGGED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SONDES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49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yy/mm/dd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225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75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645759.2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7592449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Weston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023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644803.9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7592439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Weston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logged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794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639640.2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7594410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Weston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692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640529.8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7595196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Weston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06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639634.7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7595997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Weston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195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638017.6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7598021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Weston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99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641239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7594322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Weston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3137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6610"/>
              </p:ext>
            </p:extLst>
          </p:nvPr>
        </p:nvGraphicFramePr>
        <p:xfrm>
          <a:off x="3014008" y="3597549"/>
          <a:ext cx="8699504" cy="2773468"/>
        </p:xfrm>
        <a:graphic>
          <a:graphicData uri="http://schemas.openxmlformats.org/drawingml/2006/table">
            <a:tbl>
              <a:tblPr/>
              <a:tblGrid>
                <a:gridCol w="609378">
                  <a:extLst>
                    <a:ext uri="{9D8B030D-6E8A-4147-A177-3AD203B41FA5}">
                      <a16:colId xmlns:a16="http://schemas.microsoft.com/office/drawing/2014/main" val="1002038066"/>
                    </a:ext>
                  </a:extLst>
                </a:gridCol>
                <a:gridCol w="580624">
                  <a:extLst>
                    <a:ext uri="{9D8B030D-6E8A-4147-A177-3AD203B41FA5}">
                      <a16:colId xmlns:a16="http://schemas.microsoft.com/office/drawing/2014/main" val="3891317899"/>
                    </a:ext>
                  </a:extLst>
                </a:gridCol>
                <a:gridCol w="701608">
                  <a:extLst>
                    <a:ext uri="{9D8B030D-6E8A-4147-A177-3AD203B41FA5}">
                      <a16:colId xmlns:a16="http://schemas.microsoft.com/office/drawing/2014/main" val="3700370573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3521432475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4109867150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770482892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1402165212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989450045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1961734776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1284082626"/>
                    </a:ext>
                  </a:extLst>
                </a:gridCol>
                <a:gridCol w="714114">
                  <a:extLst>
                    <a:ext uri="{9D8B030D-6E8A-4147-A177-3AD203B41FA5}">
                      <a16:colId xmlns:a16="http://schemas.microsoft.com/office/drawing/2014/main" val="1545062708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1496125114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1320233149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147479820"/>
                    </a:ext>
                  </a:extLst>
                </a:gridCol>
              </a:tblGrid>
              <a:tr h="26077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Table: Table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337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DRILLED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CASED 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{GEOLOGY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133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yy/mm/dd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97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645759.2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7592449.4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Weston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2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644803.9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7592439.2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Weston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â–  9.0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logged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03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â–  639640.18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7594409.6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Weston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 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430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640529.79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7595196.5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Weston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484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639634.7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7595996.5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Weston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6.0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775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638017.6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7598020.7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6.0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196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641239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7594322.5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990521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Saul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Reeves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GDCV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250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2557" y="1321356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Table from Textract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79600" y="4764480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Table from </a:t>
            </a:r>
            <a:r>
              <a:rPr lang="en-AU" dirty="0" err="1" smtClean="0"/>
              <a:t>Wondershare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6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05" y="0"/>
            <a:ext cx="5228063" cy="68309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Well Card in cr_46519_1</a:t>
            </a:r>
            <a:endParaRPr lang="en-AU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034516"/>
              </p:ext>
            </p:extLst>
          </p:nvPr>
        </p:nvGraphicFramePr>
        <p:xfrm>
          <a:off x="6735337" y="1550020"/>
          <a:ext cx="5207618" cy="4499343"/>
        </p:xfrm>
        <a:graphic>
          <a:graphicData uri="http://schemas.openxmlformats.org/drawingml/2006/table">
            <a:tbl>
              <a:tblPr/>
              <a:tblGrid>
                <a:gridCol w="1614222">
                  <a:extLst>
                    <a:ext uri="{9D8B030D-6E8A-4147-A177-3AD203B41FA5}">
                      <a16:colId xmlns:a16="http://schemas.microsoft.com/office/drawing/2014/main" val="115215938"/>
                    </a:ext>
                  </a:extLst>
                </a:gridCol>
                <a:gridCol w="898349">
                  <a:extLst>
                    <a:ext uri="{9D8B030D-6E8A-4147-A177-3AD203B41FA5}">
                      <a16:colId xmlns:a16="http://schemas.microsoft.com/office/drawing/2014/main" val="2674674692"/>
                    </a:ext>
                  </a:extLst>
                </a:gridCol>
                <a:gridCol w="898349">
                  <a:extLst>
                    <a:ext uri="{9D8B030D-6E8A-4147-A177-3AD203B41FA5}">
                      <a16:colId xmlns:a16="http://schemas.microsoft.com/office/drawing/2014/main" val="2974018086"/>
                    </a:ext>
                  </a:extLst>
                </a:gridCol>
                <a:gridCol w="898349">
                  <a:extLst>
                    <a:ext uri="{9D8B030D-6E8A-4147-A177-3AD203B41FA5}">
                      <a16:colId xmlns:a16="http://schemas.microsoft.com/office/drawing/2014/main" val="1953644472"/>
                    </a:ext>
                  </a:extLst>
                </a:gridCol>
                <a:gridCol w="898349">
                  <a:extLst>
                    <a:ext uri="{9D8B030D-6E8A-4147-A177-3AD203B41FA5}">
                      <a16:colId xmlns:a16="http://schemas.microsoft.com/office/drawing/2014/main" val="2039019469"/>
                    </a:ext>
                  </a:extLst>
                </a:gridCol>
              </a:tblGrid>
              <a:tr h="16979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Table: Table_4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69710"/>
                  </a:ext>
                </a:extLst>
              </a:tr>
              <a:tr h="16979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Name: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Fairview-124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Type: CSG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7890"/>
                  </a:ext>
                </a:extLst>
              </a:tr>
              <a:tr h="3216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Licence: PL92 (Moonah)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Block: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 Easting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259 42 28" 0944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496831"/>
                  </a:ext>
                </a:extLst>
              </a:tr>
              <a:tr h="3216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Equity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 Status: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 Northing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1489 54 39" 2946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05886"/>
                  </a:ext>
                </a:extLst>
              </a:tr>
              <a:tr h="755587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to Completion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wl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pump (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Seismic Reference: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85352"/>
                  </a:ext>
                </a:extLst>
              </a:tr>
              <a:tr h="307328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Santos Group Subtotal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75.25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891.3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607609"/>
                  </a:ext>
                </a:extLst>
              </a:tr>
              <a:tr h="16979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Craig Ltd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23156"/>
                  </a:ext>
                </a:extLst>
              </a:tr>
              <a:tr h="307328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Estate of W.D. Kennedy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 Level: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341.99 m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428574"/>
                  </a:ext>
                </a:extLst>
              </a:tr>
              <a:tr h="307328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 Energy CSG Limited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Rotary Table: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345.89 m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950794"/>
                  </a:ext>
                </a:extLst>
              </a:tr>
              <a:tr h="456749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 Company of Australia (Moura) Pty Ltd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Depth: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 m KB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354819"/>
                  </a:ext>
                </a:extLst>
              </a:tr>
              <a:tr h="456749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OCA (CSG) Pty Ltd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17.3923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Rig: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Mitchel 151 (RT 3.9 m)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201525"/>
                  </a:ext>
                </a:extLst>
              </a:tr>
              <a:tr h="755587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 Energy Resources Ltd </a:t>
                      </a:r>
                    </a:p>
                  </a:txBody>
                  <a:tcPr marL="8263" marR="8263" marT="826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0.1077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Nearby Facilities: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Compressor site 1 (2.0 km direct line) </a:t>
                      </a:r>
                    </a:p>
                  </a:txBody>
                  <a:tcPr marL="8263" marR="8263" marT="82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99327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683090"/>
            <a:ext cx="6021659" cy="627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304" y="931889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Table from Textract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13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978" y="2770214"/>
            <a:ext cx="3630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Table from </a:t>
            </a:r>
            <a:r>
              <a:rPr lang="en-AU" dirty="0" err="1" smtClean="0"/>
              <a:t>Wondershare</a:t>
            </a:r>
            <a:r>
              <a:rPr lang="en-AU" dirty="0" smtClean="0"/>
              <a:t>: missing. </a:t>
            </a:r>
          </a:p>
          <a:p>
            <a:r>
              <a:rPr lang="en-AU" dirty="0" smtClean="0"/>
              <a:t>Well Card has been read in as image.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97" y="420676"/>
            <a:ext cx="6112959" cy="59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" y="280622"/>
            <a:ext cx="9197340" cy="1325563"/>
          </a:xfrm>
        </p:spPr>
        <p:txBody>
          <a:bodyPr>
            <a:noAutofit/>
          </a:bodyPr>
          <a:lstStyle/>
          <a:p>
            <a:r>
              <a:rPr lang="en-AU" alt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of BH Extraction from tables extracted from Textract and </a:t>
            </a:r>
            <a:r>
              <a:rPr lang="en-AU" alt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Wondershare</a:t>
            </a:r>
            <a:r>
              <a:rPr lang="en-AU" alt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intersect files</a:t>
            </a:r>
            <a:r>
              <a:rPr kumimoji="0" lang="en-AU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AU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86030"/>
              </p:ext>
            </p:extLst>
          </p:nvPr>
        </p:nvGraphicFramePr>
        <p:xfrm>
          <a:off x="678180" y="1463042"/>
          <a:ext cx="6372149" cy="5252720"/>
        </p:xfrm>
        <a:graphic>
          <a:graphicData uri="http://schemas.openxmlformats.org/drawingml/2006/table">
            <a:tbl>
              <a:tblPr/>
              <a:tblGrid>
                <a:gridCol w="789541">
                  <a:extLst>
                    <a:ext uri="{9D8B030D-6E8A-4147-A177-3AD203B41FA5}">
                      <a16:colId xmlns:a16="http://schemas.microsoft.com/office/drawing/2014/main" val="855609275"/>
                    </a:ext>
                  </a:extLst>
                </a:gridCol>
                <a:gridCol w="953945">
                  <a:extLst>
                    <a:ext uri="{9D8B030D-6E8A-4147-A177-3AD203B41FA5}">
                      <a16:colId xmlns:a16="http://schemas.microsoft.com/office/drawing/2014/main" val="4081040770"/>
                    </a:ext>
                  </a:extLst>
                </a:gridCol>
                <a:gridCol w="1417725">
                  <a:extLst>
                    <a:ext uri="{9D8B030D-6E8A-4147-A177-3AD203B41FA5}">
                      <a16:colId xmlns:a16="http://schemas.microsoft.com/office/drawing/2014/main" val="742993556"/>
                    </a:ext>
                  </a:extLst>
                </a:gridCol>
                <a:gridCol w="969167">
                  <a:extLst>
                    <a:ext uri="{9D8B030D-6E8A-4147-A177-3AD203B41FA5}">
                      <a16:colId xmlns:a16="http://schemas.microsoft.com/office/drawing/2014/main" val="186009989"/>
                    </a:ext>
                  </a:extLst>
                </a:gridCol>
                <a:gridCol w="2241771">
                  <a:extLst>
                    <a:ext uri="{9D8B030D-6E8A-4147-A177-3AD203B41FA5}">
                      <a16:colId xmlns:a16="http://schemas.microsoft.com/office/drawing/2014/main" val="3668507400"/>
                    </a:ext>
                  </a:extLst>
                </a:gridCol>
              </a:tblGrid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Calibri" panose="020F0502020204030204" pitchFamily="34" charset="0"/>
                        </a:rPr>
                        <a:t>ReportID</a:t>
                      </a:r>
                      <a:endParaRPr lang="en-A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  <a:endParaRPr lang="en-A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Calibri" panose="020F0502020204030204" pitchFamily="34" charset="0"/>
                        </a:rPr>
                        <a:t>Borehole</a:t>
                      </a:r>
                      <a:endParaRPr lang="en-A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Calibri" panose="020F0502020204030204" pitchFamily="34" charset="0"/>
                        </a:rPr>
                        <a:t>In Textract?</a:t>
                      </a:r>
                      <a:endParaRPr lang="en-A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Calibri" panose="020F0502020204030204" pitchFamily="34" charset="0"/>
                        </a:rPr>
                        <a:t>In Wondershare?</a:t>
                      </a:r>
                      <a:endParaRPr lang="en-A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12928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1799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" panose="020F0502020204030204" pitchFamily="34" charset="0"/>
                        </a:rPr>
                        <a:t>6/7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Log Creek No 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072956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14142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3/10/15/23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Bodalla South #2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707720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23455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1/12/13/15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Rum Botle-1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Segoe UI Symbol" panose="020B0502040204020203" pitchFamily="34" charset="0"/>
                        </a:rPr>
                        <a:t>✔✔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10226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27932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Fairview #1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Segoe UI Symbol" panose="020B0502040204020203" pitchFamily="34" charset="0"/>
                        </a:rPr>
                        <a:t>✔✔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210625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28822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" panose="020F0502020204030204" pitchFamily="34" charset="0"/>
                        </a:rPr>
                        <a:t>Bargie-1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047247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28822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4/5/9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Bargie-3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41972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31511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Michaela-1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Corrupted - other text on the line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03518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33931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Fairview #36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69429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37802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Tipton West-2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70AD47"/>
                          </a:solidFill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314557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42688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Fairview #97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14991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46519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1/4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Fairview-124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70AD47"/>
                          </a:solidFill>
                          <a:effectLst/>
                          <a:latin typeface="Segoe UI Symbol" panose="020B0502040204020203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643712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53382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RH015GL1V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70AD47"/>
                          </a:solidFill>
                          <a:effectLst/>
                          <a:latin typeface="Segoe UI Symbol" panose="020B0502040204020203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413625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63981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Glenaras 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03231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68818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1/4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Meeleebee 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Segoe UI Symbol" panose="020B0502040204020203" pitchFamily="34" charset="0"/>
                        </a:rPr>
                        <a:t>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564826"/>
                  </a:ext>
                </a:extLst>
              </a:tr>
              <a:tr h="295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Calibri" panose="020F0502020204030204" pitchFamily="34" charset="0"/>
                        </a:rPr>
                        <a:t>Score:</a:t>
                      </a:r>
                      <a:endParaRPr lang="en-AU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>
                          <a:effectLst/>
                          <a:latin typeface="Segoe UI Symbol" panose="020B0502040204020203" pitchFamily="34" charset="0"/>
                        </a:rPr>
                        <a:t>16</a:t>
                      </a:r>
                      <a:endParaRPr lang="en-AU" sz="1400">
                        <a:effectLst/>
                        <a:latin typeface="Segoe UI Symbol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1" dirty="0">
                          <a:solidFill>
                            <a:srgbClr val="70AD47"/>
                          </a:solidFill>
                          <a:effectLst/>
                          <a:latin typeface="Segoe UI Symbol" panose="020B0502040204020203" pitchFamily="34" charset="0"/>
                        </a:rPr>
                        <a:t>14</a:t>
                      </a:r>
                      <a:endParaRPr lang="en-AU" sz="1400" dirty="0">
                        <a:solidFill>
                          <a:srgbClr val="70AD47"/>
                        </a:solidFill>
                        <a:effectLst/>
                        <a:latin typeface="Segoe UI Symbol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3116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33573" y="1606185"/>
            <a:ext cx="317732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Ticks indicate if borehole name was found, and second tick if location was also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Conclusion: Textract tables were able to get more borehole information out than </a:t>
            </a:r>
            <a:r>
              <a:rPr kumimoji="0" lang="en-AU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Wondershare</a:t>
            </a: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which had information on a few reports missing completely.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However, as extraction was tuned on Textract tables, it should be fair to review where </a:t>
            </a:r>
            <a:r>
              <a:rPr kumimoji="0" lang="en-AU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Wondershare</a:t>
            </a: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failed, use it to improve extraction if possible, and re-evaluate once this is done. </a:t>
            </a:r>
            <a:endParaRPr kumimoji="0" lang="en-AU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857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dirty="0" smtClean="0"/>
              <a:t>Slice of ground truth</a:t>
            </a:r>
            <a:endParaRPr lang="en-AU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895470"/>
              </p:ext>
            </p:extLst>
          </p:nvPr>
        </p:nvGraphicFramePr>
        <p:xfrm>
          <a:off x="481362" y="1523420"/>
          <a:ext cx="11229276" cy="458032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18743">
                  <a:extLst>
                    <a:ext uri="{9D8B030D-6E8A-4147-A177-3AD203B41FA5}">
                      <a16:colId xmlns:a16="http://schemas.microsoft.com/office/drawing/2014/main" val="283774224"/>
                    </a:ext>
                  </a:extLst>
                </a:gridCol>
                <a:gridCol w="875986">
                  <a:extLst>
                    <a:ext uri="{9D8B030D-6E8A-4147-A177-3AD203B41FA5}">
                      <a16:colId xmlns:a16="http://schemas.microsoft.com/office/drawing/2014/main" val="2563069759"/>
                    </a:ext>
                  </a:extLst>
                </a:gridCol>
                <a:gridCol w="1156301">
                  <a:extLst>
                    <a:ext uri="{9D8B030D-6E8A-4147-A177-3AD203B41FA5}">
                      <a16:colId xmlns:a16="http://schemas.microsoft.com/office/drawing/2014/main" val="2501209501"/>
                    </a:ext>
                  </a:extLst>
                </a:gridCol>
                <a:gridCol w="556998">
                  <a:extLst>
                    <a:ext uri="{9D8B030D-6E8A-4147-A177-3AD203B41FA5}">
                      <a16:colId xmlns:a16="http://schemas.microsoft.com/office/drawing/2014/main" val="447415503"/>
                    </a:ext>
                  </a:extLst>
                </a:gridCol>
                <a:gridCol w="740686">
                  <a:extLst>
                    <a:ext uri="{9D8B030D-6E8A-4147-A177-3AD203B41FA5}">
                      <a16:colId xmlns:a16="http://schemas.microsoft.com/office/drawing/2014/main" val="2070260505"/>
                    </a:ext>
                  </a:extLst>
                </a:gridCol>
                <a:gridCol w="787493">
                  <a:extLst>
                    <a:ext uri="{9D8B030D-6E8A-4147-A177-3AD203B41FA5}">
                      <a16:colId xmlns:a16="http://schemas.microsoft.com/office/drawing/2014/main" val="2022784947"/>
                    </a:ext>
                  </a:extLst>
                </a:gridCol>
                <a:gridCol w="737418">
                  <a:extLst>
                    <a:ext uri="{9D8B030D-6E8A-4147-A177-3AD203B41FA5}">
                      <a16:colId xmlns:a16="http://schemas.microsoft.com/office/drawing/2014/main" val="2263348264"/>
                    </a:ext>
                  </a:extLst>
                </a:gridCol>
                <a:gridCol w="676859">
                  <a:extLst>
                    <a:ext uri="{9D8B030D-6E8A-4147-A177-3AD203B41FA5}">
                      <a16:colId xmlns:a16="http://schemas.microsoft.com/office/drawing/2014/main" val="1856669553"/>
                    </a:ext>
                  </a:extLst>
                </a:gridCol>
                <a:gridCol w="846074">
                  <a:extLst>
                    <a:ext uri="{9D8B030D-6E8A-4147-A177-3AD203B41FA5}">
                      <a16:colId xmlns:a16="http://schemas.microsoft.com/office/drawing/2014/main" val="804258780"/>
                    </a:ext>
                  </a:extLst>
                </a:gridCol>
                <a:gridCol w="839023">
                  <a:extLst>
                    <a:ext uri="{9D8B030D-6E8A-4147-A177-3AD203B41FA5}">
                      <a16:colId xmlns:a16="http://schemas.microsoft.com/office/drawing/2014/main" val="3472811826"/>
                    </a:ext>
                  </a:extLst>
                </a:gridCol>
                <a:gridCol w="921280">
                  <a:extLst>
                    <a:ext uri="{9D8B030D-6E8A-4147-A177-3AD203B41FA5}">
                      <a16:colId xmlns:a16="http://schemas.microsoft.com/office/drawing/2014/main" val="2515370633"/>
                    </a:ext>
                  </a:extLst>
                </a:gridCol>
                <a:gridCol w="808471">
                  <a:extLst>
                    <a:ext uri="{9D8B030D-6E8A-4147-A177-3AD203B41FA5}">
                      <a16:colId xmlns:a16="http://schemas.microsoft.com/office/drawing/2014/main" val="3284183430"/>
                    </a:ext>
                  </a:extLst>
                </a:gridCol>
                <a:gridCol w="883676">
                  <a:extLst>
                    <a:ext uri="{9D8B030D-6E8A-4147-A177-3AD203B41FA5}">
                      <a16:colId xmlns:a16="http://schemas.microsoft.com/office/drawing/2014/main" val="952474246"/>
                    </a:ext>
                  </a:extLst>
                </a:gridCol>
                <a:gridCol w="780268">
                  <a:extLst>
                    <a:ext uri="{9D8B030D-6E8A-4147-A177-3AD203B41FA5}">
                      <a16:colId xmlns:a16="http://schemas.microsoft.com/office/drawing/2014/main" val="3295898255"/>
                    </a:ext>
                  </a:extLst>
                </a:gridCol>
              </a:tblGrid>
              <a:tr h="47087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 err="1">
                          <a:effectLst/>
                        </a:rPr>
                        <a:t>ReportID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 err="1">
                          <a:effectLst/>
                        </a:rPr>
                        <a:t>file_name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 err="1">
                          <a:effectLst/>
                        </a:rPr>
                        <a:t>bh_name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 err="1">
                          <a:effectLst/>
                        </a:rPr>
                        <a:t>bh_ex_tx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bh_ex_ws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contains_wellcard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bh_info_in_tables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bh_info_outside_tables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 err="1">
                          <a:effectLst/>
                        </a:rPr>
                        <a:t>bh_location_type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bh_loc_latitude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bh_loc_longitude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bh_loc_Easting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bh_loc_Northing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 err="1">
                          <a:effectLst/>
                        </a:rPr>
                        <a:t>bh_loc_datum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785821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28822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00028822_001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OCA </a:t>
                      </a:r>
                      <a:r>
                        <a:rPr lang="en-AU" sz="1100" u="none" strike="noStrike" dirty="0" err="1">
                          <a:effectLst/>
                        </a:rPr>
                        <a:t>Bargie</a:t>
                      </a:r>
                      <a:r>
                        <a:rPr lang="en-AU" sz="1100" u="none" strike="noStrike" dirty="0">
                          <a:effectLst/>
                        </a:rPr>
                        <a:t> No. 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both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26⁰27'09.4''S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143⁰44'47.6''E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773872.85 m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7071254.68 m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84772"/>
                  </a:ext>
                </a:extLst>
              </a:tr>
              <a:tr h="15696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31511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00031511_001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Michaela-1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both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28⁰11'00.43''S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149⁰23'26.55''E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734700.1 m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6880151 m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94859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33931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00033931_001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Fairview #36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lat</a:t>
                      </a:r>
                      <a:r>
                        <a:rPr lang="en-AU" sz="1100" u="none" strike="noStrike" dirty="0">
                          <a:effectLst/>
                        </a:rPr>
                        <a:t>-long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25⁰39'02.669''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148⁰55'43.416''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7199"/>
                  </a:ext>
                </a:extLst>
              </a:tr>
              <a:tr h="31391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38276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00038276_001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OCA Myall Creek 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both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27⁰03'41.97''S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149⁰13'12.31''E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720178.58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7004794.26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MGA Zone 55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72579"/>
                  </a:ext>
                </a:extLst>
              </a:tr>
              <a:tr h="36188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40303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00040303_001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Waar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</a:rPr>
                        <a:t>Waar</a:t>
                      </a:r>
                      <a:r>
                        <a:rPr lang="en-AU" sz="1100" u="none" strike="noStrike" dirty="0">
                          <a:effectLst/>
                        </a:rPr>
                        <a:t> 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both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27⁰46'04.73''S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150⁰55'03.90E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294805.46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6926761.38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GDA94, MGA Zone 56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5698"/>
                  </a:ext>
                </a:extLst>
              </a:tr>
              <a:tr h="36188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40303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00040303_001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Waar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</a:rPr>
                        <a:t>Waar</a:t>
                      </a:r>
                      <a:r>
                        <a:rPr lang="en-AU" sz="1100" u="none" strike="noStrike" dirty="0">
                          <a:effectLst/>
                        </a:rPr>
                        <a:t> 1A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both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27⁰46'04.73''S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150⁰55'03.90E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294805.46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6926761.38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GDA94, MGA Zone 56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684481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42688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00042688_001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Fairview 97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both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25:38:38.6 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148:57:17.5 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696362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7162465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MGA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57974"/>
                  </a:ext>
                </a:extLst>
              </a:tr>
              <a:tr h="31391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46519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00046519_001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Fairview-124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lat-long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S 25⁰ 42' 28'' .0944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 148⁰ 54' 39'' .2946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619219"/>
                  </a:ext>
                </a:extLst>
              </a:tr>
              <a:tr h="47087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51800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00051800_001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Lacerta 12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both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`-26⁰19'04.67'' 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149⁰04'40.85''E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707427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7087434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47739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53382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00053382_001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RH015GL1V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AMG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NA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606570.22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7591345.81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A0D84 ?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31491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53382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00053382_001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RH015GL1A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AMG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NA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NA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605729.27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7591361.61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A0D84 ?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17411"/>
                  </a:ext>
                </a:extLst>
              </a:tr>
              <a:tr h="36188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63981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00063981_001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Glenaras</a:t>
                      </a:r>
                      <a:r>
                        <a:rPr lang="en-AU" sz="1100" u="none" strike="noStrike" dirty="0">
                          <a:effectLst/>
                        </a:rPr>
                        <a:t> 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both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23⁰5'22.71''S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144⁰43'54.81''E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267671.321 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7444744.024 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MGA 94 (Zone 55)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56383"/>
                  </a:ext>
                </a:extLst>
              </a:tr>
              <a:tr h="36188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64818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00064818_001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Meeleebee</a:t>
                      </a:r>
                      <a:r>
                        <a:rPr lang="en-AU" sz="1100" u="none" strike="noStrike" dirty="0">
                          <a:effectLst/>
                        </a:rPr>
                        <a:t> 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both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26⁰12'02.5870695''S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149⁰23'03.4586512''E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723998.403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7100152.149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GDA94 Zone 56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44705"/>
                  </a:ext>
                </a:extLst>
              </a:tr>
              <a:tr h="36188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u="none" strike="noStrike" dirty="0" smtClean="0">
                          <a:effectLst/>
                        </a:rPr>
                        <a:t>Sum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b="1" u="none" strike="noStrike" dirty="0">
                          <a:effectLst/>
                        </a:rPr>
                        <a:t>9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b="1" u="none" strike="noStrike" dirty="0">
                          <a:effectLst/>
                        </a:rPr>
                        <a:t>5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8862463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2873" y="6222820"/>
            <a:ext cx="827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All ground </a:t>
            </a:r>
            <a:r>
              <a:rPr lang="en-AU" sz="1400" dirty="0" err="1" smtClean="0"/>
              <a:t>truthing</a:t>
            </a:r>
            <a:r>
              <a:rPr lang="en-AU" sz="1400" dirty="0" smtClean="0"/>
              <a:t> courtesy of Kate; contains much more information than this slice.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7483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1418</Words>
  <Application>Microsoft Office PowerPoint</Application>
  <PresentationFormat>Widescreen</PresentationFormat>
  <Paragraphs>690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Symbol</vt:lpstr>
      <vt:lpstr>Office Theme</vt:lpstr>
      <vt:lpstr>Some information about table extraction</vt:lpstr>
      <vt:lpstr>PowerPoint Presentation</vt:lpstr>
      <vt:lpstr>PowerPoint Presentation</vt:lpstr>
      <vt:lpstr>Borehole-containing table in cr_32730_1</vt:lpstr>
      <vt:lpstr>PowerPoint Presentation</vt:lpstr>
      <vt:lpstr>Well Card in cr_46519_1</vt:lpstr>
      <vt:lpstr>PowerPoint Presentation</vt:lpstr>
      <vt:lpstr>Evaluation of BH Extraction from tables extracted from Textract and Wondershare intersect files </vt:lpstr>
      <vt:lpstr>Slice of ground truth</vt:lpstr>
      <vt:lpstr>How to get tables? 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ANDRASZEK Anna</dc:creator>
  <cp:lastModifiedBy>ANDRASZEK Anna</cp:lastModifiedBy>
  <cp:revision>8</cp:revision>
  <dcterms:created xsi:type="dcterms:W3CDTF">2020-05-13T23:16:17Z</dcterms:created>
  <dcterms:modified xsi:type="dcterms:W3CDTF">2020-05-14T01:42:44Z</dcterms:modified>
</cp:coreProperties>
</file>