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9" r:id="rId1"/>
  </p:sldMasterIdLst>
  <p:sldIdLst>
    <p:sldId id="256" r:id="rId2"/>
    <p:sldId id="257" r:id="rId3"/>
    <p:sldId id="258" r:id="rId4"/>
    <p:sldId id="265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7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4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06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209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0356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38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4521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6236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709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47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150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10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099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035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202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191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890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201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205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CFAEA9-886D-48FB-91C6-FDA1463418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2085" y="0"/>
            <a:ext cx="7948361" cy="4416569"/>
          </a:xfrm>
        </p:spPr>
        <p:txBody>
          <a:bodyPr/>
          <a:lstStyle/>
          <a:p>
            <a:r>
              <a:rPr lang="ru-RU" dirty="0"/>
              <a:t>Проект</a:t>
            </a:r>
            <a:br>
              <a:rPr lang="ru-RU" dirty="0"/>
            </a:br>
            <a:r>
              <a:rPr lang="ru-RU" dirty="0"/>
              <a:t>создание сайта</a:t>
            </a:r>
            <a:br>
              <a:rPr lang="ru-RU" dirty="0"/>
            </a:br>
            <a:r>
              <a:rPr lang="ru-RU" dirty="0" smtClean="0"/>
              <a:t>«виртуальная </a:t>
            </a:r>
            <a:r>
              <a:rPr lang="ru-RU" dirty="0"/>
              <a:t>экскурсия по лучшим оперным театрам </a:t>
            </a:r>
            <a:r>
              <a:rPr lang="ru-RU" dirty="0" smtClean="0"/>
              <a:t>мира»  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279470D-0C71-4EED-9F1B-E6457D2564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6458" y="4591879"/>
            <a:ext cx="7766936" cy="1096899"/>
          </a:xfrm>
        </p:spPr>
        <p:txBody>
          <a:bodyPr/>
          <a:lstStyle/>
          <a:p>
            <a:r>
              <a:rPr lang="ru-RU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Анненкова Анна</a:t>
            </a:r>
          </a:p>
          <a:p>
            <a:r>
              <a:rPr lang="ru-RU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А</a:t>
            </a:r>
          </a:p>
        </p:txBody>
      </p:sp>
    </p:spTree>
    <p:extLst>
      <p:ext uri="{BB962C8B-B14F-4D97-AF65-F5344CB8AC3E}">
        <p14:creationId xmlns:p14="http://schemas.microsoft.com/office/powerpoint/2010/main" val="2495502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3D6F76-F1B2-47BB-915E-14C6060BB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70" y="446016"/>
            <a:ext cx="8625932" cy="5530790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A8647A1-FF36-4668-9284-0F37A7AAF622}"/>
              </a:ext>
            </a:extLst>
          </p:cNvPr>
          <p:cNvSpPr/>
          <p:nvPr/>
        </p:nvSpPr>
        <p:spPr>
          <a:xfrm>
            <a:off x="648070" y="1001726"/>
            <a:ext cx="72353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создание сайта </a:t>
            </a:r>
            <a:r>
              <a:rPr lang="ru-RU" dirty="0" smtClean="0"/>
              <a:t>посвящённого </a:t>
            </a:r>
            <a:r>
              <a:rPr lang="ru-RU" dirty="0" smtClean="0"/>
              <a:t>лучшим </a:t>
            </a:r>
            <a:r>
              <a:rPr lang="ru-RU" dirty="0"/>
              <a:t>оперным театрам </a:t>
            </a:r>
            <a:r>
              <a:rPr lang="ru-RU" dirty="0" smtClean="0"/>
              <a:t>мира</a:t>
            </a:r>
            <a:r>
              <a:rPr lang="ru-RU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66467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45E817-FA41-4AF7-8BBE-CF7BB28EF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0093403-8A37-4F35-9408-66845684EA51}"/>
              </a:ext>
            </a:extLst>
          </p:cNvPr>
          <p:cNvSpPr/>
          <p:nvPr/>
        </p:nvSpPr>
        <p:spPr>
          <a:xfrm>
            <a:off x="677335" y="958788"/>
            <a:ext cx="846666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WordVisiCarriageReturn_MSFontService"/>
              </a:rPr>
              <a:t/>
            </a:r>
            <a:br>
              <a:rPr lang="ru-RU" dirty="0">
                <a:solidFill>
                  <a:srgbClr val="000000"/>
                </a:solidFill>
                <a:latin typeface="WordVisiCarriageReturn_MSFontService"/>
              </a:rPr>
            </a:b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• определение цели и задач виртуальных экскурсий</a:t>
            </a:r>
            <a:r>
              <a:rPr lang="ru-RU" dirty="0">
                <a:solidFill>
                  <a:srgbClr val="000000"/>
                </a:solidFill>
                <a:latin typeface="WordVisiCarriageReturn_MSFontService"/>
              </a:rPr>
              <a:t> </a:t>
            </a:r>
            <a:br>
              <a:rPr lang="ru-RU" dirty="0">
                <a:solidFill>
                  <a:srgbClr val="000000"/>
                </a:solidFill>
                <a:latin typeface="WordVisiCarriageReturn_MSFontService"/>
              </a:rPr>
            </a:b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• отбор и изучение лучших оперных театров мира</a:t>
            </a:r>
            <a:r>
              <a:rPr lang="ru-RU" dirty="0">
                <a:solidFill>
                  <a:srgbClr val="000000"/>
                </a:solidFill>
                <a:latin typeface="WordVisiCarriageReturn_MSFontService"/>
              </a:rPr>
              <a:t> </a:t>
            </a:r>
            <a:br>
              <a:rPr lang="ru-RU" dirty="0">
                <a:solidFill>
                  <a:srgbClr val="000000"/>
                </a:solidFill>
                <a:latin typeface="WordVisiCarriageReturn_MSFontService"/>
              </a:rPr>
            </a:b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• составление маршрута виртуальных экскурсий</a:t>
            </a:r>
            <a:r>
              <a:rPr lang="ru-RU" dirty="0">
                <a:solidFill>
                  <a:srgbClr val="000000"/>
                </a:solidFill>
                <a:latin typeface="WordVisiCarriageReturn_MSFontService"/>
              </a:rPr>
              <a:t> </a:t>
            </a:r>
            <a:br>
              <a:rPr lang="ru-RU" dirty="0">
                <a:solidFill>
                  <a:srgbClr val="000000"/>
                </a:solidFill>
                <a:latin typeface="WordVisiCarriageReturn_MSFontService"/>
              </a:rPr>
            </a:b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• подготовка текстов и фотографий для виртуальной экскурсии</a:t>
            </a:r>
            <a:r>
              <a:rPr lang="ru-RU" dirty="0">
                <a:solidFill>
                  <a:srgbClr val="000000"/>
                </a:solidFill>
                <a:latin typeface="WordVisiCarriageReturn_MSFontService"/>
              </a:rPr>
              <a:t> </a:t>
            </a:r>
            <a:br>
              <a:rPr lang="ru-RU" dirty="0">
                <a:solidFill>
                  <a:srgbClr val="000000"/>
                </a:solidFill>
                <a:latin typeface="WordVisiCarriageReturn_MSFontService"/>
              </a:rPr>
            </a:b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актуальность проекта:</a:t>
            </a:r>
            <a:r>
              <a:rPr lang="ru-RU" dirty="0">
                <a:solidFill>
                  <a:srgbClr val="000000"/>
                </a:solidFill>
                <a:latin typeface="WordVisiCarriageReturn_MSFontService"/>
              </a:rPr>
              <a:t> </a:t>
            </a:r>
            <a:br>
              <a:rPr lang="ru-RU" dirty="0">
                <a:solidFill>
                  <a:srgbClr val="000000"/>
                </a:solidFill>
                <a:latin typeface="WordVisiCarriageReturn_MSFontService"/>
              </a:rPr>
            </a:b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• не покидая здание можно ознакомиться с внешним видом лучших оперных театров мира и программой, которая там исполняется</a:t>
            </a:r>
            <a:r>
              <a:rPr lang="ru-RU" dirty="0">
                <a:solidFill>
                  <a:srgbClr val="000000"/>
                </a:solidFill>
                <a:latin typeface="WordVisiCarriageReturn_MSFontService"/>
              </a:rPr>
              <a:t> </a:t>
            </a:r>
            <a:br>
              <a:rPr lang="ru-RU" dirty="0">
                <a:solidFill>
                  <a:srgbClr val="000000"/>
                </a:solidFill>
                <a:latin typeface="WordVisiCarriageReturn_MSFontService"/>
              </a:rPr>
            </a:b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• расширяет кругозор</a:t>
            </a:r>
            <a:r>
              <a:rPr lang="ru-RU" dirty="0">
                <a:solidFill>
                  <a:srgbClr val="000000"/>
                </a:solidFill>
                <a:latin typeface="WordVisiCarriageReturn_MSFontService"/>
              </a:rPr>
              <a:t> </a:t>
            </a:r>
            <a:br>
              <a:rPr lang="ru-RU" dirty="0">
                <a:solidFill>
                  <a:srgbClr val="000000"/>
                </a:solidFill>
                <a:latin typeface="WordVisiCarriageReturn_MSFontService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8677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94946" y="555984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3600" dirty="0">
                <a:solidFill>
                  <a:schemeClr val="accent1"/>
                </a:solidFill>
                <a:latin typeface="Times New Roman" panose="02020603050405020304" pitchFamily="18" charset="0"/>
              </a:rPr>
              <a:t>актуальность проекта:</a:t>
            </a:r>
            <a:r>
              <a:rPr lang="ru-RU" sz="3600" dirty="0">
                <a:solidFill>
                  <a:schemeClr val="accent1"/>
                </a:solidFill>
                <a:latin typeface="WordVisiCarriageReturn_MSFontService"/>
              </a:rPr>
              <a:t> </a:t>
            </a:r>
            <a:r>
              <a:rPr lang="ru-RU" dirty="0">
                <a:solidFill>
                  <a:srgbClr val="000000"/>
                </a:solidFill>
                <a:latin typeface="WordVisiCarriageReturn_MSFontService"/>
              </a:rPr>
              <a:t/>
            </a:r>
            <a:br>
              <a:rPr lang="ru-RU" dirty="0">
                <a:solidFill>
                  <a:srgbClr val="000000"/>
                </a:solidFill>
                <a:latin typeface="WordVisiCarriageReturn_MSFontService"/>
              </a:rPr>
            </a:b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• не покидая здание можно ознакомиться с внешним видом лучших оперных театров мира и программой, которая там исполняется</a:t>
            </a:r>
            <a:r>
              <a:rPr lang="ru-RU" dirty="0">
                <a:solidFill>
                  <a:srgbClr val="000000"/>
                </a:solidFill>
                <a:latin typeface="WordVisiCarriageReturn_MSFontService"/>
              </a:rPr>
              <a:t> </a:t>
            </a:r>
            <a:br>
              <a:rPr lang="ru-RU" dirty="0">
                <a:solidFill>
                  <a:srgbClr val="000000"/>
                </a:solidFill>
                <a:latin typeface="WordVisiCarriageReturn_MSFontService"/>
              </a:rPr>
            </a:b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• расширяет кругозор</a:t>
            </a:r>
            <a:r>
              <a:rPr lang="ru-RU" dirty="0">
                <a:solidFill>
                  <a:srgbClr val="000000"/>
                </a:solidFill>
                <a:latin typeface="WordVisiCarriageReturn_MSFontService"/>
              </a:rPr>
              <a:t> </a:t>
            </a:r>
            <a:br>
              <a:rPr lang="ru-RU" dirty="0">
                <a:solidFill>
                  <a:srgbClr val="000000"/>
                </a:solidFill>
                <a:latin typeface="WordVisiCarriageReturn_MSFontService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183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9AE38928-ACE5-4AA3-A4E0-1871FFEE16B9}"/>
              </a:ext>
            </a:extLst>
          </p:cNvPr>
          <p:cNvSpPr txBox="1">
            <a:spLocks/>
          </p:cNvSpPr>
          <p:nvPr/>
        </p:nvSpPr>
        <p:spPr>
          <a:xfrm>
            <a:off x="577253" y="656882"/>
            <a:ext cx="3974565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1200" dirty="0" smtClean="0">
                <a:solidFill>
                  <a:schemeClr val="accent1">
                    <a:lumMod val="75000"/>
                  </a:schemeClr>
                </a:solidFill>
              </a:rPr>
              <a:t>Ла Скала</a:t>
            </a:r>
            <a:endParaRPr lang="ru-RU" sz="1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1200" dirty="0">
                <a:solidFill>
                  <a:schemeClr val="accent1">
                    <a:lumMod val="75000"/>
                  </a:schemeClr>
                </a:solidFill>
              </a:rPr>
              <a:t>Милан, Италия 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D56E085-ED10-4E20-B50F-6FB042807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441" y="656882"/>
            <a:ext cx="5050654" cy="5050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1E319FE-DC15-47A1-A151-D21ADC276B58}"/>
              </a:ext>
            </a:extLst>
          </p:cNvPr>
          <p:cNvSpPr/>
          <p:nvPr/>
        </p:nvSpPr>
        <p:spPr>
          <a:xfrm>
            <a:off x="577253" y="1225241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200" dirty="0">
                <a:solidFill>
                  <a:srgbClr val="000000"/>
                </a:solidFill>
                <a:latin typeface="WordVisiCarriageReturn_MSFontService"/>
              </a:rPr>
              <a:t>Здание театра построили на месте, где раньше стояла церковь </a:t>
            </a:r>
            <a:r>
              <a:rPr lang="ru-RU" sz="1200" dirty="0" smtClean="0"/>
              <a:t>«</a:t>
            </a:r>
            <a:r>
              <a:rPr lang="ru-RU" sz="1200" dirty="0" smtClean="0">
                <a:solidFill>
                  <a:srgbClr val="000000"/>
                </a:solidFill>
                <a:latin typeface="WordVisiCarriageReturn_MSFontService"/>
              </a:rPr>
              <a:t>Санта </a:t>
            </a:r>
            <a:r>
              <a:rPr lang="ru-RU" sz="1200" dirty="0">
                <a:solidFill>
                  <a:srgbClr val="000000"/>
                </a:solidFill>
                <a:latin typeface="WordVisiCarriageReturn_MSFontService"/>
              </a:rPr>
              <a:t>Мария </a:t>
            </a:r>
            <a:r>
              <a:rPr lang="ru-RU" sz="1200" dirty="0" err="1">
                <a:solidFill>
                  <a:srgbClr val="000000"/>
                </a:solidFill>
                <a:latin typeface="WordVisiCarriageReturn_MSFontService"/>
              </a:rPr>
              <a:t>делла</a:t>
            </a:r>
            <a:r>
              <a:rPr lang="ru-RU" sz="1200" dirty="0">
                <a:solidFill>
                  <a:srgbClr val="000000"/>
                </a:solidFill>
                <a:latin typeface="WordVisiCarriageReturn_MSFontService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WordVisiCarriageReturn_MSFontService"/>
              </a:rPr>
              <a:t>Скала</a:t>
            </a:r>
            <a:r>
              <a:rPr lang="ru-RU" sz="1200" dirty="0" smtClean="0"/>
              <a:t>»</a:t>
            </a:r>
            <a:r>
              <a:rPr lang="ru-RU" sz="1200" dirty="0" smtClean="0">
                <a:solidFill>
                  <a:srgbClr val="000000"/>
                </a:solidFill>
                <a:latin typeface="WordVisiCarriageReturn_MSFontService"/>
              </a:rPr>
              <a:t>, </a:t>
            </a:r>
            <a:r>
              <a:rPr lang="ru-RU" sz="1200" dirty="0">
                <a:solidFill>
                  <a:srgbClr val="000000"/>
                </a:solidFill>
                <a:latin typeface="WordVisiCarriageReturn_MSFontService"/>
              </a:rPr>
              <a:t>она и дала название будущему театру. Зал сделали с бесподобной, изумительной акустикой,  а строгий стиль здания придал ему особую красоту.    Здание было построено в стиле </a:t>
            </a:r>
            <a:r>
              <a:rPr lang="ru-RU" sz="1200" dirty="0" smtClean="0">
                <a:solidFill>
                  <a:srgbClr val="000000"/>
                </a:solidFill>
                <a:latin typeface="WordVisiCarriageReturn_MSFontService"/>
              </a:rPr>
              <a:t>неоклассицизма</a:t>
            </a:r>
            <a:r>
              <a:rPr lang="ru-RU" sz="1200" dirty="0">
                <a:solidFill>
                  <a:srgbClr val="000000"/>
                </a:solidFill>
                <a:latin typeface="WordVisiCarriageReturn_MSFontService"/>
              </a:rPr>
              <a:t>, по проекту Джузеппе </a:t>
            </a:r>
            <a:r>
              <a:rPr lang="ru-RU" sz="1200" dirty="0" err="1">
                <a:solidFill>
                  <a:srgbClr val="000000"/>
                </a:solidFill>
                <a:latin typeface="WordVisiCarriageReturn_MSFontService"/>
              </a:rPr>
              <a:t>Пьермарини</a:t>
            </a:r>
            <a:r>
              <a:rPr lang="ru-RU" sz="1200" dirty="0">
                <a:solidFill>
                  <a:srgbClr val="000000"/>
                </a:solidFill>
                <a:latin typeface="WordVisiCarriageReturn_MSFontService"/>
              </a:rPr>
              <a:t>. Впервые его спектакль был поставлен в 1778 году. Известность Ла Скала давно на мировом уровне, благодаря великолепный акустике и великим композиторам.      Очень многие люди, приезжающие в Милан, мечтают посетить этот театр, а очередная премьера становится культурным событием мирового значения.</a:t>
            </a:r>
            <a:br>
              <a:rPr lang="ru-RU" sz="1200" dirty="0">
                <a:solidFill>
                  <a:srgbClr val="000000"/>
                </a:solidFill>
                <a:latin typeface="WordVisiCarriageReturn_MSFontService"/>
              </a:rPr>
            </a:b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7725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A71D286-F660-44BF-B830-D7923BB2D078}"/>
              </a:ext>
            </a:extLst>
          </p:cNvPr>
          <p:cNvSpPr/>
          <p:nvPr/>
        </p:nvSpPr>
        <p:spPr>
          <a:xfrm>
            <a:off x="252831" y="198781"/>
            <a:ext cx="581776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Сиднейский оперный театр</a:t>
            </a:r>
          </a:p>
          <a:p>
            <a:pPr fontAlgn="base"/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Австралия, 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Сидней</a:t>
            </a:r>
          </a:p>
          <a:p>
            <a:pPr fontAlgn="base"/>
            <a:r>
              <a:rPr lang="ru-RU" sz="1200" dirty="0" smtClean="0">
                <a:latin typeface="Segoe UI" panose="020B0502040204020203" pitchFamily="34" charset="0"/>
              </a:rPr>
              <a:t>   В Сиднейский оперный театр - это произведение искусства и является многофункциональным сооружением.    Сэр Юджин предложил правительству штата построить в Сиднее музыкальный дом. Был объявлен международный конкурс на лучший проект музыкального дома. 29 января 1957 года назвали победителя конкурса - </a:t>
            </a:r>
            <a:r>
              <a:rPr lang="ru-RU" sz="1200" dirty="0" err="1" smtClean="0">
                <a:latin typeface="Segoe UI" panose="020B0502040204020203" pitchFamily="34" charset="0"/>
              </a:rPr>
              <a:t>Иорна</a:t>
            </a:r>
            <a:r>
              <a:rPr lang="ru-RU" sz="1200" dirty="0" smtClean="0">
                <a:latin typeface="Segoe UI" panose="020B0502040204020203" pitchFamily="34" charset="0"/>
              </a:rPr>
              <a:t> </a:t>
            </a:r>
            <a:r>
              <a:rPr lang="ru-RU" sz="1200" dirty="0" err="1" smtClean="0">
                <a:latin typeface="Segoe UI" panose="020B0502040204020203" pitchFamily="34" charset="0"/>
              </a:rPr>
              <a:t>Утзона</a:t>
            </a:r>
            <a:r>
              <a:rPr lang="ru-RU" sz="1200" dirty="0" smtClean="0">
                <a:latin typeface="Segoe UI" panose="020B0502040204020203" pitchFamily="34" charset="0"/>
              </a:rPr>
              <a:t>.  </a:t>
            </a:r>
          </a:p>
          <a:p>
            <a:pPr fontAlgn="base"/>
            <a:r>
              <a:rPr lang="ru-RU" sz="1200" dirty="0" smtClean="0">
                <a:latin typeface="Segoe UI" panose="020B0502040204020203" pitchFamily="34" charset="0"/>
              </a:rPr>
              <a:t>   Оперный театр в Австралии продемонстрировал новый взгляд на архитектуру. Здание длиной 183 м, шириной 118 м занимает площадь 22 тысячи квадратных метров и стоит на 580 бетонных сваях, вбитых на глубину 25 метров в илистое дно гавани. </a:t>
            </a:r>
          </a:p>
          <a:p>
            <a:pPr fontAlgn="base"/>
            <a:r>
              <a:rPr lang="ru-RU" sz="1200" dirty="0" smtClean="0">
                <a:latin typeface="Segoe UI" panose="020B0502040204020203" pitchFamily="34" charset="0"/>
              </a:rPr>
              <a:t>   Концертный зал вмещает 2679 зрителей. Здесь находится самый большой в мире орган, состоящий из 10 тысяч труб. Первое произведение, которое поставили на сцене Сиднейского оперного театра, стала опера Сергея Прокофьева </a:t>
            </a:r>
            <a:r>
              <a:rPr lang="ru-RU" sz="1200" dirty="0" smtClean="0"/>
              <a:t>«</a:t>
            </a:r>
            <a:r>
              <a:rPr lang="ru-RU" sz="1200" dirty="0" smtClean="0">
                <a:latin typeface="Segoe UI" panose="020B0502040204020203" pitchFamily="34" charset="0"/>
              </a:rPr>
              <a:t>Война и мир</a:t>
            </a:r>
            <a:r>
              <a:rPr lang="ru-RU" sz="1200" dirty="0" smtClean="0"/>
              <a:t>»</a:t>
            </a:r>
            <a:r>
              <a:rPr lang="ru-RU" sz="1200" dirty="0" smtClean="0">
                <a:latin typeface="Segoe UI" panose="020B0502040204020203" pitchFamily="34" charset="0"/>
              </a:rPr>
              <a:t>. Ещё театре  ставят театральные миниатюры, а также проходят кинофестивали. Программа Сиднейского театра постоянно развивается и включает в себя кабаре и юмористические шоу, детские представления, театральные и танцевальные постановки, а также классическую и современную музыку.</a:t>
            </a:r>
            <a:endParaRPr lang="ru-RU" sz="2000" dirty="0">
              <a:latin typeface="Segoe UI" panose="020B0502040204020203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E754F16-2371-4548-8794-F9763AC83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861" y="198781"/>
            <a:ext cx="4890899" cy="489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8754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9D9D1D7-8C00-4A4C-B85B-0672E6DBD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935" y="2687865"/>
            <a:ext cx="13979082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3075" name="Picture 3">
            <a:extLst>
              <a:ext uri="{FF2B5EF4-FFF2-40B4-BE49-F238E27FC236}">
                <a16:creationId xmlns:a16="http://schemas.microsoft.com/office/drawing/2014/main" id="{292C447C-24EC-48BB-9E27-EF9DBFA75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359" y="4163987"/>
            <a:ext cx="3886599" cy="2595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075E601-A5B0-456D-ADA2-D476A732DDE8}"/>
              </a:ext>
            </a:extLst>
          </p:cNvPr>
          <p:cNvSpPr/>
          <p:nvPr/>
        </p:nvSpPr>
        <p:spPr>
          <a:xfrm>
            <a:off x="148413" y="0"/>
            <a:ext cx="803094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altLang="ru-RU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Гранд Опера</a:t>
            </a:r>
            <a:r>
              <a:rPr lang="en-US" altLang="ru-RU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endParaRPr lang="ru-RU" altLang="ru-RU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Франция, Париж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Император Наполеон </a:t>
            </a:r>
            <a:r>
              <a:rPr lang="en-US" sz="1200" b="1" dirty="0"/>
              <a:t>III</a:t>
            </a:r>
            <a:r>
              <a:rPr lang="ru-RU" altLang="ru-RU" sz="1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требовал строительства нового здания, которое будет соответствовать правилам безопасности. Был объявлен конкурс, в котором выиграл архитектор Шарль Гарнье. А в 1861 был заложен первый камень.  Из-за Франко-Прусской войны(1870-1871 </a:t>
            </a:r>
            <a:r>
              <a:rPr lang="ru-RU" altLang="ru-RU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г.г</a:t>
            </a:r>
            <a:r>
              <a:rPr lang="ru-RU" altLang="ru-RU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.), а также революционным событиям(1871 г.) сильно урезали бюджет, так, что продолжать работы стало невозможно. Когда политическая ситуация стабилизировалась, строительство возобновили. Открытие состоялось в 1875 году.   Опера Гарнье - изысканный дворец, сочетающий разные стили, элементы барокко, готики, архитектуры эпохи Возрождения. Для строительства использовались 24 сорта мрамора, бронза, оникс, сусальное золото.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dirty="0" smtClean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dirty="0" smtClean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dirty="0" smtClean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 </a:t>
            </a:r>
            <a:r>
              <a:rPr lang="ru-RU" altLang="ru-RU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Библиотека-музей</a:t>
            </a:r>
            <a:r>
              <a:rPr lang="ru-RU" alt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altLang="ru-RU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200" dirty="0">
                <a:solidFill>
                  <a:srgbClr val="000000"/>
                </a:solidFill>
                <a:latin typeface="Heebo"/>
                <a:cs typeface="Segoe UI" panose="020B0502040204020203" pitchFamily="34" charset="0"/>
              </a:rPr>
              <a:t>Датой основания считается 1866 год. Это самый старый музей подобного типа в мире. Начало ему положил архив, собираемый для нужд театра, который постепенно перерос в библиотеку-музей </a:t>
            </a:r>
            <a:endParaRPr lang="ru-RU" altLang="ru-RU" sz="12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077" name="Picture 5">
            <a:extLst>
              <a:ext uri="{FF2B5EF4-FFF2-40B4-BE49-F238E27FC236}">
                <a16:creationId xmlns:a16="http://schemas.microsoft.com/office/drawing/2014/main" id="{BCFEA1A6-FAFD-490B-8701-8BBDE1CA2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358" y="98870"/>
            <a:ext cx="3886600" cy="388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5625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413814F1-C205-49B8-97EE-7D4600E33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837" y="663189"/>
            <a:ext cx="4216121" cy="4216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367378B-DBC6-40D4-AC5E-0CF5B046CD33}"/>
              </a:ext>
            </a:extLst>
          </p:cNvPr>
          <p:cNvSpPr/>
          <p:nvPr/>
        </p:nvSpPr>
        <p:spPr>
          <a:xfrm>
            <a:off x="44381" y="129462"/>
            <a:ext cx="757645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 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Метрополитен-опера</a:t>
            </a:r>
          </a:p>
          <a:p>
            <a:pPr fontAlgn="base"/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   США, 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Нью-Йорк</a:t>
            </a:r>
          </a:p>
          <a:p>
            <a:pPr fontAlgn="base"/>
            <a:r>
              <a:rPr lang="ru-RU" sz="1200" dirty="0" smtClean="0">
                <a:latin typeface="Times New Roman" panose="02020603050405020304" pitchFamily="18" charset="0"/>
              </a:rPr>
              <a:t>Метрополитен-опера </a:t>
            </a:r>
            <a:r>
              <a:rPr lang="ru-RU" sz="1200" dirty="0">
                <a:latin typeface="Times New Roman" panose="02020603050405020304" pitchFamily="18" charset="0"/>
              </a:rPr>
              <a:t>- это один из ведущих оперных театров Нью-Йорка и входит в тройку самых престижных оперных театров мира.      Открытие Метрополитен-оперы состоялось 22 октября 1883 года постановкой оперы </a:t>
            </a:r>
            <a:r>
              <a:rPr lang="ru-RU" sz="1200" dirty="0" smtClean="0"/>
              <a:t>«</a:t>
            </a:r>
            <a:r>
              <a:rPr lang="ru-RU" sz="1200" dirty="0" smtClean="0">
                <a:latin typeface="Times New Roman" panose="02020603050405020304" pitchFamily="18" charset="0"/>
              </a:rPr>
              <a:t>Фауст</a:t>
            </a:r>
            <a:r>
              <a:rPr lang="ru-RU" sz="1200" dirty="0" smtClean="0"/>
              <a:t>»</a:t>
            </a:r>
            <a:r>
              <a:rPr lang="ru-RU" sz="1200" dirty="0" smtClean="0">
                <a:latin typeface="Times New Roman" panose="02020603050405020304" pitchFamily="18" charset="0"/>
              </a:rPr>
              <a:t> </a:t>
            </a:r>
            <a:r>
              <a:rPr lang="ru-RU" sz="1200" dirty="0">
                <a:latin typeface="Times New Roman" panose="02020603050405020304" pitchFamily="18" charset="0"/>
              </a:rPr>
              <a:t>Шарля </a:t>
            </a:r>
            <a:r>
              <a:rPr lang="ru-RU" sz="1200" dirty="0" err="1">
                <a:latin typeface="Times New Roman" panose="02020603050405020304" pitchFamily="18" charset="0"/>
              </a:rPr>
              <a:t>Гуно</a:t>
            </a:r>
            <a:r>
              <a:rPr lang="ru-RU" sz="1200" dirty="0">
                <a:latin typeface="Times New Roman" panose="02020603050405020304" pitchFamily="18" charset="0"/>
              </a:rPr>
              <a:t>. В конце XIX века спектакли по произведениям Вагнера сменили итальянские сезоны. В начале XX века в репертуаре уже были и произведения французских, а также русских классиков. Среди них оперы Петра Ильича Чайковского, Модеста Петровича Мусоргского и Николая Андреевича Римского-Корсакова.      Автором проекта является американский архитектор Уоллес Кей </a:t>
            </a:r>
            <a:r>
              <a:rPr lang="ru-RU" sz="1200" dirty="0" err="1">
                <a:latin typeface="Times New Roman" panose="02020603050405020304" pitchFamily="18" charset="0"/>
              </a:rPr>
              <a:t>Харрисон</a:t>
            </a:r>
            <a:r>
              <a:rPr lang="ru-RU" sz="1200" dirty="0"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262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8" name="Picture 8">
            <a:extLst>
              <a:ext uri="{FF2B5EF4-FFF2-40B4-BE49-F238E27FC236}">
                <a16:creationId xmlns:a16="http://schemas.microsoft.com/office/drawing/2014/main" id="{E3BC5E24-E69C-4CF7-B827-F3FD08DCD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722" y="448560"/>
            <a:ext cx="4771548" cy="4771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1E5BC1D-F76F-4531-B300-A8FA3DD62F3F}"/>
              </a:ext>
            </a:extLst>
          </p:cNvPr>
          <p:cNvSpPr/>
          <p:nvPr/>
        </p:nvSpPr>
        <p:spPr>
          <a:xfrm>
            <a:off x="220428" y="448560"/>
            <a:ext cx="6832006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Ла </a:t>
            </a:r>
            <a:r>
              <a:rPr lang="ru-RU" altLang="ru-RU" sz="2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Фениче</a:t>
            </a:r>
            <a:endParaRPr lang="ru-RU" altLang="ru-RU" sz="2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Италия, </a:t>
            </a:r>
            <a:r>
              <a:rPr lang="ru-RU" altLang="ru-RU" sz="20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Венеция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 названии театра отражено то обстоятельство, что он дважды подымался как феникс из пепла - первый раз после пожара в 1774 году и второй раз после судебных баталий. Вновь горел в 1837 и 1996 годах, но каждый раз </a:t>
            </a:r>
            <a:r>
              <a:rPr lang="ru-RU" alt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восстанавливался</a:t>
            </a:r>
            <a:r>
              <a:rPr lang="ru-RU" alt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Из девяти претендентов победителем стал архитектор </a:t>
            </a:r>
            <a:r>
              <a:rPr lang="ru-RU" alt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Джаннантонио</a:t>
            </a:r>
            <a:r>
              <a:rPr lang="ru-RU" alt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Сельва (</a:t>
            </a:r>
            <a:r>
              <a:rPr lang="ru-RU" alt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Giannantonio</a:t>
            </a:r>
            <a:r>
              <a:rPr lang="ru-RU" alt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Selva</a:t>
            </a:r>
            <a:r>
              <a:rPr lang="ru-RU" alt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Он продемонстрировал восхитившую жюри деревянную модель театра, которая, кстати, сохранилась до наших дней. 16 мая 1792 г. </a:t>
            </a:r>
            <a:r>
              <a:rPr lang="ru-RU" alt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Gran</a:t>
            </a:r>
            <a:r>
              <a:rPr lang="ru-RU" alt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Teatro</a:t>
            </a:r>
            <a:r>
              <a:rPr lang="ru-RU" alt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lang="ru-RU" alt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Fenice</a:t>
            </a:r>
            <a:r>
              <a:rPr lang="ru-RU" alt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был торжественно открыт оперным спектаклем Джованни </a:t>
            </a:r>
            <a:r>
              <a:rPr lang="ru-RU" alt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Паизиелло</a:t>
            </a:r>
            <a:r>
              <a:rPr lang="ru-RU" alt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alt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Giovanni</a:t>
            </a:r>
            <a:r>
              <a:rPr lang="ru-RU" alt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Paisiello</a:t>
            </a:r>
            <a:r>
              <a:rPr lang="ru-RU" alt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1200" dirty="0" smtClean="0"/>
              <a:t>«И</a:t>
            </a:r>
            <a:r>
              <a:rPr lang="ru-RU" alt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гры </a:t>
            </a:r>
            <a:r>
              <a:rPr lang="ru-RU" alt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altLang="ru-RU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Аргидженто</a:t>
            </a:r>
            <a:r>
              <a:rPr lang="ru-RU" sz="1200" dirty="0" smtClean="0"/>
              <a:t>»</a:t>
            </a:r>
            <a:r>
              <a:rPr lang="ru-RU" alt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ru-RU" alt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 время Первой мировой войны театр не работал. Вновь </a:t>
            </a:r>
            <a:r>
              <a:rPr lang="ru-RU" alt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случаюлся</a:t>
            </a:r>
            <a:r>
              <a:rPr lang="ru-RU" alt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сильный  пожар в 1996 году. После реставрации театр открылся в 2003 году, постановкой оперы Джузеппе Верди "Травиата".</a:t>
            </a:r>
          </a:p>
        </p:txBody>
      </p:sp>
    </p:spTree>
    <p:extLst>
      <p:ext uri="{BB962C8B-B14F-4D97-AF65-F5344CB8AC3E}">
        <p14:creationId xmlns:p14="http://schemas.microsoft.com/office/powerpoint/2010/main" val="1307293007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11325</TotalTime>
  <Words>632</Words>
  <Application>Microsoft Office PowerPoint</Application>
  <PresentationFormat>Широкоэкранный</PresentationFormat>
  <Paragraphs>37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7" baseType="lpstr">
      <vt:lpstr>Arial</vt:lpstr>
      <vt:lpstr>Heebo</vt:lpstr>
      <vt:lpstr>Segoe UI</vt:lpstr>
      <vt:lpstr>Times New Roman</vt:lpstr>
      <vt:lpstr>Trebuchet MS</vt:lpstr>
      <vt:lpstr>Wingdings 3</vt:lpstr>
      <vt:lpstr>WordVisiCarriageReturn_MSFontService</vt:lpstr>
      <vt:lpstr>Аспект</vt:lpstr>
      <vt:lpstr>Проект создание сайта «виртуальная экскурсия по лучшим оперным театрам мира»  </vt:lpstr>
      <vt:lpstr>Цель </vt:lpstr>
      <vt:lpstr>Задачи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Сергей Валентинович Анненков</dc:creator>
  <cp:lastModifiedBy>1</cp:lastModifiedBy>
  <cp:revision>29</cp:revision>
  <dcterms:created xsi:type="dcterms:W3CDTF">2023-11-25T19:33:46Z</dcterms:created>
  <dcterms:modified xsi:type="dcterms:W3CDTF">2024-02-14T22:20:31Z</dcterms:modified>
</cp:coreProperties>
</file>