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b609bd3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b609bd31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Chose 2022, because 2021 and 2020 may have been affected by COVID.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b609bd3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b609bd3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a:p>
            <a:pPr indent="0" lvl="0" marL="0" rtl="0" algn="l">
              <a:spcBef>
                <a:spcPts val="0"/>
              </a:spcBef>
              <a:spcAft>
                <a:spcPts val="0"/>
              </a:spcAft>
              <a:buNone/>
            </a:pPr>
            <a:r>
              <a:t/>
            </a:r>
            <a:endParaRPr/>
          </a:p>
          <a:p>
            <a:pPr indent="0" lvl="0" marL="0" rtl="0" algn="l">
              <a:lnSpc>
                <a:spcPct val="200000"/>
              </a:lnSpc>
              <a:spcBef>
                <a:spcPts val="0"/>
              </a:spcBef>
              <a:spcAft>
                <a:spcPts val="0"/>
              </a:spcAft>
              <a:buNone/>
            </a:pPr>
            <a:r>
              <a:rPr lang="en" sz="1600">
                <a:solidFill>
                  <a:schemeClr val="dk1"/>
                </a:solidFill>
                <a:latin typeface="Times New Roman"/>
                <a:ea typeface="Times New Roman"/>
                <a:cs typeface="Times New Roman"/>
                <a:sym typeface="Times New Roman"/>
              </a:rPr>
              <a:t>Based on our objective, we developed an efficient ETL pipeline for longitudinal analysis. First, we </a:t>
            </a:r>
            <a:r>
              <a:rPr b="1" lang="en" sz="1600">
                <a:solidFill>
                  <a:schemeClr val="dk1"/>
                </a:solidFill>
                <a:latin typeface="Times New Roman"/>
                <a:ea typeface="Times New Roman"/>
                <a:cs typeface="Times New Roman"/>
                <a:sym typeface="Times New Roman"/>
              </a:rPr>
              <a:t>extracted our two datasets</a:t>
            </a:r>
            <a:r>
              <a:rPr lang="en" sz="1600">
                <a:solidFill>
                  <a:schemeClr val="dk1"/>
                </a:solidFill>
                <a:latin typeface="Times New Roman"/>
                <a:ea typeface="Times New Roman"/>
                <a:cs typeface="Times New Roman"/>
                <a:sym typeface="Times New Roman"/>
              </a:rPr>
              <a:t> from a github. Next, during the </a:t>
            </a:r>
            <a:r>
              <a:rPr b="1" lang="en" sz="1600">
                <a:solidFill>
                  <a:schemeClr val="dk1"/>
                </a:solidFill>
                <a:latin typeface="Times New Roman"/>
                <a:ea typeface="Times New Roman"/>
                <a:cs typeface="Times New Roman"/>
                <a:sym typeface="Times New Roman"/>
              </a:rPr>
              <a:t>transformation stage</a:t>
            </a:r>
            <a:r>
              <a:rPr lang="en" sz="1600">
                <a:solidFill>
                  <a:schemeClr val="dk1"/>
                </a:solidFill>
                <a:latin typeface="Times New Roman"/>
                <a:ea typeface="Times New Roman"/>
                <a:cs typeface="Times New Roman"/>
                <a:sym typeface="Times New Roman"/>
              </a:rPr>
              <a:t>, we cleaned the data by mapping categorical variables into numerical values. For example, the POSTSEASON variable was mapped from 1 for the winner to 9 for teams with no postseason, and the SEED variable assigned 0 to teams that didn’t make the tournament.We also wrote a function to handle missing data, filling NAs in specific columns with appropriate values. Once the data was cleaned, we merged the datasets to set things up for our analysis. Finally, we loaded the transformed data into either SQL or MongoDB, depending on user preference. This pipeline gives us a reliable and repeatable way to integrate and analyze historical and performance data.</a:t>
            </a:r>
            <a:endParaRPr sz="16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b609bd3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b609bd3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Avg number of wins drops from 16.97 wins to 16.49 (-0.48) → We wanted to compare the two years to investigate the impact of the transfer portal on conferences as a whole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In 2022, teams with higher Adjusted tempos did better than those with lower adjusted tempos, especially compared to 2019. This may be attributed to the fact that high level portal players want to go to teams with higher tempos because this will better showcase their scoring ability and thus potentially boost their NBA draft stock.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b609bd31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b609bd31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Annie</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
              <a:t>Our last step was to create the Google Cloud Storage bucket to store the processed datasets</a:t>
            </a:r>
            <a:endParaRPr/>
          </a:p>
          <a:p>
            <a:pPr indent="-298450" lvl="0" marL="457200" rtl="0" algn="l">
              <a:lnSpc>
                <a:spcPct val="150000"/>
              </a:lnSpc>
              <a:spcBef>
                <a:spcPts val="0"/>
              </a:spcBef>
              <a:spcAft>
                <a:spcPts val="0"/>
              </a:spcAft>
              <a:buSzPts val="1100"/>
              <a:buChar char="-"/>
            </a:pPr>
            <a:r>
              <a:rPr b="1" lang="en"/>
              <a:t>Some of the key configurations include:</a:t>
            </a:r>
            <a:r>
              <a:rPr lang="en"/>
              <a:t> bucket name; we chose the region to be the US to ensure high availability for team and data users in the US; Storage class: standard storage class which is optimal for frequently accessed data: set the access control to fine-grained for better security </a:t>
            </a:r>
            <a:endParaRPr/>
          </a:p>
          <a:p>
            <a:pPr indent="-298450" lvl="0" marL="457200" rtl="0" algn="l">
              <a:lnSpc>
                <a:spcPct val="150000"/>
              </a:lnSpc>
              <a:spcBef>
                <a:spcPts val="0"/>
              </a:spcBef>
              <a:spcAft>
                <a:spcPts val="0"/>
              </a:spcAft>
              <a:buSzPts val="1100"/>
              <a:buChar char="-"/>
            </a:pPr>
            <a:r>
              <a:rPr b="1" lang="en"/>
              <a:t>File Structure: </a:t>
            </a:r>
            <a:r>
              <a:rPr lang="en"/>
              <a:t>wanted to organize our data within the bucket. The file contains combined and processed basketball statistics from 2019 and 2022 </a:t>
            </a:r>
            <a:endParaRPr/>
          </a:p>
          <a:p>
            <a:pPr indent="-298450" lvl="0" marL="457200" rtl="0" algn="l">
              <a:lnSpc>
                <a:spcPct val="150000"/>
              </a:lnSpc>
              <a:spcBef>
                <a:spcPts val="0"/>
              </a:spcBef>
              <a:spcAft>
                <a:spcPts val="0"/>
              </a:spcAft>
              <a:buSzPts val="1100"/>
              <a:buChar char="-"/>
            </a:pPr>
            <a:r>
              <a:rPr b="1" lang="en"/>
              <a:t>Security Measures: </a:t>
            </a:r>
            <a:r>
              <a:rPr lang="en"/>
              <a:t>security account creation manages interactions with the bucket and limits access; the key is generated for authentication and ensures that only authorized users can change the data; permission </a:t>
            </a:r>
            <a:r>
              <a:rPr lang="en"/>
              <a:t>management</a:t>
            </a:r>
            <a:r>
              <a:rPr lang="en"/>
              <a:t>: edited to add the team members as owners to give them full control/access to the data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b609bd3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1b609bd3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Parity across conferences: demonstrated by the drop in average wins by conference (better conferences dropped a little bit in avg wins per team, and mid majors got a little better)  (ACC and Big10 worse, ASUN and MVC got better)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Emory said, teams that play at higher tempos likely attract better portal recruits and thus have better success, especially in the postseason as demonstrated by the success of high tempo teams in the visualization of the 2022 postseason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c621a3d6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c621a3d6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andrewsundberg/college-basketball-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google-cloud-storage-upload@final-project-442418.iam.gserviceaccoun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385225"/>
            <a:ext cx="70389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Final Project:</a:t>
            </a:r>
            <a:endParaRPr sz="3000"/>
          </a:p>
          <a:p>
            <a:pPr indent="0" lvl="0" marL="0" rtl="0" algn="ctr">
              <a:spcBef>
                <a:spcPts val="0"/>
              </a:spcBef>
              <a:spcAft>
                <a:spcPts val="0"/>
              </a:spcAft>
              <a:buNone/>
            </a:pPr>
            <a:r>
              <a:rPr lang="en" sz="3500"/>
              <a:t>College Basketball Data</a:t>
            </a:r>
            <a:endParaRPr sz="3500"/>
          </a:p>
        </p:txBody>
      </p:sp>
      <p:sp>
        <p:nvSpPr>
          <p:cNvPr id="278" name="Google Shape;278;p13"/>
          <p:cNvSpPr txBox="1"/>
          <p:nvPr>
            <p:ph idx="1" type="subTitle"/>
          </p:nvPr>
        </p:nvSpPr>
        <p:spPr>
          <a:xfrm>
            <a:off x="824000" y="2842950"/>
            <a:ext cx="7196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Anna Brown, Annie Edmonds, </a:t>
            </a:r>
            <a:r>
              <a:rPr lang="en"/>
              <a:t>John Jordan,</a:t>
            </a:r>
            <a:r>
              <a:rPr lang="en"/>
              <a:t> James Kulp, and </a:t>
            </a:r>
            <a:r>
              <a:rPr lang="en"/>
              <a:t>Emory Wise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Selection</a:t>
            </a:r>
            <a:endParaRPr/>
          </a:p>
        </p:txBody>
      </p:sp>
      <p:sp>
        <p:nvSpPr>
          <p:cNvPr id="284" name="Google Shape;284;p14"/>
          <p:cNvSpPr txBox="1"/>
          <p:nvPr>
            <p:ph idx="1" type="body"/>
          </p:nvPr>
        </p:nvSpPr>
        <p:spPr>
          <a:xfrm>
            <a:off x="1105800" y="1231400"/>
            <a:ext cx="7228500" cy="3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Objective: </a:t>
            </a:r>
            <a:r>
              <a:rPr lang="en" sz="1100"/>
              <a:t>Analyze the effect of new transfer portal rules on regular season and postseason success for each conference in the NCAA.</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Two datasets from </a:t>
            </a:r>
            <a:r>
              <a:rPr lang="en" sz="1100" u="sng">
                <a:solidFill>
                  <a:schemeClr val="hlink"/>
                </a:solidFill>
                <a:hlinkClick r:id="rId3"/>
              </a:rPr>
              <a:t>Kaggle</a:t>
            </a:r>
            <a:endParaRPr sz="1100"/>
          </a:p>
          <a:p>
            <a:pPr indent="-298450" lvl="0" marL="457200" rtl="0" algn="l">
              <a:spcBef>
                <a:spcPts val="0"/>
              </a:spcBef>
              <a:spcAft>
                <a:spcPts val="0"/>
              </a:spcAft>
              <a:buSzPts val="1100"/>
              <a:buChar char="-"/>
            </a:pPr>
            <a:r>
              <a:rPr lang="en" sz="1100"/>
              <a:t>2019 NCAA Basketball Stats </a:t>
            </a:r>
            <a:endParaRPr sz="1100"/>
          </a:p>
          <a:p>
            <a:pPr indent="-298450" lvl="0" marL="457200" rtl="0" algn="l">
              <a:spcBef>
                <a:spcPts val="0"/>
              </a:spcBef>
              <a:spcAft>
                <a:spcPts val="0"/>
              </a:spcAft>
              <a:buSzPts val="1100"/>
              <a:buChar char="-"/>
            </a:pPr>
            <a:r>
              <a:rPr lang="en" sz="1100"/>
              <a:t>2022 NCAA Basketball Stats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Key Variables:</a:t>
            </a:r>
            <a:endParaRPr sz="1100"/>
          </a:p>
          <a:p>
            <a:pPr indent="-298450" lvl="0" marL="457200" rtl="0" algn="l">
              <a:spcBef>
                <a:spcPts val="0"/>
              </a:spcBef>
              <a:spcAft>
                <a:spcPts val="0"/>
              </a:spcAft>
              <a:buSzPts val="1100"/>
              <a:buChar char="-"/>
            </a:pPr>
            <a:r>
              <a:rPr b="1" lang="en" sz="1100"/>
              <a:t>CONF: </a:t>
            </a:r>
            <a:r>
              <a:rPr lang="en" sz="1100"/>
              <a:t>The Athletic Conference in which the school participates in</a:t>
            </a:r>
            <a:endParaRPr sz="1100"/>
          </a:p>
          <a:p>
            <a:pPr indent="-298450" lvl="1" marL="914400" rtl="0" algn="l">
              <a:spcBef>
                <a:spcPts val="0"/>
              </a:spcBef>
              <a:spcAft>
                <a:spcPts val="0"/>
              </a:spcAft>
              <a:buSzPts val="1100"/>
              <a:buChar char="-"/>
            </a:pPr>
            <a:r>
              <a:rPr lang="en"/>
              <a:t>(A10 = Atlantic 10, ACC = Atlantic Coast)</a:t>
            </a:r>
            <a:endParaRPr/>
          </a:p>
          <a:p>
            <a:pPr indent="-298450" lvl="0" marL="457200" rtl="0" algn="l">
              <a:spcBef>
                <a:spcPts val="0"/>
              </a:spcBef>
              <a:spcAft>
                <a:spcPts val="0"/>
              </a:spcAft>
              <a:buSzPts val="1100"/>
              <a:buChar char="-"/>
            </a:pPr>
            <a:r>
              <a:rPr b="1" lang="en" sz="1100"/>
              <a:t>W: </a:t>
            </a:r>
            <a:r>
              <a:rPr lang="en" sz="1100"/>
              <a:t>number of games won</a:t>
            </a:r>
            <a:endParaRPr sz="1100">
              <a:solidFill>
                <a:srgbClr val="5F6368"/>
              </a:solidFill>
              <a:highlight>
                <a:srgbClr val="FFFFFF"/>
              </a:highlight>
              <a:latin typeface="Arial"/>
              <a:ea typeface="Arial"/>
              <a:cs typeface="Arial"/>
              <a:sym typeface="Arial"/>
            </a:endParaRPr>
          </a:p>
          <a:p>
            <a:pPr indent="-298450" lvl="0" marL="457200" rtl="0" algn="l">
              <a:spcBef>
                <a:spcPts val="0"/>
              </a:spcBef>
              <a:spcAft>
                <a:spcPts val="0"/>
              </a:spcAft>
              <a:buSzPts val="1100"/>
              <a:buChar char="-"/>
            </a:pPr>
            <a:r>
              <a:rPr b="1" lang="en" sz="1100"/>
              <a:t>G:</a:t>
            </a:r>
            <a:r>
              <a:rPr lang="en" sz="1100"/>
              <a:t> number of games played</a:t>
            </a:r>
            <a:endParaRPr sz="1100"/>
          </a:p>
          <a:p>
            <a:pPr indent="-298450" lvl="0" marL="457200" rtl="0" algn="l">
              <a:spcBef>
                <a:spcPts val="0"/>
              </a:spcBef>
              <a:spcAft>
                <a:spcPts val="0"/>
              </a:spcAft>
              <a:buSzPts val="1100"/>
              <a:buChar char="-"/>
            </a:pPr>
            <a:r>
              <a:rPr b="1" lang="en" sz="1100"/>
              <a:t>ADJ_T:</a:t>
            </a:r>
            <a:r>
              <a:rPr lang="en" sz="1100"/>
              <a:t> Adjusted Tempo </a:t>
            </a:r>
            <a:endParaRPr sz="1100"/>
          </a:p>
          <a:p>
            <a:pPr indent="-298450" lvl="1" marL="914400" rtl="0" algn="l">
              <a:spcBef>
                <a:spcPts val="0"/>
              </a:spcBef>
              <a:spcAft>
                <a:spcPts val="0"/>
              </a:spcAft>
              <a:buSzPts val="1100"/>
              <a:buChar char="-"/>
            </a:pPr>
            <a:r>
              <a:rPr lang="en"/>
              <a:t>Estimate of possessions per 40 minutes </a:t>
            </a:r>
            <a:endParaRPr sz="1100"/>
          </a:p>
          <a:p>
            <a:pPr indent="-298450" lvl="0" marL="457200" rtl="0" algn="l">
              <a:spcBef>
                <a:spcPts val="0"/>
              </a:spcBef>
              <a:spcAft>
                <a:spcPts val="0"/>
              </a:spcAft>
              <a:buSzPts val="1100"/>
              <a:buChar char="-"/>
            </a:pPr>
            <a:r>
              <a:rPr b="1" lang="en" sz="1100">
                <a:solidFill>
                  <a:srgbClr val="3C4043"/>
                </a:solidFill>
                <a:highlight>
                  <a:srgbClr val="FFFFFF"/>
                </a:highlight>
                <a:latin typeface="Arial"/>
                <a:ea typeface="Arial"/>
                <a:cs typeface="Arial"/>
                <a:sym typeface="Arial"/>
              </a:rPr>
              <a:t>POSTSEASON: </a:t>
            </a:r>
            <a:r>
              <a:rPr lang="en" sz="1100">
                <a:solidFill>
                  <a:srgbClr val="3C4043"/>
                </a:solidFill>
                <a:highlight>
                  <a:srgbClr val="FFFFFF"/>
                </a:highlight>
                <a:latin typeface="Arial"/>
                <a:ea typeface="Arial"/>
                <a:cs typeface="Arial"/>
                <a:sym typeface="Arial"/>
              </a:rPr>
              <a:t>How far a team made it into the Playoffs </a:t>
            </a:r>
            <a:endParaRPr sz="1100">
              <a:solidFill>
                <a:srgbClr val="3C4043"/>
              </a:solidFill>
              <a:highlight>
                <a:srgbClr val="FFFFFF"/>
              </a:highlight>
              <a:latin typeface="Arial"/>
              <a:ea typeface="Arial"/>
              <a:cs typeface="Arial"/>
              <a:sym typeface="Arial"/>
            </a:endParaRPr>
          </a:p>
          <a:p>
            <a:pPr indent="-298450" lvl="1" marL="914400" rtl="0" algn="l">
              <a:spcBef>
                <a:spcPts val="0"/>
              </a:spcBef>
              <a:spcAft>
                <a:spcPts val="0"/>
              </a:spcAft>
              <a:buClr>
                <a:srgbClr val="3C4043"/>
              </a:buClr>
              <a:buSzPts val="1100"/>
              <a:buFont typeface="Arial"/>
              <a:buChar char="-"/>
            </a:pPr>
            <a:r>
              <a:rPr lang="en">
                <a:solidFill>
                  <a:srgbClr val="3C4043"/>
                </a:solidFill>
                <a:highlight>
                  <a:srgbClr val="FFFFFF"/>
                </a:highlight>
                <a:latin typeface="Arial"/>
                <a:ea typeface="Arial"/>
                <a:cs typeface="Arial"/>
                <a:sym typeface="Arial"/>
              </a:rPr>
              <a:t>E8 = Elite 8, F4 = Final Four, etc. </a:t>
            </a:r>
            <a:endParaRPr>
              <a:solidFill>
                <a:srgbClr val="3C4043"/>
              </a:solidFill>
              <a:highlight>
                <a:srgbClr val="FFFFFF"/>
              </a:highlight>
              <a:latin typeface="Arial"/>
              <a:ea typeface="Arial"/>
              <a:cs typeface="Arial"/>
              <a:sym typeface="Arial"/>
            </a:endParaRPr>
          </a:p>
          <a:p>
            <a:pPr indent="-311150" lvl="0" marL="457200" rtl="0" algn="l">
              <a:spcBef>
                <a:spcPts val="0"/>
              </a:spcBef>
              <a:spcAft>
                <a:spcPts val="0"/>
              </a:spcAft>
              <a:buClr>
                <a:srgbClr val="3C4043"/>
              </a:buClr>
              <a:buSzPts val="1300"/>
              <a:buFont typeface="Arial"/>
              <a:buChar char="-"/>
            </a:pPr>
            <a:r>
              <a:rPr b="1" lang="en" sz="1050">
                <a:solidFill>
                  <a:srgbClr val="3C4043"/>
                </a:solidFill>
                <a:highlight>
                  <a:srgbClr val="FFFFFF"/>
                </a:highlight>
                <a:latin typeface="Arial"/>
                <a:ea typeface="Arial"/>
                <a:cs typeface="Arial"/>
                <a:sym typeface="Arial"/>
              </a:rPr>
              <a:t>ADJOE and ADJDE:</a:t>
            </a:r>
            <a:r>
              <a:rPr lang="en" sz="1050">
                <a:solidFill>
                  <a:srgbClr val="3C4043"/>
                </a:solidFill>
                <a:highlight>
                  <a:srgbClr val="FFFFFF"/>
                </a:highlight>
                <a:latin typeface="Arial"/>
                <a:ea typeface="Arial"/>
                <a:cs typeface="Arial"/>
                <a:sym typeface="Arial"/>
              </a:rPr>
              <a:t> Adjusted Offensive Efficiency and Adjusted Defensive Efficiency </a:t>
            </a:r>
            <a:endParaRPr sz="1050">
              <a:solidFill>
                <a:srgbClr val="3C4043"/>
              </a:solidFill>
              <a:highlight>
                <a:srgbClr val="FFFFFF"/>
              </a:highlight>
              <a:latin typeface="Arial"/>
              <a:ea typeface="Arial"/>
              <a:cs typeface="Arial"/>
              <a:sym typeface="Arial"/>
            </a:endParaRPr>
          </a:p>
          <a:p>
            <a:pPr indent="-295275" lvl="1" marL="914400" rtl="0" algn="l">
              <a:spcBef>
                <a:spcPts val="0"/>
              </a:spcBef>
              <a:spcAft>
                <a:spcPts val="0"/>
              </a:spcAft>
              <a:buClr>
                <a:srgbClr val="3C4043"/>
              </a:buClr>
              <a:buSzPts val="1050"/>
              <a:buFont typeface="Arial"/>
              <a:buChar char="-"/>
            </a:pPr>
            <a:r>
              <a:rPr lang="en" sz="1050">
                <a:solidFill>
                  <a:srgbClr val="3C4043"/>
                </a:solidFill>
                <a:highlight>
                  <a:srgbClr val="FFFFFF"/>
                </a:highlight>
                <a:latin typeface="Arial"/>
                <a:ea typeface="Arial"/>
                <a:cs typeface="Arial"/>
                <a:sym typeface="Arial"/>
              </a:rPr>
              <a:t>Estimated points scored or allowed per 100 possessions </a:t>
            </a:r>
            <a:endParaRPr sz="1050">
              <a:solidFill>
                <a:srgbClr val="3C4043"/>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p>
          <a:p>
            <a:pPr indent="0" lvl="0" marL="0" rtl="0" algn="l">
              <a:spcBef>
                <a:spcPts val="0"/>
              </a:spcBef>
              <a:spcAft>
                <a:spcPts val="120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ETL Process </a:t>
            </a:r>
            <a:endParaRPr/>
          </a:p>
        </p:txBody>
      </p:sp>
      <p:sp>
        <p:nvSpPr>
          <p:cNvPr id="290" name="Google Shape;290;p15"/>
          <p:cNvSpPr txBox="1"/>
          <p:nvPr>
            <p:ph idx="1" type="body"/>
          </p:nvPr>
        </p:nvSpPr>
        <p:spPr>
          <a:xfrm>
            <a:off x="5247025" y="328650"/>
            <a:ext cx="3897000" cy="451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742"/>
              <a:t>Extract </a:t>
            </a:r>
            <a:r>
              <a:rPr b="1" lang="en" sz="1742"/>
              <a:t>Data: </a:t>
            </a:r>
            <a:endParaRPr b="1" sz="1742"/>
          </a:p>
          <a:p>
            <a:pPr indent="-311150" lvl="0" marL="457200" rtl="0" algn="l">
              <a:spcBef>
                <a:spcPts val="0"/>
              </a:spcBef>
              <a:spcAft>
                <a:spcPts val="0"/>
              </a:spcAft>
              <a:buSzPts val="1300"/>
              <a:buAutoNum type="arabicParenR"/>
            </a:pPr>
            <a:r>
              <a:rPr lang="en"/>
              <a:t>2019 NCAA Basketball Stats </a:t>
            </a:r>
            <a:endParaRPr/>
          </a:p>
          <a:p>
            <a:pPr indent="-311150" lvl="0" marL="457200" rtl="0" algn="l">
              <a:spcBef>
                <a:spcPts val="0"/>
              </a:spcBef>
              <a:spcAft>
                <a:spcPts val="0"/>
              </a:spcAft>
              <a:buSzPts val="1300"/>
              <a:buAutoNum type="arabicParenR"/>
            </a:pPr>
            <a:r>
              <a:rPr lang="en"/>
              <a:t>2022 NCAA Basketball Stats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742"/>
              <a:t>Transform:  </a:t>
            </a:r>
            <a:endParaRPr b="1" sz="1742"/>
          </a:p>
          <a:p>
            <a:pPr indent="-311150" lvl="0" marL="457200" rtl="0" algn="l">
              <a:spcBef>
                <a:spcPts val="0"/>
              </a:spcBef>
              <a:spcAft>
                <a:spcPts val="0"/>
              </a:spcAft>
              <a:buSzPts val="1300"/>
              <a:buAutoNum type="arabicParenR"/>
            </a:pPr>
            <a:r>
              <a:rPr lang="en"/>
              <a:t>Create dictionary to map the categorical values to new numerical values</a:t>
            </a:r>
            <a:endParaRPr/>
          </a:p>
          <a:p>
            <a:pPr indent="-311150" lvl="0" marL="457200" rtl="0" algn="l">
              <a:spcBef>
                <a:spcPts val="0"/>
              </a:spcBef>
              <a:spcAft>
                <a:spcPts val="0"/>
              </a:spcAft>
              <a:buSzPts val="1300"/>
              <a:buAutoNum type="arabicParenR"/>
            </a:pPr>
            <a:r>
              <a:rPr lang="en"/>
              <a:t>Create function to fill NAs of a column with new values </a:t>
            </a:r>
            <a:endParaRPr/>
          </a:p>
          <a:p>
            <a:pPr indent="-298450" lvl="1" marL="914400" rtl="0" algn="l">
              <a:spcBef>
                <a:spcPts val="0"/>
              </a:spcBef>
              <a:spcAft>
                <a:spcPts val="0"/>
              </a:spcAft>
              <a:buSzPts val="1100"/>
              <a:buAutoNum type="alphaLcParenR"/>
            </a:pPr>
            <a:r>
              <a:rPr lang="en"/>
              <a:t>NAs in postseason column→ value 9 (team did not make tournament) </a:t>
            </a:r>
            <a:endParaRPr/>
          </a:p>
          <a:p>
            <a:pPr indent="-298450" lvl="1" marL="914400" rtl="0" algn="l">
              <a:spcBef>
                <a:spcPts val="0"/>
              </a:spcBef>
              <a:spcAft>
                <a:spcPts val="0"/>
              </a:spcAft>
              <a:buSzPts val="1100"/>
              <a:buAutoNum type="alphaLcParenR"/>
            </a:pPr>
            <a:r>
              <a:rPr lang="en"/>
              <a:t>NAs in seed column → value 0 (team did not make tournament)  </a:t>
            </a:r>
            <a:endParaRPr/>
          </a:p>
          <a:p>
            <a:pPr indent="-311150" lvl="0" marL="457200" rtl="0" algn="l">
              <a:spcBef>
                <a:spcPts val="0"/>
              </a:spcBef>
              <a:spcAft>
                <a:spcPts val="0"/>
              </a:spcAft>
              <a:buSzPts val="1300"/>
              <a:buAutoNum type="arabicParenR"/>
            </a:pPr>
            <a:r>
              <a:rPr lang="en"/>
              <a:t>Combine the two </a:t>
            </a:r>
            <a:r>
              <a:rPr lang="en"/>
              <a:t>cleaned datasets into one dataset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42"/>
              <a:t>Load: </a:t>
            </a:r>
            <a:endParaRPr b="1" sz="1842"/>
          </a:p>
          <a:p>
            <a:pPr indent="-311150" lvl="0" marL="457200" rtl="0" algn="l">
              <a:spcBef>
                <a:spcPts val="0"/>
              </a:spcBef>
              <a:spcAft>
                <a:spcPts val="0"/>
              </a:spcAft>
              <a:buSzPts val="1300"/>
              <a:buAutoNum type="arabicParenR"/>
            </a:pPr>
            <a:r>
              <a:rPr lang="en"/>
              <a:t>Choose desired data source (2019 stats, 2022 stats, or merged dataset) </a:t>
            </a:r>
            <a:endParaRPr/>
          </a:p>
          <a:p>
            <a:pPr indent="-311150" lvl="0" marL="457200" rtl="0" algn="l">
              <a:spcBef>
                <a:spcPts val="0"/>
              </a:spcBef>
              <a:spcAft>
                <a:spcPts val="0"/>
              </a:spcAft>
              <a:buSzPts val="1300"/>
              <a:buAutoNum type="arabicParenR"/>
            </a:pPr>
            <a:r>
              <a:rPr lang="en"/>
              <a:t>Choose desired format (SQL or Mongo) </a:t>
            </a:r>
            <a:endParaRPr/>
          </a:p>
        </p:txBody>
      </p:sp>
      <p:pic>
        <p:nvPicPr>
          <p:cNvPr id="291" name="Google Shape;291;p15"/>
          <p:cNvPicPr preferRelativeResize="0"/>
          <p:nvPr/>
        </p:nvPicPr>
        <p:blipFill>
          <a:blip r:embed="rId3">
            <a:alphaModFix/>
          </a:blip>
          <a:stretch>
            <a:fillRect/>
          </a:stretch>
        </p:blipFill>
        <p:spPr>
          <a:xfrm>
            <a:off x="152400" y="1170125"/>
            <a:ext cx="5094634"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a:t>
            </a:r>
            <a:endParaRPr/>
          </a:p>
        </p:txBody>
      </p:sp>
      <p:pic>
        <p:nvPicPr>
          <p:cNvPr id="297" name="Google Shape;297;p16"/>
          <p:cNvPicPr preferRelativeResize="0"/>
          <p:nvPr/>
        </p:nvPicPr>
        <p:blipFill>
          <a:blip r:embed="rId3">
            <a:alphaModFix/>
          </a:blip>
          <a:stretch>
            <a:fillRect/>
          </a:stretch>
        </p:blipFill>
        <p:spPr>
          <a:xfrm>
            <a:off x="257973" y="1871375"/>
            <a:ext cx="3888423" cy="2575325"/>
          </a:xfrm>
          <a:prstGeom prst="rect">
            <a:avLst/>
          </a:prstGeom>
          <a:noFill/>
          <a:ln>
            <a:noFill/>
          </a:ln>
        </p:spPr>
      </p:pic>
      <p:pic>
        <p:nvPicPr>
          <p:cNvPr id="298" name="Google Shape;298;p16"/>
          <p:cNvPicPr preferRelativeResize="0"/>
          <p:nvPr/>
        </p:nvPicPr>
        <p:blipFill>
          <a:blip r:embed="rId4">
            <a:alphaModFix/>
          </a:blip>
          <a:stretch>
            <a:fillRect/>
          </a:stretch>
        </p:blipFill>
        <p:spPr>
          <a:xfrm>
            <a:off x="4162152" y="1262525"/>
            <a:ext cx="4736696" cy="1868063"/>
          </a:xfrm>
          <a:prstGeom prst="rect">
            <a:avLst/>
          </a:prstGeom>
          <a:noFill/>
          <a:ln>
            <a:noFill/>
          </a:ln>
        </p:spPr>
      </p:pic>
      <p:pic>
        <p:nvPicPr>
          <p:cNvPr id="299" name="Google Shape;299;p16"/>
          <p:cNvPicPr preferRelativeResize="0"/>
          <p:nvPr/>
        </p:nvPicPr>
        <p:blipFill>
          <a:blip r:embed="rId5">
            <a:alphaModFix/>
          </a:blip>
          <a:stretch>
            <a:fillRect/>
          </a:stretch>
        </p:blipFill>
        <p:spPr>
          <a:xfrm>
            <a:off x="4146400" y="3130590"/>
            <a:ext cx="4768200" cy="18896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Google Cloud Storage </a:t>
            </a:r>
            <a:endParaRPr/>
          </a:p>
        </p:txBody>
      </p:sp>
      <p:sp>
        <p:nvSpPr>
          <p:cNvPr id="305" name="Google Shape;305;p17"/>
          <p:cNvSpPr txBox="1"/>
          <p:nvPr>
            <p:ph idx="1" type="body"/>
          </p:nvPr>
        </p:nvSpPr>
        <p:spPr>
          <a:xfrm>
            <a:off x="1151400" y="1248875"/>
            <a:ext cx="7543500" cy="3630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arenR"/>
            </a:pPr>
            <a:r>
              <a:rPr b="1" lang="en" sz="1200"/>
              <a:t>Create/Configure Bucket </a:t>
            </a:r>
            <a:endParaRPr b="1" sz="1200"/>
          </a:p>
          <a:p>
            <a:pPr indent="-304800" lvl="1" marL="914400" rtl="0" algn="l">
              <a:spcBef>
                <a:spcPts val="0"/>
              </a:spcBef>
              <a:spcAft>
                <a:spcPts val="0"/>
              </a:spcAft>
              <a:buSzPts val="1200"/>
              <a:buAutoNum type="alphaLcParenR"/>
            </a:pPr>
            <a:r>
              <a:rPr lang="en" sz="1200"/>
              <a:t>Bucket name: college-basketball-insights </a:t>
            </a:r>
            <a:endParaRPr sz="1200"/>
          </a:p>
          <a:p>
            <a:pPr indent="-304800" lvl="1" marL="914400" rtl="0" algn="l">
              <a:spcBef>
                <a:spcPts val="0"/>
              </a:spcBef>
              <a:spcAft>
                <a:spcPts val="0"/>
              </a:spcAft>
              <a:buSzPts val="1200"/>
              <a:buAutoNum type="alphaLcParenR"/>
            </a:pPr>
            <a:r>
              <a:rPr lang="en" sz="1200"/>
              <a:t>Region: US (multiple regions in United States) </a:t>
            </a:r>
            <a:endParaRPr sz="1200"/>
          </a:p>
          <a:p>
            <a:pPr indent="-304800" lvl="1" marL="914400" rtl="0" algn="l">
              <a:spcBef>
                <a:spcPts val="0"/>
              </a:spcBef>
              <a:spcAft>
                <a:spcPts val="0"/>
              </a:spcAft>
              <a:buSzPts val="1200"/>
              <a:buAutoNum type="alphaLcParenR"/>
            </a:pPr>
            <a:r>
              <a:rPr lang="en" sz="1200"/>
              <a:t>Storage class: Standard (frequently accessed data) </a:t>
            </a:r>
            <a:endParaRPr sz="1200"/>
          </a:p>
          <a:p>
            <a:pPr indent="-304800" lvl="1" marL="914400" rtl="0" algn="l">
              <a:spcBef>
                <a:spcPts val="0"/>
              </a:spcBef>
              <a:spcAft>
                <a:spcPts val="0"/>
              </a:spcAft>
              <a:buSzPts val="1200"/>
              <a:buAutoNum type="alphaLcParenR"/>
            </a:pPr>
            <a:r>
              <a:rPr lang="en" sz="1200"/>
              <a:t>Access control: Fine-grained (for better security) </a:t>
            </a:r>
            <a:endParaRPr sz="1200"/>
          </a:p>
          <a:p>
            <a:pPr indent="-304800" lvl="0" marL="457200" rtl="0" algn="l">
              <a:spcBef>
                <a:spcPts val="1000"/>
              </a:spcBef>
              <a:spcAft>
                <a:spcPts val="0"/>
              </a:spcAft>
              <a:buSzPts val="1200"/>
              <a:buAutoNum type="arabicParenR"/>
            </a:pPr>
            <a:r>
              <a:rPr b="1" lang="en" sz="1200"/>
              <a:t>File Structure</a:t>
            </a:r>
            <a:endParaRPr b="1" sz="1200"/>
          </a:p>
          <a:p>
            <a:pPr indent="-304800" lvl="1" marL="914400" rtl="0" algn="l">
              <a:spcBef>
                <a:spcPts val="0"/>
              </a:spcBef>
              <a:spcAft>
                <a:spcPts val="0"/>
              </a:spcAft>
              <a:buSzPts val="1200"/>
              <a:buAutoNum type="alphaLcParenR"/>
            </a:pPr>
            <a:r>
              <a:rPr lang="en" sz="1200"/>
              <a:t>Processed dataset/combined 2019 and 2022 NCAA basketball stats </a:t>
            </a:r>
            <a:endParaRPr sz="1200"/>
          </a:p>
          <a:p>
            <a:pPr indent="-304800" lvl="1" marL="914400" rtl="0" algn="l">
              <a:lnSpc>
                <a:spcPct val="135714"/>
              </a:lnSpc>
              <a:spcBef>
                <a:spcPts val="0"/>
              </a:spcBef>
              <a:spcAft>
                <a:spcPts val="0"/>
              </a:spcAft>
              <a:buSzPts val="1200"/>
              <a:buAutoNum type="alphaLcParenR"/>
            </a:pPr>
            <a:r>
              <a:rPr lang="en" sz="1200">
                <a:solidFill>
                  <a:srgbClr val="A31515"/>
                </a:solidFill>
                <a:highlight>
                  <a:srgbClr val="F7F7F7"/>
                </a:highlight>
                <a:latin typeface="Courier New"/>
                <a:ea typeface="Courier New"/>
                <a:cs typeface="Courier New"/>
                <a:sym typeface="Courier New"/>
              </a:rPr>
              <a:t>'transformed_data/cbb_19_and_22.csv'</a:t>
            </a:r>
            <a:endParaRPr sz="1200"/>
          </a:p>
          <a:p>
            <a:pPr indent="-304800" lvl="0" marL="457200" rtl="0" algn="l">
              <a:spcBef>
                <a:spcPts val="1000"/>
              </a:spcBef>
              <a:spcAft>
                <a:spcPts val="0"/>
              </a:spcAft>
              <a:buSzPts val="1200"/>
              <a:buAutoNum type="arabicParenR"/>
            </a:pPr>
            <a:r>
              <a:rPr b="1" lang="en" sz="1200"/>
              <a:t>Security </a:t>
            </a:r>
            <a:endParaRPr b="1" sz="1200"/>
          </a:p>
          <a:p>
            <a:pPr indent="-304800" lvl="1" marL="914400" rtl="0" algn="l">
              <a:spcBef>
                <a:spcPts val="0"/>
              </a:spcBef>
              <a:spcAft>
                <a:spcPts val="0"/>
              </a:spcAft>
              <a:buSzPts val="1200"/>
              <a:buAutoNum type="alphaLcParenR"/>
            </a:pPr>
            <a:r>
              <a:rPr lang="en" sz="1200"/>
              <a:t>Create service account: </a:t>
            </a:r>
            <a:r>
              <a:rPr lang="en" sz="1200" u="sng">
                <a:solidFill>
                  <a:schemeClr val="hlink"/>
                </a:solidFill>
                <a:hlinkClick r:id="rId3"/>
              </a:rPr>
              <a:t>google-cloud-storage-upload@final-project-442418.iam.gserviceaccount.com</a:t>
            </a:r>
            <a:endParaRPr sz="1200">
              <a:solidFill>
                <a:schemeClr val="dk1"/>
              </a:solidFill>
              <a:highlight>
                <a:srgbClr val="FFFFFF"/>
              </a:highlight>
              <a:latin typeface="Roboto"/>
              <a:ea typeface="Roboto"/>
              <a:cs typeface="Roboto"/>
              <a:sym typeface="Roboto"/>
            </a:endParaRPr>
          </a:p>
          <a:p>
            <a:pPr indent="-304800" lvl="1" marL="914400" rtl="0" algn="l">
              <a:spcBef>
                <a:spcPts val="0"/>
              </a:spcBef>
              <a:spcAft>
                <a:spcPts val="0"/>
              </a:spcAft>
              <a:buSzPts val="1200"/>
              <a:buAutoNum type="alphaLcParenR"/>
            </a:pPr>
            <a:r>
              <a:rPr lang="en" sz="1200"/>
              <a:t>Create key </a:t>
            </a:r>
            <a:endParaRPr sz="1200"/>
          </a:p>
          <a:p>
            <a:pPr indent="-304800" lvl="1" marL="914400" rtl="0" algn="l">
              <a:spcBef>
                <a:spcPts val="0"/>
              </a:spcBef>
              <a:spcAft>
                <a:spcPts val="0"/>
              </a:spcAft>
              <a:buSzPts val="1200"/>
              <a:buAutoNum type="alphaLcParenR"/>
            </a:pPr>
            <a:r>
              <a:rPr lang="en" sz="1200"/>
              <a:t>Edit permissions</a:t>
            </a:r>
            <a:endParaRPr sz="1200"/>
          </a:p>
          <a:p>
            <a:pPr indent="-304800" lvl="2" marL="1371600" rtl="0" algn="l">
              <a:spcBef>
                <a:spcPts val="0"/>
              </a:spcBef>
              <a:spcAft>
                <a:spcPts val="0"/>
              </a:spcAft>
              <a:buSzPts val="1200"/>
              <a:buAutoNum type="romanLcParenR"/>
            </a:pPr>
            <a:r>
              <a:rPr lang="en" sz="1200"/>
              <a:t>Added team members as owners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1514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and Key Insights  </a:t>
            </a:r>
            <a:endParaRPr/>
          </a:p>
        </p:txBody>
      </p:sp>
      <p:sp>
        <p:nvSpPr>
          <p:cNvPr id="311" name="Google Shape;311;p18"/>
          <p:cNvSpPr txBox="1"/>
          <p:nvPr>
            <p:ph idx="1" type="body"/>
          </p:nvPr>
        </p:nvSpPr>
        <p:spPr>
          <a:xfrm>
            <a:off x="1125800" y="1222675"/>
            <a:ext cx="7208400" cy="330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t>
            </a:r>
            <a:endParaRPr/>
          </a:p>
          <a:p>
            <a:pPr indent="-311150" lvl="0" marL="457200" rtl="0" algn="l">
              <a:spcBef>
                <a:spcPts val="1200"/>
              </a:spcBef>
              <a:spcAft>
                <a:spcPts val="0"/>
              </a:spcAft>
              <a:buSzPts val="1300"/>
              <a:buChar char="●"/>
            </a:pPr>
            <a:r>
              <a:rPr lang="en"/>
              <a:t>Google Cloud Storage Set-up </a:t>
            </a:r>
            <a:endParaRPr/>
          </a:p>
          <a:p>
            <a:pPr indent="-298450" lvl="1" marL="914400" rtl="0" algn="l">
              <a:spcBef>
                <a:spcPts val="0"/>
              </a:spcBef>
              <a:spcAft>
                <a:spcPts val="0"/>
              </a:spcAft>
              <a:buSzPts val="1100"/>
              <a:buChar char="○"/>
            </a:pPr>
            <a:r>
              <a:rPr lang="en"/>
              <a:t>Constructing/managing Google Cloud storage buckets </a:t>
            </a:r>
            <a:endParaRPr/>
          </a:p>
          <a:p>
            <a:pPr indent="-311150" lvl="0" marL="457200" rtl="0" algn="l">
              <a:spcBef>
                <a:spcPts val="0"/>
              </a:spcBef>
              <a:spcAft>
                <a:spcPts val="0"/>
              </a:spcAft>
              <a:buSzPts val="1300"/>
              <a:buChar char="●"/>
            </a:pPr>
            <a:r>
              <a:rPr lang="en"/>
              <a:t>“Export” section of ETL pipeline </a:t>
            </a:r>
            <a:endParaRPr/>
          </a:p>
          <a:p>
            <a:pPr indent="-298450" lvl="1" marL="914400" rtl="0" algn="l">
              <a:spcBef>
                <a:spcPts val="0"/>
              </a:spcBef>
              <a:spcAft>
                <a:spcPts val="0"/>
              </a:spcAft>
              <a:buSzPts val="1100"/>
              <a:buChar char="○"/>
            </a:pPr>
            <a:r>
              <a:rPr lang="en"/>
              <a:t>Developing a pipeline that could export cleaned data to </a:t>
            </a:r>
            <a:r>
              <a:rPr i="1" lang="en"/>
              <a:t>either </a:t>
            </a:r>
            <a:r>
              <a:rPr lang="en"/>
              <a:t>Mongo or SQL based on user </a:t>
            </a:r>
            <a:r>
              <a:rPr lang="en"/>
              <a:t>preference</a:t>
            </a:r>
            <a:r>
              <a:rPr lang="en"/>
              <a:t> </a:t>
            </a:r>
            <a:endParaRPr/>
          </a:p>
          <a:p>
            <a:pPr indent="0" lvl="0" marL="0" rtl="0" algn="l">
              <a:spcBef>
                <a:spcPts val="1200"/>
              </a:spcBef>
              <a:spcAft>
                <a:spcPts val="0"/>
              </a:spcAft>
              <a:buNone/>
            </a:pPr>
            <a:r>
              <a:rPr lang="en"/>
              <a:t>Key Insights</a:t>
            </a:r>
            <a:endParaRPr/>
          </a:p>
          <a:p>
            <a:pPr indent="-311150" lvl="0" marL="457200" rtl="0" algn="l">
              <a:spcBef>
                <a:spcPts val="1200"/>
              </a:spcBef>
              <a:spcAft>
                <a:spcPts val="0"/>
              </a:spcAft>
              <a:buSzPts val="1300"/>
              <a:buChar char="●"/>
            </a:pPr>
            <a:r>
              <a:rPr lang="en"/>
              <a:t>More parity across conferences</a:t>
            </a:r>
            <a:endParaRPr/>
          </a:p>
          <a:p>
            <a:pPr indent="-311150" lvl="0" marL="457200" rtl="0" algn="l">
              <a:spcBef>
                <a:spcPts val="0"/>
              </a:spcBef>
              <a:spcAft>
                <a:spcPts val="0"/>
              </a:spcAft>
              <a:buSzPts val="1300"/>
              <a:buChar char="●"/>
            </a:pPr>
            <a:r>
              <a:rPr lang="en"/>
              <a:t>More success for teams that play at a higher tempo</a:t>
            </a:r>
            <a:endParaRPr/>
          </a:p>
          <a:p>
            <a:pPr indent="-311150" lvl="0" marL="457200" rtl="0" algn="l">
              <a:spcBef>
                <a:spcPts val="0"/>
              </a:spcBef>
              <a:spcAft>
                <a:spcPts val="0"/>
              </a:spcAft>
              <a:buSzPts val="1300"/>
              <a:buChar char="●"/>
            </a:pPr>
            <a:r>
              <a:rPr lang="en"/>
              <a:t>Overall, we found that the Transfer Portal had little impact in its early years; however, we anticipate that future years will demonstrate a more significant effect of the portal as teams and players better understand how to use it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ctrTitle"/>
          </p:nvPr>
        </p:nvSpPr>
        <p:spPr>
          <a:xfrm>
            <a:off x="1052550" y="1635300"/>
            <a:ext cx="70389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Questions?</a:t>
            </a:r>
            <a:endParaRPr sz="35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