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3" r:id="rId5"/>
    <p:sldId id="264" r:id="rId6"/>
    <p:sldId id="257" r:id="rId7"/>
    <p:sldId id="266" r:id="rId8"/>
    <p:sldId id="260"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linkedin.com/in/anna-batem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api.co/ap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1344-5CAF-4540-8A2B-ED3780B95AE9}"/>
              </a:ext>
            </a:extLst>
          </p:cNvPr>
          <p:cNvSpPr>
            <a:spLocks noGrp="1"/>
          </p:cNvSpPr>
          <p:nvPr>
            <p:ph type="ctrTitle"/>
          </p:nvPr>
        </p:nvSpPr>
        <p:spPr/>
        <p:txBody>
          <a:bodyPr/>
          <a:lstStyle/>
          <a:p>
            <a:r>
              <a:rPr lang="en-US" dirty="0"/>
              <a:t>Tag Helpers and View Components in C# core</a:t>
            </a:r>
          </a:p>
        </p:txBody>
      </p:sp>
      <p:sp>
        <p:nvSpPr>
          <p:cNvPr id="3" name="Subtitle 2">
            <a:extLst>
              <a:ext uri="{FF2B5EF4-FFF2-40B4-BE49-F238E27FC236}">
                <a16:creationId xmlns:a16="http://schemas.microsoft.com/office/drawing/2014/main" id="{FE86DD1B-142A-49FB-8759-8FA5535BD879}"/>
              </a:ext>
            </a:extLst>
          </p:cNvPr>
          <p:cNvSpPr>
            <a:spLocks noGrp="1"/>
          </p:cNvSpPr>
          <p:nvPr>
            <p:ph type="subTitle" idx="1"/>
          </p:nvPr>
        </p:nvSpPr>
        <p:spPr/>
        <p:txBody>
          <a:bodyPr>
            <a:normAutofit/>
          </a:bodyPr>
          <a:lstStyle/>
          <a:p>
            <a:r>
              <a:rPr lang="en-US" sz="2800" dirty="0"/>
              <a:t>Anna Bateman</a:t>
            </a:r>
          </a:p>
          <a:p>
            <a:endParaRPr lang="en-US" sz="2800" dirty="0"/>
          </a:p>
          <a:p>
            <a:endParaRPr lang="en-US" dirty="0"/>
          </a:p>
        </p:txBody>
      </p:sp>
    </p:spTree>
    <p:extLst>
      <p:ext uri="{BB962C8B-B14F-4D97-AF65-F5344CB8AC3E}">
        <p14:creationId xmlns:p14="http://schemas.microsoft.com/office/powerpoint/2010/main" val="134198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D181-F0D0-4C8C-B26D-39B6D0192200}"/>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8A3C7A79-A641-4B50-8095-A321A7AA161C}"/>
              </a:ext>
            </a:extLst>
          </p:cNvPr>
          <p:cNvSpPr>
            <a:spLocks noGrp="1"/>
          </p:cNvSpPr>
          <p:nvPr>
            <p:ph idx="1"/>
          </p:nvPr>
        </p:nvSpPr>
        <p:spPr/>
        <p:txBody>
          <a:bodyPr/>
          <a:lstStyle/>
          <a:p>
            <a:r>
              <a:rPr lang="en-US" dirty="0"/>
              <a:t>github.com/</a:t>
            </a:r>
            <a:r>
              <a:rPr lang="en-US" dirty="0" err="1"/>
              <a:t>annabateman</a:t>
            </a:r>
            <a:endParaRPr lang="en-US" dirty="0"/>
          </a:p>
          <a:p>
            <a:r>
              <a:rPr lang="en-US" dirty="0">
                <a:hlinkClick r:id="rId2"/>
              </a:rPr>
              <a:t>www.linkedin.com/in/anna-bateman</a:t>
            </a:r>
            <a:endParaRPr lang="en-US" dirty="0"/>
          </a:p>
          <a:p>
            <a:r>
              <a:rPr lang="en-US" dirty="0"/>
              <a:t>mrsbateman@hotmail.com</a:t>
            </a:r>
          </a:p>
        </p:txBody>
      </p:sp>
    </p:spTree>
    <p:extLst>
      <p:ext uri="{BB962C8B-B14F-4D97-AF65-F5344CB8AC3E}">
        <p14:creationId xmlns:p14="http://schemas.microsoft.com/office/powerpoint/2010/main" val="240948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615A-1B75-4D30-BBA5-E92D96618096}"/>
              </a:ext>
            </a:extLst>
          </p:cNvPr>
          <p:cNvSpPr>
            <a:spLocks noGrp="1"/>
          </p:cNvSpPr>
          <p:nvPr>
            <p:ph type="title"/>
          </p:nvPr>
        </p:nvSpPr>
        <p:spPr>
          <a:xfrm>
            <a:off x="1141413" y="618518"/>
            <a:ext cx="9905998" cy="572973"/>
          </a:xfrm>
        </p:spPr>
        <p:txBody>
          <a:bodyPr>
            <a:normAutofit fontScale="90000"/>
          </a:bodyPr>
          <a:lstStyle/>
          <a:p>
            <a:r>
              <a:rPr lang="en-US" dirty="0"/>
              <a:t>Session outline</a:t>
            </a:r>
          </a:p>
        </p:txBody>
      </p:sp>
      <p:sp>
        <p:nvSpPr>
          <p:cNvPr id="3" name="Content Placeholder 2">
            <a:extLst>
              <a:ext uri="{FF2B5EF4-FFF2-40B4-BE49-F238E27FC236}">
                <a16:creationId xmlns:a16="http://schemas.microsoft.com/office/drawing/2014/main" id="{847BF03D-8A2B-468A-888F-39960C7142C0}"/>
              </a:ext>
            </a:extLst>
          </p:cNvPr>
          <p:cNvSpPr>
            <a:spLocks noGrp="1"/>
          </p:cNvSpPr>
          <p:nvPr>
            <p:ph idx="1"/>
          </p:nvPr>
        </p:nvSpPr>
        <p:spPr>
          <a:xfrm>
            <a:off x="1141412" y="1191491"/>
            <a:ext cx="9905999" cy="4599710"/>
          </a:xfrm>
        </p:spPr>
        <p:txBody>
          <a:bodyPr/>
          <a:lstStyle/>
          <a:p>
            <a:r>
              <a:rPr lang="en-US" dirty="0"/>
              <a:t>Definition/Setup</a:t>
            </a:r>
          </a:p>
          <a:p>
            <a:r>
              <a:rPr lang="en-US" dirty="0"/>
              <a:t>Tag Helpers</a:t>
            </a:r>
          </a:p>
          <a:p>
            <a:r>
              <a:rPr lang="en-US" dirty="0"/>
              <a:t>View Components</a:t>
            </a:r>
          </a:p>
          <a:p>
            <a:r>
              <a:rPr lang="en-US" dirty="0"/>
              <a:t>Creating an External Class Library for the View Component</a:t>
            </a:r>
          </a:p>
          <a:p>
            <a:r>
              <a:rPr lang="en-US" dirty="0"/>
              <a:t>Create an ASP.NET Core Web Application to consume the external View Component</a:t>
            </a:r>
          </a:p>
          <a:p>
            <a:endParaRPr lang="en-US" dirty="0"/>
          </a:p>
        </p:txBody>
      </p:sp>
    </p:spTree>
    <p:extLst>
      <p:ext uri="{BB962C8B-B14F-4D97-AF65-F5344CB8AC3E}">
        <p14:creationId xmlns:p14="http://schemas.microsoft.com/office/powerpoint/2010/main" val="7366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0FC5-A240-45FA-AB29-99095D1A6781}"/>
              </a:ext>
            </a:extLst>
          </p:cNvPr>
          <p:cNvSpPr>
            <a:spLocks noGrp="1"/>
          </p:cNvSpPr>
          <p:nvPr>
            <p:ph type="title"/>
          </p:nvPr>
        </p:nvSpPr>
        <p:spPr>
          <a:xfrm>
            <a:off x="1141413" y="618518"/>
            <a:ext cx="9905998" cy="564330"/>
          </a:xfrm>
        </p:spPr>
        <p:txBody>
          <a:bodyPr>
            <a:normAutofit fontScale="90000"/>
          </a:bodyPr>
          <a:lstStyle/>
          <a:p>
            <a:r>
              <a:rPr lang="en-US" dirty="0"/>
              <a:t>Setup</a:t>
            </a:r>
          </a:p>
        </p:txBody>
      </p:sp>
      <p:sp>
        <p:nvSpPr>
          <p:cNvPr id="3" name="Content Placeholder 2">
            <a:extLst>
              <a:ext uri="{FF2B5EF4-FFF2-40B4-BE49-F238E27FC236}">
                <a16:creationId xmlns:a16="http://schemas.microsoft.com/office/drawing/2014/main" id="{1690C57F-C667-4C08-93F5-20D32EB76503}"/>
              </a:ext>
            </a:extLst>
          </p:cNvPr>
          <p:cNvSpPr>
            <a:spLocks noGrp="1"/>
          </p:cNvSpPr>
          <p:nvPr>
            <p:ph idx="1"/>
          </p:nvPr>
        </p:nvSpPr>
        <p:spPr>
          <a:xfrm>
            <a:off x="1141412" y="1241571"/>
            <a:ext cx="9905999" cy="4549630"/>
          </a:xfrm>
        </p:spPr>
        <p:txBody>
          <a:bodyPr>
            <a:normAutofit/>
          </a:bodyPr>
          <a:lstStyle/>
          <a:p>
            <a:r>
              <a:rPr lang="en-US" dirty="0" err="1"/>
              <a:t>CamelCaseToWords</a:t>
            </a:r>
            <a:endParaRPr lang="en-US" dirty="0"/>
          </a:p>
          <a:p>
            <a:pPr lvl="1"/>
            <a:r>
              <a:rPr lang="en-US" dirty="0"/>
              <a:t>Extension method for converting a Camel (Pascal) Case string to separated words (</a:t>
            </a:r>
            <a:r>
              <a:rPr lang="en-US" dirty="0" err="1"/>
              <a:t>ie</a:t>
            </a:r>
            <a:r>
              <a:rPr lang="en-US" dirty="0"/>
              <a:t>: FirstName to First Name)</a:t>
            </a:r>
          </a:p>
          <a:p>
            <a:r>
              <a:rPr lang="en-US" dirty="0"/>
              <a:t>Model Metadata Provider</a:t>
            </a:r>
          </a:p>
          <a:p>
            <a:pPr lvl="1"/>
            <a:r>
              <a:rPr lang="en-US" dirty="0"/>
              <a:t>Uses the extension method to set the display name for model properties if the developer has not set one. Using this, the developer only needs to annotate the display name when it doesn’t match the </a:t>
            </a:r>
            <a:r>
              <a:rPr lang="en-US"/>
              <a:t>property name.</a:t>
            </a:r>
            <a:endParaRPr lang="en-US" dirty="0"/>
          </a:p>
          <a:p>
            <a:r>
              <a:rPr lang="en-US" dirty="0" err="1"/>
              <a:t>DataProvider</a:t>
            </a:r>
            <a:r>
              <a:rPr lang="en-US" dirty="0"/>
              <a:t> Project</a:t>
            </a:r>
          </a:p>
          <a:p>
            <a:pPr lvl="1"/>
            <a:r>
              <a:rPr lang="en-US" dirty="0"/>
              <a:t>C# connection to online </a:t>
            </a:r>
            <a:r>
              <a:rPr lang="en-US" dirty="0" err="1"/>
              <a:t>api</a:t>
            </a:r>
            <a:r>
              <a:rPr lang="en-US" dirty="0"/>
              <a:t> of Star Wars data (</a:t>
            </a:r>
            <a:r>
              <a:rPr lang="en-US" dirty="0">
                <a:hlinkClick r:id="rId2"/>
              </a:rPr>
              <a:t>http://swapi.co/api</a:t>
            </a:r>
            <a:r>
              <a:rPr lang="en-US" dirty="0"/>
              <a:t>)</a:t>
            </a:r>
          </a:p>
          <a:p>
            <a:pPr lvl="1"/>
            <a:r>
              <a:rPr lang="en-US" dirty="0"/>
              <a:t>Implemented Film and Person</a:t>
            </a:r>
          </a:p>
          <a:p>
            <a:pPr lvl="1"/>
            <a:endParaRPr lang="en-US" dirty="0"/>
          </a:p>
        </p:txBody>
      </p:sp>
    </p:spTree>
    <p:extLst>
      <p:ext uri="{BB962C8B-B14F-4D97-AF65-F5344CB8AC3E}">
        <p14:creationId xmlns:p14="http://schemas.microsoft.com/office/powerpoint/2010/main" val="147142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07A1-7E66-4D8E-94E8-59D06CB3DE70}"/>
              </a:ext>
            </a:extLst>
          </p:cNvPr>
          <p:cNvSpPr>
            <a:spLocks noGrp="1"/>
          </p:cNvSpPr>
          <p:nvPr>
            <p:ph type="title"/>
          </p:nvPr>
        </p:nvSpPr>
        <p:spPr>
          <a:xfrm>
            <a:off x="1141413" y="618518"/>
            <a:ext cx="9905998" cy="547552"/>
          </a:xfrm>
        </p:spPr>
        <p:txBody>
          <a:bodyPr>
            <a:normAutofit fontScale="90000"/>
          </a:bodyPr>
          <a:lstStyle/>
          <a:p>
            <a:r>
              <a:rPr lang="en-US" dirty="0"/>
              <a:t>Tag Helpers</a:t>
            </a:r>
          </a:p>
        </p:txBody>
      </p:sp>
      <p:sp>
        <p:nvSpPr>
          <p:cNvPr id="3" name="Content Placeholder 2">
            <a:extLst>
              <a:ext uri="{FF2B5EF4-FFF2-40B4-BE49-F238E27FC236}">
                <a16:creationId xmlns:a16="http://schemas.microsoft.com/office/drawing/2014/main" id="{7AFCE217-4BEB-403F-9F03-B8214BD9215B}"/>
              </a:ext>
            </a:extLst>
          </p:cNvPr>
          <p:cNvSpPr>
            <a:spLocks noGrp="1"/>
          </p:cNvSpPr>
          <p:nvPr>
            <p:ph idx="1"/>
          </p:nvPr>
        </p:nvSpPr>
        <p:spPr>
          <a:xfrm>
            <a:off x="1141412" y="1258348"/>
            <a:ext cx="9905999" cy="5159229"/>
          </a:xfrm>
        </p:spPr>
        <p:txBody>
          <a:bodyPr>
            <a:normAutofit/>
          </a:bodyPr>
          <a:lstStyle/>
          <a:p>
            <a:r>
              <a:rPr lang="en-US" dirty="0"/>
              <a:t>Enable server-side code manipulation of HTML views</a:t>
            </a:r>
          </a:p>
          <a:p>
            <a:r>
              <a:rPr lang="en-US" dirty="0"/>
              <a:t>HTML-like syntax, making Razor pages easier to read and work with</a:t>
            </a:r>
            <a:endParaRPr lang="en-US" sz="1600" b="1" dirty="0">
              <a:latin typeface="Consolas" panose="020B0609020204030204" pitchFamily="49" charset="0"/>
            </a:endParaRPr>
          </a:p>
          <a:p>
            <a:r>
              <a:rPr lang="en-US" dirty="0"/>
              <a:t>Replace HTML Helpers</a:t>
            </a:r>
          </a:p>
          <a:p>
            <a:endParaRPr lang="en-US" dirty="0"/>
          </a:p>
          <a:p>
            <a:r>
              <a:rPr lang="en-US" dirty="0"/>
              <a:t>Built-in Tag Helpers can add to HTML tags</a:t>
            </a:r>
          </a:p>
          <a:p>
            <a:pPr marL="0" indent="0">
              <a:buNone/>
            </a:pPr>
            <a:endParaRPr lang="en-US" dirty="0"/>
          </a:p>
          <a:p>
            <a:r>
              <a:rPr lang="en-US" dirty="0"/>
              <a:t>Can create custom Tag Helpers</a:t>
            </a:r>
          </a:p>
        </p:txBody>
      </p:sp>
      <p:pic>
        <p:nvPicPr>
          <p:cNvPr id="5" name="Picture 4">
            <a:extLst>
              <a:ext uri="{FF2B5EF4-FFF2-40B4-BE49-F238E27FC236}">
                <a16:creationId xmlns:a16="http://schemas.microsoft.com/office/drawing/2014/main" id="{E9BAD855-0EA7-448D-9454-8BB236EEA81A}"/>
              </a:ext>
            </a:extLst>
          </p:cNvPr>
          <p:cNvPicPr>
            <a:picLocks noChangeAspect="1"/>
          </p:cNvPicPr>
          <p:nvPr/>
        </p:nvPicPr>
        <p:blipFill>
          <a:blip r:embed="rId2"/>
          <a:stretch>
            <a:fillRect/>
          </a:stretch>
        </p:blipFill>
        <p:spPr>
          <a:xfrm>
            <a:off x="1638546" y="4159914"/>
            <a:ext cx="7421130" cy="345900"/>
          </a:xfrm>
          <a:prstGeom prst="rect">
            <a:avLst/>
          </a:prstGeom>
        </p:spPr>
      </p:pic>
      <p:pic>
        <p:nvPicPr>
          <p:cNvPr id="6" name="Picture 5">
            <a:extLst>
              <a:ext uri="{FF2B5EF4-FFF2-40B4-BE49-F238E27FC236}">
                <a16:creationId xmlns:a16="http://schemas.microsoft.com/office/drawing/2014/main" id="{8C1F9997-8F14-4347-90C7-8F3D6E23267D}"/>
              </a:ext>
            </a:extLst>
          </p:cNvPr>
          <p:cNvPicPr>
            <a:picLocks noChangeAspect="1"/>
          </p:cNvPicPr>
          <p:nvPr/>
        </p:nvPicPr>
        <p:blipFill>
          <a:blip r:embed="rId3"/>
          <a:stretch>
            <a:fillRect/>
          </a:stretch>
        </p:blipFill>
        <p:spPr>
          <a:xfrm>
            <a:off x="1638546" y="3034867"/>
            <a:ext cx="7911855" cy="394133"/>
          </a:xfrm>
          <a:prstGeom prst="rect">
            <a:avLst/>
          </a:prstGeom>
        </p:spPr>
      </p:pic>
      <p:pic>
        <p:nvPicPr>
          <p:cNvPr id="7" name="Picture 6">
            <a:extLst>
              <a:ext uri="{FF2B5EF4-FFF2-40B4-BE49-F238E27FC236}">
                <a16:creationId xmlns:a16="http://schemas.microsoft.com/office/drawing/2014/main" id="{1616D17F-EEBD-43E0-ACE0-BE1B0981034B}"/>
              </a:ext>
            </a:extLst>
          </p:cNvPr>
          <p:cNvPicPr>
            <a:picLocks noChangeAspect="1"/>
          </p:cNvPicPr>
          <p:nvPr/>
        </p:nvPicPr>
        <p:blipFill>
          <a:blip r:embed="rId4"/>
          <a:stretch>
            <a:fillRect/>
          </a:stretch>
        </p:blipFill>
        <p:spPr>
          <a:xfrm>
            <a:off x="1638546" y="5375970"/>
            <a:ext cx="3939420" cy="345900"/>
          </a:xfrm>
          <a:prstGeom prst="rect">
            <a:avLst/>
          </a:prstGeom>
        </p:spPr>
      </p:pic>
    </p:spTree>
    <p:extLst>
      <p:ext uri="{BB962C8B-B14F-4D97-AF65-F5344CB8AC3E}">
        <p14:creationId xmlns:p14="http://schemas.microsoft.com/office/powerpoint/2010/main" val="350366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079D-C4F1-46F7-87BF-7DC4F4464C31}"/>
              </a:ext>
            </a:extLst>
          </p:cNvPr>
          <p:cNvSpPr>
            <a:spLocks noGrp="1"/>
          </p:cNvSpPr>
          <p:nvPr>
            <p:ph type="title"/>
          </p:nvPr>
        </p:nvSpPr>
        <p:spPr>
          <a:xfrm>
            <a:off x="1141413" y="618518"/>
            <a:ext cx="9905998" cy="646864"/>
          </a:xfrm>
        </p:spPr>
        <p:txBody>
          <a:bodyPr/>
          <a:lstStyle/>
          <a:p>
            <a:r>
              <a:rPr lang="en-US" dirty="0"/>
              <a:t>Create a Tag helper</a:t>
            </a:r>
          </a:p>
        </p:txBody>
      </p:sp>
      <p:sp>
        <p:nvSpPr>
          <p:cNvPr id="3" name="Content Placeholder 2">
            <a:extLst>
              <a:ext uri="{FF2B5EF4-FFF2-40B4-BE49-F238E27FC236}">
                <a16:creationId xmlns:a16="http://schemas.microsoft.com/office/drawing/2014/main" id="{AF1867A2-EF97-4384-B5BF-A2B7B5D82B8C}"/>
              </a:ext>
            </a:extLst>
          </p:cNvPr>
          <p:cNvSpPr>
            <a:spLocks noGrp="1"/>
          </p:cNvSpPr>
          <p:nvPr>
            <p:ph idx="1"/>
          </p:nvPr>
        </p:nvSpPr>
        <p:spPr>
          <a:xfrm>
            <a:off x="1141412" y="1265382"/>
            <a:ext cx="10326338" cy="4974100"/>
          </a:xfrm>
        </p:spPr>
        <p:txBody>
          <a:bodyPr>
            <a:normAutofit lnSpcReduction="10000"/>
          </a:bodyPr>
          <a:lstStyle/>
          <a:p>
            <a:r>
              <a:rPr lang="en-US" dirty="0"/>
              <a:t>Create a class that inherits from </a:t>
            </a:r>
            <a:r>
              <a:rPr lang="en-US" dirty="0" err="1"/>
              <a:t>TagHelper</a:t>
            </a:r>
            <a:r>
              <a:rPr lang="en-US" dirty="0"/>
              <a:t> class – naming convention is to use </a:t>
            </a:r>
            <a:r>
              <a:rPr lang="en-US" dirty="0" err="1"/>
              <a:t>TagHelper</a:t>
            </a:r>
            <a:r>
              <a:rPr lang="en-US" dirty="0"/>
              <a:t> suffix</a:t>
            </a:r>
          </a:p>
          <a:p>
            <a:r>
              <a:rPr lang="en-US" dirty="0"/>
              <a:t>Override Process method</a:t>
            </a:r>
          </a:p>
          <a:p>
            <a:pPr lvl="1"/>
            <a:r>
              <a:rPr lang="en-US" dirty="0" err="1">
                <a:latin typeface="Consolas" panose="020B0609020204030204" pitchFamily="49" charset="0"/>
                <a:cs typeface="Courier New" panose="02070309020205020404" pitchFamily="49" charset="0"/>
              </a:rPr>
              <a:t>SetAttribute</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SetContent</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SetHtmlContent</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TagBuilder</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etc</a:t>
            </a:r>
            <a:r>
              <a:rPr lang="en-US" dirty="0">
                <a:latin typeface="Consolas" panose="020B0609020204030204" pitchFamily="49" charset="0"/>
                <a:cs typeface="Courier New" panose="02070309020205020404" pitchFamily="49" charset="0"/>
              </a:rPr>
              <a:t>…</a:t>
            </a:r>
          </a:p>
          <a:p>
            <a:pPr lvl="2"/>
            <a:r>
              <a:rPr lang="en-US" dirty="0">
                <a:latin typeface="Consolas" panose="020B0609020204030204" pitchFamily="49" charset="0"/>
                <a:cs typeface="Courier New" panose="02070309020205020404" pitchFamily="49" charset="0"/>
              </a:rPr>
              <a:t>Utilities for creating the tag content in code</a:t>
            </a:r>
            <a:endParaRPr lang="en-US" dirty="0"/>
          </a:p>
          <a:p>
            <a:r>
              <a:rPr lang="en-US" dirty="0"/>
              <a:t>Place @</a:t>
            </a:r>
            <a:r>
              <a:rPr lang="en-US" dirty="0" err="1"/>
              <a:t>addTagHelper</a:t>
            </a:r>
            <a:r>
              <a:rPr lang="en-US" dirty="0"/>
              <a:t> directive to _</a:t>
            </a:r>
            <a:r>
              <a:rPr lang="en-US" dirty="0" err="1"/>
              <a:t>ViewImports.cshtml</a:t>
            </a:r>
            <a:r>
              <a:rPr lang="en-US" dirty="0"/>
              <a:t> file</a:t>
            </a:r>
          </a:p>
          <a:p>
            <a:pPr lvl="1"/>
            <a:r>
              <a:rPr lang="en-US" dirty="0"/>
              <a:t>Can use specific or wildcard syntax</a:t>
            </a:r>
          </a:p>
          <a:p>
            <a:pPr lvl="1"/>
            <a:endParaRPr lang="en-US" sz="1700" dirty="0">
              <a:latin typeface="Consolas" panose="020B0609020204030204" pitchFamily="49" charset="0"/>
              <a:cs typeface="Courier New" panose="02070309020205020404" pitchFamily="49" charset="0"/>
            </a:endParaRPr>
          </a:p>
          <a:p>
            <a:pPr lvl="1"/>
            <a:endParaRPr lang="en-US" sz="1700" dirty="0">
              <a:latin typeface="Consolas" panose="020B0609020204030204" pitchFamily="49" charset="0"/>
              <a:cs typeface="Courier New" panose="02070309020205020404" pitchFamily="49" charset="0"/>
            </a:endParaRPr>
          </a:p>
          <a:p>
            <a:r>
              <a:rPr lang="en-US" dirty="0">
                <a:cs typeface="Courier New" panose="02070309020205020404" pitchFamily="49" charset="0"/>
              </a:rPr>
              <a:t>Use the tag helper in your view</a:t>
            </a:r>
          </a:p>
          <a:p>
            <a:pPr lvl="1"/>
            <a:r>
              <a:rPr lang="en-US" dirty="0">
                <a:cs typeface="Courier New" panose="02070309020205020404" pitchFamily="49" charset="0"/>
              </a:rPr>
              <a:t>Note the automatic change from Camel Case to Snake Case (</a:t>
            </a:r>
            <a:r>
              <a:rPr lang="en-US" dirty="0" err="1">
                <a:cs typeface="Courier New" panose="02070309020205020404" pitchFamily="49" charset="0"/>
              </a:rPr>
              <a:t>FilmDetail</a:t>
            </a:r>
            <a:r>
              <a:rPr lang="en-US" dirty="0">
                <a:cs typeface="Courier New" panose="02070309020205020404" pitchFamily="49" charset="0"/>
              </a:rPr>
              <a:t> =&gt; film-detail)</a:t>
            </a:r>
          </a:p>
          <a:p>
            <a:pPr marL="0" indent="0">
              <a:buNone/>
            </a:pPr>
            <a:endParaRPr lang="en-US" sz="2100" dirty="0">
              <a:latin typeface="Consolas" panose="020B0609020204030204" pitchFamily="49" charset="0"/>
              <a:cs typeface="Courier New" panose="02070309020205020404" pitchFamily="49" charset="0"/>
            </a:endParaRPr>
          </a:p>
          <a:p>
            <a:endParaRPr lang="en-US" dirty="0">
              <a:latin typeface="Consolas" panose="020B06090202040302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1D5811E5-A774-492D-8E31-657FC36548F2}"/>
              </a:ext>
            </a:extLst>
          </p:cNvPr>
          <p:cNvPicPr>
            <a:picLocks noChangeAspect="1"/>
          </p:cNvPicPr>
          <p:nvPr/>
        </p:nvPicPr>
        <p:blipFill>
          <a:blip r:embed="rId2"/>
          <a:stretch>
            <a:fillRect/>
          </a:stretch>
        </p:blipFill>
        <p:spPr>
          <a:xfrm>
            <a:off x="1721716" y="4819239"/>
            <a:ext cx="4859204" cy="347086"/>
          </a:xfrm>
          <a:prstGeom prst="rect">
            <a:avLst/>
          </a:prstGeom>
        </p:spPr>
      </p:pic>
      <p:pic>
        <p:nvPicPr>
          <p:cNvPr id="7" name="Picture 6">
            <a:extLst>
              <a:ext uri="{FF2B5EF4-FFF2-40B4-BE49-F238E27FC236}">
                <a16:creationId xmlns:a16="http://schemas.microsoft.com/office/drawing/2014/main" id="{FB9DF9F9-0A3F-4CF1-B6F6-1F846C062735}"/>
              </a:ext>
            </a:extLst>
          </p:cNvPr>
          <p:cNvPicPr>
            <a:picLocks noChangeAspect="1"/>
          </p:cNvPicPr>
          <p:nvPr/>
        </p:nvPicPr>
        <p:blipFill>
          <a:blip r:embed="rId3"/>
          <a:stretch>
            <a:fillRect/>
          </a:stretch>
        </p:blipFill>
        <p:spPr>
          <a:xfrm>
            <a:off x="1721716" y="4426332"/>
            <a:ext cx="10308454" cy="347086"/>
          </a:xfrm>
          <a:prstGeom prst="rect">
            <a:avLst/>
          </a:prstGeom>
        </p:spPr>
      </p:pic>
      <p:pic>
        <p:nvPicPr>
          <p:cNvPr id="8" name="Picture 7">
            <a:extLst>
              <a:ext uri="{FF2B5EF4-FFF2-40B4-BE49-F238E27FC236}">
                <a16:creationId xmlns:a16="http://schemas.microsoft.com/office/drawing/2014/main" id="{9BBC5D53-014C-4B10-8FA8-967B5ECB3BB4}"/>
              </a:ext>
            </a:extLst>
          </p:cNvPr>
          <p:cNvPicPr>
            <a:picLocks noChangeAspect="1"/>
          </p:cNvPicPr>
          <p:nvPr/>
        </p:nvPicPr>
        <p:blipFill>
          <a:blip r:embed="rId4"/>
          <a:stretch>
            <a:fillRect/>
          </a:stretch>
        </p:blipFill>
        <p:spPr>
          <a:xfrm>
            <a:off x="1721716" y="6065939"/>
            <a:ext cx="5401510" cy="347085"/>
          </a:xfrm>
          <a:prstGeom prst="rect">
            <a:avLst/>
          </a:prstGeom>
        </p:spPr>
      </p:pic>
    </p:spTree>
    <p:extLst>
      <p:ext uri="{BB962C8B-B14F-4D97-AF65-F5344CB8AC3E}">
        <p14:creationId xmlns:p14="http://schemas.microsoft.com/office/powerpoint/2010/main" val="196382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AC8B-51C0-4417-B75C-831C0EB0E567}"/>
              </a:ext>
            </a:extLst>
          </p:cNvPr>
          <p:cNvSpPr>
            <a:spLocks noGrp="1"/>
          </p:cNvSpPr>
          <p:nvPr>
            <p:ph type="title"/>
          </p:nvPr>
        </p:nvSpPr>
        <p:spPr>
          <a:xfrm>
            <a:off x="1141413" y="618518"/>
            <a:ext cx="9905998" cy="674573"/>
          </a:xfrm>
        </p:spPr>
        <p:txBody>
          <a:bodyPr/>
          <a:lstStyle/>
          <a:p>
            <a:r>
              <a:rPr lang="en-US" dirty="0"/>
              <a:t>view components</a:t>
            </a:r>
          </a:p>
        </p:txBody>
      </p:sp>
      <p:sp>
        <p:nvSpPr>
          <p:cNvPr id="3" name="Content Placeholder 2">
            <a:extLst>
              <a:ext uri="{FF2B5EF4-FFF2-40B4-BE49-F238E27FC236}">
                <a16:creationId xmlns:a16="http://schemas.microsoft.com/office/drawing/2014/main" id="{ED7AFD30-E3C9-442F-97D3-20641D22AF49}"/>
              </a:ext>
            </a:extLst>
          </p:cNvPr>
          <p:cNvSpPr>
            <a:spLocks noGrp="1"/>
          </p:cNvSpPr>
          <p:nvPr>
            <p:ph idx="1"/>
          </p:nvPr>
        </p:nvSpPr>
        <p:spPr>
          <a:xfrm>
            <a:off x="1141412" y="1293091"/>
            <a:ext cx="9905999" cy="4498110"/>
          </a:xfrm>
        </p:spPr>
        <p:txBody>
          <a:bodyPr>
            <a:normAutofit/>
          </a:bodyPr>
          <a:lstStyle/>
          <a:p>
            <a:r>
              <a:rPr lang="en-US" dirty="0"/>
              <a:t>A </a:t>
            </a:r>
            <a:r>
              <a:rPr lang="en-US" dirty="0" err="1"/>
              <a:t>ViewComponent</a:t>
            </a:r>
            <a:r>
              <a:rPr lang="en-US" dirty="0"/>
              <a:t> is a feature that will return a portion of a view</a:t>
            </a:r>
          </a:p>
          <a:p>
            <a:r>
              <a:rPr lang="en-US" dirty="0"/>
              <a:t>Similar to a Partial View but more useful and less of a headache</a:t>
            </a:r>
          </a:p>
          <a:p>
            <a:r>
              <a:rPr lang="en-US" dirty="0"/>
              <a:t>Allows reusability from either within or outside the web application</a:t>
            </a:r>
          </a:p>
          <a:p>
            <a:r>
              <a:rPr lang="en-US" dirty="0" err="1"/>
              <a:t>HttpContext</a:t>
            </a:r>
            <a:r>
              <a:rPr lang="en-US" dirty="0"/>
              <a:t> is accessible</a:t>
            </a:r>
          </a:p>
          <a:p>
            <a:r>
              <a:rPr lang="en-US" dirty="0"/>
              <a:t>Facilitates separation of concerns, dependency injection, and is more easily testable through automation</a:t>
            </a:r>
          </a:p>
          <a:p>
            <a:r>
              <a:rPr lang="en-US" dirty="0"/>
              <a:t>Is easily invoked</a:t>
            </a:r>
          </a:p>
        </p:txBody>
      </p:sp>
    </p:spTree>
    <p:extLst>
      <p:ext uri="{BB962C8B-B14F-4D97-AF65-F5344CB8AC3E}">
        <p14:creationId xmlns:p14="http://schemas.microsoft.com/office/powerpoint/2010/main" val="31056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9C40-9A32-426D-8800-CD97FB2138DF}"/>
              </a:ext>
            </a:extLst>
          </p:cNvPr>
          <p:cNvSpPr>
            <a:spLocks noGrp="1"/>
          </p:cNvSpPr>
          <p:nvPr>
            <p:ph type="title"/>
          </p:nvPr>
        </p:nvSpPr>
        <p:spPr>
          <a:xfrm>
            <a:off x="1141413" y="618518"/>
            <a:ext cx="9905998" cy="591157"/>
          </a:xfrm>
        </p:spPr>
        <p:txBody>
          <a:bodyPr/>
          <a:lstStyle/>
          <a:p>
            <a:r>
              <a:rPr lang="en-US" dirty="0"/>
              <a:t>Create a view component</a:t>
            </a:r>
          </a:p>
        </p:txBody>
      </p:sp>
      <p:sp>
        <p:nvSpPr>
          <p:cNvPr id="3" name="Content Placeholder 2">
            <a:extLst>
              <a:ext uri="{FF2B5EF4-FFF2-40B4-BE49-F238E27FC236}">
                <a16:creationId xmlns:a16="http://schemas.microsoft.com/office/drawing/2014/main" id="{2530E4DC-E87E-4CAF-A792-780CF21E894E}"/>
              </a:ext>
            </a:extLst>
          </p:cNvPr>
          <p:cNvSpPr>
            <a:spLocks noGrp="1"/>
          </p:cNvSpPr>
          <p:nvPr>
            <p:ph idx="1"/>
          </p:nvPr>
        </p:nvSpPr>
        <p:spPr>
          <a:xfrm>
            <a:off x="1143000" y="1430337"/>
            <a:ext cx="9905999" cy="3541714"/>
          </a:xfrm>
        </p:spPr>
        <p:txBody>
          <a:bodyPr>
            <a:normAutofit fontScale="92500" lnSpcReduction="20000"/>
          </a:bodyPr>
          <a:lstStyle/>
          <a:p>
            <a:r>
              <a:rPr lang="en-US" dirty="0"/>
              <a:t>Create </a:t>
            </a:r>
            <a:r>
              <a:rPr lang="en-US" dirty="0" err="1"/>
              <a:t>ViewComponent</a:t>
            </a:r>
            <a:r>
              <a:rPr lang="en-US" dirty="0"/>
              <a:t> by extending the </a:t>
            </a:r>
            <a:r>
              <a:rPr lang="en-US" dirty="0" err="1"/>
              <a:t>ViewComponent</a:t>
            </a:r>
            <a:r>
              <a:rPr lang="en-US" dirty="0"/>
              <a:t> class</a:t>
            </a:r>
          </a:p>
          <a:p>
            <a:pPr lvl="1"/>
            <a:r>
              <a:rPr lang="en-US" dirty="0"/>
              <a:t>Can be done by decorating the class as well [</a:t>
            </a:r>
            <a:r>
              <a:rPr lang="en-US" dirty="0" err="1"/>
              <a:t>ViewComponent</a:t>
            </a:r>
            <a:r>
              <a:rPr lang="en-US" dirty="0"/>
              <a:t>]</a:t>
            </a:r>
          </a:p>
          <a:p>
            <a:r>
              <a:rPr lang="en-US" dirty="0"/>
              <a:t>Override the Invoke method, adding your own parameters as needed</a:t>
            </a:r>
          </a:p>
          <a:p>
            <a:r>
              <a:rPr lang="en-US" dirty="0"/>
              <a:t>Create the Razor View</a:t>
            </a:r>
          </a:p>
          <a:p>
            <a:pPr lvl="1"/>
            <a:r>
              <a:rPr lang="en-US" dirty="0"/>
              <a:t>Path is important, Microsoft looks for your view in the following path: Views/Shared/Components/&lt;</a:t>
            </a:r>
            <a:r>
              <a:rPr lang="en-US" dirty="0" err="1"/>
              <a:t>view_component_name</a:t>
            </a:r>
            <a:r>
              <a:rPr lang="en-US" dirty="0"/>
              <a:t>&gt;/&lt;</a:t>
            </a:r>
            <a:r>
              <a:rPr lang="en-US" dirty="0" err="1"/>
              <a:t>view_name</a:t>
            </a:r>
            <a:r>
              <a:rPr lang="en-US" dirty="0"/>
              <a:t>&gt;</a:t>
            </a:r>
          </a:p>
          <a:p>
            <a:pPr lvl="1"/>
            <a:r>
              <a:rPr lang="en-US" dirty="0"/>
              <a:t>Any name is fine, </a:t>
            </a:r>
            <a:r>
              <a:rPr lang="en-US" dirty="0" err="1"/>
              <a:t>Default.cshtml</a:t>
            </a:r>
            <a:r>
              <a:rPr lang="en-US" dirty="0"/>
              <a:t> is convention</a:t>
            </a:r>
          </a:p>
          <a:p>
            <a:r>
              <a:rPr lang="en-US" dirty="0"/>
              <a:t>To invoke the method on the page, use the tag helper syntax, prefacing it with </a:t>
            </a:r>
            <a:r>
              <a:rPr lang="en-US" dirty="0" err="1"/>
              <a:t>vc</a:t>
            </a:r>
            <a:r>
              <a:rPr lang="en-US" dirty="0"/>
              <a:t>:</a:t>
            </a:r>
          </a:p>
          <a:p>
            <a:pPr lvl="1"/>
            <a:r>
              <a:rPr lang="en-US" dirty="0"/>
              <a:t>&lt;</a:t>
            </a:r>
            <a:r>
              <a:rPr lang="en-US" dirty="0" err="1"/>
              <a:t>vc:souped-up-grid</a:t>
            </a:r>
            <a:r>
              <a:rPr lang="en-US" dirty="0"/>
              <a:t> …&gt;&lt;/</a:t>
            </a:r>
            <a:r>
              <a:rPr lang="en-US" dirty="0" err="1"/>
              <a:t>vc:souped-up-grid</a:t>
            </a:r>
            <a:r>
              <a:rPr lang="en-US" dirty="0"/>
              <a:t>&gt;</a:t>
            </a:r>
          </a:p>
        </p:txBody>
      </p:sp>
    </p:spTree>
    <p:extLst>
      <p:ext uri="{BB962C8B-B14F-4D97-AF65-F5344CB8AC3E}">
        <p14:creationId xmlns:p14="http://schemas.microsoft.com/office/powerpoint/2010/main" val="93900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5297CB-A57B-4B69-BACE-B99F2BD3BE87}"/>
              </a:ext>
            </a:extLst>
          </p:cNvPr>
          <p:cNvSpPr>
            <a:spLocks noGrp="1"/>
          </p:cNvSpPr>
          <p:nvPr>
            <p:ph type="title"/>
          </p:nvPr>
        </p:nvSpPr>
        <p:spPr>
          <a:xfrm>
            <a:off x="1141413" y="618518"/>
            <a:ext cx="9905998" cy="659866"/>
          </a:xfrm>
        </p:spPr>
        <p:txBody>
          <a:bodyPr/>
          <a:lstStyle/>
          <a:p>
            <a:r>
              <a:rPr lang="en-US" dirty="0"/>
              <a:t>Create the class library (.NET Core)</a:t>
            </a:r>
          </a:p>
        </p:txBody>
      </p:sp>
      <p:sp>
        <p:nvSpPr>
          <p:cNvPr id="7" name="Text Placeholder 6">
            <a:extLst>
              <a:ext uri="{FF2B5EF4-FFF2-40B4-BE49-F238E27FC236}">
                <a16:creationId xmlns:a16="http://schemas.microsoft.com/office/drawing/2014/main" id="{F57F183A-0DE0-4995-A821-8CCFC59BDF20}"/>
              </a:ext>
            </a:extLst>
          </p:cNvPr>
          <p:cNvSpPr>
            <a:spLocks noGrp="1"/>
          </p:cNvSpPr>
          <p:nvPr>
            <p:ph idx="1"/>
          </p:nvPr>
        </p:nvSpPr>
        <p:spPr>
          <a:xfrm>
            <a:off x="1141412" y="1278384"/>
            <a:ext cx="9905999" cy="5104661"/>
          </a:xfrm>
        </p:spPr>
        <p:txBody>
          <a:bodyPr>
            <a:normAutofit/>
          </a:bodyPr>
          <a:lstStyle/>
          <a:p>
            <a:r>
              <a:rPr lang="en-US" dirty="0"/>
              <a:t>Install </a:t>
            </a:r>
            <a:r>
              <a:rPr lang="en-US" dirty="0" err="1"/>
              <a:t>Nuget</a:t>
            </a:r>
            <a:r>
              <a:rPr lang="en-US" dirty="0"/>
              <a:t> Package</a:t>
            </a:r>
          </a:p>
          <a:p>
            <a:pPr lvl="1"/>
            <a:r>
              <a:rPr lang="en-US" dirty="0" err="1"/>
              <a:t>Microsoft.AspNetCore.Mvc</a:t>
            </a:r>
            <a:endParaRPr lang="en-US" dirty="0"/>
          </a:p>
          <a:p>
            <a:r>
              <a:rPr lang="en-US" dirty="0"/>
              <a:t>When Implementing as an External Library</a:t>
            </a:r>
          </a:p>
          <a:p>
            <a:pPr lvl="1"/>
            <a:r>
              <a:rPr lang="en-US" dirty="0"/>
              <a:t>Set the Build Action on the View– Embedded Resource</a:t>
            </a:r>
          </a:p>
          <a:p>
            <a:pPr lvl="1"/>
            <a:r>
              <a:rPr lang="en-US" dirty="0"/>
              <a:t>Build/deploy as </a:t>
            </a:r>
            <a:r>
              <a:rPr lang="en-US" dirty="0" err="1"/>
              <a:t>Nuget</a:t>
            </a:r>
            <a:r>
              <a:rPr lang="en-US" dirty="0"/>
              <a:t> Package</a:t>
            </a:r>
          </a:p>
          <a:p>
            <a:endParaRPr lang="en-US" dirty="0"/>
          </a:p>
        </p:txBody>
      </p:sp>
    </p:spTree>
    <p:extLst>
      <p:ext uri="{BB962C8B-B14F-4D97-AF65-F5344CB8AC3E}">
        <p14:creationId xmlns:p14="http://schemas.microsoft.com/office/powerpoint/2010/main" val="166121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DEE0-B34F-41CA-8BE4-EB2510AEB5F6}"/>
              </a:ext>
            </a:extLst>
          </p:cNvPr>
          <p:cNvSpPr>
            <a:spLocks noGrp="1"/>
          </p:cNvSpPr>
          <p:nvPr>
            <p:ph type="title"/>
          </p:nvPr>
        </p:nvSpPr>
        <p:spPr>
          <a:xfrm>
            <a:off x="1141413" y="618518"/>
            <a:ext cx="9905998" cy="739227"/>
          </a:xfrm>
        </p:spPr>
        <p:txBody>
          <a:bodyPr/>
          <a:lstStyle/>
          <a:p>
            <a:r>
              <a:rPr lang="en-US" dirty="0"/>
              <a:t>Using from </a:t>
            </a:r>
            <a:r>
              <a:rPr lang="en-US" dirty="0" err="1"/>
              <a:t>nuget</a:t>
            </a:r>
            <a:r>
              <a:rPr lang="en-US" dirty="0"/>
              <a:t> package</a:t>
            </a:r>
          </a:p>
        </p:txBody>
      </p:sp>
      <p:sp>
        <p:nvSpPr>
          <p:cNvPr id="3" name="Content Placeholder 2">
            <a:extLst>
              <a:ext uri="{FF2B5EF4-FFF2-40B4-BE49-F238E27FC236}">
                <a16:creationId xmlns:a16="http://schemas.microsoft.com/office/drawing/2014/main" id="{453703F1-2B7B-4ED4-B7A1-92EF6B1E248F}"/>
              </a:ext>
            </a:extLst>
          </p:cNvPr>
          <p:cNvSpPr>
            <a:spLocks noGrp="1"/>
          </p:cNvSpPr>
          <p:nvPr>
            <p:ph idx="1"/>
          </p:nvPr>
        </p:nvSpPr>
        <p:spPr>
          <a:xfrm>
            <a:off x="1141412" y="1357745"/>
            <a:ext cx="9905999" cy="4433456"/>
          </a:xfrm>
        </p:spPr>
        <p:txBody>
          <a:bodyPr>
            <a:normAutofit fontScale="92500" lnSpcReduction="10000"/>
          </a:bodyPr>
          <a:lstStyle/>
          <a:p>
            <a:r>
              <a:rPr lang="en-US" dirty="0" err="1"/>
              <a:t>Nuget</a:t>
            </a:r>
            <a:r>
              <a:rPr lang="en-US" dirty="0"/>
              <a:t> Packages</a:t>
            </a:r>
          </a:p>
          <a:p>
            <a:pPr lvl="1"/>
            <a:r>
              <a:rPr lang="en-US" dirty="0"/>
              <a:t>Include </a:t>
            </a:r>
            <a:r>
              <a:rPr lang="en-US" dirty="0" err="1"/>
              <a:t>Nuget</a:t>
            </a:r>
            <a:r>
              <a:rPr lang="en-US" dirty="0"/>
              <a:t> package of your view component class library</a:t>
            </a:r>
          </a:p>
          <a:p>
            <a:pPr lvl="1"/>
            <a:r>
              <a:rPr lang="en-US" dirty="0" err="1"/>
              <a:t>Microsoft.Extensions.FileProviders.Embedded</a:t>
            </a:r>
            <a:endParaRPr lang="en-US" dirty="0"/>
          </a:p>
          <a:p>
            <a:r>
              <a:rPr lang="en-US" dirty="0"/>
              <a:t>Add embedded file provider to </a:t>
            </a:r>
            <a:r>
              <a:rPr lang="en-US" dirty="0" err="1"/>
              <a:t>Startup.cs</a:t>
            </a:r>
            <a:r>
              <a:rPr lang="en-US" dirty="0"/>
              <a:t>, Configure function</a:t>
            </a:r>
          </a:p>
          <a:p>
            <a:r>
              <a:rPr lang="en-US" dirty="0"/>
              <a:t>Add tag helper to _</a:t>
            </a:r>
            <a:r>
              <a:rPr lang="en-US" dirty="0" err="1"/>
              <a:t>ViewImports.cshtml</a:t>
            </a:r>
            <a:endParaRPr lang="en-US" dirty="0"/>
          </a:p>
          <a:p>
            <a:r>
              <a:rPr lang="en-US" dirty="0"/>
              <a:t>Consume View Component with Tag Helper</a:t>
            </a:r>
          </a:p>
          <a:p>
            <a:pPr lvl="1"/>
            <a:r>
              <a:rPr lang="en-US" dirty="0"/>
              <a:t>Can use Invoke syntax but that’s cumbersome</a:t>
            </a:r>
          </a:p>
          <a:p>
            <a:r>
              <a:rPr lang="en-US" dirty="0"/>
              <a:t>***Note: If you create your own Razor View page that matches the one in the external class library, it will use the one in your web application – I would not recommend this technique as the point is to have a consistent, </a:t>
            </a:r>
            <a:r>
              <a:rPr lang="en-US"/>
              <a:t>reusable component</a:t>
            </a:r>
            <a:endParaRPr lang="en-US" dirty="0"/>
          </a:p>
          <a:p>
            <a:endParaRPr lang="en-US" dirty="0"/>
          </a:p>
        </p:txBody>
      </p:sp>
    </p:spTree>
    <p:extLst>
      <p:ext uri="{BB962C8B-B14F-4D97-AF65-F5344CB8AC3E}">
        <p14:creationId xmlns:p14="http://schemas.microsoft.com/office/powerpoint/2010/main" val="3770532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577</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Courier New</vt:lpstr>
      <vt:lpstr>Trebuchet MS</vt:lpstr>
      <vt:lpstr>Tw Cen MT</vt:lpstr>
      <vt:lpstr>Circuit</vt:lpstr>
      <vt:lpstr>Tag Helpers and View Components in C# core</vt:lpstr>
      <vt:lpstr>Session outline</vt:lpstr>
      <vt:lpstr>Setup</vt:lpstr>
      <vt:lpstr>Tag Helpers</vt:lpstr>
      <vt:lpstr>Create a Tag helper</vt:lpstr>
      <vt:lpstr>view components</vt:lpstr>
      <vt:lpstr>Create a view component</vt:lpstr>
      <vt:lpstr>Create the class library (.NET Core)</vt:lpstr>
      <vt:lpstr>Using from nuget package</vt:lpstr>
      <vt:lpstr>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 Components in C# core</dc:title>
  <dc:creator>Anna Bateman</dc:creator>
  <cp:lastModifiedBy>Anna Bateman</cp:lastModifiedBy>
  <cp:revision>80</cp:revision>
  <dcterms:created xsi:type="dcterms:W3CDTF">2018-03-23T23:36:56Z</dcterms:created>
  <dcterms:modified xsi:type="dcterms:W3CDTF">2018-11-17T17:09:59Z</dcterms:modified>
</cp:coreProperties>
</file>