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57"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_\Documents\Cape%20Verde\cvao_hono_sep24\raw_data\mfc_pre_campaig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_\Documents\Cape%20Verde\cvao_hono_sep24\raw_data\mfc_pre_campaign.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0"/>
            <c:dispEq val="1"/>
            <c:trendlineLbl>
              <c:layout>
                <c:manualLayout>
                  <c:x val="-8.1494954404502912E-2"/>
                  <c:y val="0.2206446428330249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mfc_pre_campaign!$A$2:$A$9</c:f>
              <c:numCache>
                <c:formatCode>General</c:formatCode>
                <c:ptCount val="8"/>
                <c:pt idx="0">
                  <c:v>0</c:v>
                </c:pt>
                <c:pt idx="1">
                  <c:v>500</c:v>
                </c:pt>
                <c:pt idx="2">
                  <c:v>750</c:v>
                </c:pt>
                <c:pt idx="3">
                  <c:v>1000</c:v>
                </c:pt>
                <c:pt idx="4">
                  <c:v>1250</c:v>
                </c:pt>
                <c:pt idx="5">
                  <c:v>1500</c:v>
                </c:pt>
                <c:pt idx="6">
                  <c:v>1750</c:v>
                </c:pt>
                <c:pt idx="7">
                  <c:v>2000</c:v>
                </c:pt>
              </c:numCache>
            </c:numRef>
          </c:xVal>
          <c:yVal>
            <c:numRef>
              <c:f>mfc_pre_campaign!$B$2:$B$9</c:f>
              <c:numCache>
                <c:formatCode>General</c:formatCode>
                <c:ptCount val="8"/>
                <c:pt idx="0">
                  <c:v>0</c:v>
                </c:pt>
                <c:pt idx="1">
                  <c:v>442</c:v>
                </c:pt>
                <c:pt idx="2">
                  <c:v>658</c:v>
                </c:pt>
                <c:pt idx="3">
                  <c:v>871</c:v>
                </c:pt>
                <c:pt idx="4">
                  <c:v>1084</c:v>
                </c:pt>
                <c:pt idx="5">
                  <c:v>1295</c:v>
                </c:pt>
                <c:pt idx="6">
                  <c:v>1503</c:v>
                </c:pt>
                <c:pt idx="7">
                  <c:v>1712</c:v>
                </c:pt>
              </c:numCache>
            </c:numRef>
          </c:yVal>
          <c:smooth val="0"/>
          <c:extLst>
            <c:ext xmlns:c16="http://schemas.microsoft.com/office/drawing/2014/chart" uri="{C3380CC4-5D6E-409C-BE32-E72D297353CC}">
              <c16:uniqueId val="{00000001-4000-4CD5-BEB7-051EE6BE6C55}"/>
            </c:ext>
          </c:extLst>
        </c:ser>
        <c:dLbls>
          <c:showLegendKey val="0"/>
          <c:showVal val="0"/>
          <c:showCatName val="0"/>
          <c:showSerName val="0"/>
          <c:showPercent val="0"/>
          <c:showBubbleSize val="0"/>
        </c:dLbls>
        <c:axId val="1278683631"/>
        <c:axId val="1278666831"/>
      </c:scatterChart>
      <c:valAx>
        <c:axId val="1278683631"/>
        <c:scaling>
          <c:orientation val="minMax"/>
          <c:max val="2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Setpoint / mL min</a:t>
                </a:r>
                <a:r>
                  <a:rPr lang="en-GB" baseline="30000" dirty="0"/>
                  <a:t>-1</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666831"/>
        <c:crosses val="autoZero"/>
        <c:crossBetween val="midCat"/>
        <c:majorUnit val="250"/>
      </c:valAx>
      <c:valAx>
        <c:axId val="1278666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Measured / mL min</a:t>
                </a:r>
                <a:r>
                  <a:rPr lang="en-GB" baseline="30000" dirty="0"/>
                  <a:t>-1</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683631"/>
        <c:crosses val="autoZero"/>
        <c:crossBetween val="midCat"/>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mfc_during_campaign!$B$1</c:f>
              <c:strCache>
                <c:ptCount val="1"/>
                <c:pt idx="0">
                  <c:v>measured</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0"/>
            <c:dispEq val="1"/>
            <c:trendlineLbl>
              <c:layout>
                <c:manualLayout>
                  <c:x val="4.7783464566929133E-2"/>
                  <c:y val="0.1833464566929133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mfc_during_campaign!$A$2:$A$6</c:f>
              <c:numCache>
                <c:formatCode>General</c:formatCode>
                <c:ptCount val="5"/>
                <c:pt idx="0">
                  <c:v>0</c:v>
                </c:pt>
                <c:pt idx="1">
                  <c:v>500</c:v>
                </c:pt>
                <c:pt idx="2">
                  <c:v>750</c:v>
                </c:pt>
                <c:pt idx="3">
                  <c:v>1000</c:v>
                </c:pt>
                <c:pt idx="4">
                  <c:v>1250</c:v>
                </c:pt>
              </c:numCache>
            </c:numRef>
          </c:xVal>
          <c:yVal>
            <c:numRef>
              <c:f>mfc_during_campaign!$B$2:$B$6</c:f>
              <c:numCache>
                <c:formatCode>General</c:formatCode>
                <c:ptCount val="5"/>
                <c:pt idx="0">
                  <c:v>0</c:v>
                </c:pt>
                <c:pt idx="1">
                  <c:v>630</c:v>
                </c:pt>
                <c:pt idx="2">
                  <c:v>920</c:v>
                </c:pt>
                <c:pt idx="3">
                  <c:v>1180</c:v>
                </c:pt>
                <c:pt idx="4">
                  <c:v>1420</c:v>
                </c:pt>
              </c:numCache>
            </c:numRef>
          </c:yVal>
          <c:smooth val="0"/>
          <c:extLst>
            <c:ext xmlns:c16="http://schemas.microsoft.com/office/drawing/2014/chart" uri="{C3380CC4-5D6E-409C-BE32-E72D297353CC}">
              <c16:uniqueId val="{00000001-E2BC-4F72-9887-95B4EA53A9FE}"/>
            </c:ext>
          </c:extLst>
        </c:ser>
        <c:dLbls>
          <c:showLegendKey val="0"/>
          <c:showVal val="0"/>
          <c:showCatName val="0"/>
          <c:showSerName val="0"/>
          <c:showPercent val="0"/>
          <c:showBubbleSize val="0"/>
        </c:dLbls>
        <c:axId val="1280340607"/>
        <c:axId val="1280324767"/>
      </c:scatterChart>
      <c:valAx>
        <c:axId val="12803406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Setpoint / mL min</a:t>
                </a:r>
                <a:r>
                  <a:rPr lang="en-GB" baseline="30000"/>
                  <a:t>-1</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0324767"/>
        <c:crosses val="autoZero"/>
        <c:crossBetween val="midCat"/>
      </c:valAx>
      <c:valAx>
        <c:axId val="1280324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Measured /</a:t>
                </a:r>
                <a:r>
                  <a:rPr lang="en-GB" baseline="0"/>
                  <a:t> mL min</a:t>
                </a:r>
                <a:r>
                  <a:rPr lang="en-GB" baseline="30000"/>
                  <a:t>-1</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0340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AC10-A3B1-371F-3748-CD962883A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B26780-BA53-C9E4-D531-6B8F66B75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3C28BC-9C1A-A1C2-F41E-35D14C4B1126}"/>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DCA38EFA-8334-28DA-D06E-2B24BBD753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CF334B-7CE7-2AFF-EF37-6A34E80C2489}"/>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336060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A189-A089-6252-3087-7AC71EA62F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6E0101-B7DB-4A95-45AD-3302D6B95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725756-F695-CDF6-9FEB-F99278B68B34}"/>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1DCC4B62-5D72-E17B-5A23-3FACDEB70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D3AF0-ED4E-FA2B-9FCC-C48C7BF26A23}"/>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330835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E539A-8EC5-AF03-409B-C86D05B10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6132FB-6CD3-963E-E058-49EC659C7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48BD35-FAC0-8CEC-DE42-70262CB74F89}"/>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A3C32656-0D4A-267B-AF48-B6AA745D26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A63C03-B4A2-1B93-C703-3B41181818FF}"/>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275254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586C-D6CE-567A-D35E-EB75162102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CF94A9-DD24-6863-A991-4F350D28C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656DEB-BFB8-EFB2-DE5D-EC8281BB2B35}"/>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63B21287-32C0-2E56-12C1-FF79634ED2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448916-D973-1310-D4C0-161B98F95112}"/>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69889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B00E-706C-0F6C-0EBC-BC737C7B9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2421B98-29C1-3079-E628-98F8DA6C28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345E7-3F52-9A59-F300-A14D87064C5C}"/>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F64EF64D-528E-8B88-FF49-1DCD17DAA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B2753-D896-34F7-156A-79330BB99D48}"/>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98433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94F5-1B39-8454-2424-BF9E70B95C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24EE56-8D06-A384-E3E2-82A45F3B0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DF8B59-F700-6E12-FAAA-A6AC05373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B17C22-2B4C-CEEA-19D5-30AF97E01AA9}"/>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6" name="Footer Placeholder 5">
            <a:extLst>
              <a:ext uri="{FF2B5EF4-FFF2-40B4-BE49-F238E27FC236}">
                <a16:creationId xmlns:a16="http://schemas.microsoft.com/office/drawing/2014/main" id="{54373BEE-A3AD-BA43-553D-E7FABFCAD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CF356D-3070-6C9A-6451-2D5A354B79FB}"/>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4595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8DDF-BE78-482A-A9A1-B4C49730AB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DB1B1B-283A-FAF9-5A74-1C5CDBC47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C543C-4653-E874-798B-E7F8935D5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779AB1-2463-A17A-3396-8058019E2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B93B2-3249-9541-40DF-11DB2F6B32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8AC583-D723-0521-1A6C-827928484493}"/>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8" name="Footer Placeholder 7">
            <a:extLst>
              <a:ext uri="{FF2B5EF4-FFF2-40B4-BE49-F238E27FC236}">
                <a16:creationId xmlns:a16="http://schemas.microsoft.com/office/drawing/2014/main" id="{A4E24575-6544-E547-F74C-B58BD62E2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1F533E-194D-BF6F-9E44-8E4506E3E177}"/>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25277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8444-1DC9-9AAE-40D6-680D0DFBDB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FE7E65-5B4A-21F3-2CDE-7988238E5BFA}"/>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4" name="Footer Placeholder 3">
            <a:extLst>
              <a:ext uri="{FF2B5EF4-FFF2-40B4-BE49-F238E27FC236}">
                <a16:creationId xmlns:a16="http://schemas.microsoft.com/office/drawing/2014/main" id="{B20BF862-A506-D27E-8910-7AC61EC8CF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B9BB61-41C6-ED55-ADFE-0A65AFC3B6BD}"/>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220876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CF5D5-60DF-793D-8AC6-4F19384997B0}"/>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3" name="Footer Placeholder 2">
            <a:extLst>
              <a:ext uri="{FF2B5EF4-FFF2-40B4-BE49-F238E27FC236}">
                <a16:creationId xmlns:a16="http://schemas.microsoft.com/office/drawing/2014/main" id="{50499129-1FD3-227E-833B-810ADA6E9E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AF9154-CB59-E2C3-3CE2-0E284C36FB6B}"/>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33404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A0AA-4481-FFDB-0DC0-A8E3F9663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E91F26-A07E-6357-29D2-FB361C50B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75DDEFB-308A-6C8F-F61A-9874D0373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96A11-E7BB-CBE8-1F0D-252379213925}"/>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6" name="Footer Placeholder 5">
            <a:extLst>
              <a:ext uri="{FF2B5EF4-FFF2-40B4-BE49-F238E27FC236}">
                <a16:creationId xmlns:a16="http://schemas.microsoft.com/office/drawing/2014/main" id="{BE02FFA1-43DC-855A-73E2-DD8F1BB43E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B35ABB-986E-5690-CC78-B972AA9FB748}"/>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39344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E881-2457-BC98-6062-A3F37B0D1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A22F16-3169-9DF6-8D0C-E6E282542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0C99F3-93DD-34AA-77FD-CBAAE4F2B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ECD4D-03D8-F5FA-AB81-28D4660026EB}"/>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6" name="Footer Placeholder 5">
            <a:extLst>
              <a:ext uri="{FF2B5EF4-FFF2-40B4-BE49-F238E27FC236}">
                <a16:creationId xmlns:a16="http://schemas.microsoft.com/office/drawing/2014/main" id="{46635B00-8744-D15B-0212-B8B319034E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4A8E5-452F-0519-4E19-4D5692017A06}"/>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8716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0447D-CC75-4EEA-AB6A-599F0E446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F140D8-FFBD-CC9C-0FCB-680F716DB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774135-70FD-5042-23B1-AF1553E7D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C05F7F06-059C-ACD7-7A4C-CB019D775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20CAFB9-5789-1927-4628-B9912FDC0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4FECEF-F259-4028-9060-8C9097E01EA7}" type="slidenum">
              <a:rPr lang="en-GB" smtClean="0"/>
              <a:t>‹#›</a:t>
            </a:fld>
            <a:endParaRPr lang="en-GB"/>
          </a:p>
        </p:txBody>
      </p:sp>
    </p:spTree>
    <p:extLst>
      <p:ext uri="{BB962C8B-B14F-4D97-AF65-F5344CB8AC3E}">
        <p14:creationId xmlns:p14="http://schemas.microsoft.com/office/powerpoint/2010/main" val="16696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9F2A-A0FB-91E9-F2B9-33ACCB9D5BB1}"/>
              </a:ext>
            </a:extLst>
          </p:cNvPr>
          <p:cNvSpPr>
            <a:spLocks noGrp="1"/>
          </p:cNvSpPr>
          <p:nvPr>
            <p:ph type="title"/>
          </p:nvPr>
        </p:nvSpPr>
        <p:spPr/>
        <p:txBody>
          <a:bodyPr/>
          <a:lstStyle/>
          <a:p>
            <a:r>
              <a:rPr lang="en-GB" dirty="0"/>
              <a:t>HONO measurements September 2024 – issues with zeroes</a:t>
            </a:r>
          </a:p>
        </p:txBody>
      </p:sp>
      <p:sp>
        <p:nvSpPr>
          <p:cNvPr id="3" name="Content Placeholder 2">
            <a:extLst>
              <a:ext uri="{FF2B5EF4-FFF2-40B4-BE49-F238E27FC236}">
                <a16:creationId xmlns:a16="http://schemas.microsoft.com/office/drawing/2014/main" id="{3797B64C-D7AA-62BF-0051-38E15D8DADE2}"/>
              </a:ext>
            </a:extLst>
          </p:cNvPr>
          <p:cNvSpPr>
            <a:spLocks noGrp="1"/>
          </p:cNvSpPr>
          <p:nvPr>
            <p:ph idx="1"/>
          </p:nvPr>
        </p:nvSpPr>
        <p:spPr/>
        <p:txBody>
          <a:bodyPr>
            <a:normAutofit lnSpcReduction="10000"/>
          </a:bodyPr>
          <a:lstStyle/>
          <a:p>
            <a:r>
              <a:rPr lang="en-GB" dirty="0"/>
              <a:t>Before 11</a:t>
            </a:r>
            <a:r>
              <a:rPr lang="en-GB" baseline="30000" dirty="0"/>
              <a:t>th</a:t>
            </a:r>
            <a:r>
              <a:rPr lang="en-GB" dirty="0"/>
              <a:t> September, N</a:t>
            </a:r>
            <a:r>
              <a:rPr lang="en-GB" baseline="-25000" dirty="0"/>
              <a:t>2</a:t>
            </a:r>
            <a:r>
              <a:rPr lang="en-GB" dirty="0"/>
              <a:t> flow was set at 1.2 L min</a:t>
            </a:r>
            <a:r>
              <a:rPr lang="en-GB" baseline="30000" dirty="0"/>
              <a:t>-1</a:t>
            </a:r>
            <a:r>
              <a:rPr lang="en-GB" dirty="0"/>
              <a:t> on the assumption that the gas flow was 1 L min</a:t>
            </a:r>
            <a:r>
              <a:rPr lang="en-GB" baseline="30000" dirty="0"/>
              <a:t>-1</a:t>
            </a:r>
            <a:r>
              <a:rPr lang="en-GB" dirty="0"/>
              <a:t>, however checks at the inlet revealed that the gas flow was very variable</a:t>
            </a:r>
          </a:p>
          <a:p>
            <a:r>
              <a:rPr lang="en-GB" dirty="0"/>
              <a:t>After 11</a:t>
            </a:r>
            <a:r>
              <a:rPr lang="en-GB" baseline="30000" dirty="0"/>
              <a:t>th</a:t>
            </a:r>
            <a:r>
              <a:rPr lang="en-GB" dirty="0"/>
              <a:t> September, N</a:t>
            </a:r>
            <a:r>
              <a:rPr lang="en-GB" baseline="-25000" dirty="0"/>
              <a:t>2</a:t>
            </a:r>
            <a:r>
              <a:rPr lang="en-GB" dirty="0"/>
              <a:t> flow was adjusted to 1.8 L min</a:t>
            </a:r>
            <a:r>
              <a:rPr lang="en-GB" baseline="30000" dirty="0"/>
              <a:t>-1</a:t>
            </a:r>
            <a:r>
              <a:rPr lang="en-GB" dirty="0"/>
              <a:t> to ensure that it was overflowing the inlet (never saw the gas flow higher than 1.6 L min</a:t>
            </a:r>
            <a:r>
              <a:rPr lang="en-GB" baseline="30000" dirty="0"/>
              <a:t>-1</a:t>
            </a:r>
            <a:r>
              <a:rPr lang="en-GB" dirty="0"/>
              <a:t>), but can this be trusted?</a:t>
            </a:r>
          </a:p>
          <a:p>
            <a:r>
              <a:rPr lang="en-GB" dirty="0"/>
              <a:t>Using N</a:t>
            </a:r>
            <a:r>
              <a:rPr lang="en-GB" baseline="-25000" dirty="0"/>
              <a:t>2</a:t>
            </a:r>
            <a:r>
              <a:rPr lang="en-GB" dirty="0"/>
              <a:t> zeroes to adjust the baseline, HONO isn’t 0 at night, whereas using nighttime values HONO is “forced” to be zero at night – is this the right course of action? Can we assume HONO is 0 at night and the issues seen with the N</a:t>
            </a:r>
            <a:r>
              <a:rPr lang="en-GB" baseline="-25000" dirty="0"/>
              <a:t>2</a:t>
            </a:r>
            <a:r>
              <a:rPr lang="en-GB" dirty="0"/>
              <a:t> zeroes are due to the variable gas flow?</a:t>
            </a:r>
          </a:p>
          <a:p>
            <a:pPr lvl="2"/>
            <a:endParaRPr lang="en-GB" dirty="0"/>
          </a:p>
        </p:txBody>
      </p:sp>
    </p:spTree>
    <p:extLst>
      <p:ext uri="{BB962C8B-B14F-4D97-AF65-F5344CB8AC3E}">
        <p14:creationId xmlns:p14="http://schemas.microsoft.com/office/powerpoint/2010/main" val="408921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7D05-4B71-567C-7711-8983F5307C45}"/>
              </a:ext>
            </a:extLst>
          </p:cNvPr>
          <p:cNvSpPr>
            <a:spLocks noGrp="1"/>
          </p:cNvSpPr>
          <p:nvPr>
            <p:ph type="title"/>
          </p:nvPr>
        </p:nvSpPr>
        <p:spPr/>
        <p:txBody>
          <a:bodyPr/>
          <a:lstStyle/>
          <a:p>
            <a:r>
              <a:rPr lang="en-GB" dirty="0"/>
              <a:t>Log of LOPAP gas flow checks</a:t>
            </a:r>
          </a:p>
        </p:txBody>
      </p:sp>
      <p:sp>
        <p:nvSpPr>
          <p:cNvPr id="3" name="Content Placeholder 2">
            <a:extLst>
              <a:ext uri="{FF2B5EF4-FFF2-40B4-BE49-F238E27FC236}">
                <a16:creationId xmlns:a16="http://schemas.microsoft.com/office/drawing/2014/main" id="{AC18BB82-4D8F-BB91-9706-3D21894E853B}"/>
              </a:ext>
            </a:extLst>
          </p:cNvPr>
          <p:cNvSpPr>
            <a:spLocks noGrp="1"/>
          </p:cNvSpPr>
          <p:nvPr>
            <p:ph idx="1"/>
          </p:nvPr>
        </p:nvSpPr>
        <p:spPr/>
        <p:txBody>
          <a:bodyPr/>
          <a:lstStyle/>
          <a:p>
            <a:pPr marL="0" indent="0">
              <a:buNone/>
            </a:pPr>
            <a:r>
              <a:rPr lang="en-GB" dirty="0"/>
              <a:t>After these issues were uncovered, the flow meter was left in line in the instrument and was checked regularly, whilst I was at the site (could not be set up to log)</a:t>
            </a:r>
          </a:p>
          <a:p>
            <a:pPr marL="0" indent="0">
              <a:buNone/>
            </a:pPr>
            <a:r>
              <a:rPr lang="en-GB" dirty="0"/>
              <a:t>From 11</a:t>
            </a:r>
            <a:r>
              <a:rPr lang="en-GB" baseline="30000" dirty="0"/>
              <a:t>th</a:t>
            </a:r>
            <a:r>
              <a:rPr lang="en-GB" dirty="0"/>
              <a:t> September to 17</a:t>
            </a:r>
            <a:r>
              <a:rPr lang="en-GB" baseline="30000" dirty="0"/>
              <a:t>th</a:t>
            </a:r>
            <a:r>
              <a:rPr lang="en-GB" dirty="0"/>
              <a:t> September the gas flow values seemed to vary quite a bit (between 1150 and 1640)</a:t>
            </a:r>
          </a:p>
        </p:txBody>
      </p:sp>
    </p:spTree>
    <p:extLst>
      <p:ext uri="{BB962C8B-B14F-4D97-AF65-F5344CB8AC3E}">
        <p14:creationId xmlns:p14="http://schemas.microsoft.com/office/powerpoint/2010/main" val="311132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9BCC-692C-F955-4BFC-6FF67ABF25B1}"/>
              </a:ext>
            </a:extLst>
          </p:cNvPr>
          <p:cNvSpPr>
            <a:spLocks noGrp="1"/>
          </p:cNvSpPr>
          <p:nvPr>
            <p:ph type="title"/>
          </p:nvPr>
        </p:nvSpPr>
        <p:spPr/>
        <p:txBody>
          <a:bodyPr/>
          <a:lstStyle/>
          <a:p>
            <a:r>
              <a:rPr lang="en-GB" dirty="0"/>
              <a:t>Effect of different gas flows on measurements</a:t>
            </a:r>
          </a:p>
        </p:txBody>
      </p:sp>
      <p:sp>
        <p:nvSpPr>
          <p:cNvPr id="3" name="Content Placeholder 2">
            <a:extLst>
              <a:ext uri="{FF2B5EF4-FFF2-40B4-BE49-F238E27FC236}">
                <a16:creationId xmlns:a16="http://schemas.microsoft.com/office/drawing/2014/main" id="{938CFC65-0639-D2FF-BA99-1CE348A7B348}"/>
              </a:ext>
            </a:extLst>
          </p:cNvPr>
          <p:cNvSpPr>
            <a:spLocks noGrp="1"/>
          </p:cNvSpPr>
          <p:nvPr>
            <p:ph idx="1"/>
          </p:nvPr>
        </p:nvSpPr>
        <p:spPr/>
        <p:txBody>
          <a:bodyPr/>
          <a:lstStyle/>
          <a:p>
            <a:r>
              <a:rPr lang="en-GB" dirty="0"/>
              <a:t>Fortunately, calibrations are done using a liquid standard and the gas flow doesn’t matter, so it can be changed during data processing to see what effect it has on measurements and as I figure out what it could have been when the instrument was measuring (may have to break down the data day by day and use different gas flow values for each day)</a:t>
            </a:r>
          </a:p>
          <a:p>
            <a:r>
              <a:rPr lang="en-GB" dirty="0"/>
              <a:t>Biggest question is what is the relationship between gas flow at the inlet and gas flow in the instrument and I can’t answer that until I have the instrument back</a:t>
            </a:r>
          </a:p>
        </p:txBody>
      </p:sp>
    </p:spTree>
    <p:extLst>
      <p:ext uri="{BB962C8B-B14F-4D97-AF65-F5344CB8AC3E}">
        <p14:creationId xmlns:p14="http://schemas.microsoft.com/office/powerpoint/2010/main" val="219392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1C95-38CA-DA61-7962-D94B702A8471}"/>
              </a:ext>
            </a:extLst>
          </p:cNvPr>
          <p:cNvSpPr>
            <a:spLocks noGrp="1"/>
          </p:cNvSpPr>
          <p:nvPr>
            <p:ph type="title"/>
          </p:nvPr>
        </p:nvSpPr>
        <p:spPr/>
        <p:txBody>
          <a:bodyPr/>
          <a:lstStyle/>
          <a:p>
            <a:r>
              <a:rPr lang="en-GB" dirty="0"/>
              <a:t>Calibrations</a:t>
            </a:r>
          </a:p>
        </p:txBody>
      </p:sp>
      <p:sp>
        <p:nvSpPr>
          <p:cNvPr id="3" name="Content Placeholder 2">
            <a:extLst>
              <a:ext uri="{FF2B5EF4-FFF2-40B4-BE49-F238E27FC236}">
                <a16:creationId xmlns:a16="http://schemas.microsoft.com/office/drawing/2014/main" id="{251427BF-E51C-F0D9-4FA5-44E7F768C8F1}"/>
              </a:ext>
            </a:extLst>
          </p:cNvPr>
          <p:cNvSpPr>
            <a:spLocks noGrp="1"/>
          </p:cNvSpPr>
          <p:nvPr>
            <p:ph idx="1"/>
          </p:nvPr>
        </p:nvSpPr>
        <p:spPr/>
        <p:txBody>
          <a:bodyPr/>
          <a:lstStyle/>
          <a:p>
            <a:r>
              <a:rPr lang="en-GB" dirty="0"/>
              <a:t>Three calibrations</a:t>
            </a:r>
          </a:p>
          <a:p>
            <a:pPr lvl="1"/>
            <a:r>
              <a:rPr lang="en-GB" dirty="0"/>
              <a:t>On 9</a:t>
            </a:r>
            <a:r>
              <a:rPr lang="en-GB" baseline="30000" dirty="0"/>
              <a:t>th</a:t>
            </a:r>
            <a:r>
              <a:rPr lang="en-GB" dirty="0"/>
              <a:t> September – maybe the zero air can’t be trusted to be overflowing the inlet for this cal?</a:t>
            </a:r>
          </a:p>
          <a:p>
            <a:pPr lvl="1"/>
            <a:r>
              <a:rPr lang="en-GB" dirty="0"/>
              <a:t>On 13</a:t>
            </a:r>
            <a:r>
              <a:rPr lang="en-GB" baseline="30000" dirty="0"/>
              <a:t>th</a:t>
            </a:r>
            <a:r>
              <a:rPr lang="en-GB" dirty="0"/>
              <a:t> September – cal carried out after variable gas flow was discovered, wanted to do a cal whilst checking what the gas flow (not super necessary since it doesn’t actually affect the calibration)</a:t>
            </a:r>
          </a:p>
          <a:p>
            <a:pPr lvl="1"/>
            <a:r>
              <a:rPr lang="en-GB" dirty="0"/>
              <a:t>On 14</a:t>
            </a:r>
            <a:r>
              <a:rPr lang="en-GB" baseline="30000" dirty="0"/>
              <a:t>th</a:t>
            </a:r>
            <a:r>
              <a:rPr lang="en-GB" dirty="0"/>
              <a:t> September – spectra adjusted, so cal will be used from 14</a:t>
            </a:r>
            <a:r>
              <a:rPr lang="en-GB" baseline="30000" dirty="0"/>
              <a:t>th</a:t>
            </a:r>
            <a:r>
              <a:rPr lang="en-GB" dirty="0"/>
              <a:t> September onwards</a:t>
            </a:r>
          </a:p>
        </p:txBody>
      </p:sp>
    </p:spTree>
    <p:extLst>
      <p:ext uri="{BB962C8B-B14F-4D97-AF65-F5344CB8AC3E}">
        <p14:creationId xmlns:p14="http://schemas.microsoft.com/office/powerpoint/2010/main" val="46252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BB13-FA9A-5F76-07AB-62A035F789B7}"/>
              </a:ext>
            </a:extLst>
          </p:cNvPr>
          <p:cNvSpPr>
            <a:spLocks noGrp="1"/>
          </p:cNvSpPr>
          <p:nvPr>
            <p:ph type="title"/>
          </p:nvPr>
        </p:nvSpPr>
        <p:spPr/>
        <p:txBody>
          <a:bodyPr/>
          <a:lstStyle/>
          <a:p>
            <a:r>
              <a:rPr lang="en-GB" dirty="0"/>
              <a:t>Plot of manually recorded gas flow</a:t>
            </a:r>
          </a:p>
        </p:txBody>
      </p:sp>
      <p:pic>
        <p:nvPicPr>
          <p:cNvPr id="5" name="Picture 4" descr="A graph of a number of dots&#10;&#10;Description automatically generated with medium confidence">
            <a:extLst>
              <a:ext uri="{FF2B5EF4-FFF2-40B4-BE49-F238E27FC236}">
                <a16:creationId xmlns:a16="http://schemas.microsoft.com/office/drawing/2014/main" id="{C5BC4320-EBD8-E41C-A077-435ECDC4E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5" y="1397306"/>
            <a:ext cx="5398019" cy="4319025"/>
          </a:xfrm>
          <a:prstGeom prst="rect">
            <a:avLst/>
          </a:prstGeom>
        </p:spPr>
      </p:pic>
      <p:pic>
        <p:nvPicPr>
          <p:cNvPr id="7" name="Picture 6" descr="A graph with black dots&#10;&#10;Description automatically generated">
            <a:extLst>
              <a:ext uri="{FF2B5EF4-FFF2-40B4-BE49-F238E27FC236}">
                <a16:creationId xmlns:a16="http://schemas.microsoft.com/office/drawing/2014/main" id="{CA318E7A-3D12-29D7-9D74-EFF30F35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657" y="1397306"/>
            <a:ext cx="5398019" cy="4319025"/>
          </a:xfrm>
          <a:prstGeom prst="rect">
            <a:avLst/>
          </a:prstGeom>
        </p:spPr>
      </p:pic>
      <p:sp>
        <p:nvSpPr>
          <p:cNvPr id="8" name="TextBox 7">
            <a:extLst>
              <a:ext uri="{FF2B5EF4-FFF2-40B4-BE49-F238E27FC236}">
                <a16:creationId xmlns:a16="http://schemas.microsoft.com/office/drawing/2014/main" id="{082EF962-8410-23D1-0596-1BDDD3D1BEE8}"/>
              </a:ext>
            </a:extLst>
          </p:cNvPr>
          <p:cNvSpPr txBox="1"/>
          <p:nvPr/>
        </p:nvSpPr>
        <p:spPr>
          <a:xfrm>
            <a:off x="462116" y="5830529"/>
            <a:ext cx="11400560" cy="646331"/>
          </a:xfrm>
          <a:prstGeom prst="rect">
            <a:avLst/>
          </a:prstGeom>
          <a:noFill/>
        </p:spPr>
        <p:txBody>
          <a:bodyPr wrap="square" rtlCol="0">
            <a:spAutoFit/>
          </a:bodyPr>
          <a:lstStyle/>
          <a:p>
            <a:r>
              <a:rPr lang="en-GB" dirty="0"/>
              <a:t>From the limited data available, it looks like there is a temporal influence on the gas flow measurement??? More tests are required in York</a:t>
            </a:r>
          </a:p>
        </p:txBody>
      </p:sp>
    </p:spTree>
    <p:extLst>
      <p:ext uri="{BB962C8B-B14F-4D97-AF65-F5344CB8AC3E}">
        <p14:creationId xmlns:p14="http://schemas.microsoft.com/office/powerpoint/2010/main" val="295199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D249-ABD7-EF30-3363-D6C65091D18C}"/>
              </a:ext>
            </a:extLst>
          </p:cNvPr>
          <p:cNvSpPr>
            <a:spLocks noGrp="1"/>
          </p:cNvSpPr>
          <p:nvPr>
            <p:ph type="title"/>
          </p:nvPr>
        </p:nvSpPr>
        <p:spPr/>
        <p:txBody>
          <a:bodyPr/>
          <a:lstStyle/>
          <a:p>
            <a:r>
              <a:rPr lang="en-GB" dirty="0"/>
              <a:t>Comparison of ZA and nighttime zeroed HONO measurements</a:t>
            </a:r>
          </a:p>
        </p:txBody>
      </p:sp>
      <p:pic>
        <p:nvPicPr>
          <p:cNvPr id="5" name="Picture 4" descr="A graph with red and blue lines&#10;&#10;Description automatically generated">
            <a:extLst>
              <a:ext uri="{FF2B5EF4-FFF2-40B4-BE49-F238E27FC236}">
                <a16:creationId xmlns:a16="http://schemas.microsoft.com/office/drawing/2014/main" id="{F32FD740-EFDB-859C-980A-BF8B4A948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57" y="1690688"/>
            <a:ext cx="10799086" cy="4319025"/>
          </a:xfrm>
          <a:prstGeom prst="rect">
            <a:avLst/>
          </a:prstGeom>
        </p:spPr>
      </p:pic>
    </p:spTree>
    <p:extLst>
      <p:ext uri="{BB962C8B-B14F-4D97-AF65-F5344CB8AC3E}">
        <p14:creationId xmlns:p14="http://schemas.microsoft.com/office/powerpoint/2010/main" val="296968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75C5A-3314-A51C-9FB9-5F72F25D3B3F}"/>
              </a:ext>
            </a:extLst>
          </p:cNvPr>
          <p:cNvSpPr>
            <a:spLocks noGrp="1"/>
          </p:cNvSpPr>
          <p:nvPr>
            <p:ph type="title"/>
          </p:nvPr>
        </p:nvSpPr>
        <p:spPr/>
        <p:txBody>
          <a:bodyPr/>
          <a:lstStyle/>
          <a:p>
            <a:r>
              <a:rPr lang="en-GB" dirty="0"/>
              <a:t>Raw data (without zeroes, </a:t>
            </a:r>
            <a:r>
              <a:rPr lang="en-GB" dirty="0" err="1"/>
              <a:t>cals</a:t>
            </a:r>
            <a:r>
              <a:rPr lang="en-GB" dirty="0"/>
              <a:t> or problem periods)</a:t>
            </a:r>
          </a:p>
        </p:txBody>
      </p:sp>
      <p:pic>
        <p:nvPicPr>
          <p:cNvPr id="11" name="Picture 10" descr="A graph of a graph&#10;&#10;Description automatically generated with medium confidence">
            <a:extLst>
              <a:ext uri="{FF2B5EF4-FFF2-40B4-BE49-F238E27FC236}">
                <a16:creationId xmlns:a16="http://schemas.microsoft.com/office/drawing/2014/main" id="{E174C827-8FDA-61AB-BB07-9476D075E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57" y="1690688"/>
            <a:ext cx="10799086" cy="4319025"/>
          </a:xfrm>
          <a:prstGeom prst="rect">
            <a:avLst/>
          </a:prstGeom>
        </p:spPr>
      </p:pic>
    </p:spTree>
    <p:extLst>
      <p:ext uri="{BB962C8B-B14F-4D97-AF65-F5344CB8AC3E}">
        <p14:creationId xmlns:p14="http://schemas.microsoft.com/office/powerpoint/2010/main" val="9159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427F-1F66-636A-E097-927200BAB46C}"/>
              </a:ext>
            </a:extLst>
          </p:cNvPr>
          <p:cNvSpPr>
            <a:spLocks noGrp="1"/>
          </p:cNvSpPr>
          <p:nvPr>
            <p:ph type="title"/>
          </p:nvPr>
        </p:nvSpPr>
        <p:spPr/>
        <p:txBody>
          <a:bodyPr/>
          <a:lstStyle/>
          <a:p>
            <a:r>
              <a:rPr lang="en-GB" dirty="0"/>
              <a:t>Zeroes</a:t>
            </a:r>
          </a:p>
        </p:txBody>
      </p:sp>
      <p:pic>
        <p:nvPicPr>
          <p:cNvPr id="5" name="Picture 4">
            <a:extLst>
              <a:ext uri="{FF2B5EF4-FFF2-40B4-BE49-F238E27FC236}">
                <a16:creationId xmlns:a16="http://schemas.microsoft.com/office/drawing/2014/main" id="{8CEBB627-7586-E5C1-ADAC-7D75CB2E95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2177" y="2173850"/>
            <a:ext cx="5398019" cy="4319025"/>
          </a:xfrm>
          <a:prstGeom prst="rect">
            <a:avLst/>
          </a:prstGeom>
        </p:spPr>
      </p:pic>
      <p:pic>
        <p:nvPicPr>
          <p:cNvPr id="7" name="Picture 6">
            <a:extLst>
              <a:ext uri="{FF2B5EF4-FFF2-40B4-BE49-F238E27FC236}">
                <a16:creationId xmlns:a16="http://schemas.microsoft.com/office/drawing/2014/main" id="{BB077CE4-B4BC-C4A2-979D-08ECF4668F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1806" y="2173849"/>
            <a:ext cx="5398019" cy="4319025"/>
          </a:xfrm>
          <a:prstGeom prst="rect">
            <a:avLst/>
          </a:prstGeom>
        </p:spPr>
      </p:pic>
      <p:sp>
        <p:nvSpPr>
          <p:cNvPr id="8" name="TextBox 7">
            <a:extLst>
              <a:ext uri="{FF2B5EF4-FFF2-40B4-BE49-F238E27FC236}">
                <a16:creationId xmlns:a16="http://schemas.microsoft.com/office/drawing/2014/main" id="{49B235BB-6C7E-3A7D-05BE-E7BA46970B64}"/>
              </a:ext>
            </a:extLst>
          </p:cNvPr>
          <p:cNvSpPr txBox="1"/>
          <p:nvPr/>
        </p:nvSpPr>
        <p:spPr>
          <a:xfrm>
            <a:off x="7688826" y="2000865"/>
            <a:ext cx="3664974" cy="369332"/>
          </a:xfrm>
          <a:prstGeom prst="rect">
            <a:avLst/>
          </a:prstGeom>
          <a:noFill/>
        </p:spPr>
        <p:txBody>
          <a:bodyPr wrap="square" rtlCol="0">
            <a:spAutoFit/>
          </a:bodyPr>
          <a:lstStyle/>
          <a:p>
            <a:r>
              <a:rPr lang="en-GB" dirty="0"/>
              <a:t>Channel 2 (just interferences)</a:t>
            </a:r>
          </a:p>
        </p:txBody>
      </p:sp>
      <p:sp>
        <p:nvSpPr>
          <p:cNvPr id="9" name="TextBox 8">
            <a:extLst>
              <a:ext uri="{FF2B5EF4-FFF2-40B4-BE49-F238E27FC236}">
                <a16:creationId xmlns:a16="http://schemas.microsoft.com/office/drawing/2014/main" id="{98B3EC12-F501-4208-5728-F455F72CFEAA}"/>
              </a:ext>
            </a:extLst>
          </p:cNvPr>
          <p:cNvSpPr txBox="1"/>
          <p:nvPr/>
        </p:nvSpPr>
        <p:spPr>
          <a:xfrm>
            <a:off x="990600" y="2000865"/>
            <a:ext cx="3664974" cy="369332"/>
          </a:xfrm>
          <a:prstGeom prst="rect">
            <a:avLst/>
          </a:prstGeom>
          <a:noFill/>
        </p:spPr>
        <p:txBody>
          <a:bodyPr wrap="square" rtlCol="0">
            <a:spAutoFit/>
          </a:bodyPr>
          <a:lstStyle/>
          <a:p>
            <a:r>
              <a:rPr lang="en-GB" dirty="0"/>
              <a:t>Channel 1 (HONO + interferences)</a:t>
            </a:r>
          </a:p>
        </p:txBody>
      </p:sp>
    </p:spTree>
    <p:extLst>
      <p:ext uri="{BB962C8B-B14F-4D97-AF65-F5344CB8AC3E}">
        <p14:creationId xmlns:p14="http://schemas.microsoft.com/office/powerpoint/2010/main" val="387928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A958-830D-30E3-23A1-7397EB772610}"/>
              </a:ext>
            </a:extLst>
          </p:cNvPr>
          <p:cNvSpPr>
            <a:spLocks noGrp="1"/>
          </p:cNvSpPr>
          <p:nvPr>
            <p:ph type="title"/>
          </p:nvPr>
        </p:nvSpPr>
        <p:spPr/>
        <p:txBody>
          <a:bodyPr/>
          <a:lstStyle/>
          <a:p>
            <a:r>
              <a:rPr lang="en-GB" dirty="0"/>
              <a:t>Zeroed data (using nighttime values – between 21:00 and 04:00 UTC)</a:t>
            </a:r>
          </a:p>
        </p:txBody>
      </p:sp>
      <p:pic>
        <p:nvPicPr>
          <p:cNvPr id="5" name="Picture 4">
            <a:extLst>
              <a:ext uri="{FF2B5EF4-FFF2-40B4-BE49-F238E27FC236}">
                <a16:creationId xmlns:a16="http://schemas.microsoft.com/office/drawing/2014/main" id="{523C105C-789E-DD5A-F61C-5E829E8C5F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457" y="1690688"/>
            <a:ext cx="10799086" cy="4319025"/>
          </a:xfrm>
          <a:prstGeom prst="rect">
            <a:avLst/>
          </a:prstGeom>
        </p:spPr>
      </p:pic>
    </p:spTree>
    <p:extLst>
      <p:ext uri="{BB962C8B-B14F-4D97-AF65-F5344CB8AC3E}">
        <p14:creationId xmlns:p14="http://schemas.microsoft.com/office/powerpoint/2010/main" val="378090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D0E8-4B1B-30D6-A1D9-0F1914C490EF}"/>
              </a:ext>
            </a:extLst>
          </p:cNvPr>
          <p:cNvSpPr>
            <a:spLocks noGrp="1"/>
          </p:cNvSpPr>
          <p:nvPr>
            <p:ph type="title"/>
          </p:nvPr>
        </p:nvSpPr>
        <p:spPr/>
        <p:txBody>
          <a:bodyPr/>
          <a:lstStyle/>
          <a:p>
            <a:r>
              <a:rPr lang="en-GB" dirty="0"/>
              <a:t>Zeroed data (using ZA values)</a:t>
            </a:r>
          </a:p>
        </p:txBody>
      </p:sp>
      <p:pic>
        <p:nvPicPr>
          <p:cNvPr id="9" name="Picture 8">
            <a:extLst>
              <a:ext uri="{FF2B5EF4-FFF2-40B4-BE49-F238E27FC236}">
                <a16:creationId xmlns:a16="http://schemas.microsoft.com/office/drawing/2014/main" id="{E3F7C691-BF9D-DC67-37DF-78FFDD4EF1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457" y="1690688"/>
            <a:ext cx="10799086" cy="4319025"/>
          </a:xfrm>
          <a:prstGeom prst="rect">
            <a:avLst/>
          </a:prstGeom>
        </p:spPr>
      </p:pic>
    </p:spTree>
    <p:extLst>
      <p:ext uri="{BB962C8B-B14F-4D97-AF65-F5344CB8AC3E}">
        <p14:creationId xmlns:p14="http://schemas.microsoft.com/office/powerpoint/2010/main" val="31334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3D00-19BA-1B06-63B2-FEF35C869B2C}"/>
              </a:ext>
            </a:extLst>
          </p:cNvPr>
          <p:cNvSpPr>
            <a:spLocks noGrp="1"/>
          </p:cNvSpPr>
          <p:nvPr>
            <p:ph type="title"/>
          </p:nvPr>
        </p:nvSpPr>
        <p:spPr/>
        <p:txBody>
          <a:bodyPr/>
          <a:lstStyle/>
          <a:p>
            <a:r>
              <a:rPr lang="en-GB" dirty="0"/>
              <a:t>HONO measurements September 2024 – issues with gas flow</a:t>
            </a:r>
          </a:p>
        </p:txBody>
      </p:sp>
      <p:sp>
        <p:nvSpPr>
          <p:cNvPr id="3" name="Content Placeholder 2">
            <a:extLst>
              <a:ext uri="{FF2B5EF4-FFF2-40B4-BE49-F238E27FC236}">
                <a16:creationId xmlns:a16="http://schemas.microsoft.com/office/drawing/2014/main" id="{B890E9C2-6620-AB81-FE16-2612FAAC408E}"/>
              </a:ext>
            </a:extLst>
          </p:cNvPr>
          <p:cNvSpPr>
            <a:spLocks noGrp="1"/>
          </p:cNvSpPr>
          <p:nvPr>
            <p:ph idx="1"/>
          </p:nvPr>
        </p:nvSpPr>
        <p:spPr/>
        <p:txBody>
          <a:bodyPr/>
          <a:lstStyle/>
          <a:p>
            <a:r>
              <a:rPr lang="en-GB" dirty="0"/>
              <a:t>The gas flow is used in the calibration calculations to calculate the sampling efficiency and the HONO concentration measured during the calibrations</a:t>
            </a:r>
          </a:p>
          <a:p>
            <a:r>
              <a:rPr lang="en-GB" dirty="0"/>
              <a:t>As long as the gas flow is stable, it doesn’t really matter what it is… Unfortunately it didn’t appear to be stable at CVAO and there was no way while out there to log what the gas flow was (other than pen and paper – and this wasn’t logging what the flow was at the inlet, which I have reason to believe is slightly lower than what it was when measuring the flow within the main instrument)</a:t>
            </a:r>
          </a:p>
        </p:txBody>
      </p:sp>
    </p:spTree>
    <p:extLst>
      <p:ext uri="{BB962C8B-B14F-4D97-AF65-F5344CB8AC3E}">
        <p14:creationId xmlns:p14="http://schemas.microsoft.com/office/powerpoint/2010/main" val="72754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59CB-7ED7-B01B-2594-2897723185BE}"/>
              </a:ext>
            </a:extLst>
          </p:cNvPr>
          <p:cNvSpPr>
            <a:spLocks noGrp="1"/>
          </p:cNvSpPr>
          <p:nvPr>
            <p:ph type="title"/>
          </p:nvPr>
        </p:nvSpPr>
        <p:spPr/>
        <p:txBody>
          <a:bodyPr/>
          <a:lstStyle/>
          <a:p>
            <a:r>
              <a:rPr lang="en-GB" dirty="0"/>
              <a:t>Log of HONO gas flow checks – lab cal</a:t>
            </a:r>
          </a:p>
        </p:txBody>
      </p:sp>
      <p:sp>
        <p:nvSpPr>
          <p:cNvPr id="3" name="Content Placeholder 2">
            <a:extLst>
              <a:ext uri="{FF2B5EF4-FFF2-40B4-BE49-F238E27FC236}">
                <a16:creationId xmlns:a16="http://schemas.microsoft.com/office/drawing/2014/main" id="{9339900C-B428-0958-05AC-843765A40FA3}"/>
              </a:ext>
            </a:extLst>
          </p:cNvPr>
          <p:cNvSpPr>
            <a:spLocks noGrp="1"/>
          </p:cNvSpPr>
          <p:nvPr>
            <p:ph idx="1"/>
          </p:nvPr>
        </p:nvSpPr>
        <p:spPr>
          <a:xfrm>
            <a:off x="838200" y="1491098"/>
            <a:ext cx="10046110" cy="809420"/>
          </a:xfrm>
        </p:spPr>
        <p:txBody>
          <a:bodyPr>
            <a:normAutofit lnSpcReduction="10000"/>
          </a:bodyPr>
          <a:lstStyle/>
          <a:p>
            <a:pPr marL="0" indent="0">
              <a:buNone/>
            </a:pPr>
            <a:r>
              <a:rPr lang="en-GB" dirty="0"/>
              <a:t>Gas flow calibration in York before LOPAP was shipped showed it was slightly lower than its setpoint</a:t>
            </a:r>
          </a:p>
        </p:txBody>
      </p:sp>
      <p:graphicFrame>
        <p:nvGraphicFramePr>
          <p:cNvPr id="4" name="Table 3">
            <a:extLst>
              <a:ext uri="{FF2B5EF4-FFF2-40B4-BE49-F238E27FC236}">
                <a16:creationId xmlns:a16="http://schemas.microsoft.com/office/drawing/2014/main" id="{5E7BC5AE-E112-B19C-9C77-3AFC09D89B28}"/>
              </a:ext>
            </a:extLst>
          </p:cNvPr>
          <p:cNvGraphicFramePr>
            <a:graphicFrameLocks noGrp="1"/>
          </p:cNvGraphicFramePr>
          <p:nvPr>
            <p:extLst>
              <p:ext uri="{D42A27DB-BD31-4B8C-83A1-F6EECF244321}">
                <p14:modId xmlns:p14="http://schemas.microsoft.com/office/powerpoint/2010/main" val="3239108592"/>
              </p:ext>
            </p:extLst>
          </p:nvPr>
        </p:nvGraphicFramePr>
        <p:xfrm>
          <a:off x="993058" y="2300518"/>
          <a:ext cx="4591666" cy="2961640"/>
        </p:xfrm>
        <a:graphic>
          <a:graphicData uri="http://schemas.openxmlformats.org/drawingml/2006/table">
            <a:tbl>
              <a:tblPr firstRow="1" bandRow="1">
                <a:tableStyleId>{5C22544A-7EE6-4342-B048-85BDC9FD1C3A}</a:tableStyleId>
              </a:tblPr>
              <a:tblGrid>
                <a:gridCol w="2295833">
                  <a:extLst>
                    <a:ext uri="{9D8B030D-6E8A-4147-A177-3AD203B41FA5}">
                      <a16:colId xmlns:a16="http://schemas.microsoft.com/office/drawing/2014/main" val="1323913304"/>
                    </a:ext>
                  </a:extLst>
                </a:gridCol>
                <a:gridCol w="2295833">
                  <a:extLst>
                    <a:ext uri="{9D8B030D-6E8A-4147-A177-3AD203B41FA5}">
                      <a16:colId xmlns:a16="http://schemas.microsoft.com/office/drawing/2014/main" val="3657090860"/>
                    </a:ext>
                  </a:extLst>
                </a:gridCol>
              </a:tblGrid>
              <a:tr h="191145">
                <a:tc>
                  <a:txBody>
                    <a:bodyPr/>
                    <a:lstStyle/>
                    <a:p>
                      <a:pPr algn="ctr"/>
                      <a:r>
                        <a:rPr lang="en-GB" dirty="0"/>
                        <a:t>Setpoint / mL min</a:t>
                      </a:r>
                      <a:r>
                        <a:rPr lang="en-GB" baseline="30000" dirty="0"/>
                        <a:t>-1</a:t>
                      </a:r>
                      <a:endParaRPr lang="en-GB" dirty="0"/>
                    </a:p>
                  </a:txBody>
                  <a:tcPr/>
                </a:tc>
                <a:tc>
                  <a:txBody>
                    <a:bodyPr/>
                    <a:lstStyle/>
                    <a:p>
                      <a:pPr algn="ctr"/>
                      <a:r>
                        <a:rPr lang="en-GB" dirty="0"/>
                        <a:t>Measured / mL min</a:t>
                      </a:r>
                      <a:r>
                        <a:rPr lang="en-GB" baseline="30000" dirty="0"/>
                        <a:t>-1</a:t>
                      </a:r>
                      <a:endParaRPr lang="en-GB" dirty="0"/>
                    </a:p>
                  </a:txBody>
                  <a:tcPr/>
                </a:tc>
                <a:extLst>
                  <a:ext uri="{0D108BD9-81ED-4DB2-BD59-A6C34878D82A}">
                    <a16:rowId xmlns:a16="http://schemas.microsoft.com/office/drawing/2014/main" val="384598863"/>
                  </a:ext>
                </a:extLst>
              </a:tr>
              <a:tr h="370840">
                <a:tc>
                  <a:txBody>
                    <a:bodyPr/>
                    <a:lstStyle/>
                    <a:p>
                      <a:pPr algn="ctr"/>
                      <a:r>
                        <a:rPr lang="en-GB" dirty="0"/>
                        <a:t>500</a:t>
                      </a:r>
                    </a:p>
                  </a:txBody>
                  <a:tcPr/>
                </a:tc>
                <a:tc>
                  <a:txBody>
                    <a:bodyPr/>
                    <a:lstStyle/>
                    <a:p>
                      <a:pPr algn="ctr"/>
                      <a:r>
                        <a:rPr lang="en-GB" dirty="0"/>
                        <a:t>442</a:t>
                      </a:r>
                    </a:p>
                  </a:txBody>
                  <a:tcPr/>
                </a:tc>
                <a:extLst>
                  <a:ext uri="{0D108BD9-81ED-4DB2-BD59-A6C34878D82A}">
                    <a16:rowId xmlns:a16="http://schemas.microsoft.com/office/drawing/2014/main" val="494654396"/>
                  </a:ext>
                </a:extLst>
              </a:tr>
              <a:tr h="370840">
                <a:tc>
                  <a:txBody>
                    <a:bodyPr/>
                    <a:lstStyle/>
                    <a:p>
                      <a:pPr algn="ctr"/>
                      <a:r>
                        <a:rPr lang="en-GB" dirty="0"/>
                        <a:t>750</a:t>
                      </a:r>
                    </a:p>
                  </a:txBody>
                  <a:tcPr/>
                </a:tc>
                <a:tc>
                  <a:txBody>
                    <a:bodyPr/>
                    <a:lstStyle/>
                    <a:p>
                      <a:pPr algn="ctr"/>
                      <a:r>
                        <a:rPr lang="en-GB" dirty="0"/>
                        <a:t>658</a:t>
                      </a:r>
                    </a:p>
                  </a:txBody>
                  <a:tcPr/>
                </a:tc>
                <a:extLst>
                  <a:ext uri="{0D108BD9-81ED-4DB2-BD59-A6C34878D82A}">
                    <a16:rowId xmlns:a16="http://schemas.microsoft.com/office/drawing/2014/main" val="2736010249"/>
                  </a:ext>
                </a:extLst>
              </a:tr>
              <a:tr h="370840">
                <a:tc>
                  <a:txBody>
                    <a:bodyPr/>
                    <a:lstStyle/>
                    <a:p>
                      <a:pPr algn="ctr"/>
                      <a:r>
                        <a:rPr lang="en-GB" dirty="0"/>
                        <a:t>1000</a:t>
                      </a:r>
                    </a:p>
                  </a:txBody>
                  <a:tcPr>
                    <a:solidFill>
                      <a:srgbClr val="FFC000"/>
                    </a:solidFill>
                  </a:tcPr>
                </a:tc>
                <a:tc>
                  <a:txBody>
                    <a:bodyPr/>
                    <a:lstStyle/>
                    <a:p>
                      <a:pPr algn="ctr"/>
                      <a:r>
                        <a:rPr lang="en-GB" dirty="0"/>
                        <a:t>871</a:t>
                      </a:r>
                    </a:p>
                  </a:txBody>
                  <a:tcPr>
                    <a:solidFill>
                      <a:srgbClr val="FFC000"/>
                    </a:solidFill>
                  </a:tcPr>
                </a:tc>
                <a:extLst>
                  <a:ext uri="{0D108BD9-81ED-4DB2-BD59-A6C34878D82A}">
                    <a16:rowId xmlns:a16="http://schemas.microsoft.com/office/drawing/2014/main" val="38743737"/>
                  </a:ext>
                </a:extLst>
              </a:tr>
              <a:tr h="370840">
                <a:tc>
                  <a:txBody>
                    <a:bodyPr/>
                    <a:lstStyle/>
                    <a:p>
                      <a:pPr algn="ctr"/>
                      <a:r>
                        <a:rPr lang="en-GB" dirty="0"/>
                        <a:t>1250</a:t>
                      </a:r>
                    </a:p>
                  </a:txBody>
                  <a:tcPr/>
                </a:tc>
                <a:tc>
                  <a:txBody>
                    <a:bodyPr/>
                    <a:lstStyle/>
                    <a:p>
                      <a:pPr algn="ctr"/>
                      <a:r>
                        <a:rPr lang="en-GB" dirty="0"/>
                        <a:t>1084</a:t>
                      </a:r>
                    </a:p>
                  </a:txBody>
                  <a:tcPr/>
                </a:tc>
                <a:extLst>
                  <a:ext uri="{0D108BD9-81ED-4DB2-BD59-A6C34878D82A}">
                    <a16:rowId xmlns:a16="http://schemas.microsoft.com/office/drawing/2014/main" val="750529325"/>
                  </a:ext>
                </a:extLst>
              </a:tr>
              <a:tr h="370840">
                <a:tc>
                  <a:txBody>
                    <a:bodyPr/>
                    <a:lstStyle/>
                    <a:p>
                      <a:pPr algn="ctr"/>
                      <a:r>
                        <a:rPr lang="en-GB" dirty="0"/>
                        <a:t>1500</a:t>
                      </a:r>
                    </a:p>
                  </a:txBody>
                  <a:tcPr/>
                </a:tc>
                <a:tc>
                  <a:txBody>
                    <a:bodyPr/>
                    <a:lstStyle/>
                    <a:p>
                      <a:pPr algn="ctr"/>
                      <a:r>
                        <a:rPr lang="en-GB" dirty="0"/>
                        <a:t>1295</a:t>
                      </a:r>
                    </a:p>
                  </a:txBody>
                  <a:tcPr/>
                </a:tc>
                <a:extLst>
                  <a:ext uri="{0D108BD9-81ED-4DB2-BD59-A6C34878D82A}">
                    <a16:rowId xmlns:a16="http://schemas.microsoft.com/office/drawing/2014/main" val="2927413193"/>
                  </a:ext>
                </a:extLst>
              </a:tr>
              <a:tr h="370840">
                <a:tc>
                  <a:txBody>
                    <a:bodyPr/>
                    <a:lstStyle/>
                    <a:p>
                      <a:pPr algn="ctr"/>
                      <a:r>
                        <a:rPr lang="en-GB" dirty="0"/>
                        <a:t>1750</a:t>
                      </a:r>
                    </a:p>
                  </a:txBody>
                  <a:tcPr/>
                </a:tc>
                <a:tc>
                  <a:txBody>
                    <a:bodyPr/>
                    <a:lstStyle/>
                    <a:p>
                      <a:pPr algn="ctr"/>
                      <a:r>
                        <a:rPr lang="en-GB" dirty="0"/>
                        <a:t>1503</a:t>
                      </a:r>
                    </a:p>
                  </a:txBody>
                  <a:tcPr/>
                </a:tc>
                <a:extLst>
                  <a:ext uri="{0D108BD9-81ED-4DB2-BD59-A6C34878D82A}">
                    <a16:rowId xmlns:a16="http://schemas.microsoft.com/office/drawing/2014/main" val="2416941401"/>
                  </a:ext>
                </a:extLst>
              </a:tr>
              <a:tr h="370840">
                <a:tc>
                  <a:txBody>
                    <a:bodyPr/>
                    <a:lstStyle/>
                    <a:p>
                      <a:pPr algn="ctr"/>
                      <a:r>
                        <a:rPr lang="en-GB" dirty="0"/>
                        <a:t>2000</a:t>
                      </a:r>
                    </a:p>
                  </a:txBody>
                  <a:tcPr/>
                </a:tc>
                <a:tc>
                  <a:txBody>
                    <a:bodyPr/>
                    <a:lstStyle/>
                    <a:p>
                      <a:pPr algn="ctr"/>
                      <a:r>
                        <a:rPr lang="en-GB" dirty="0"/>
                        <a:t>1712</a:t>
                      </a:r>
                    </a:p>
                  </a:txBody>
                  <a:tcPr/>
                </a:tc>
                <a:extLst>
                  <a:ext uri="{0D108BD9-81ED-4DB2-BD59-A6C34878D82A}">
                    <a16:rowId xmlns:a16="http://schemas.microsoft.com/office/drawing/2014/main" val="3841623430"/>
                  </a:ext>
                </a:extLst>
              </a:tr>
            </a:tbl>
          </a:graphicData>
        </a:graphic>
      </p:graphicFrame>
      <p:graphicFrame>
        <p:nvGraphicFramePr>
          <p:cNvPr id="6" name="Chart 5">
            <a:extLst>
              <a:ext uri="{FF2B5EF4-FFF2-40B4-BE49-F238E27FC236}">
                <a16:creationId xmlns:a16="http://schemas.microsoft.com/office/drawing/2014/main" id="{007B1979-978C-CE00-525B-9F1B2E87BC78}"/>
              </a:ext>
            </a:extLst>
          </p:cNvPr>
          <p:cNvGraphicFramePr>
            <a:graphicFrameLocks/>
          </p:cNvGraphicFramePr>
          <p:nvPr>
            <p:extLst>
              <p:ext uri="{D42A27DB-BD31-4B8C-83A1-F6EECF244321}">
                <p14:modId xmlns:p14="http://schemas.microsoft.com/office/powerpoint/2010/main" val="1688763064"/>
              </p:ext>
            </p:extLst>
          </p:nvPr>
        </p:nvGraphicFramePr>
        <p:xfrm>
          <a:off x="5658465" y="2405262"/>
          <a:ext cx="5225845" cy="296164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B354463-8B02-6F46-5D07-18308EAA6AAA}"/>
              </a:ext>
            </a:extLst>
          </p:cNvPr>
          <p:cNvSpPr txBox="1"/>
          <p:nvPr/>
        </p:nvSpPr>
        <p:spPr>
          <a:xfrm>
            <a:off x="838200" y="5653548"/>
            <a:ext cx="10046110" cy="954107"/>
          </a:xfrm>
          <a:prstGeom prst="rect">
            <a:avLst/>
          </a:prstGeom>
          <a:noFill/>
        </p:spPr>
        <p:txBody>
          <a:bodyPr wrap="square" rtlCol="0">
            <a:spAutoFit/>
          </a:bodyPr>
          <a:lstStyle/>
          <a:p>
            <a:r>
              <a:rPr lang="en-GB" sz="2800" dirty="0"/>
              <a:t>Checked gas flow at inlet once instrument was set up at CVAO (2</a:t>
            </a:r>
            <a:r>
              <a:rPr lang="en-GB" sz="2800" baseline="30000" dirty="0"/>
              <a:t>nd</a:t>
            </a:r>
            <a:r>
              <a:rPr lang="en-GB" sz="2800" dirty="0"/>
              <a:t> September) → roughly 800 L min</a:t>
            </a:r>
            <a:r>
              <a:rPr lang="en-GB" sz="2800" baseline="30000" dirty="0"/>
              <a:t>-1</a:t>
            </a:r>
            <a:endParaRPr lang="en-GB" sz="2800" dirty="0"/>
          </a:p>
        </p:txBody>
      </p:sp>
    </p:spTree>
    <p:extLst>
      <p:ext uri="{BB962C8B-B14F-4D97-AF65-F5344CB8AC3E}">
        <p14:creationId xmlns:p14="http://schemas.microsoft.com/office/powerpoint/2010/main" val="47875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AA35-B74D-B284-77CE-2901341B8E76}"/>
              </a:ext>
            </a:extLst>
          </p:cNvPr>
          <p:cNvSpPr>
            <a:spLocks noGrp="1"/>
          </p:cNvSpPr>
          <p:nvPr>
            <p:ph type="title"/>
          </p:nvPr>
        </p:nvSpPr>
        <p:spPr/>
        <p:txBody>
          <a:bodyPr/>
          <a:lstStyle/>
          <a:p>
            <a:r>
              <a:rPr lang="en-GB" dirty="0"/>
              <a:t>Log of HONO gas flow checks</a:t>
            </a:r>
          </a:p>
        </p:txBody>
      </p:sp>
      <p:sp>
        <p:nvSpPr>
          <p:cNvPr id="3" name="Content Placeholder 2">
            <a:extLst>
              <a:ext uri="{FF2B5EF4-FFF2-40B4-BE49-F238E27FC236}">
                <a16:creationId xmlns:a16="http://schemas.microsoft.com/office/drawing/2014/main" id="{1E322A73-913B-C7D8-2BFC-BA0573B1B4DA}"/>
              </a:ext>
            </a:extLst>
          </p:cNvPr>
          <p:cNvSpPr>
            <a:spLocks noGrp="1"/>
          </p:cNvSpPr>
          <p:nvPr>
            <p:ph idx="1"/>
          </p:nvPr>
        </p:nvSpPr>
        <p:spPr/>
        <p:txBody>
          <a:bodyPr/>
          <a:lstStyle/>
          <a:p>
            <a:pPr marL="0" indent="0">
              <a:buNone/>
            </a:pPr>
            <a:r>
              <a:rPr lang="en-GB" dirty="0"/>
              <a:t>Gas flow was next checked on 11</a:t>
            </a:r>
            <a:r>
              <a:rPr lang="en-GB" baseline="30000" dirty="0"/>
              <a:t>th</a:t>
            </a:r>
            <a:r>
              <a:rPr lang="en-GB" dirty="0"/>
              <a:t> September</a:t>
            </a:r>
          </a:p>
          <a:p>
            <a:pPr marL="0" indent="0">
              <a:buNone/>
            </a:pPr>
            <a:r>
              <a:rPr lang="en-GB" dirty="0"/>
              <a:t>At around 12:00, it was 1.4 L min</a:t>
            </a:r>
            <a:r>
              <a:rPr lang="en-GB" baseline="30000" dirty="0"/>
              <a:t>-1</a:t>
            </a:r>
            <a:endParaRPr lang="en-GB" dirty="0"/>
          </a:p>
          <a:p>
            <a:pPr marL="0" indent="0">
              <a:buNone/>
            </a:pPr>
            <a:r>
              <a:rPr lang="en-GB" dirty="0"/>
              <a:t>At around 12:30, it was 0.85 L min</a:t>
            </a:r>
            <a:r>
              <a:rPr lang="en-GB" baseline="30000" dirty="0"/>
              <a:t>-1</a:t>
            </a:r>
            <a:endParaRPr lang="en-GB" dirty="0"/>
          </a:p>
          <a:p>
            <a:pPr marL="0" indent="0">
              <a:buNone/>
            </a:pPr>
            <a:r>
              <a:rPr lang="en-GB" dirty="0"/>
              <a:t>At around 18:00, it was 1.5 L min</a:t>
            </a:r>
            <a:r>
              <a:rPr lang="en-GB" baseline="30000" dirty="0"/>
              <a:t>-1</a:t>
            </a:r>
            <a:endParaRPr lang="en-GB" dirty="0"/>
          </a:p>
          <a:p>
            <a:pPr marL="0" indent="0">
              <a:buNone/>
            </a:pPr>
            <a:r>
              <a:rPr lang="en-GB" dirty="0"/>
              <a:t>A gas flow calibration was performed by placing the flow meter in line in the main instrument (before the MFC and the gas pump, after the particle filter and HCl scrubber – different from previous gas flow measurements up until now, which have been carried out at the inlet) </a:t>
            </a:r>
          </a:p>
        </p:txBody>
      </p:sp>
    </p:spTree>
    <p:extLst>
      <p:ext uri="{BB962C8B-B14F-4D97-AF65-F5344CB8AC3E}">
        <p14:creationId xmlns:p14="http://schemas.microsoft.com/office/powerpoint/2010/main" val="329625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2A01-6E2A-C4DF-08A5-8E953881CD2D}"/>
              </a:ext>
            </a:extLst>
          </p:cNvPr>
          <p:cNvSpPr>
            <a:spLocks noGrp="1"/>
          </p:cNvSpPr>
          <p:nvPr>
            <p:ph type="title"/>
          </p:nvPr>
        </p:nvSpPr>
        <p:spPr/>
        <p:txBody>
          <a:bodyPr/>
          <a:lstStyle/>
          <a:p>
            <a:r>
              <a:rPr lang="en-GB" dirty="0"/>
              <a:t>Log of LOPAP gas flow checks – calibration from the field</a:t>
            </a:r>
          </a:p>
        </p:txBody>
      </p:sp>
      <p:graphicFrame>
        <p:nvGraphicFramePr>
          <p:cNvPr id="4" name="Table 3">
            <a:extLst>
              <a:ext uri="{FF2B5EF4-FFF2-40B4-BE49-F238E27FC236}">
                <a16:creationId xmlns:a16="http://schemas.microsoft.com/office/drawing/2014/main" id="{39808F83-7411-B1FE-6A1C-5E2FB96A5188}"/>
              </a:ext>
            </a:extLst>
          </p:cNvPr>
          <p:cNvGraphicFramePr>
            <a:graphicFrameLocks noGrp="1"/>
          </p:cNvGraphicFramePr>
          <p:nvPr>
            <p:extLst>
              <p:ext uri="{D42A27DB-BD31-4B8C-83A1-F6EECF244321}">
                <p14:modId xmlns:p14="http://schemas.microsoft.com/office/powerpoint/2010/main" val="480824429"/>
              </p:ext>
            </p:extLst>
          </p:nvPr>
        </p:nvGraphicFramePr>
        <p:xfrm>
          <a:off x="838200" y="2300518"/>
          <a:ext cx="4776020" cy="2961640"/>
        </p:xfrm>
        <a:graphic>
          <a:graphicData uri="http://schemas.openxmlformats.org/drawingml/2006/table">
            <a:tbl>
              <a:tblPr firstRow="1" bandRow="1">
                <a:tableStyleId>{5C22544A-7EE6-4342-B048-85BDC9FD1C3A}</a:tableStyleId>
              </a:tblPr>
              <a:tblGrid>
                <a:gridCol w="2388010">
                  <a:extLst>
                    <a:ext uri="{9D8B030D-6E8A-4147-A177-3AD203B41FA5}">
                      <a16:colId xmlns:a16="http://schemas.microsoft.com/office/drawing/2014/main" val="1323913304"/>
                    </a:ext>
                  </a:extLst>
                </a:gridCol>
                <a:gridCol w="2388010">
                  <a:extLst>
                    <a:ext uri="{9D8B030D-6E8A-4147-A177-3AD203B41FA5}">
                      <a16:colId xmlns:a16="http://schemas.microsoft.com/office/drawing/2014/main" val="3657090860"/>
                    </a:ext>
                  </a:extLst>
                </a:gridCol>
              </a:tblGrid>
              <a:tr h="191145">
                <a:tc>
                  <a:txBody>
                    <a:bodyPr/>
                    <a:lstStyle/>
                    <a:p>
                      <a:pPr algn="ctr"/>
                      <a:r>
                        <a:rPr lang="en-GB" dirty="0"/>
                        <a:t>Setpoint / mL min</a:t>
                      </a:r>
                      <a:r>
                        <a:rPr lang="en-GB" baseline="30000" dirty="0"/>
                        <a:t>-1</a:t>
                      </a:r>
                      <a:endParaRPr lang="en-GB" dirty="0"/>
                    </a:p>
                  </a:txBody>
                  <a:tcPr/>
                </a:tc>
                <a:tc>
                  <a:txBody>
                    <a:bodyPr/>
                    <a:lstStyle/>
                    <a:p>
                      <a:pPr algn="ctr"/>
                      <a:r>
                        <a:rPr lang="en-GB" dirty="0"/>
                        <a:t>Measured / mL min</a:t>
                      </a:r>
                      <a:r>
                        <a:rPr lang="en-GB" baseline="30000" dirty="0"/>
                        <a:t>-1</a:t>
                      </a:r>
                      <a:endParaRPr lang="en-GB" dirty="0"/>
                    </a:p>
                  </a:txBody>
                  <a:tcPr/>
                </a:tc>
                <a:extLst>
                  <a:ext uri="{0D108BD9-81ED-4DB2-BD59-A6C34878D82A}">
                    <a16:rowId xmlns:a16="http://schemas.microsoft.com/office/drawing/2014/main" val="384598863"/>
                  </a:ext>
                </a:extLst>
              </a:tr>
              <a:tr h="370840">
                <a:tc>
                  <a:txBody>
                    <a:bodyPr/>
                    <a:lstStyle/>
                    <a:p>
                      <a:pPr algn="ctr"/>
                      <a:r>
                        <a:rPr lang="en-GB" dirty="0"/>
                        <a:t>500</a:t>
                      </a:r>
                    </a:p>
                  </a:txBody>
                  <a:tcPr/>
                </a:tc>
                <a:tc>
                  <a:txBody>
                    <a:bodyPr/>
                    <a:lstStyle/>
                    <a:p>
                      <a:pPr algn="ctr"/>
                      <a:r>
                        <a:rPr lang="en-GB" dirty="0"/>
                        <a:t>630</a:t>
                      </a:r>
                    </a:p>
                  </a:txBody>
                  <a:tcPr/>
                </a:tc>
                <a:extLst>
                  <a:ext uri="{0D108BD9-81ED-4DB2-BD59-A6C34878D82A}">
                    <a16:rowId xmlns:a16="http://schemas.microsoft.com/office/drawing/2014/main" val="494654396"/>
                  </a:ext>
                </a:extLst>
              </a:tr>
              <a:tr h="370840">
                <a:tc>
                  <a:txBody>
                    <a:bodyPr/>
                    <a:lstStyle/>
                    <a:p>
                      <a:pPr algn="ctr"/>
                      <a:r>
                        <a:rPr lang="en-GB" dirty="0"/>
                        <a:t>750</a:t>
                      </a:r>
                    </a:p>
                  </a:txBody>
                  <a:tcPr/>
                </a:tc>
                <a:tc>
                  <a:txBody>
                    <a:bodyPr/>
                    <a:lstStyle/>
                    <a:p>
                      <a:pPr algn="ctr"/>
                      <a:r>
                        <a:rPr lang="en-GB" dirty="0"/>
                        <a:t>920</a:t>
                      </a:r>
                    </a:p>
                  </a:txBody>
                  <a:tcPr/>
                </a:tc>
                <a:extLst>
                  <a:ext uri="{0D108BD9-81ED-4DB2-BD59-A6C34878D82A}">
                    <a16:rowId xmlns:a16="http://schemas.microsoft.com/office/drawing/2014/main" val="2736010249"/>
                  </a:ext>
                </a:extLst>
              </a:tr>
              <a:tr h="370840">
                <a:tc>
                  <a:txBody>
                    <a:bodyPr/>
                    <a:lstStyle/>
                    <a:p>
                      <a:pPr algn="ctr"/>
                      <a:r>
                        <a:rPr lang="en-GB" dirty="0"/>
                        <a:t>1000</a:t>
                      </a:r>
                    </a:p>
                  </a:txBody>
                  <a:tcPr>
                    <a:solidFill>
                      <a:srgbClr val="FFC000"/>
                    </a:solidFill>
                  </a:tcPr>
                </a:tc>
                <a:tc>
                  <a:txBody>
                    <a:bodyPr/>
                    <a:lstStyle/>
                    <a:p>
                      <a:pPr algn="ctr"/>
                      <a:r>
                        <a:rPr lang="en-GB" dirty="0"/>
                        <a:t>1180</a:t>
                      </a:r>
                    </a:p>
                  </a:txBody>
                  <a:tcPr>
                    <a:solidFill>
                      <a:srgbClr val="FFC000"/>
                    </a:solidFill>
                  </a:tcPr>
                </a:tc>
                <a:extLst>
                  <a:ext uri="{0D108BD9-81ED-4DB2-BD59-A6C34878D82A}">
                    <a16:rowId xmlns:a16="http://schemas.microsoft.com/office/drawing/2014/main" val="38743737"/>
                  </a:ext>
                </a:extLst>
              </a:tr>
              <a:tr h="370840">
                <a:tc>
                  <a:txBody>
                    <a:bodyPr/>
                    <a:lstStyle/>
                    <a:p>
                      <a:pPr algn="ctr"/>
                      <a:r>
                        <a:rPr lang="en-GB" dirty="0"/>
                        <a:t>1250</a:t>
                      </a:r>
                    </a:p>
                  </a:txBody>
                  <a:tcPr/>
                </a:tc>
                <a:tc>
                  <a:txBody>
                    <a:bodyPr/>
                    <a:lstStyle/>
                    <a:p>
                      <a:pPr algn="ctr"/>
                      <a:r>
                        <a:rPr lang="en-GB" dirty="0"/>
                        <a:t>1420</a:t>
                      </a:r>
                    </a:p>
                  </a:txBody>
                  <a:tcPr/>
                </a:tc>
                <a:extLst>
                  <a:ext uri="{0D108BD9-81ED-4DB2-BD59-A6C34878D82A}">
                    <a16:rowId xmlns:a16="http://schemas.microsoft.com/office/drawing/2014/main" val="750529325"/>
                  </a:ext>
                </a:extLst>
              </a:tr>
              <a:tr h="370840">
                <a:tc>
                  <a:txBody>
                    <a:bodyPr/>
                    <a:lstStyle/>
                    <a:p>
                      <a:pPr algn="ctr"/>
                      <a:r>
                        <a:rPr lang="en-GB" dirty="0"/>
                        <a:t>1500</a:t>
                      </a:r>
                    </a:p>
                  </a:txBody>
                  <a:tcPr/>
                </a:tc>
                <a:tc>
                  <a:txBody>
                    <a:bodyPr/>
                    <a:lstStyle/>
                    <a:p>
                      <a:pPr algn="ctr"/>
                      <a:r>
                        <a:rPr lang="en-GB" dirty="0"/>
                        <a:t>Unable to reach</a:t>
                      </a:r>
                    </a:p>
                  </a:txBody>
                  <a:tcPr/>
                </a:tc>
                <a:extLst>
                  <a:ext uri="{0D108BD9-81ED-4DB2-BD59-A6C34878D82A}">
                    <a16:rowId xmlns:a16="http://schemas.microsoft.com/office/drawing/2014/main" val="2927413193"/>
                  </a:ext>
                </a:extLst>
              </a:tr>
              <a:tr h="370840">
                <a:tc>
                  <a:txBody>
                    <a:bodyPr/>
                    <a:lstStyle/>
                    <a:p>
                      <a:pPr algn="ctr"/>
                      <a:r>
                        <a:rPr lang="en-GB" dirty="0"/>
                        <a:t>1750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Unable to reach</a:t>
                      </a:r>
                    </a:p>
                  </a:txBody>
                  <a:tcPr/>
                </a:tc>
                <a:extLst>
                  <a:ext uri="{0D108BD9-81ED-4DB2-BD59-A6C34878D82A}">
                    <a16:rowId xmlns:a16="http://schemas.microsoft.com/office/drawing/2014/main" val="2416941401"/>
                  </a:ext>
                </a:extLst>
              </a:tr>
              <a:tr h="370840">
                <a:tc>
                  <a:txBody>
                    <a:bodyPr/>
                    <a:lstStyle/>
                    <a:p>
                      <a:pPr algn="ctr"/>
                      <a:r>
                        <a:rPr lang="en-GB" dirty="0"/>
                        <a:t>2000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Unable to reach</a:t>
                      </a:r>
                    </a:p>
                  </a:txBody>
                  <a:tcPr/>
                </a:tc>
                <a:extLst>
                  <a:ext uri="{0D108BD9-81ED-4DB2-BD59-A6C34878D82A}">
                    <a16:rowId xmlns:a16="http://schemas.microsoft.com/office/drawing/2014/main" val="3841623430"/>
                  </a:ext>
                </a:extLst>
              </a:tr>
            </a:tbl>
          </a:graphicData>
        </a:graphic>
      </p:graphicFrame>
      <p:graphicFrame>
        <p:nvGraphicFramePr>
          <p:cNvPr id="5" name="Chart 4">
            <a:extLst>
              <a:ext uri="{FF2B5EF4-FFF2-40B4-BE49-F238E27FC236}">
                <a16:creationId xmlns:a16="http://schemas.microsoft.com/office/drawing/2014/main" id="{90E7A00A-496E-E87B-38C9-24558C7EF548}"/>
              </a:ext>
            </a:extLst>
          </p:cNvPr>
          <p:cNvGraphicFramePr>
            <a:graphicFrameLocks/>
          </p:cNvGraphicFramePr>
          <p:nvPr>
            <p:extLst>
              <p:ext uri="{D42A27DB-BD31-4B8C-83A1-F6EECF244321}">
                <p14:modId xmlns:p14="http://schemas.microsoft.com/office/powerpoint/2010/main" val="417613479"/>
              </p:ext>
            </p:extLst>
          </p:nvPr>
        </p:nvGraphicFramePr>
        <p:xfrm>
          <a:off x="5914103" y="2608007"/>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F8AB140-957F-60F0-0015-EE775574B0EA}"/>
              </a:ext>
            </a:extLst>
          </p:cNvPr>
          <p:cNvSpPr txBox="1"/>
          <p:nvPr/>
        </p:nvSpPr>
        <p:spPr>
          <a:xfrm>
            <a:off x="838200" y="5614219"/>
            <a:ext cx="10734368" cy="369332"/>
          </a:xfrm>
          <a:prstGeom prst="rect">
            <a:avLst/>
          </a:prstGeom>
          <a:noFill/>
        </p:spPr>
        <p:txBody>
          <a:bodyPr wrap="square" rtlCol="0">
            <a:spAutoFit/>
          </a:bodyPr>
          <a:lstStyle/>
          <a:p>
            <a:r>
              <a:rPr lang="en-GB" dirty="0"/>
              <a:t>When gas flow was set at the higher values, it was unable to reach them</a:t>
            </a:r>
          </a:p>
        </p:txBody>
      </p:sp>
    </p:spTree>
    <p:extLst>
      <p:ext uri="{BB962C8B-B14F-4D97-AF65-F5344CB8AC3E}">
        <p14:creationId xmlns:p14="http://schemas.microsoft.com/office/powerpoint/2010/main" val="182417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821</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HONO measurements September 2024 – issues with zeroes</vt:lpstr>
      <vt:lpstr>Raw data (without zeroes, cals or problem periods)</vt:lpstr>
      <vt:lpstr>Zeroes</vt:lpstr>
      <vt:lpstr>Zeroed data (using nighttime values – between 21:00 and 04:00 UTC)</vt:lpstr>
      <vt:lpstr>Zeroed data (using ZA values)</vt:lpstr>
      <vt:lpstr>HONO measurements September 2024 – issues with gas flow</vt:lpstr>
      <vt:lpstr>Log of HONO gas flow checks – lab cal</vt:lpstr>
      <vt:lpstr>Log of HONO gas flow checks</vt:lpstr>
      <vt:lpstr>Log of LOPAP gas flow checks – calibration from the field</vt:lpstr>
      <vt:lpstr>Log of LOPAP gas flow checks</vt:lpstr>
      <vt:lpstr>Effect of different gas flows on measurements</vt:lpstr>
      <vt:lpstr>Calibrations</vt:lpstr>
      <vt:lpstr>Plot of manually recorded gas flow</vt:lpstr>
      <vt:lpstr>Comparison of ZA and nighttime zeroed HONO measurements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Callaghan</dc:creator>
  <cp:lastModifiedBy>Anna Callaghan</cp:lastModifiedBy>
  <cp:revision>5</cp:revision>
  <dcterms:created xsi:type="dcterms:W3CDTF">2024-10-10T10:34:58Z</dcterms:created>
  <dcterms:modified xsi:type="dcterms:W3CDTF">2024-10-10T15:47:37Z</dcterms:modified>
</cp:coreProperties>
</file>