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7"/>
  </p:notesMasterIdLst>
  <p:sldIdLst>
    <p:sldId id="282" r:id="rId2"/>
    <p:sldId id="261" r:id="rId3"/>
    <p:sldId id="283" r:id="rId4"/>
    <p:sldId id="284" r:id="rId5"/>
    <p:sldId id="267" r:id="rId6"/>
    <p:sldId id="285" r:id="rId7"/>
    <p:sldId id="257" r:id="rId8"/>
    <p:sldId id="296" r:id="rId9"/>
    <p:sldId id="286" r:id="rId10"/>
    <p:sldId id="297" r:id="rId11"/>
    <p:sldId id="291" r:id="rId12"/>
    <p:sldId id="298" r:id="rId13"/>
    <p:sldId id="292" r:id="rId14"/>
    <p:sldId id="293" r:id="rId15"/>
    <p:sldId id="299" r:id="rId16"/>
  </p:sldIdLst>
  <p:sldSz cx="18288000" cy="10287000"/>
  <p:notesSz cx="6858000" cy="9144000"/>
  <p:embeddedFontLst>
    <p:embeddedFont>
      <p:font typeface="Calibri" panose="020F0502020204030204" pitchFamily="34" charset="0"/>
      <p:regular r:id="rId18"/>
      <p:bold r:id="rId19"/>
      <p:italic r:id="rId20"/>
      <p:boldItalic r:id="rId21"/>
    </p:embeddedFont>
    <p:embeddedFont>
      <p:font typeface="Fredoka" pitchFamily="2" charset="-79"/>
      <p:regular r:id="rId22"/>
      <p:bold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p:restoredTop sz="94686"/>
  </p:normalViewPr>
  <p:slideViewPr>
    <p:cSldViewPr snapToGrid="0">
      <p:cViewPr>
        <p:scale>
          <a:sx n="60" d="100"/>
          <a:sy n="60" d="100"/>
        </p:scale>
        <p:origin x="768" y="41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2583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2082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6" name="Google Shape;42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4000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R="0" lvl="0" rtl="0">
              <a:lnSpc>
                <a:spcPct val="150000"/>
              </a:lnSpc>
              <a:spcBef>
                <a:spcPts val="0"/>
              </a:spcBef>
              <a:spcAft>
                <a:spcPts val="0"/>
              </a:spcAft>
            </a:pPr>
            <a:r>
              <a:rPr lang="en-US" sz="1100" dirty="0">
                <a:latin typeface="Arial" panose="020B0604020202020204" pitchFamily="34" charset="0"/>
                <a:ea typeface="Roboto"/>
                <a:cs typeface="Arial" panose="020B0604020202020204" pitchFamily="34" charset="0"/>
                <a:sym typeface="Roboto"/>
              </a:rPr>
              <a:t>Grizzly (0), black (1), panda (2), polar (3) </a:t>
            </a:r>
          </a:p>
          <a:p>
            <a:pPr marL="0" lvl="0" indent="0" algn="l" rtl="0">
              <a:spcBef>
                <a:spcPts val="0"/>
              </a:spcBef>
              <a:spcAft>
                <a:spcPts val="0"/>
              </a:spcAft>
              <a:buNone/>
            </a:pPr>
            <a:endParaRPr dirty="0"/>
          </a:p>
        </p:txBody>
      </p:sp>
      <p:sp>
        <p:nvSpPr>
          <p:cNvPr id="426" name="Google Shape;42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8423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6" name="Google Shape;42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627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3538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5912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5505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0993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4" name="Google Shape;38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7274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3339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7530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7958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2"/>
        <p:cNvGrpSpPr/>
        <p:nvPr/>
      </p:nvGrpSpPr>
      <p:grpSpPr>
        <a:xfrm>
          <a:off x="0" y="0"/>
          <a:ext cx="0" cy="0"/>
          <a:chOff x="0" y="0"/>
          <a:chExt cx="0" cy="0"/>
        </a:xfrm>
      </p:grpSpPr>
      <p:sp>
        <p:nvSpPr>
          <p:cNvPr id="63" name="Google Shape;63;p1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1"/>
          <p:cNvSpPr>
            <a:spLocks noGrp="1"/>
          </p:cNvSpPr>
          <p:nvPr>
            <p:ph type="pic" idx="2"/>
          </p:nvPr>
        </p:nvSpPr>
        <p:spPr>
          <a:xfrm>
            <a:off x="1792288" y="612775"/>
            <a:ext cx="5486400" cy="4114800"/>
          </a:xfrm>
          <a:prstGeom prst="rect">
            <a:avLst/>
          </a:prstGeom>
          <a:noFill/>
          <a:ln>
            <a:noFill/>
          </a:ln>
        </p:spPr>
      </p:sp>
      <p:sp>
        <p:nvSpPr>
          <p:cNvPr id="65" name="Google Shape;65;p1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6" name="Google Shape;6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2" name="Google Shape;72;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 name="Google Shape;78;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1">
  <p:cSld name="CUSTOM">
    <p:bg>
      <p:bgPr>
        <a:gradFill>
          <a:gsLst>
            <a:gs pos="0">
              <a:srgbClr val="DBFAFF"/>
            </a:gs>
            <a:gs pos="100000">
              <a:srgbClr val="FFED9F"/>
            </a:gs>
          </a:gsLst>
          <a:lin ang="5400700" scaled="0"/>
        </a:gradFill>
        <a:effectLst/>
      </p:bgPr>
    </p:bg>
    <p:spTree>
      <p:nvGrpSpPr>
        <p:cNvPr id="1" name="Shape 1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9" name="Google Shape;19;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1" name="Google Shape;3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8" name="Google Shape;3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4" name="Google Shape;44;p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5" name="Google Shape;45;p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6" name="Google Shape;46;p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7" name="Google Shape;47;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5"/>
        <p:cNvGrpSpPr/>
        <p:nvPr/>
      </p:nvGrpSpPr>
      <p:grpSpPr>
        <a:xfrm>
          <a:off x="0" y="0"/>
          <a:ext cx="0" cy="0"/>
          <a:chOff x="0" y="0"/>
          <a:chExt cx="0" cy="0"/>
        </a:xfrm>
      </p:grpSpPr>
      <p:sp>
        <p:nvSpPr>
          <p:cNvPr id="56" name="Google Shape;56;p1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8" name="Google Shape;58;p1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9" name="Google Shape;5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BFA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mailto:ahan92@uchicago.edu"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hyperlink" Target="https://www.youtube.com/watch?v=eGDBR2L5kzI&amp;ab_channel=gordievsky" TargetMode="Externa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22.png"/><Relationship Id="rId7"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hyperlink" Target="https://www.kaggle.com/datasets/hoturam/bear-dataset/data"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grpSp>
        <p:nvGrpSpPr>
          <p:cNvPr id="160" name="Google Shape;160;p17"/>
          <p:cNvGrpSpPr/>
          <p:nvPr/>
        </p:nvGrpSpPr>
        <p:grpSpPr>
          <a:xfrm>
            <a:off x="-660530" y="8873197"/>
            <a:ext cx="19208263" cy="3266930"/>
            <a:chOff x="0" y="-47625"/>
            <a:chExt cx="5058966" cy="860425"/>
          </a:xfrm>
        </p:grpSpPr>
        <p:sp>
          <p:nvSpPr>
            <p:cNvPr id="161" name="Google Shape;161;p17"/>
            <p:cNvSpPr/>
            <p:nvPr/>
          </p:nvSpPr>
          <p:spPr>
            <a:xfrm>
              <a:off x="0" y="0"/>
              <a:ext cx="5058966" cy="330335"/>
            </a:xfrm>
            <a:custGeom>
              <a:avLst/>
              <a:gdLst/>
              <a:ahLst/>
              <a:cxnLst/>
              <a:rect l="l" t="t" r="r" b="b"/>
              <a:pathLst>
                <a:path w="5058966" h="330335" extrusionOk="0">
                  <a:moveTo>
                    <a:pt x="0" y="0"/>
                  </a:moveTo>
                  <a:lnTo>
                    <a:pt x="5058966" y="0"/>
                  </a:lnTo>
                  <a:lnTo>
                    <a:pt x="5058966" y="330335"/>
                  </a:lnTo>
                  <a:lnTo>
                    <a:pt x="0" y="330335"/>
                  </a:lnTo>
                  <a:close/>
                </a:path>
              </a:pathLst>
            </a:custGeom>
            <a:solidFill>
              <a:srgbClr val="8EA83F"/>
            </a:solidFill>
            <a:ln>
              <a:noFill/>
            </a:ln>
          </p:spPr>
        </p:sp>
        <p:sp>
          <p:nvSpPr>
            <p:cNvPr id="162" name="Google Shape;162;p1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64" name="Google Shape;164;p17"/>
          <p:cNvSpPr/>
          <p:nvPr/>
        </p:nvSpPr>
        <p:spPr>
          <a:xfrm flipH="1">
            <a:off x="338841" y="4708025"/>
            <a:ext cx="4078908" cy="5540113"/>
          </a:xfrm>
          <a:custGeom>
            <a:avLst/>
            <a:gdLst/>
            <a:ahLst/>
            <a:cxnLst/>
            <a:rect l="l" t="t" r="r" b="b"/>
            <a:pathLst>
              <a:path w="4405927" h="5984281" extrusionOk="0">
                <a:moveTo>
                  <a:pt x="4405928" y="0"/>
                </a:moveTo>
                <a:lnTo>
                  <a:pt x="0" y="0"/>
                </a:lnTo>
                <a:lnTo>
                  <a:pt x="0" y="5984281"/>
                </a:lnTo>
                <a:lnTo>
                  <a:pt x="4405928" y="5984281"/>
                </a:lnTo>
                <a:lnTo>
                  <a:pt x="4405928" y="0"/>
                </a:lnTo>
                <a:close/>
              </a:path>
            </a:pathLst>
          </a:custGeom>
          <a:blipFill rotWithShape="1">
            <a:blip r:embed="rId3">
              <a:alphaModFix/>
            </a:blip>
            <a:stretch>
              <a:fillRect/>
            </a:stretch>
          </a:blipFill>
          <a:ln>
            <a:noFill/>
          </a:ln>
        </p:spPr>
      </p:sp>
      <p:sp>
        <p:nvSpPr>
          <p:cNvPr id="174" name="Google Shape;174;p17"/>
          <p:cNvSpPr/>
          <p:nvPr/>
        </p:nvSpPr>
        <p:spPr>
          <a:xfrm>
            <a:off x="-312735" y="9296982"/>
            <a:ext cx="2117683" cy="990017"/>
          </a:xfrm>
          <a:custGeom>
            <a:avLst/>
            <a:gdLst/>
            <a:ahLst/>
            <a:cxnLst/>
            <a:rect l="l" t="t" r="r" b="b"/>
            <a:pathLst>
              <a:path w="2682870" h="1254242" extrusionOk="0">
                <a:moveTo>
                  <a:pt x="0" y="0"/>
                </a:moveTo>
                <a:lnTo>
                  <a:pt x="2682870" y="0"/>
                </a:lnTo>
                <a:lnTo>
                  <a:pt x="2682870" y="1254242"/>
                </a:lnTo>
                <a:lnTo>
                  <a:pt x="0" y="1254242"/>
                </a:lnTo>
                <a:lnTo>
                  <a:pt x="0" y="0"/>
                </a:lnTo>
                <a:close/>
              </a:path>
            </a:pathLst>
          </a:custGeom>
          <a:blipFill rotWithShape="1">
            <a:blip r:embed="rId4">
              <a:alphaModFix/>
            </a:blip>
            <a:stretch>
              <a:fillRect/>
            </a:stretch>
          </a:blipFill>
          <a:ln>
            <a:noFill/>
          </a:ln>
        </p:spPr>
      </p:sp>
      <p:sp>
        <p:nvSpPr>
          <p:cNvPr id="175" name="Google Shape;175;p17"/>
          <p:cNvSpPr/>
          <p:nvPr/>
        </p:nvSpPr>
        <p:spPr>
          <a:xfrm flipH="1">
            <a:off x="3457554" y="9475010"/>
            <a:ext cx="1736875" cy="811989"/>
          </a:xfrm>
          <a:custGeom>
            <a:avLst/>
            <a:gdLst/>
            <a:ahLst/>
            <a:cxnLst/>
            <a:rect l="l" t="t" r="r" b="b"/>
            <a:pathLst>
              <a:path w="2200428" h="1028700" extrusionOk="0">
                <a:moveTo>
                  <a:pt x="2200428" y="0"/>
                </a:moveTo>
                <a:lnTo>
                  <a:pt x="0" y="0"/>
                </a:lnTo>
                <a:lnTo>
                  <a:pt x="0" y="1028700"/>
                </a:lnTo>
                <a:lnTo>
                  <a:pt x="2200428" y="1028700"/>
                </a:lnTo>
                <a:lnTo>
                  <a:pt x="2200428" y="0"/>
                </a:lnTo>
                <a:close/>
              </a:path>
            </a:pathLst>
          </a:custGeom>
          <a:blipFill rotWithShape="1">
            <a:blip r:embed="rId4">
              <a:alphaModFix/>
            </a:blip>
            <a:stretch>
              <a:fillRect/>
            </a:stretch>
          </a:blipFill>
          <a:ln>
            <a:noFill/>
          </a:ln>
        </p:spPr>
      </p:sp>
      <p:sp>
        <p:nvSpPr>
          <p:cNvPr id="186" name="Google Shape;186;p17"/>
          <p:cNvSpPr txBox="1"/>
          <p:nvPr/>
        </p:nvSpPr>
        <p:spPr>
          <a:xfrm>
            <a:off x="4204545" y="5253879"/>
            <a:ext cx="9878910" cy="2215991"/>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200" b="1" i="0" u="none" strike="noStrike" cap="none" dirty="0">
                <a:solidFill>
                  <a:srgbClr val="000000"/>
                </a:solidFill>
                <a:latin typeface="Roboto"/>
                <a:ea typeface="Roboto"/>
                <a:cs typeface="Roboto"/>
                <a:sym typeface="Roboto"/>
              </a:rPr>
              <a:t>By Anna Han</a:t>
            </a:r>
          </a:p>
          <a:p>
            <a:pPr marL="0" marR="0" lvl="0" indent="0" algn="ctr" rtl="0">
              <a:lnSpc>
                <a:spcPct val="120000"/>
              </a:lnSpc>
              <a:spcBef>
                <a:spcPts val="0"/>
              </a:spcBef>
              <a:spcAft>
                <a:spcPts val="0"/>
              </a:spcAft>
              <a:buNone/>
            </a:pPr>
            <a:r>
              <a:rPr lang="en-US" sz="3200" dirty="0">
                <a:latin typeface="Roboto"/>
                <a:ea typeface="Roboto"/>
                <a:cs typeface="Roboto"/>
                <a:sym typeface="Roboto"/>
                <a:hlinkClick r:id="rId5"/>
              </a:rPr>
              <a:t>ahan92@uchicago.edu</a:t>
            </a:r>
            <a:endParaRPr lang="en-US" sz="3200" dirty="0">
              <a:latin typeface="Roboto"/>
              <a:ea typeface="Roboto"/>
              <a:cs typeface="Roboto"/>
              <a:sym typeface="Roboto"/>
            </a:endParaRPr>
          </a:p>
          <a:p>
            <a:pPr marL="0" marR="0" lvl="0" indent="0" algn="ctr" rtl="0">
              <a:lnSpc>
                <a:spcPct val="120000"/>
              </a:lnSpc>
              <a:spcBef>
                <a:spcPts val="0"/>
              </a:spcBef>
              <a:spcAft>
                <a:spcPts val="0"/>
              </a:spcAft>
              <a:buNone/>
            </a:pPr>
            <a:r>
              <a:rPr lang="en-US" sz="2800" dirty="0">
                <a:latin typeface="Roboto"/>
                <a:ea typeface="Roboto"/>
                <a:cs typeface="Roboto"/>
                <a:sym typeface="Roboto"/>
              </a:rPr>
              <a:t>ADSP 31009 Machine Learning &amp; Predictive Analysis</a:t>
            </a:r>
          </a:p>
          <a:p>
            <a:pPr marL="0" marR="0" lvl="0" indent="0" algn="ctr" rtl="0">
              <a:lnSpc>
                <a:spcPct val="120000"/>
              </a:lnSpc>
              <a:spcBef>
                <a:spcPts val="0"/>
              </a:spcBef>
              <a:spcAft>
                <a:spcPts val="0"/>
              </a:spcAft>
              <a:buNone/>
            </a:pPr>
            <a:r>
              <a:rPr lang="en-US" sz="2800" dirty="0">
                <a:latin typeface="Roboto"/>
                <a:ea typeface="Roboto"/>
                <a:cs typeface="Roboto"/>
                <a:sym typeface="Roboto"/>
              </a:rPr>
              <a:t>Final Project</a:t>
            </a:r>
            <a:endParaRPr sz="1200" dirty="0"/>
          </a:p>
        </p:txBody>
      </p:sp>
      <p:sp>
        <p:nvSpPr>
          <p:cNvPr id="190" name="Google Shape;190;p17"/>
          <p:cNvSpPr/>
          <p:nvPr/>
        </p:nvSpPr>
        <p:spPr>
          <a:xfrm flipH="1">
            <a:off x="13164663" y="7324375"/>
            <a:ext cx="5383070" cy="2516585"/>
          </a:xfrm>
          <a:custGeom>
            <a:avLst/>
            <a:gdLst/>
            <a:ahLst/>
            <a:cxnLst/>
            <a:rect l="l" t="t" r="r" b="b"/>
            <a:pathLst>
              <a:path w="5383070" h="2516585" extrusionOk="0">
                <a:moveTo>
                  <a:pt x="5383070" y="0"/>
                </a:moveTo>
                <a:lnTo>
                  <a:pt x="0" y="0"/>
                </a:lnTo>
                <a:lnTo>
                  <a:pt x="0" y="2516585"/>
                </a:lnTo>
                <a:lnTo>
                  <a:pt x="5383070" y="2516585"/>
                </a:lnTo>
                <a:lnTo>
                  <a:pt x="5383070" y="0"/>
                </a:lnTo>
                <a:close/>
              </a:path>
            </a:pathLst>
          </a:custGeom>
          <a:blipFill rotWithShape="1">
            <a:blip r:embed="rId4">
              <a:alphaModFix/>
            </a:blip>
            <a:stretch>
              <a:fillRect/>
            </a:stretch>
          </a:blipFill>
          <a:ln>
            <a:noFill/>
          </a:ln>
        </p:spPr>
      </p:sp>
      <p:grpSp>
        <p:nvGrpSpPr>
          <p:cNvPr id="3" name="Google Shape;112;p14">
            <a:extLst>
              <a:ext uri="{FF2B5EF4-FFF2-40B4-BE49-F238E27FC236}">
                <a16:creationId xmlns:a16="http://schemas.microsoft.com/office/drawing/2014/main" id="{0CA220F5-E36E-205D-5F39-2B8E1A0008B2}"/>
              </a:ext>
            </a:extLst>
          </p:cNvPr>
          <p:cNvGrpSpPr/>
          <p:nvPr/>
        </p:nvGrpSpPr>
        <p:grpSpPr>
          <a:xfrm>
            <a:off x="3439266" y="811989"/>
            <a:ext cx="11916825" cy="4275161"/>
            <a:chOff x="0" y="0"/>
            <a:chExt cx="15889099" cy="5700214"/>
          </a:xfrm>
        </p:grpSpPr>
        <p:sp>
          <p:nvSpPr>
            <p:cNvPr id="4" name="Google Shape;113;p14">
              <a:extLst>
                <a:ext uri="{FF2B5EF4-FFF2-40B4-BE49-F238E27FC236}">
                  <a16:creationId xmlns:a16="http://schemas.microsoft.com/office/drawing/2014/main" id="{54429934-19C2-8845-02DF-FE7BAACD6D34}"/>
                </a:ext>
              </a:extLst>
            </p:cNvPr>
            <p:cNvSpPr/>
            <p:nvPr/>
          </p:nvSpPr>
          <p:spPr>
            <a:xfrm>
              <a:off x="0" y="0"/>
              <a:ext cx="15889099" cy="5700214"/>
            </a:xfrm>
            <a:custGeom>
              <a:avLst/>
              <a:gdLst/>
              <a:ahLst/>
              <a:cxnLst/>
              <a:rect l="l" t="t" r="r" b="b"/>
              <a:pathLst>
                <a:path w="15889099" h="5700214" extrusionOk="0">
                  <a:moveTo>
                    <a:pt x="0" y="0"/>
                  </a:moveTo>
                  <a:lnTo>
                    <a:pt x="15889099" y="0"/>
                  </a:lnTo>
                  <a:lnTo>
                    <a:pt x="15889099" y="5700214"/>
                  </a:lnTo>
                  <a:lnTo>
                    <a:pt x="0" y="5700214"/>
                  </a:lnTo>
                  <a:lnTo>
                    <a:pt x="0" y="0"/>
                  </a:lnTo>
                  <a:close/>
                </a:path>
              </a:pathLst>
            </a:custGeom>
            <a:blipFill rotWithShape="1">
              <a:blip r:embed="rId6">
                <a:alphaModFix/>
              </a:blip>
              <a:stretch>
                <a:fillRect/>
              </a:stretch>
            </a:blipFill>
            <a:ln>
              <a:noFill/>
            </a:ln>
          </p:spPr>
        </p:sp>
        <p:sp>
          <p:nvSpPr>
            <p:cNvPr id="5" name="Google Shape;114;p14">
              <a:extLst>
                <a:ext uri="{FF2B5EF4-FFF2-40B4-BE49-F238E27FC236}">
                  <a16:creationId xmlns:a16="http://schemas.microsoft.com/office/drawing/2014/main" id="{C42F5CC8-7F90-925B-28BE-5B28AB25D381}"/>
                </a:ext>
              </a:extLst>
            </p:cNvPr>
            <p:cNvSpPr txBox="1"/>
            <p:nvPr/>
          </p:nvSpPr>
          <p:spPr>
            <a:xfrm rot="21317681">
              <a:off x="637787" y="1744234"/>
              <a:ext cx="7328785" cy="2363724"/>
            </a:xfrm>
            <a:prstGeom prst="rect">
              <a:avLst/>
            </a:prstGeom>
            <a:noFill/>
            <a:ln>
              <a:noFill/>
            </a:ln>
          </p:spPr>
          <p:txBody>
            <a:bodyPr spcFirstLastPara="1" wrap="square" lIns="0" tIns="0" rIns="0" bIns="0" anchor="t" anchorCtr="0">
              <a:spAutoFit/>
            </a:bodyPr>
            <a:lstStyle/>
            <a:p>
              <a:pPr marL="0" marR="0" lvl="0" indent="0" algn="ctr" rtl="0">
                <a:lnSpc>
                  <a:spcPct val="119989"/>
                </a:lnSpc>
                <a:spcBef>
                  <a:spcPts val="0"/>
                </a:spcBef>
                <a:spcAft>
                  <a:spcPts val="0"/>
                </a:spcAft>
                <a:buNone/>
              </a:pPr>
              <a:r>
                <a:rPr lang="en-US" sz="9600" b="1" i="0" u="none" strike="noStrike" cap="none" dirty="0">
                  <a:solidFill>
                    <a:srgbClr val="6C3515"/>
                  </a:solidFill>
                  <a:latin typeface="Fredoka"/>
                  <a:ea typeface="Fredoka"/>
                  <a:cs typeface="Fredoka"/>
                  <a:sym typeface="Fredoka"/>
                </a:rPr>
                <a:t>The Bear</a:t>
              </a:r>
              <a:r>
                <a:rPr lang="en-US" sz="9600" b="0" i="0" u="none" strike="noStrike" cap="none" dirty="0">
                  <a:solidFill>
                    <a:srgbClr val="F59639"/>
                  </a:solidFill>
                  <a:latin typeface="Fredoka"/>
                  <a:ea typeface="Fredoka"/>
                  <a:cs typeface="Fredoka"/>
                  <a:sym typeface="Fredoka"/>
                </a:rPr>
                <a:t>  </a:t>
              </a:r>
              <a:endParaRPr dirty="0"/>
            </a:p>
          </p:txBody>
        </p:sp>
        <p:sp>
          <p:nvSpPr>
            <p:cNvPr id="6" name="Google Shape;115;p14">
              <a:extLst>
                <a:ext uri="{FF2B5EF4-FFF2-40B4-BE49-F238E27FC236}">
                  <a16:creationId xmlns:a16="http://schemas.microsoft.com/office/drawing/2014/main" id="{C39FCB5F-F303-1690-6079-39C58F8E297B}"/>
                </a:ext>
              </a:extLst>
            </p:cNvPr>
            <p:cNvSpPr txBox="1"/>
            <p:nvPr/>
          </p:nvSpPr>
          <p:spPr>
            <a:xfrm rot="21349098">
              <a:off x="7101088" y="1178939"/>
              <a:ext cx="8418738" cy="2363724"/>
            </a:xfrm>
            <a:prstGeom prst="rect">
              <a:avLst/>
            </a:prstGeom>
            <a:noFill/>
            <a:ln>
              <a:noFill/>
            </a:ln>
          </p:spPr>
          <p:txBody>
            <a:bodyPr spcFirstLastPara="1" wrap="square" lIns="0" tIns="0" rIns="0" bIns="0" anchor="t" anchorCtr="0">
              <a:spAutoFit/>
            </a:bodyPr>
            <a:lstStyle/>
            <a:p>
              <a:pPr marL="0" marR="0" lvl="0" indent="0" algn="ctr" rtl="0">
                <a:lnSpc>
                  <a:spcPct val="119989"/>
                </a:lnSpc>
                <a:spcBef>
                  <a:spcPts val="0"/>
                </a:spcBef>
                <a:spcAft>
                  <a:spcPts val="0"/>
                </a:spcAft>
                <a:buNone/>
              </a:pPr>
              <a:r>
                <a:rPr lang="en-US" sz="9600" b="1" dirty="0">
                  <a:solidFill>
                    <a:srgbClr val="6C3515"/>
                  </a:solidFill>
                  <a:latin typeface="Fredoka"/>
                  <a:ea typeface="Fredoka"/>
                  <a:cs typeface="Fredoka"/>
                  <a:sym typeface="Fredoka"/>
                </a:rPr>
                <a:t>Classifier</a:t>
              </a:r>
              <a:r>
                <a:rPr lang="en-US" sz="9600" b="1" i="0" u="none" strike="noStrike" cap="none" dirty="0">
                  <a:solidFill>
                    <a:srgbClr val="6C3515"/>
                  </a:solidFill>
                  <a:latin typeface="Fredoka"/>
                  <a:ea typeface="Fredoka"/>
                  <a:cs typeface="Fredoka"/>
                  <a:sym typeface="Fredoka"/>
                </a:rPr>
                <a:t> </a:t>
              </a:r>
              <a:endParaRPr b="1" dirty="0">
                <a:latin typeface="Fredoka"/>
                <a:ea typeface="Fredoka"/>
                <a:cs typeface="Fredoka"/>
                <a:sym typeface="Fredoka"/>
              </a:endParaRPr>
            </a:p>
          </p:txBody>
        </p:sp>
      </p:grpSp>
    </p:spTree>
    <p:extLst>
      <p:ext uri="{BB962C8B-B14F-4D97-AF65-F5344CB8AC3E}">
        <p14:creationId xmlns:p14="http://schemas.microsoft.com/office/powerpoint/2010/main" val="546374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grpSp>
        <p:nvGrpSpPr>
          <p:cNvPr id="2" name="Google Shape;165;p17">
            <a:extLst>
              <a:ext uri="{FF2B5EF4-FFF2-40B4-BE49-F238E27FC236}">
                <a16:creationId xmlns:a16="http://schemas.microsoft.com/office/drawing/2014/main" id="{1F6A2C32-6AA8-E915-3F4E-51A36D18D6F6}"/>
              </a:ext>
            </a:extLst>
          </p:cNvPr>
          <p:cNvGrpSpPr/>
          <p:nvPr/>
        </p:nvGrpSpPr>
        <p:grpSpPr>
          <a:xfrm>
            <a:off x="368777" y="1638358"/>
            <a:ext cx="7480236" cy="3266920"/>
            <a:chOff x="0" y="-47625"/>
            <a:chExt cx="1970103" cy="860425"/>
          </a:xfrm>
        </p:grpSpPr>
        <p:sp>
          <p:nvSpPr>
            <p:cNvPr id="3" name="Google Shape;166;p17">
              <a:extLst>
                <a:ext uri="{FF2B5EF4-FFF2-40B4-BE49-F238E27FC236}">
                  <a16:creationId xmlns:a16="http://schemas.microsoft.com/office/drawing/2014/main" id="{FABD59E2-57B4-F315-2B57-C8E955807156}"/>
                </a:ext>
              </a:extLst>
            </p:cNvPr>
            <p:cNvSpPr/>
            <p:nvPr/>
          </p:nvSpPr>
          <p:spPr>
            <a:xfrm>
              <a:off x="0" y="0"/>
              <a:ext cx="1970103" cy="189104"/>
            </a:xfrm>
            <a:custGeom>
              <a:avLst/>
              <a:gdLst/>
              <a:ahLst/>
              <a:cxnLst/>
              <a:rect l="l" t="t" r="r" b="b"/>
              <a:pathLst>
                <a:path w="1970103" h="189104" extrusionOk="0">
                  <a:moveTo>
                    <a:pt x="52784" y="0"/>
                  </a:moveTo>
                  <a:lnTo>
                    <a:pt x="1917319" y="0"/>
                  </a:lnTo>
                  <a:cubicBezTo>
                    <a:pt x="1946471" y="0"/>
                    <a:pt x="1970103" y="23632"/>
                    <a:pt x="1970103" y="52784"/>
                  </a:cubicBezTo>
                  <a:lnTo>
                    <a:pt x="1970103" y="136319"/>
                  </a:lnTo>
                  <a:cubicBezTo>
                    <a:pt x="1970103" y="165471"/>
                    <a:pt x="1946471" y="189104"/>
                    <a:pt x="1917319" y="189104"/>
                  </a:cubicBezTo>
                  <a:lnTo>
                    <a:pt x="52784" y="189104"/>
                  </a:lnTo>
                  <a:cubicBezTo>
                    <a:pt x="23632" y="189104"/>
                    <a:pt x="0" y="165471"/>
                    <a:pt x="0" y="136319"/>
                  </a:cubicBezTo>
                  <a:lnTo>
                    <a:pt x="0" y="52784"/>
                  </a:lnTo>
                  <a:cubicBezTo>
                    <a:pt x="0" y="23632"/>
                    <a:pt x="23632" y="0"/>
                    <a:pt x="52784" y="0"/>
                  </a:cubicBezTo>
                  <a:close/>
                </a:path>
              </a:pathLst>
            </a:custGeom>
            <a:solidFill>
              <a:srgbClr val="759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7;p17">
              <a:extLst>
                <a:ext uri="{FF2B5EF4-FFF2-40B4-BE49-F238E27FC236}">
                  <a16:creationId xmlns:a16="http://schemas.microsoft.com/office/drawing/2014/main" id="{B68D379B-BC28-5C5E-0FE1-80726AF8929A}"/>
                </a:ext>
              </a:extLst>
            </p:cNvPr>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grpSp>
        <p:nvGrpSpPr>
          <p:cNvPr id="5" name="Google Shape;168;p17">
            <a:extLst>
              <a:ext uri="{FF2B5EF4-FFF2-40B4-BE49-F238E27FC236}">
                <a16:creationId xmlns:a16="http://schemas.microsoft.com/office/drawing/2014/main" id="{BFDA9842-1258-8877-3100-EBD67A7BFC2F}"/>
              </a:ext>
            </a:extLst>
          </p:cNvPr>
          <p:cNvGrpSpPr/>
          <p:nvPr/>
        </p:nvGrpSpPr>
        <p:grpSpPr>
          <a:xfrm>
            <a:off x="5488626" y="1637750"/>
            <a:ext cx="6037068" cy="3266920"/>
            <a:chOff x="0" y="-47625"/>
            <a:chExt cx="1841562" cy="860425"/>
          </a:xfrm>
        </p:grpSpPr>
        <p:sp>
          <p:nvSpPr>
            <p:cNvPr id="6" name="Google Shape;169;p17">
              <a:extLst>
                <a:ext uri="{FF2B5EF4-FFF2-40B4-BE49-F238E27FC236}">
                  <a16:creationId xmlns:a16="http://schemas.microsoft.com/office/drawing/2014/main" id="{29743509-12AB-608F-DFCD-234557ED9E56}"/>
                </a:ext>
              </a:extLst>
            </p:cNvPr>
            <p:cNvSpPr/>
            <p:nvPr/>
          </p:nvSpPr>
          <p:spPr>
            <a:xfrm>
              <a:off x="0" y="0"/>
              <a:ext cx="1841562" cy="189104"/>
            </a:xfrm>
            <a:custGeom>
              <a:avLst/>
              <a:gdLst/>
              <a:ahLst/>
              <a:cxnLst/>
              <a:rect l="l" t="t" r="r" b="b"/>
              <a:pathLst>
                <a:path w="1841562" h="189104" extrusionOk="0">
                  <a:moveTo>
                    <a:pt x="56468" y="0"/>
                  </a:moveTo>
                  <a:lnTo>
                    <a:pt x="1785094" y="0"/>
                  </a:lnTo>
                  <a:cubicBezTo>
                    <a:pt x="1816280" y="0"/>
                    <a:pt x="1841562" y="25282"/>
                    <a:pt x="1841562" y="56468"/>
                  </a:cubicBezTo>
                  <a:lnTo>
                    <a:pt x="1841562" y="132635"/>
                  </a:lnTo>
                  <a:cubicBezTo>
                    <a:pt x="1841562" y="147612"/>
                    <a:pt x="1835613" y="161975"/>
                    <a:pt x="1825023" y="172564"/>
                  </a:cubicBezTo>
                  <a:cubicBezTo>
                    <a:pt x="1814433" y="183154"/>
                    <a:pt x="1800070" y="189104"/>
                    <a:pt x="1785094" y="189104"/>
                  </a:cubicBezTo>
                  <a:lnTo>
                    <a:pt x="56468" y="189104"/>
                  </a:lnTo>
                  <a:cubicBezTo>
                    <a:pt x="41492" y="189104"/>
                    <a:pt x="27129" y="183154"/>
                    <a:pt x="16539" y="172564"/>
                  </a:cubicBezTo>
                  <a:cubicBezTo>
                    <a:pt x="5949" y="161975"/>
                    <a:pt x="0" y="147612"/>
                    <a:pt x="0" y="132635"/>
                  </a:cubicBezTo>
                  <a:lnTo>
                    <a:pt x="0" y="56468"/>
                  </a:lnTo>
                  <a:cubicBezTo>
                    <a:pt x="0" y="41492"/>
                    <a:pt x="5949" y="27129"/>
                    <a:pt x="16539" y="16539"/>
                  </a:cubicBezTo>
                  <a:cubicBezTo>
                    <a:pt x="27129" y="5949"/>
                    <a:pt x="41492" y="0"/>
                    <a:pt x="56468" y="0"/>
                  </a:cubicBezTo>
                  <a:close/>
                </a:path>
              </a:pathLst>
            </a:custGeom>
            <a:solidFill>
              <a:srgbClr val="F59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0;p17">
              <a:extLst>
                <a:ext uri="{FF2B5EF4-FFF2-40B4-BE49-F238E27FC236}">
                  <a16:creationId xmlns:a16="http://schemas.microsoft.com/office/drawing/2014/main" id="{B35B6711-1B5D-C278-7A5E-0C0617B0C86C}"/>
                </a:ext>
              </a:extLst>
            </p:cNvPr>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1" name="Google Shape;182;p17">
            <a:extLst>
              <a:ext uri="{FF2B5EF4-FFF2-40B4-BE49-F238E27FC236}">
                <a16:creationId xmlns:a16="http://schemas.microsoft.com/office/drawing/2014/main" id="{F68E27BE-6725-ABF1-21AE-4230512993BC}"/>
              </a:ext>
            </a:extLst>
          </p:cNvPr>
          <p:cNvSpPr txBox="1"/>
          <p:nvPr/>
        </p:nvSpPr>
        <p:spPr>
          <a:xfrm>
            <a:off x="249173" y="1895797"/>
            <a:ext cx="5329729" cy="590931"/>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200" b="1" i="0" u="none" strike="noStrike" cap="none" dirty="0">
                <a:solidFill>
                  <a:schemeClr val="bg1"/>
                </a:solidFill>
                <a:latin typeface="Roboto"/>
                <a:ea typeface="Roboto"/>
                <a:cs typeface="Roboto"/>
                <a:sym typeface="Roboto"/>
              </a:rPr>
              <a:t>Neural Network</a:t>
            </a:r>
            <a:endParaRPr dirty="0">
              <a:solidFill>
                <a:schemeClr val="bg1"/>
              </a:solidFill>
            </a:endParaRPr>
          </a:p>
        </p:txBody>
      </p:sp>
      <p:sp>
        <p:nvSpPr>
          <p:cNvPr id="12" name="Google Shape;183;p17">
            <a:extLst>
              <a:ext uri="{FF2B5EF4-FFF2-40B4-BE49-F238E27FC236}">
                <a16:creationId xmlns:a16="http://schemas.microsoft.com/office/drawing/2014/main" id="{8FFECB91-AA31-6FA6-EBD0-A3089CF80F86}"/>
              </a:ext>
            </a:extLst>
          </p:cNvPr>
          <p:cNvSpPr txBox="1"/>
          <p:nvPr/>
        </p:nvSpPr>
        <p:spPr>
          <a:xfrm>
            <a:off x="691458" y="2850491"/>
            <a:ext cx="4630539" cy="5096780"/>
          </a:xfrm>
          <a:prstGeom prst="rect">
            <a:avLst/>
          </a:prstGeom>
          <a:noFill/>
          <a:ln>
            <a:noFill/>
          </a:ln>
        </p:spPr>
        <p:txBody>
          <a:bodyPr spcFirstLastPara="1" wrap="square" lIns="0" tIns="0" rIns="0" bIns="0" anchor="t" anchorCtr="0">
            <a:spAutoFit/>
          </a:bodyPr>
          <a:lstStyle/>
          <a:p>
            <a:pPr marR="0" lvl="0" rtl="0">
              <a:lnSpc>
                <a:spcPct val="115000"/>
              </a:lnSpc>
              <a:spcBef>
                <a:spcPts val="0"/>
              </a:spcBef>
              <a:spcAft>
                <a:spcPts val="0"/>
              </a:spcAft>
            </a:pPr>
            <a:r>
              <a:rPr lang="en-US" sz="2400" dirty="0">
                <a:latin typeface="Arial" panose="020B0604020202020204" pitchFamily="34" charset="0"/>
                <a:ea typeface="Roboto"/>
                <a:cs typeface="Arial" panose="020B0604020202020204" pitchFamily="34" charset="0"/>
                <a:sym typeface="Roboto"/>
              </a:rPr>
              <a:t>- Better performance with a </a:t>
            </a:r>
            <a:r>
              <a:rPr lang="en-US" sz="2400" u="sng" dirty="0">
                <a:latin typeface="Arial" panose="020B0604020202020204" pitchFamily="34" charset="0"/>
                <a:ea typeface="Roboto"/>
                <a:cs typeface="Arial" panose="020B0604020202020204" pitchFamily="34" charset="0"/>
                <a:sym typeface="Roboto"/>
              </a:rPr>
              <a:t>single convolutional layer</a:t>
            </a:r>
            <a:r>
              <a:rPr lang="en-US" sz="2400" dirty="0">
                <a:latin typeface="Arial" panose="020B0604020202020204" pitchFamily="34" charset="0"/>
                <a:ea typeface="Roboto"/>
                <a:cs typeface="Arial" panose="020B0604020202020204" pitchFamily="34" charset="0"/>
                <a:sym typeface="Roboto"/>
              </a:rPr>
              <a:t> (vs. multiple) followed by batch normalization, max pooling, dropout, flattening, and two dense layers.</a:t>
            </a:r>
          </a:p>
          <a:p>
            <a:pPr marR="0" lvl="0" rtl="0">
              <a:lnSpc>
                <a:spcPct val="115000"/>
              </a:lnSpc>
              <a:spcBef>
                <a:spcPts val="0"/>
              </a:spcBef>
              <a:spcAft>
                <a:spcPts val="0"/>
              </a:spcAft>
            </a:pPr>
            <a:endParaRPr lang="en-US" sz="2400" dirty="0">
              <a:latin typeface="Arial" panose="020B0604020202020204" pitchFamily="34" charset="0"/>
              <a:ea typeface="Roboto"/>
              <a:cs typeface="Arial" panose="020B0604020202020204" pitchFamily="34" charset="0"/>
              <a:sym typeface="Roboto"/>
            </a:endParaRPr>
          </a:p>
          <a:p>
            <a:pPr marR="0" lvl="0" rtl="0">
              <a:lnSpc>
                <a:spcPct val="115000"/>
              </a:lnSpc>
              <a:spcBef>
                <a:spcPts val="0"/>
              </a:spcBef>
              <a:spcAft>
                <a:spcPts val="0"/>
              </a:spcAft>
            </a:pPr>
            <a:r>
              <a:rPr lang="en-US" sz="2400" dirty="0">
                <a:latin typeface="Arial" panose="020B0604020202020204" pitchFamily="34" charset="0"/>
                <a:ea typeface="Roboto"/>
                <a:cs typeface="Arial" panose="020B0604020202020204" pitchFamily="34" charset="0"/>
                <a:sym typeface="Roboto"/>
              </a:rPr>
              <a:t>- </a:t>
            </a:r>
            <a:r>
              <a:rPr lang="en-US" sz="2400" u="sng" dirty="0">
                <a:latin typeface="Arial" panose="020B0604020202020204" pitchFamily="34" charset="0"/>
                <a:ea typeface="Roboto"/>
                <a:cs typeface="Arial" panose="020B0604020202020204" pitchFamily="34" charset="0"/>
                <a:sym typeface="Roboto"/>
              </a:rPr>
              <a:t>‘</a:t>
            </a:r>
            <a:r>
              <a:rPr lang="en-US" sz="2400" u="sng" dirty="0" err="1">
                <a:latin typeface="Arial" panose="020B0604020202020204" pitchFamily="34" charset="0"/>
                <a:ea typeface="Roboto"/>
                <a:cs typeface="Arial" panose="020B0604020202020204" pitchFamily="34" charset="0"/>
                <a:sym typeface="Roboto"/>
              </a:rPr>
              <a:t>Relu</a:t>
            </a:r>
            <a:r>
              <a:rPr lang="en-US" sz="2400" u="sng" dirty="0">
                <a:latin typeface="Arial" panose="020B0604020202020204" pitchFamily="34" charset="0"/>
                <a:ea typeface="Roboto"/>
                <a:cs typeface="Arial" panose="020B0604020202020204" pitchFamily="34" charset="0"/>
                <a:sym typeface="Roboto"/>
              </a:rPr>
              <a:t>’</a:t>
            </a:r>
            <a:r>
              <a:rPr lang="en-US" sz="2400" dirty="0">
                <a:latin typeface="Arial" panose="020B0604020202020204" pitchFamily="34" charset="0"/>
                <a:ea typeface="Roboto"/>
                <a:cs typeface="Arial" panose="020B0604020202020204" pitchFamily="34" charset="0"/>
                <a:sym typeface="Roboto"/>
              </a:rPr>
              <a:t> activation functions, kernel </a:t>
            </a:r>
            <a:r>
              <a:rPr lang="en-US" sz="2400" u="sng" dirty="0">
                <a:latin typeface="Arial" panose="020B0604020202020204" pitchFamily="34" charset="0"/>
                <a:ea typeface="Roboto"/>
                <a:cs typeface="Arial" panose="020B0604020202020204" pitchFamily="34" charset="0"/>
                <a:sym typeface="Roboto"/>
              </a:rPr>
              <a:t>regularization</a:t>
            </a:r>
            <a:r>
              <a:rPr lang="en-US" sz="2400" dirty="0">
                <a:latin typeface="Arial" panose="020B0604020202020204" pitchFamily="34" charset="0"/>
                <a:ea typeface="Roboto"/>
                <a:cs typeface="Arial" panose="020B0604020202020204" pitchFamily="34" charset="0"/>
                <a:sym typeface="Roboto"/>
              </a:rPr>
              <a:t>, </a:t>
            </a:r>
            <a:r>
              <a:rPr lang="en-US" sz="2400" u="sng" dirty="0">
                <a:latin typeface="Arial" panose="020B0604020202020204" pitchFamily="34" charset="0"/>
                <a:ea typeface="Roboto"/>
                <a:cs typeface="Arial" panose="020B0604020202020204" pitchFamily="34" charset="0"/>
                <a:sym typeface="Roboto"/>
              </a:rPr>
              <a:t>padding</a:t>
            </a:r>
            <a:r>
              <a:rPr lang="en-US" sz="2400" dirty="0">
                <a:latin typeface="Arial" panose="020B0604020202020204" pitchFamily="34" charset="0"/>
                <a:ea typeface="Roboto"/>
                <a:cs typeface="Arial" panose="020B0604020202020204" pitchFamily="34" charset="0"/>
                <a:sym typeface="Roboto"/>
              </a:rPr>
              <a:t>, and </a:t>
            </a:r>
            <a:r>
              <a:rPr lang="en-US" sz="2400" u="sng" dirty="0">
                <a:latin typeface="Arial" panose="020B0604020202020204" pitchFamily="34" charset="0"/>
                <a:ea typeface="Roboto"/>
                <a:cs typeface="Arial" panose="020B0604020202020204" pitchFamily="34" charset="0"/>
                <a:sym typeface="Roboto"/>
              </a:rPr>
              <a:t>learning schedule</a:t>
            </a:r>
            <a:r>
              <a:rPr lang="en-US" sz="2400" dirty="0">
                <a:latin typeface="Arial" panose="020B0604020202020204" pitchFamily="34" charset="0"/>
                <a:ea typeface="Roboto"/>
                <a:cs typeface="Arial" panose="020B0604020202020204" pitchFamily="34" charset="0"/>
                <a:sym typeface="Roboto"/>
              </a:rPr>
              <a:t> served to </a:t>
            </a:r>
            <a:r>
              <a:rPr lang="en-US" sz="2400" i="1" dirty="0">
                <a:latin typeface="Arial" panose="020B0604020202020204" pitchFamily="34" charset="0"/>
                <a:ea typeface="Roboto"/>
                <a:cs typeface="Arial" panose="020B0604020202020204" pitchFamily="34" charset="0"/>
                <a:sym typeface="Roboto"/>
              </a:rPr>
              <a:t>mitigate overfitting </a:t>
            </a:r>
            <a:r>
              <a:rPr lang="en-US" sz="2400" dirty="0">
                <a:latin typeface="Arial" panose="020B0604020202020204" pitchFamily="34" charset="0"/>
                <a:ea typeface="Roboto"/>
                <a:cs typeface="Arial" panose="020B0604020202020204" pitchFamily="34" charset="0"/>
                <a:sym typeface="Roboto"/>
              </a:rPr>
              <a:t>while providing enough </a:t>
            </a:r>
            <a:r>
              <a:rPr lang="en-US" sz="2400" i="1" dirty="0">
                <a:latin typeface="Arial" panose="020B0604020202020204" pitchFamily="34" charset="0"/>
                <a:ea typeface="Roboto"/>
                <a:cs typeface="Arial" panose="020B0604020202020204" pitchFamily="34" charset="0"/>
                <a:sym typeface="Roboto"/>
              </a:rPr>
              <a:t>complexity</a:t>
            </a:r>
            <a:r>
              <a:rPr lang="en-US" sz="2400" dirty="0">
                <a:latin typeface="Arial" panose="020B0604020202020204" pitchFamily="34" charset="0"/>
                <a:ea typeface="Roboto"/>
                <a:cs typeface="Arial" panose="020B0604020202020204" pitchFamily="34" charset="0"/>
                <a:sym typeface="Roboto"/>
              </a:rPr>
              <a:t> to perform better than random guessing. </a:t>
            </a:r>
          </a:p>
        </p:txBody>
      </p:sp>
      <p:sp>
        <p:nvSpPr>
          <p:cNvPr id="13" name="Google Shape;184;p17">
            <a:extLst>
              <a:ext uri="{FF2B5EF4-FFF2-40B4-BE49-F238E27FC236}">
                <a16:creationId xmlns:a16="http://schemas.microsoft.com/office/drawing/2014/main" id="{3B693EC6-EFDC-A0EA-D3ED-26C1E27AC80C}"/>
              </a:ext>
            </a:extLst>
          </p:cNvPr>
          <p:cNvSpPr txBox="1"/>
          <p:nvPr/>
        </p:nvSpPr>
        <p:spPr>
          <a:xfrm>
            <a:off x="6485859" y="1869115"/>
            <a:ext cx="3953129" cy="590931"/>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200" b="1" i="0" u="none" strike="noStrike" cap="none" dirty="0">
                <a:solidFill>
                  <a:schemeClr val="bg1"/>
                </a:solidFill>
                <a:latin typeface="Roboto"/>
                <a:ea typeface="Roboto"/>
                <a:cs typeface="Roboto"/>
                <a:sym typeface="Roboto"/>
              </a:rPr>
              <a:t>Optimization</a:t>
            </a:r>
            <a:endParaRPr dirty="0">
              <a:solidFill>
                <a:schemeClr val="bg1"/>
              </a:solidFill>
            </a:endParaRPr>
          </a:p>
        </p:txBody>
      </p:sp>
      <p:sp>
        <p:nvSpPr>
          <p:cNvPr id="15" name="Google Shape;186;p17">
            <a:extLst>
              <a:ext uri="{FF2B5EF4-FFF2-40B4-BE49-F238E27FC236}">
                <a16:creationId xmlns:a16="http://schemas.microsoft.com/office/drawing/2014/main" id="{0FEB8B97-881C-5642-FA85-302D109BEA13}"/>
              </a:ext>
            </a:extLst>
          </p:cNvPr>
          <p:cNvSpPr txBox="1"/>
          <p:nvPr/>
        </p:nvSpPr>
        <p:spPr>
          <a:xfrm>
            <a:off x="12916891" y="1818576"/>
            <a:ext cx="3154777" cy="590931"/>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200" b="1" i="0" u="none" strike="noStrike" cap="none" dirty="0">
                <a:solidFill>
                  <a:schemeClr val="bg1"/>
                </a:solidFill>
                <a:latin typeface="Roboto"/>
                <a:ea typeface="Roboto"/>
                <a:cs typeface="Roboto"/>
                <a:sym typeface="Roboto"/>
              </a:rPr>
              <a:t>Valuation</a:t>
            </a:r>
            <a:endParaRPr dirty="0">
              <a:solidFill>
                <a:schemeClr val="bg1"/>
              </a:solidFill>
            </a:endParaRPr>
          </a:p>
        </p:txBody>
      </p:sp>
      <p:sp>
        <p:nvSpPr>
          <p:cNvPr id="18" name="Google Shape;123;p15">
            <a:extLst>
              <a:ext uri="{FF2B5EF4-FFF2-40B4-BE49-F238E27FC236}">
                <a16:creationId xmlns:a16="http://schemas.microsoft.com/office/drawing/2014/main" id="{2A02869C-A577-9985-41BA-90F5643337C6}"/>
              </a:ext>
            </a:extLst>
          </p:cNvPr>
          <p:cNvSpPr txBox="1"/>
          <p:nvPr/>
        </p:nvSpPr>
        <p:spPr>
          <a:xfrm>
            <a:off x="839800" y="490048"/>
            <a:ext cx="13277100" cy="1181734"/>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6399" b="1" dirty="0">
                <a:solidFill>
                  <a:srgbClr val="1F49C6"/>
                </a:solidFill>
                <a:latin typeface="Fredoka"/>
                <a:ea typeface="Fredoka"/>
                <a:cs typeface="Fredoka"/>
                <a:sym typeface="Fredoka"/>
              </a:rPr>
              <a:t>Model Solution</a:t>
            </a:r>
            <a:endParaRPr b="1" dirty="0">
              <a:latin typeface="Fredoka"/>
              <a:ea typeface="Fredoka"/>
              <a:cs typeface="Fredoka"/>
              <a:sym typeface="Fredoka"/>
            </a:endParaRPr>
          </a:p>
        </p:txBody>
      </p:sp>
      <p:sp>
        <p:nvSpPr>
          <p:cNvPr id="19" name="Google Shape;183;p17">
            <a:extLst>
              <a:ext uri="{FF2B5EF4-FFF2-40B4-BE49-F238E27FC236}">
                <a16:creationId xmlns:a16="http://schemas.microsoft.com/office/drawing/2014/main" id="{4246E740-C7CA-7CC4-6BEF-8A72AD2466EB}"/>
              </a:ext>
            </a:extLst>
          </p:cNvPr>
          <p:cNvSpPr txBox="1"/>
          <p:nvPr/>
        </p:nvSpPr>
        <p:spPr>
          <a:xfrm>
            <a:off x="5765074" y="2844037"/>
            <a:ext cx="5377847" cy="5096780"/>
          </a:xfrm>
          <a:prstGeom prst="rect">
            <a:avLst/>
          </a:prstGeom>
          <a:noFill/>
          <a:ln>
            <a:noFill/>
          </a:ln>
        </p:spPr>
        <p:txBody>
          <a:bodyPr spcFirstLastPara="1" wrap="square" lIns="0" tIns="0" rIns="0" bIns="0" anchor="t" anchorCtr="0">
            <a:spAutoFit/>
          </a:bodyPr>
          <a:lstStyle/>
          <a:p>
            <a:pPr marL="342900" marR="0" lvl="0" indent="-342900" rtl="0">
              <a:lnSpc>
                <a:spcPct val="115000"/>
              </a:lnSpc>
              <a:spcBef>
                <a:spcPts val="0"/>
              </a:spcBef>
              <a:spcAft>
                <a:spcPts val="0"/>
              </a:spcAft>
              <a:buFontTx/>
              <a:buChar char="-"/>
            </a:pPr>
            <a:r>
              <a:rPr lang="en-US" sz="2400" b="0" i="0" u="sng" strike="noStrike" cap="none" dirty="0">
                <a:solidFill>
                  <a:srgbClr val="000000"/>
                </a:solidFill>
                <a:latin typeface="Arial" panose="020B0604020202020204" pitchFamily="34" charset="0"/>
                <a:ea typeface="Roboto"/>
                <a:cs typeface="Arial" panose="020B0604020202020204" pitchFamily="34" charset="0"/>
                <a:sym typeface="Roboto"/>
              </a:rPr>
              <a:t>Bayesian Optimization</a:t>
            </a:r>
            <a:r>
              <a:rPr lang="en-US" sz="2400" b="0" i="0" strike="noStrike" cap="none" dirty="0">
                <a:solidFill>
                  <a:srgbClr val="000000"/>
                </a:solidFill>
                <a:latin typeface="Arial" panose="020B0604020202020204" pitchFamily="34" charset="0"/>
                <a:ea typeface="Roboto"/>
                <a:cs typeface="Arial" panose="020B0604020202020204" pitchFamily="34" charset="0"/>
                <a:sym typeface="Roboto"/>
              </a:rPr>
              <a:t> bias towards ”exploration” (vs. exploitation) to search hyperparameter ranges of convolutional </a:t>
            </a:r>
            <a:r>
              <a:rPr lang="en-US" sz="2400" b="0" i="0" u="sng" strike="noStrike" cap="none" dirty="0">
                <a:solidFill>
                  <a:srgbClr val="000000"/>
                </a:solidFill>
                <a:latin typeface="Arial" panose="020B0604020202020204" pitchFamily="34" charset="0"/>
                <a:ea typeface="Roboto"/>
                <a:cs typeface="Arial" panose="020B0604020202020204" pitchFamily="34" charset="0"/>
                <a:sym typeface="Roboto"/>
              </a:rPr>
              <a:t>units</a:t>
            </a:r>
            <a:r>
              <a:rPr lang="en-US" sz="2400" b="0" i="0" strike="noStrike" cap="none" dirty="0">
                <a:solidFill>
                  <a:srgbClr val="000000"/>
                </a:solidFill>
                <a:latin typeface="Arial" panose="020B0604020202020204" pitchFamily="34" charset="0"/>
                <a:ea typeface="Roboto"/>
                <a:cs typeface="Arial" panose="020B0604020202020204" pitchFamily="34" charset="0"/>
                <a:sym typeface="Roboto"/>
              </a:rPr>
              <a:t>, L2 </a:t>
            </a:r>
            <a:r>
              <a:rPr lang="en-US" sz="2400" b="0" i="0" u="sng" strike="noStrike" cap="none" dirty="0">
                <a:solidFill>
                  <a:srgbClr val="000000"/>
                </a:solidFill>
                <a:latin typeface="Arial" panose="020B0604020202020204" pitchFamily="34" charset="0"/>
                <a:ea typeface="Roboto"/>
                <a:cs typeface="Arial" panose="020B0604020202020204" pitchFamily="34" charset="0"/>
                <a:sym typeface="Roboto"/>
              </a:rPr>
              <a:t>regularization</a:t>
            </a:r>
            <a:r>
              <a:rPr lang="en-US" sz="2400" b="0" i="0" strike="noStrike" cap="none" dirty="0">
                <a:solidFill>
                  <a:srgbClr val="000000"/>
                </a:solidFill>
                <a:latin typeface="Arial" panose="020B0604020202020204" pitchFamily="34" charset="0"/>
                <a:ea typeface="Roboto"/>
                <a:cs typeface="Arial" panose="020B0604020202020204" pitchFamily="34" charset="0"/>
                <a:sym typeface="Roboto"/>
              </a:rPr>
              <a:t>, </a:t>
            </a:r>
            <a:r>
              <a:rPr lang="en-US" sz="2400" b="0" i="0" u="sng" strike="noStrike" cap="none" dirty="0">
                <a:solidFill>
                  <a:srgbClr val="000000"/>
                </a:solidFill>
                <a:latin typeface="Arial" panose="020B0604020202020204" pitchFamily="34" charset="0"/>
                <a:ea typeface="Roboto"/>
                <a:cs typeface="Arial" panose="020B0604020202020204" pitchFamily="34" charset="0"/>
                <a:sym typeface="Roboto"/>
              </a:rPr>
              <a:t>dropout</a:t>
            </a:r>
            <a:r>
              <a:rPr lang="en-US" sz="2400" b="0" i="0" strike="noStrike" cap="none" dirty="0">
                <a:solidFill>
                  <a:srgbClr val="000000"/>
                </a:solidFill>
                <a:latin typeface="Arial" panose="020B0604020202020204" pitchFamily="34" charset="0"/>
                <a:ea typeface="Roboto"/>
                <a:cs typeface="Arial" panose="020B0604020202020204" pitchFamily="34" charset="0"/>
                <a:sym typeface="Roboto"/>
              </a:rPr>
              <a:t>, </a:t>
            </a:r>
            <a:r>
              <a:rPr lang="en-US" sz="2400" b="0" i="0" u="sng" strike="noStrike" cap="none" dirty="0">
                <a:solidFill>
                  <a:srgbClr val="000000"/>
                </a:solidFill>
                <a:latin typeface="Arial" panose="020B0604020202020204" pitchFamily="34" charset="0"/>
                <a:ea typeface="Roboto"/>
                <a:cs typeface="Arial" panose="020B0604020202020204" pitchFamily="34" charset="0"/>
                <a:sym typeface="Roboto"/>
              </a:rPr>
              <a:t>learning</a:t>
            </a:r>
            <a:r>
              <a:rPr lang="en-US" sz="2400" b="0" i="0" strike="noStrike" cap="none" dirty="0">
                <a:solidFill>
                  <a:srgbClr val="000000"/>
                </a:solidFill>
                <a:latin typeface="Arial" panose="020B0604020202020204" pitchFamily="34" charset="0"/>
                <a:ea typeface="Roboto"/>
                <a:cs typeface="Arial" panose="020B0604020202020204" pitchFamily="34" charset="0"/>
                <a:sym typeface="Roboto"/>
              </a:rPr>
              <a:t> rate and decay.</a:t>
            </a:r>
          </a:p>
          <a:p>
            <a:pPr marL="342900" marR="0" lvl="0" indent="-342900" rtl="0">
              <a:lnSpc>
                <a:spcPct val="115000"/>
              </a:lnSpc>
              <a:spcBef>
                <a:spcPts val="0"/>
              </a:spcBef>
              <a:spcAft>
                <a:spcPts val="0"/>
              </a:spcAft>
              <a:buFontTx/>
              <a:buChar char="-"/>
            </a:pPr>
            <a:endParaRPr lang="en-US" sz="2400" dirty="0">
              <a:latin typeface="Arial" panose="020B0604020202020204" pitchFamily="34" charset="0"/>
              <a:ea typeface="Roboto"/>
              <a:cs typeface="Arial" panose="020B0604020202020204" pitchFamily="34" charset="0"/>
              <a:sym typeface="Roboto"/>
            </a:endParaRPr>
          </a:p>
          <a:p>
            <a:pPr marL="342900" marR="0" lvl="0" indent="-342900" rtl="0">
              <a:lnSpc>
                <a:spcPct val="115000"/>
              </a:lnSpc>
              <a:spcBef>
                <a:spcPts val="0"/>
              </a:spcBef>
              <a:spcAft>
                <a:spcPts val="0"/>
              </a:spcAft>
              <a:buFontTx/>
              <a:buChar char="-"/>
            </a:pPr>
            <a:r>
              <a:rPr lang="en-US" sz="2400" dirty="0">
                <a:latin typeface="Arial" panose="020B0604020202020204" pitchFamily="34" charset="0"/>
                <a:ea typeface="Roboto"/>
                <a:cs typeface="Arial" panose="020B0604020202020204" pitchFamily="34" charset="0"/>
                <a:sym typeface="Roboto"/>
              </a:rPr>
              <a:t>Further ran trials to find the best </a:t>
            </a:r>
            <a:r>
              <a:rPr lang="en-US" sz="2400" u="sng" dirty="0">
                <a:latin typeface="Arial" panose="020B0604020202020204" pitchFamily="34" charset="0"/>
                <a:ea typeface="Roboto"/>
                <a:cs typeface="Arial" panose="020B0604020202020204" pitchFamily="34" charset="0"/>
                <a:sym typeface="Roboto"/>
              </a:rPr>
              <a:t>objective</a:t>
            </a:r>
            <a:r>
              <a:rPr lang="en-US" sz="2400" dirty="0">
                <a:latin typeface="Arial" panose="020B0604020202020204" pitchFamily="34" charset="0"/>
                <a:ea typeface="Roboto"/>
                <a:cs typeface="Arial" panose="020B0604020202020204" pitchFamily="34" charset="0"/>
                <a:sym typeface="Roboto"/>
              </a:rPr>
              <a:t> (validation loss vs. accuracy), optimal</a:t>
            </a:r>
            <a:r>
              <a:rPr lang="en-US" sz="2400" u="sng" dirty="0">
                <a:latin typeface="Arial" panose="020B0604020202020204" pitchFamily="34" charset="0"/>
                <a:ea typeface="Roboto"/>
                <a:cs typeface="Arial" panose="020B0604020202020204" pitchFamily="34" charset="0"/>
                <a:sym typeface="Roboto"/>
              </a:rPr>
              <a:t> epoch</a:t>
            </a:r>
            <a:r>
              <a:rPr lang="en-US" sz="2400" dirty="0">
                <a:latin typeface="Arial" panose="020B0604020202020204" pitchFamily="34" charset="0"/>
                <a:ea typeface="Roboto"/>
                <a:cs typeface="Arial" panose="020B0604020202020204" pitchFamily="34" charset="0"/>
                <a:sym typeface="Roboto"/>
              </a:rPr>
              <a:t>, and </a:t>
            </a:r>
            <a:r>
              <a:rPr lang="en-US" sz="2400" u="sng" dirty="0">
                <a:latin typeface="Arial" panose="020B0604020202020204" pitchFamily="34" charset="0"/>
                <a:ea typeface="Roboto"/>
                <a:cs typeface="Arial" panose="020B0604020202020204" pitchFamily="34" charset="0"/>
                <a:sym typeface="Roboto"/>
              </a:rPr>
              <a:t>early stop</a:t>
            </a:r>
            <a:r>
              <a:rPr lang="en-US" sz="2400" dirty="0">
                <a:latin typeface="Arial" panose="020B0604020202020204" pitchFamily="34" charset="0"/>
                <a:ea typeface="Roboto"/>
                <a:cs typeface="Arial" panose="020B0604020202020204" pitchFamily="34" charset="0"/>
                <a:sym typeface="Roboto"/>
              </a:rPr>
              <a:t> metrics. </a:t>
            </a:r>
          </a:p>
          <a:p>
            <a:pPr marL="342900" marR="0" lvl="0" indent="-342900" rtl="0">
              <a:lnSpc>
                <a:spcPct val="115000"/>
              </a:lnSpc>
              <a:spcBef>
                <a:spcPts val="0"/>
              </a:spcBef>
              <a:spcAft>
                <a:spcPts val="0"/>
              </a:spcAft>
              <a:buFontTx/>
              <a:buChar char="-"/>
            </a:pPr>
            <a:endParaRPr lang="en-US" sz="2400" dirty="0">
              <a:latin typeface="Arial" panose="020B0604020202020204" pitchFamily="34" charset="0"/>
              <a:ea typeface="Roboto"/>
              <a:cs typeface="Arial" panose="020B0604020202020204" pitchFamily="34" charset="0"/>
              <a:sym typeface="Roboto"/>
            </a:endParaRPr>
          </a:p>
          <a:p>
            <a:pPr marL="342900" marR="0" lvl="0" indent="-342900" rtl="0">
              <a:lnSpc>
                <a:spcPct val="115000"/>
              </a:lnSpc>
              <a:spcBef>
                <a:spcPts val="0"/>
              </a:spcBef>
              <a:spcAft>
                <a:spcPts val="0"/>
              </a:spcAft>
              <a:buFontTx/>
              <a:buChar char="-"/>
            </a:pPr>
            <a:r>
              <a:rPr lang="en-US" sz="2400" b="1" dirty="0">
                <a:latin typeface="Arial" panose="020B0604020202020204" pitchFamily="34" charset="0"/>
                <a:ea typeface="Roboto"/>
                <a:cs typeface="Arial" panose="020B0604020202020204" pitchFamily="34" charset="0"/>
                <a:sym typeface="Roboto"/>
              </a:rPr>
              <a:t>Best Hyperparameters:</a:t>
            </a:r>
          </a:p>
        </p:txBody>
      </p:sp>
      <p:pic>
        <p:nvPicPr>
          <p:cNvPr id="14" name="Picture 13">
            <a:extLst>
              <a:ext uri="{FF2B5EF4-FFF2-40B4-BE49-F238E27FC236}">
                <a16:creationId xmlns:a16="http://schemas.microsoft.com/office/drawing/2014/main" id="{F7D41473-3F0D-DD5D-6046-9030ACB08823}"/>
              </a:ext>
            </a:extLst>
          </p:cNvPr>
          <p:cNvPicPr>
            <a:picLocks noChangeAspect="1"/>
          </p:cNvPicPr>
          <p:nvPr/>
        </p:nvPicPr>
        <p:blipFill>
          <a:blip r:embed="rId3"/>
          <a:stretch>
            <a:fillRect/>
          </a:stretch>
        </p:blipFill>
        <p:spPr>
          <a:xfrm>
            <a:off x="12459132" y="114300"/>
            <a:ext cx="4892040" cy="10058400"/>
          </a:xfrm>
          <a:prstGeom prst="rect">
            <a:avLst/>
          </a:prstGeom>
        </p:spPr>
      </p:pic>
      <p:pic>
        <p:nvPicPr>
          <p:cNvPr id="17" name="Picture 16">
            <a:extLst>
              <a:ext uri="{FF2B5EF4-FFF2-40B4-BE49-F238E27FC236}">
                <a16:creationId xmlns:a16="http://schemas.microsoft.com/office/drawing/2014/main" id="{85C94F25-84D1-D472-D6FC-931E6E1D10E7}"/>
              </a:ext>
            </a:extLst>
          </p:cNvPr>
          <p:cNvPicPr>
            <a:picLocks noChangeAspect="1"/>
          </p:cNvPicPr>
          <p:nvPr/>
        </p:nvPicPr>
        <p:blipFill rotWithShape="1">
          <a:blip r:embed="rId4"/>
          <a:srcRect t="22810"/>
          <a:stretch/>
        </p:blipFill>
        <p:spPr>
          <a:xfrm>
            <a:off x="6820899" y="7953153"/>
            <a:ext cx="3103439" cy="2157252"/>
          </a:xfrm>
          <a:prstGeom prst="rect">
            <a:avLst/>
          </a:prstGeom>
        </p:spPr>
      </p:pic>
      <p:sp>
        <p:nvSpPr>
          <p:cNvPr id="22" name="Google Shape;393;p25">
            <a:extLst>
              <a:ext uri="{FF2B5EF4-FFF2-40B4-BE49-F238E27FC236}">
                <a16:creationId xmlns:a16="http://schemas.microsoft.com/office/drawing/2014/main" id="{E7A37BCB-BA27-A3A4-36B4-B52CBDB833E2}"/>
              </a:ext>
            </a:extLst>
          </p:cNvPr>
          <p:cNvSpPr txBox="1"/>
          <p:nvPr/>
        </p:nvSpPr>
        <p:spPr>
          <a:xfrm>
            <a:off x="573184" y="9724256"/>
            <a:ext cx="7510112" cy="283154"/>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1600" b="1" dirty="0">
                <a:solidFill>
                  <a:schemeClr val="tx1"/>
                </a:solidFill>
                <a:latin typeface="Roboto"/>
                <a:ea typeface="Roboto"/>
                <a:cs typeface="Roboto"/>
                <a:sym typeface="Roboto"/>
              </a:rPr>
              <a:t>Reference code: Construct, </a:t>
            </a:r>
            <a:r>
              <a:rPr lang="en-US" sz="1600" b="1" dirty="0" err="1">
                <a:solidFill>
                  <a:schemeClr val="tx1"/>
                </a:solidFill>
                <a:latin typeface="Roboto"/>
                <a:ea typeface="Roboto"/>
                <a:cs typeface="Roboto"/>
                <a:sym typeface="Roboto"/>
              </a:rPr>
              <a:t>Hypertune</a:t>
            </a:r>
            <a:r>
              <a:rPr lang="en-US" sz="1600" b="1" dirty="0">
                <a:solidFill>
                  <a:schemeClr val="tx1"/>
                </a:solidFill>
                <a:latin typeface="Roboto"/>
                <a:ea typeface="Roboto"/>
                <a:cs typeface="Roboto"/>
                <a:sym typeface="Roboto"/>
              </a:rPr>
              <a:t>, Visualize, Best Epoch.</a:t>
            </a:r>
          </a:p>
        </p:txBody>
      </p:sp>
    </p:spTree>
    <p:extLst>
      <p:ext uri="{BB962C8B-B14F-4D97-AF65-F5344CB8AC3E}">
        <p14:creationId xmlns:p14="http://schemas.microsoft.com/office/powerpoint/2010/main" val="1772925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grpSp>
        <p:nvGrpSpPr>
          <p:cNvPr id="9" name="Google Shape;428;p27">
            <a:extLst>
              <a:ext uri="{FF2B5EF4-FFF2-40B4-BE49-F238E27FC236}">
                <a16:creationId xmlns:a16="http://schemas.microsoft.com/office/drawing/2014/main" id="{C172E7ED-0B1A-2D41-D143-E46E4B511416}"/>
              </a:ext>
            </a:extLst>
          </p:cNvPr>
          <p:cNvGrpSpPr/>
          <p:nvPr/>
        </p:nvGrpSpPr>
        <p:grpSpPr>
          <a:xfrm>
            <a:off x="-563666" y="8763260"/>
            <a:ext cx="19208263" cy="1777777"/>
            <a:chOff x="0" y="-47625"/>
            <a:chExt cx="5058966" cy="860425"/>
          </a:xfrm>
        </p:grpSpPr>
        <p:sp>
          <p:nvSpPr>
            <p:cNvPr id="10" name="Google Shape;429;p27">
              <a:extLst>
                <a:ext uri="{FF2B5EF4-FFF2-40B4-BE49-F238E27FC236}">
                  <a16:creationId xmlns:a16="http://schemas.microsoft.com/office/drawing/2014/main" id="{27B7627E-F6BB-292A-08AB-1587FA52CAEB}"/>
                </a:ext>
              </a:extLst>
            </p:cNvPr>
            <p:cNvSpPr/>
            <p:nvPr/>
          </p:nvSpPr>
          <p:spPr>
            <a:xfrm>
              <a:off x="0" y="0"/>
              <a:ext cx="5058966" cy="745893"/>
            </a:xfrm>
            <a:custGeom>
              <a:avLst/>
              <a:gdLst/>
              <a:ahLst/>
              <a:cxnLst/>
              <a:rect l="l" t="t" r="r" b="b"/>
              <a:pathLst>
                <a:path w="5058966" h="745893" extrusionOk="0">
                  <a:moveTo>
                    <a:pt x="0" y="0"/>
                  </a:moveTo>
                  <a:lnTo>
                    <a:pt x="5058966" y="0"/>
                  </a:lnTo>
                  <a:lnTo>
                    <a:pt x="5058966" y="745893"/>
                  </a:lnTo>
                  <a:lnTo>
                    <a:pt x="0" y="745893"/>
                  </a:lnTo>
                  <a:close/>
                </a:path>
              </a:pathLst>
            </a:custGeom>
            <a:solidFill>
              <a:srgbClr val="287C4C"/>
            </a:solidFill>
            <a:ln>
              <a:noFill/>
            </a:ln>
          </p:spPr>
        </p:sp>
        <p:sp>
          <p:nvSpPr>
            <p:cNvPr id="11" name="Google Shape;430;p27">
              <a:extLst>
                <a:ext uri="{FF2B5EF4-FFF2-40B4-BE49-F238E27FC236}">
                  <a16:creationId xmlns:a16="http://schemas.microsoft.com/office/drawing/2014/main" id="{C7BB2A4C-7FCD-67CC-0F54-1FAC76AB919B}"/>
                </a:ext>
              </a:extLst>
            </p:cNvPr>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37" name="Google Shape;437;p27"/>
          <p:cNvSpPr txBox="1"/>
          <p:nvPr/>
        </p:nvSpPr>
        <p:spPr>
          <a:xfrm>
            <a:off x="8579322" y="923973"/>
            <a:ext cx="8318100" cy="738664"/>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4800" b="1" i="0" u="none" strike="noStrike" cap="none" dirty="0">
                <a:solidFill>
                  <a:srgbClr val="1F49C6"/>
                </a:solidFill>
                <a:latin typeface="Fredoka"/>
                <a:ea typeface="Fredoka"/>
                <a:cs typeface="Fredoka"/>
                <a:sym typeface="Fredoka"/>
              </a:rPr>
              <a:t>Results, Accuracy: Full Model</a:t>
            </a:r>
            <a:endParaRPr b="1" dirty="0"/>
          </a:p>
        </p:txBody>
      </p:sp>
      <p:sp>
        <p:nvSpPr>
          <p:cNvPr id="438" name="Google Shape;438;p27"/>
          <p:cNvSpPr txBox="1"/>
          <p:nvPr/>
        </p:nvSpPr>
        <p:spPr>
          <a:xfrm>
            <a:off x="8830379" y="1888962"/>
            <a:ext cx="7607556" cy="6647974"/>
          </a:xfrm>
          <a:prstGeom prst="rect">
            <a:avLst/>
          </a:prstGeom>
          <a:noFill/>
          <a:ln>
            <a:noFill/>
          </a:ln>
        </p:spPr>
        <p:txBody>
          <a:bodyPr spcFirstLastPara="1" wrap="square" lIns="0" tIns="0" rIns="0" bIns="0" anchor="t" anchorCtr="0">
            <a:spAutoFit/>
          </a:bodyPr>
          <a:lstStyle/>
          <a:p>
            <a:pPr marL="342900" marR="0" lvl="0" indent="-342900" rtl="0">
              <a:spcBef>
                <a:spcPts val="0"/>
              </a:spcBef>
              <a:spcAft>
                <a:spcPts val="0"/>
              </a:spcAft>
              <a:buFontTx/>
              <a:buChar char="-"/>
            </a:pPr>
            <a:r>
              <a:rPr lang="en-US" sz="2400" i="0" u="none" strike="noStrike" cap="none" dirty="0">
                <a:solidFill>
                  <a:srgbClr val="000000"/>
                </a:solidFill>
                <a:latin typeface="Arial" panose="020B0604020202020204" pitchFamily="34" charset="0"/>
                <a:ea typeface="Roboto"/>
                <a:cs typeface="Arial" panose="020B0604020202020204" pitchFamily="34" charset="0"/>
                <a:sym typeface="Roboto"/>
              </a:rPr>
              <a:t>“</a:t>
            </a:r>
            <a:r>
              <a:rPr lang="en-US" sz="2400" dirty="0">
                <a:latin typeface="Arial" panose="020B0604020202020204" pitchFamily="34" charset="0"/>
                <a:ea typeface="Roboto"/>
                <a:cs typeface="Arial" panose="020B0604020202020204" pitchFamily="34" charset="0"/>
                <a:sym typeface="Roboto"/>
              </a:rPr>
              <a:t>F</a:t>
            </a:r>
            <a:r>
              <a:rPr lang="en-US" sz="2400" i="0" u="none" strike="noStrike" cap="none" dirty="0">
                <a:solidFill>
                  <a:srgbClr val="000000"/>
                </a:solidFill>
                <a:latin typeface="Arial" panose="020B0604020202020204" pitchFamily="34" charset="0"/>
                <a:ea typeface="Roboto"/>
                <a:cs typeface="Arial" panose="020B0604020202020204" pitchFamily="34" charset="0"/>
                <a:sym typeface="Roboto"/>
              </a:rPr>
              <a:t>ull model” trained over the full 20 epochs (without early stop). </a:t>
            </a:r>
          </a:p>
          <a:p>
            <a:pPr marL="342900" marR="0" lvl="0" indent="-342900" rtl="0">
              <a:spcBef>
                <a:spcPts val="0"/>
              </a:spcBef>
              <a:spcAft>
                <a:spcPts val="0"/>
              </a:spcAft>
              <a:buFontTx/>
              <a:buChar char="-"/>
            </a:pPr>
            <a:endParaRPr lang="en-US" sz="2400" i="0" u="none" strike="noStrike" cap="none" dirty="0">
              <a:solidFill>
                <a:srgbClr val="000000"/>
              </a:solidFill>
              <a:latin typeface="Arial" panose="020B0604020202020204" pitchFamily="34" charset="0"/>
              <a:ea typeface="Roboto"/>
              <a:cs typeface="Arial" panose="020B0604020202020204" pitchFamily="34" charset="0"/>
              <a:sym typeface="Roboto"/>
            </a:endParaRPr>
          </a:p>
          <a:p>
            <a:pPr marL="342900" marR="0" lvl="0" indent="-342900" rtl="0">
              <a:spcBef>
                <a:spcPts val="0"/>
              </a:spcBef>
              <a:spcAft>
                <a:spcPts val="0"/>
              </a:spcAft>
              <a:buFontTx/>
              <a:buChar char="-"/>
            </a:pPr>
            <a:r>
              <a:rPr lang="en-US" sz="2400" i="0" u="none" strike="noStrike" cap="none" dirty="0">
                <a:solidFill>
                  <a:srgbClr val="000000"/>
                </a:solidFill>
                <a:latin typeface="Arial" panose="020B0604020202020204" pitchFamily="34" charset="0"/>
                <a:ea typeface="Roboto"/>
                <a:cs typeface="Arial" panose="020B0604020202020204" pitchFamily="34" charset="0"/>
                <a:sym typeface="Roboto"/>
              </a:rPr>
              <a:t>Performance Results after 20 epochs:</a:t>
            </a:r>
            <a:endParaRPr lang="en-US" sz="2400" dirty="0">
              <a:latin typeface="Arial" panose="020B0604020202020204" pitchFamily="34" charset="0"/>
              <a:ea typeface="Roboto"/>
              <a:cs typeface="Arial" panose="020B0604020202020204" pitchFamily="34" charset="0"/>
              <a:sym typeface="Roboto"/>
            </a:endParaRPr>
          </a:p>
          <a:p>
            <a:pPr lvl="2"/>
            <a:r>
              <a:rPr lang="en-US" sz="2400" dirty="0">
                <a:latin typeface="Arial" panose="020B0604020202020204" pitchFamily="34" charset="0"/>
                <a:ea typeface="Roboto"/>
                <a:cs typeface="Arial" panose="020B0604020202020204" pitchFamily="34" charset="0"/>
                <a:sym typeface="Roboto"/>
              </a:rPr>
              <a:t>	Loss: training, 6.2; validation, 6.6.</a:t>
            </a:r>
          </a:p>
          <a:p>
            <a:pPr lvl="2"/>
            <a:r>
              <a:rPr lang="en-US" sz="2400" dirty="0">
                <a:latin typeface="Arial" panose="020B0604020202020204" pitchFamily="34" charset="0"/>
                <a:ea typeface="Roboto"/>
                <a:cs typeface="Arial" panose="020B0604020202020204" pitchFamily="34" charset="0"/>
                <a:sym typeface="Roboto"/>
              </a:rPr>
              <a:t>	Accuracy: training, 0.74; validation, 0.69. </a:t>
            </a:r>
            <a:endParaRPr lang="en-US" sz="2400" i="0" u="none" strike="noStrike" cap="none" dirty="0">
              <a:solidFill>
                <a:srgbClr val="000000"/>
              </a:solidFill>
              <a:latin typeface="Arial" panose="020B0604020202020204" pitchFamily="34" charset="0"/>
              <a:ea typeface="Roboto"/>
              <a:cs typeface="Arial" panose="020B0604020202020204" pitchFamily="34" charset="0"/>
              <a:sym typeface="Roboto"/>
            </a:endParaRPr>
          </a:p>
          <a:p>
            <a:pPr marL="0" marR="0" lvl="0" indent="0" rtl="0">
              <a:spcBef>
                <a:spcPts val="0"/>
              </a:spcBef>
              <a:spcAft>
                <a:spcPts val="0"/>
              </a:spcAft>
              <a:buNone/>
            </a:pPr>
            <a:endParaRPr lang="en-US" sz="2400" dirty="0">
              <a:latin typeface="Arial" panose="020B0604020202020204" pitchFamily="34" charset="0"/>
              <a:ea typeface="Roboto"/>
              <a:cs typeface="Arial" panose="020B0604020202020204" pitchFamily="34" charset="0"/>
              <a:sym typeface="Roboto"/>
            </a:endParaRPr>
          </a:p>
          <a:p>
            <a:pPr marL="342900" marR="0" lvl="0" indent="-342900" rtl="0">
              <a:spcBef>
                <a:spcPts val="0"/>
              </a:spcBef>
              <a:spcAft>
                <a:spcPts val="0"/>
              </a:spcAft>
              <a:buFontTx/>
              <a:buChar char="-"/>
            </a:pPr>
            <a:r>
              <a:rPr lang="en-US" sz="2400" dirty="0">
                <a:latin typeface="Arial" panose="020B0604020202020204" pitchFamily="34" charset="0"/>
                <a:ea typeface="Roboto"/>
                <a:cs typeface="Arial" panose="020B0604020202020204" pitchFamily="34" charset="0"/>
                <a:sym typeface="Roboto"/>
              </a:rPr>
              <a:t>Mild decay in validation vs. training performance suggests over-fitting. Still, this optimized combination of </a:t>
            </a:r>
            <a:r>
              <a:rPr lang="en-US" sz="2400" dirty="0" err="1">
                <a:latin typeface="Arial" panose="020B0604020202020204" pitchFamily="34" charset="0"/>
                <a:ea typeface="Roboto"/>
                <a:cs typeface="Arial" panose="020B0604020202020204" pitchFamily="34" charset="0"/>
                <a:sym typeface="Roboto"/>
              </a:rPr>
              <a:t>hyperparmeters</a:t>
            </a:r>
            <a:r>
              <a:rPr lang="en-US" sz="2400" dirty="0">
                <a:latin typeface="Arial" panose="020B0604020202020204" pitchFamily="34" charset="0"/>
                <a:ea typeface="Roboto"/>
                <a:cs typeface="Arial" panose="020B0604020202020204" pitchFamily="34" charset="0"/>
                <a:sym typeface="Roboto"/>
              </a:rPr>
              <a:t> (</a:t>
            </a:r>
            <a:r>
              <a:rPr lang="en-US" sz="2400" i="1" dirty="0">
                <a:latin typeface="Arial" panose="020B0604020202020204" pitchFamily="34" charset="0"/>
                <a:ea typeface="Roboto"/>
                <a:cs typeface="Arial" panose="020B0604020202020204" pitchFamily="34" charset="0"/>
                <a:sym typeface="Roboto"/>
              </a:rPr>
              <a:t>ref: Model Solution</a:t>
            </a:r>
            <a:r>
              <a:rPr lang="en-US" sz="2400" dirty="0">
                <a:latin typeface="Arial" panose="020B0604020202020204" pitchFamily="34" charset="0"/>
                <a:ea typeface="Roboto"/>
                <a:cs typeface="Arial" panose="020B0604020202020204" pitchFamily="34" charset="0"/>
                <a:sym typeface="Roboto"/>
              </a:rPr>
              <a:t>) evaluated to be the least offensive and most stable.</a:t>
            </a:r>
          </a:p>
          <a:p>
            <a:pPr marL="342900" marR="0" lvl="0" indent="-342900" rtl="0">
              <a:spcBef>
                <a:spcPts val="0"/>
              </a:spcBef>
              <a:spcAft>
                <a:spcPts val="0"/>
              </a:spcAft>
              <a:buFontTx/>
              <a:buChar char="-"/>
            </a:pPr>
            <a:endParaRPr lang="en-US" sz="2400" dirty="0">
              <a:latin typeface="Arial" panose="020B0604020202020204" pitchFamily="34" charset="0"/>
              <a:ea typeface="Roboto"/>
              <a:cs typeface="Arial" panose="020B0604020202020204" pitchFamily="34" charset="0"/>
              <a:sym typeface="Roboto"/>
            </a:endParaRPr>
          </a:p>
          <a:p>
            <a:pPr marL="342900" marR="0" lvl="0" indent="-342900" rtl="0">
              <a:spcBef>
                <a:spcPts val="0"/>
              </a:spcBef>
              <a:spcAft>
                <a:spcPts val="0"/>
              </a:spcAft>
              <a:buFontTx/>
              <a:buChar char="-"/>
            </a:pPr>
            <a:r>
              <a:rPr lang="en-US" sz="2400" dirty="0">
                <a:latin typeface="Arial" panose="020B0604020202020204" pitchFamily="34" charset="0"/>
                <a:ea typeface="Roboto"/>
                <a:cs typeface="Arial" panose="020B0604020202020204" pitchFamily="34" charset="0"/>
                <a:sym typeface="Roboto"/>
              </a:rPr>
              <a:t>Despite the volatility in accuracy and the relatively slower decline in validation loss, overall directional trends of both are encouraging. </a:t>
            </a:r>
          </a:p>
          <a:p>
            <a:pPr marL="342900" marR="0" lvl="0" indent="-342900" rtl="0">
              <a:spcBef>
                <a:spcPts val="0"/>
              </a:spcBef>
              <a:spcAft>
                <a:spcPts val="0"/>
              </a:spcAft>
              <a:buFontTx/>
              <a:buChar char="-"/>
            </a:pPr>
            <a:endParaRPr lang="en-US" sz="2400" dirty="0">
              <a:latin typeface="Arial" panose="020B0604020202020204" pitchFamily="34" charset="0"/>
              <a:ea typeface="Roboto"/>
              <a:cs typeface="Arial" panose="020B0604020202020204" pitchFamily="34" charset="0"/>
              <a:sym typeface="Roboto"/>
            </a:endParaRPr>
          </a:p>
          <a:p>
            <a:pPr marL="342900" marR="0" lvl="0" indent="-342900" rtl="0">
              <a:spcBef>
                <a:spcPts val="0"/>
              </a:spcBef>
              <a:spcAft>
                <a:spcPts val="0"/>
              </a:spcAft>
              <a:buFontTx/>
              <a:buChar char="-"/>
            </a:pPr>
            <a:r>
              <a:rPr lang="en-US" sz="2400" dirty="0">
                <a:latin typeface="Arial" panose="020B0604020202020204" pitchFamily="34" charset="0"/>
                <a:ea typeface="Roboto"/>
                <a:cs typeface="Arial" panose="020B0604020202020204" pitchFamily="34" charset="0"/>
                <a:sym typeface="Roboto"/>
              </a:rPr>
              <a:t>From Full Model, we find the full 20 epochs achieved the best overall validation loss and accuracy. </a:t>
            </a:r>
            <a:endParaRPr sz="24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0A2383EC-4BCA-38E0-69EF-7F6C557B7B8A}"/>
              </a:ext>
            </a:extLst>
          </p:cNvPr>
          <p:cNvPicPr>
            <a:picLocks noChangeAspect="1"/>
          </p:cNvPicPr>
          <p:nvPr/>
        </p:nvPicPr>
        <p:blipFill>
          <a:blip r:embed="rId3"/>
          <a:stretch>
            <a:fillRect/>
          </a:stretch>
        </p:blipFill>
        <p:spPr>
          <a:xfrm>
            <a:off x="1255076" y="5554623"/>
            <a:ext cx="4742251" cy="3732557"/>
          </a:xfrm>
          <a:prstGeom prst="rect">
            <a:avLst/>
          </a:prstGeom>
        </p:spPr>
      </p:pic>
      <p:pic>
        <p:nvPicPr>
          <p:cNvPr id="5" name="Picture 4">
            <a:extLst>
              <a:ext uri="{FF2B5EF4-FFF2-40B4-BE49-F238E27FC236}">
                <a16:creationId xmlns:a16="http://schemas.microsoft.com/office/drawing/2014/main" id="{458F9FA0-A3EA-2258-205E-B507A4D8E342}"/>
              </a:ext>
            </a:extLst>
          </p:cNvPr>
          <p:cNvPicPr>
            <a:picLocks noChangeAspect="1"/>
          </p:cNvPicPr>
          <p:nvPr/>
        </p:nvPicPr>
        <p:blipFill>
          <a:blip r:embed="rId4"/>
          <a:stretch>
            <a:fillRect/>
          </a:stretch>
        </p:blipFill>
        <p:spPr>
          <a:xfrm>
            <a:off x="1313009" y="1659703"/>
            <a:ext cx="4684318" cy="3732557"/>
          </a:xfrm>
          <a:prstGeom prst="rect">
            <a:avLst/>
          </a:prstGeom>
        </p:spPr>
      </p:pic>
      <p:sp>
        <p:nvSpPr>
          <p:cNvPr id="12" name="Google Shape;434;p27">
            <a:extLst>
              <a:ext uri="{FF2B5EF4-FFF2-40B4-BE49-F238E27FC236}">
                <a16:creationId xmlns:a16="http://schemas.microsoft.com/office/drawing/2014/main" id="{3C065616-C5BB-D4AB-9B21-3403FDB0E047}"/>
              </a:ext>
            </a:extLst>
          </p:cNvPr>
          <p:cNvSpPr/>
          <p:nvPr/>
        </p:nvSpPr>
        <p:spPr>
          <a:xfrm>
            <a:off x="7485046" y="9011078"/>
            <a:ext cx="2690667" cy="1257887"/>
          </a:xfrm>
          <a:custGeom>
            <a:avLst/>
            <a:gdLst/>
            <a:ahLst/>
            <a:cxnLst/>
            <a:rect l="l" t="t" r="r" b="b"/>
            <a:pathLst>
              <a:path w="2690667" h="1257887" extrusionOk="0">
                <a:moveTo>
                  <a:pt x="0" y="0"/>
                </a:moveTo>
                <a:lnTo>
                  <a:pt x="2690667" y="0"/>
                </a:lnTo>
                <a:lnTo>
                  <a:pt x="2690667" y="1257887"/>
                </a:lnTo>
                <a:lnTo>
                  <a:pt x="0" y="1257887"/>
                </a:lnTo>
                <a:lnTo>
                  <a:pt x="0" y="0"/>
                </a:lnTo>
                <a:close/>
              </a:path>
            </a:pathLst>
          </a:custGeom>
          <a:blipFill rotWithShape="1">
            <a:blip r:embed="rId5">
              <a:alphaModFix/>
            </a:blip>
            <a:stretch>
              <a:fillRect/>
            </a:stretch>
          </a:blipFill>
          <a:ln>
            <a:noFill/>
          </a:ln>
        </p:spPr>
      </p:sp>
      <p:sp>
        <p:nvSpPr>
          <p:cNvPr id="13" name="Google Shape;435;p27">
            <a:extLst>
              <a:ext uri="{FF2B5EF4-FFF2-40B4-BE49-F238E27FC236}">
                <a16:creationId xmlns:a16="http://schemas.microsoft.com/office/drawing/2014/main" id="{07C228CD-DC57-AD86-3E9E-FE405D41CE77}"/>
              </a:ext>
            </a:extLst>
          </p:cNvPr>
          <p:cNvSpPr/>
          <p:nvPr/>
        </p:nvSpPr>
        <p:spPr>
          <a:xfrm>
            <a:off x="15508706" y="7850849"/>
            <a:ext cx="3501187" cy="1636805"/>
          </a:xfrm>
          <a:custGeom>
            <a:avLst/>
            <a:gdLst/>
            <a:ahLst/>
            <a:cxnLst/>
            <a:rect l="l" t="t" r="r" b="b"/>
            <a:pathLst>
              <a:path w="3501187" h="1636805" extrusionOk="0">
                <a:moveTo>
                  <a:pt x="0" y="0"/>
                </a:moveTo>
                <a:lnTo>
                  <a:pt x="3501188" y="0"/>
                </a:lnTo>
                <a:lnTo>
                  <a:pt x="3501188" y="1636805"/>
                </a:lnTo>
                <a:lnTo>
                  <a:pt x="0" y="1636805"/>
                </a:lnTo>
                <a:lnTo>
                  <a:pt x="0" y="0"/>
                </a:lnTo>
                <a:close/>
              </a:path>
            </a:pathLst>
          </a:custGeom>
          <a:blipFill rotWithShape="1">
            <a:blip r:embed="rId5">
              <a:alphaModFix/>
            </a:blip>
            <a:stretch>
              <a:fillRect/>
            </a:stretch>
          </a:blipFill>
          <a:ln>
            <a:noFill/>
          </a:ln>
        </p:spPr>
      </p:sp>
      <p:grpSp>
        <p:nvGrpSpPr>
          <p:cNvPr id="14" name="Google Shape;102;p14">
            <a:extLst>
              <a:ext uri="{FF2B5EF4-FFF2-40B4-BE49-F238E27FC236}">
                <a16:creationId xmlns:a16="http://schemas.microsoft.com/office/drawing/2014/main" id="{C35832C2-F4CE-EEF5-B78F-935F12EB63AA}"/>
              </a:ext>
            </a:extLst>
          </p:cNvPr>
          <p:cNvGrpSpPr/>
          <p:nvPr/>
        </p:nvGrpSpPr>
        <p:grpSpPr>
          <a:xfrm>
            <a:off x="1178722" y="553003"/>
            <a:ext cx="5275207" cy="3266920"/>
            <a:chOff x="0" y="-47625"/>
            <a:chExt cx="1693666" cy="860425"/>
          </a:xfrm>
        </p:grpSpPr>
        <p:sp>
          <p:nvSpPr>
            <p:cNvPr id="15" name="Google Shape;103;p14">
              <a:extLst>
                <a:ext uri="{FF2B5EF4-FFF2-40B4-BE49-F238E27FC236}">
                  <a16:creationId xmlns:a16="http://schemas.microsoft.com/office/drawing/2014/main" id="{73DE83B4-3F58-C0FA-4D33-160F17ACB5EE}"/>
                </a:ext>
              </a:extLst>
            </p:cNvPr>
            <p:cNvSpPr/>
            <p:nvPr/>
          </p:nvSpPr>
          <p:spPr>
            <a:xfrm>
              <a:off x="0" y="0"/>
              <a:ext cx="1693666" cy="189104"/>
            </a:xfrm>
            <a:custGeom>
              <a:avLst/>
              <a:gdLst/>
              <a:ahLst/>
              <a:cxnLst/>
              <a:rect l="l" t="t" r="r" b="b"/>
              <a:pathLst>
                <a:path w="1693666" h="189104" extrusionOk="0">
                  <a:moveTo>
                    <a:pt x="61399" y="0"/>
                  </a:moveTo>
                  <a:lnTo>
                    <a:pt x="1632267" y="0"/>
                  </a:lnTo>
                  <a:cubicBezTo>
                    <a:pt x="1648551" y="0"/>
                    <a:pt x="1664168" y="6469"/>
                    <a:pt x="1675683" y="17983"/>
                  </a:cubicBezTo>
                  <a:cubicBezTo>
                    <a:pt x="1687197" y="29498"/>
                    <a:pt x="1693666" y="45115"/>
                    <a:pt x="1693666" y="61399"/>
                  </a:cubicBezTo>
                  <a:lnTo>
                    <a:pt x="1693666" y="127704"/>
                  </a:lnTo>
                  <a:cubicBezTo>
                    <a:pt x="1693666" y="161614"/>
                    <a:pt x="1666177" y="189104"/>
                    <a:pt x="1632267" y="189104"/>
                  </a:cubicBezTo>
                  <a:lnTo>
                    <a:pt x="61399" y="189104"/>
                  </a:lnTo>
                  <a:cubicBezTo>
                    <a:pt x="45115" y="189104"/>
                    <a:pt x="29498" y="182635"/>
                    <a:pt x="17983" y="171120"/>
                  </a:cubicBezTo>
                  <a:cubicBezTo>
                    <a:pt x="6469" y="159606"/>
                    <a:pt x="0" y="143988"/>
                    <a:pt x="0" y="127704"/>
                  </a:cubicBezTo>
                  <a:lnTo>
                    <a:pt x="0" y="61399"/>
                  </a:lnTo>
                  <a:cubicBezTo>
                    <a:pt x="0" y="45115"/>
                    <a:pt x="6469" y="29498"/>
                    <a:pt x="17983" y="17983"/>
                  </a:cubicBezTo>
                  <a:cubicBezTo>
                    <a:pt x="29498" y="6469"/>
                    <a:pt x="45115" y="0"/>
                    <a:pt x="61399" y="0"/>
                  </a:cubicBezTo>
                  <a:close/>
                </a:path>
              </a:pathLst>
            </a:custGeom>
            <a:solidFill>
              <a:srgbClr val="F49E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4;p14">
              <a:extLst>
                <a:ext uri="{FF2B5EF4-FFF2-40B4-BE49-F238E27FC236}">
                  <a16:creationId xmlns:a16="http://schemas.microsoft.com/office/drawing/2014/main" id="{BBDDACF7-5719-7AAE-26D2-6D11023E049D}"/>
                </a:ext>
              </a:extLst>
            </p:cNvPr>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7" name="Google Shape;105;p14">
            <a:extLst>
              <a:ext uri="{FF2B5EF4-FFF2-40B4-BE49-F238E27FC236}">
                <a16:creationId xmlns:a16="http://schemas.microsoft.com/office/drawing/2014/main" id="{59C52E4C-B67F-78BB-C1DB-176113481E4D}"/>
              </a:ext>
            </a:extLst>
          </p:cNvPr>
          <p:cNvSpPr txBox="1"/>
          <p:nvPr/>
        </p:nvSpPr>
        <p:spPr>
          <a:xfrm>
            <a:off x="1193860" y="894688"/>
            <a:ext cx="5250371" cy="443198"/>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2400" b="1" i="0" u="none" strike="noStrike" cap="none" dirty="0">
                <a:solidFill>
                  <a:srgbClr val="6C3515"/>
                </a:solidFill>
                <a:latin typeface="Roboto"/>
                <a:ea typeface="Roboto"/>
                <a:cs typeface="Roboto"/>
                <a:sym typeface="Roboto"/>
              </a:rPr>
              <a:t>Accuracy: Train, 0.74; Valid 0.69</a:t>
            </a:r>
            <a:endParaRPr sz="1100" dirty="0"/>
          </a:p>
        </p:txBody>
      </p:sp>
      <p:sp>
        <p:nvSpPr>
          <p:cNvPr id="18" name="Google Shape;393;p25">
            <a:extLst>
              <a:ext uri="{FF2B5EF4-FFF2-40B4-BE49-F238E27FC236}">
                <a16:creationId xmlns:a16="http://schemas.microsoft.com/office/drawing/2014/main" id="{FAD6280B-F632-F8F3-523C-9A7938722518}"/>
              </a:ext>
            </a:extLst>
          </p:cNvPr>
          <p:cNvSpPr txBox="1"/>
          <p:nvPr/>
        </p:nvSpPr>
        <p:spPr>
          <a:xfrm>
            <a:off x="573184" y="9724256"/>
            <a:ext cx="7510112" cy="283154"/>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1600" b="1" dirty="0">
                <a:solidFill>
                  <a:schemeClr val="bg1"/>
                </a:solidFill>
                <a:latin typeface="Roboto"/>
                <a:ea typeface="Roboto"/>
                <a:cs typeface="Roboto"/>
                <a:sym typeface="Roboto"/>
              </a:rPr>
              <a:t>Reference code: Best Epoch.</a:t>
            </a:r>
          </a:p>
        </p:txBody>
      </p:sp>
    </p:spTree>
    <p:extLst>
      <p:ext uri="{BB962C8B-B14F-4D97-AF65-F5344CB8AC3E}">
        <p14:creationId xmlns:p14="http://schemas.microsoft.com/office/powerpoint/2010/main" val="492915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37" name="Google Shape;437;p27"/>
          <p:cNvSpPr txBox="1"/>
          <p:nvPr/>
        </p:nvSpPr>
        <p:spPr>
          <a:xfrm>
            <a:off x="9153477" y="923973"/>
            <a:ext cx="8318100" cy="738664"/>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4800" b="1" i="0" u="none" strike="noStrike" cap="none" dirty="0">
                <a:solidFill>
                  <a:srgbClr val="1F49C6"/>
                </a:solidFill>
                <a:latin typeface="Fredoka"/>
                <a:ea typeface="Fredoka"/>
                <a:cs typeface="Fredoka"/>
                <a:sym typeface="Fredoka"/>
              </a:rPr>
              <a:t>Best Epoch + Early Stop</a:t>
            </a:r>
            <a:endParaRPr b="1" dirty="0"/>
          </a:p>
        </p:txBody>
      </p:sp>
      <p:sp>
        <p:nvSpPr>
          <p:cNvPr id="438" name="Google Shape;438;p27"/>
          <p:cNvSpPr txBox="1"/>
          <p:nvPr/>
        </p:nvSpPr>
        <p:spPr>
          <a:xfrm>
            <a:off x="9595920" y="1888962"/>
            <a:ext cx="7607556" cy="8125301"/>
          </a:xfrm>
          <a:prstGeom prst="rect">
            <a:avLst/>
          </a:prstGeom>
          <a:noFill/>
          <a:ln>
            <a:noFill/>
          </a:ln>
        </p:spPr>
        <p:txBody>
          <a:bodyPr spcFirstLastPara="1" wrap="square" lIns="0" tIns="0" rIns="0" bIns="0" anchor="t" anchorCtr="0">
            <a:spAutoFit/>
          </a:bodyPr>
          <a:lstStyle/>
          <a:p>
            <a:pPr marL="342900" marR="0" lvl="0" indent="-342900" rtl="0">
              <a:spcBef>
                <a:spcPts val="0"/>
              </a:spcBef>
              <a:spcAft>
                <a:spcPts val="0"/>
              </a:spcAft>
              <a:buFontTx/>
              <a:buChar char="-"/>
            </a:pPr>
            <a:r>
              <a:rPr lang="en-US" sz="2400" dirty="0">
                <a:latin typeface="Arial" panose="020B0604020202020204" pitchFamily="34" charset="0"/>
                <a:ea typeface="Roboto"/>
                <a:cs typeface="Arial" panose="020B0604020202020204" pitchFamily="34" charset="0"/>
                <a:sym typeface="Roboto"/>
              </a:rPr>
              <a:t>Building off the </a:t>
            </a:r>
            <a:r>
              <a:rPr lang="en-US" sz="2400" i="0" u="none" strike="noStrike" cap="none" dirty="0">
                <a:solidFill>
                  <a:srgbClr val="000000"/>
                </a:solidFill>
                <a:latin typeface="Arial" panose="020B0604020202020204" pitchFamily="34" charset="0"/>
                <a:ea typeface="Roboto"/>
                <a:cs typeface="Arial" panose="020B0604020202020204" pitchFamily="34" charset="0"/>
                <a:sym typeface="Roboto"/>
              </a:rPr>
              <a:t>“</a:t>
            </a:r>
            <a:r>
              <a:rPr lang="en-US" sz="2400" dirty="0">
                <a:latin typeface="Arial" panose="020B0604020202020204" pitchFamily="34" charset="0"/>
                <a:ea typeface="Roboto"/>
                <a:cs typeface="Arial" panose="020B0604020202020204" pitchFamily="34" charset="0"/>
                <a:sym typeface="Roboto"/>
              </a:rPr>
              <a:t>F</a:t>
            </a:r>
            <a:r>
              <a:rPr lang="en-US" sz="2400" i="0" u="none" strike="noStrike" cap="none" dirty="0">
                <a:solidFill>
                  <a:srgbClr val="000000"/>
                </a:solidFill>
                <a:latin typeface="Arial" panose="020B0604020202020204" pitchFamily="34" charset="0"/>
                <a:ea typeface="Roboto"/>
                <a:cs typeface="Arial" panose="020B0604020202020204" pitchFamily="34" charset="0"/>
                <a:sym typeface="Roboto"/>
              </a:rPr>
              <a:t>ull model”, we optimize for </a:t>
            </a:r>
            <a:r>
              <a:rPr lang="en-US" sz="2400" i="0" u="sng" strike="noStrike" cap="none" dirty="0">
                <a:solidFill>
                  <a:srgbClr val="000000"/>
                </a:solidFill>
                <a:latin typeface="Arial" panose="020B0604020202020204" pitchFamily="34" charset="0"/>
                <a:ea typeface="Roboto"/>
                <a:cs typeface="Arial" panose="020B0604020202020204" pitchFamily="34" charset="0"/>
                <a:sym typeface="Roboto"/>
              </a:rPr>
              <a:t>best epoch</a:t>
            </a:r>
            <a:r>
              <a:rPr lang="en-US" sz="2400" i="0" strike="noStrike" cap="none" dirty="0">
                <a:solidFill>
                  <a:srgbClr val="000000"/>
                </a:solidFill>
                <a:latin typeface="Arial" panose="020B0604020202020204" pitchFamily="34" charset="0"/>
                <a:ea typeface="Roboto"/>
                <a:cs typeface="Arial" panose="020B0604020202020204" pitchFamily="34" charset="0"/>
                <a:sym typeface="Roboto"/>
              </a:rPr>
              <a:t> </a:t>
            </a:r>
            <a:r>
              <a:rPr lang="en-US" sz="2400" i="0" u="none" strike="noStrike" cap="none" dirty="0">
                <a:solidFill>
                  <a:srgbClr val="000000"/>
                </a:solidFill>
                <a:latin typeface="Arial" panose="020B0604020202020204" pitchFamily="34" charset="0"/>
                <a:ea typeface="Roboto"/>
                <a:cs typeface="Arial" panose="020B0604020202020204" pitchFamily="34" charset="0"/>
                <a:sym typeface="Roboto"/>
              </a:rPr>
              <a:t>count by </a:t>
            </a:r>
            <a:r>
              <a:rPr lang="en-US" sz="2400" dirty="0">
                <a:latin typeface="Arial" panose="020B0604020202020204" pitchFamily="34" charset="0"/>
                <a:ea typeface="Roboto"/>
                <a:cs typeface="Arial" panose="020B0604020202020204" pitchFamily="34" charset="0"/>
                <a:sym typeface="Roboto"/>
              </a:rPr>
              <a:t>valid </a:t>
            </a:r>
            <a:r>
              <a:rPr lang="en-US" sz="2400" i="0" u="none" strike="noStrike" cap="none" dirty="0">
                <a:solidFill>
                  <a:srgbClr val="000000"/>
                </a:solidFill>
                <a:latin typeface="Arial" panose="020B0604020202020204" pitchFamily="34" charset="0"/>
                <a:ea typeface="Roboto"/>
                <a:cs typeface="Arial" panose="020B0604020202020204" pitchFamily="34" charset="0"/>
                <a:sym typeface="Roboto"/>
              </a:rPr>
              <a:t>accuracy and loss. Though purely quantitatively it is </a:t>
            </a:r>
            <a:r>
              <a:rPr lang="en-US" sz="2400" i="0" u="sng" strike="noStrike" cap="none" dirty="0">
                <a:solidFill>
                  <a:srgbClr val="000000"/>
                </a:solidFill>
                <a:latin typeface="Arial" panose="020B0604020202020204" pitchFamily="34" charset="0"/>
                <a:ea typeface="Roboto"/>
                <a:cs typeface="Arial" panose="020B0604020202020204" pitchFamily="34" charset="0"/>
                <a:sym typeface="Roboto"/>
              </a:rPr>
              <a:t>equivalent to the full 20</a:t>
            </a:r>
            <a:r>
              <a:rPr lang="en-US" sz="2400" i="0" strike="noStrike" cap="none" dirty="0">
                <a:solidFill>
                  <a:srgbClr val="000000"/>
                </a:solidFill>
                <a:latin typeface="Arial" panose="020B0604020202020204" pitchFamily="34" charset="0"/>
                <a:ea typeface="Roboto"/>
                <a:cs typeface="Arial" panose="020B0604020202020204" pitchFamily="34" charset="0"/>
                <a:sym typeface="Roboto"/>
              </a:rPr>
              <a:t> </a:t>
            </a:r>
            <a:r>
              <a:rPr lang="en-US" sz="2400" i="0" u="none" strike="noStrike" cap="none" dirty="0">
                <a:solidFill>
                  <a:srgbClr val="000000"/>
                </a:solidFill>
                <a:latin typeface="Arial" panose="020B0604020202020204" pitchFamily="34" charset="0"/>
                <a:ea typeface="Roboto"/>
                <a:cs typeface="Arial" panose="020B0604020202020204" pitchFamily="34" charset="0"/>
                <a:sym typeface="Roboto"/>
              </a:rPr>
              <a:t>epochs. </a:t>
            </a:r>
            <a:r>
              <a:rPr lang="en-US" sz="2400" dirty="0">
                <a:latin typeface="Arial" panose="020B0604020202020204" pitchFamily="34" charset="0"/>
                <a:ea typeface="Roboto"/>
                <a:cs typeface="Arial" panose="020B0604020202020204" pitchFamily="34" charset="0"/>
                <a:sym typeface="Roboto"/>
              </a:rPr>
              <a:t>While all 20 were computationally expensive (i.e., time consuming), we believe it is feasible. </a:t>
            </a:r>
            <a:endParaRPr lang="en-US" sz="2400" i="0" u="none" strike="noStrike" cap="none" dirty="0">
              <a:solidFill>
                <a:srgbClr val="000000"/>
              </a:solidFill>
              <a:latin typeface="Arial" panose="020B0604020202020204" pitchFamily="34" charset="0"/>
              <a:ea typeface="Roboto"/>
              <a:cs typeface="Arial" panose="020B0604020202020204" pitchFamily="34" charset="0"/>
              <a:sym typeface="Roboto"/>
            </a:endParaRPr>
          </a:p>
          <a:p>
            <a:pPr marL="342900" marR="0" lvl="0" indent="-342900" rtl="0">
              <a:spcBef>
                <a:spcPts val="0"/>
              </a:spcBef>
              <a:spcAft>
                <a:spcPts val="0"/>
              </a:spcAft>
              <a:buFontTx/>
              <a:buChar char="-"/>
            </a:pPr>
            <a:endParaRPr lang="en-US" sz="2400" dirty="0">
              <a:latin typeface="Arial" panose="020B0604020202020204" pitchFamily="34" charset="0"/>
              <a:ea typeface="Roboto"/>
              <a:cs typeface="Arial" panose="020B0604020202020204" pitchFamily="34" charset="0"/>
              <a:sym typeface="Roboto"/>
            </a:endParaRPr>
          </a:p>
          <a:p>
            <a:pPr marL="342900" marR="0" lvl="0" indent="-342900" rtl="0">
              <a:spcBef>
                <a:spcPts val="0"/>
              </a:spcBef>
              <a:spcAft>
                <a:spcPts val="0"/>
              </a:spcAft>
              <a:buFontTx/>
              <a:buChar char="-"/>
            </a:pPr>
            <a:r>
              <a:rPr lang="en-US" sz="2400" dirty="0">
                <a:latin typeface="Arial" panose="020B0604020202020204" pitchFamily="34" charset="0"/>
                <a:ea typeface="Roboto"/>
                <a:cs typeface="Arial" panose="020B0604020202020204" pitchFamily="34" charset="0"/>
                <a:sym typeface="Roboto"/>
              </a:rPr>
              <a:t>To our “best epoch” model, we added an </a:t>
            </a:r>
            <a:r>
              <a:rPr lang="en-US" sz="2400" u="sng" dirty="0">
                <a:latin typeface="Arial" panose="020B0604020202020204" pitchFamily="34" charset="0"/>
                <a:ea typeface="Roboto"/>
                <a:cs typeface="Arial" panose="020B0604020202020204" pitchFamily="34" charset="0"/>
                <a:sym typeface="Roboto"/>
              </a:rPr>
              <a:t>early stop condition</a:t>
            </a:r>
            <a:r>
              <a:rPr lang="en-US" sz="2400" dirty="0">
                <a:latin typeface="Arial" panose="020B0604020202020204" pitchFamily="34" charset="0"/>
                <a:ea typeface="Roboto"/>
                <a:cs typeface="Arial" panose="020B0604020202020204" pitchFamily="34" charset="0"/>
                <a:sym typeface="Roboto"/>
              </a:rPr>
              <a:t> based on both validation accuracy and loss with patience = 5; but, it was not breached in this iteration. This level was determined through trial and error while conscious of (1) our low learning rate and decay; and (2) difficulties of small sample size. </a:t>
            </a:r>
          </a:p>
          <a:p>
            <a:pPr marL="342900" marR="0" lvl="0" indent="-342900" rtl="0">
              <a:spcBef>
                <a:spcPts val="0"/>
              </a:spcBef>
              <a:spcAft>
                <a:spcPts val="0"/>
              </a:spcAft>
              <a:buFontTx/>
              <a:buChar char="-"/>
            </a:pPr>
            <a:endParaRPr lang="en-US" sz="2400" dirty="0">
              <a:latin typeface="Arial" panose="020B0604020202020204" pitchFamily="34" charset="0"/>
              <a:ea typeface="Roboto"/>
              <a:cs typeface="Arial" panose="020B0604020202020204" pitchFamily="34" charset="0"/>
              <a:sym typeface="Roboto"/>
            </a:endParaRPr>
          </a:p>
          <a:p>
            <a:pPr marL="342900" marR="0" lvl="0" indent="-342900" rtl="0">
              <a:spcBef>
                <a:spcPts val="0"/>
              </a:spcBef>
              <a:spcAft>
                <a:spcPts val="0"/>
              </a:spcAft>
              <a:buFontTx/>
              <a:buChar char="-"/>
            </a:pPr>
            <a:r>
              <a:rPr lang="en-US" sz="2400" dirty="0">
                <a:latin typeface="Arial" panose="020B0604020202020204" pitchFamily="34" charset="0"/>
                <a:ea typeface="Roboto"/>
                <a:cs typeface="Arial" panose="020B0604020202020204" pitchFamily="34" charset="0"/>
                <a:sym typeface="Roboto"/>
              </a:rPr>
              <a:t>Evaluation on unseen test data exhibits notable decay in accuracy, which suggests overfitting despite our attempts to drop and regularize. Overall performance appears much less equivalent to a coin flip. We fully acknowledge this is quite low. </a:t>
            </a:r>
          </a:p>
          <a:p>
            <a:pPr marL="342900" marR="0" lvl="0" indent="-342900" rtl="0">
              <a:spcBef>
                <a:spcPts val="0"/>
              </a:spcBef>
              <a:spcAft>
                <a:spcPts val="0"/>
              </a:spcAft>
              <a:buFontTx/>
              <a:buChar char="-"/>
            </a:pPr>
            <a:endParaRPr lang="en-US" sz="2400" dirty="0">
              <a:latin typeface="Arial" panose="020B0604020202020204" pitchFamily="34" charset="0"/>
              <a:ea typeface="Roboto"/>
              <a:cs typeface="Arial" panose="020B0604020202020204" pitchFamily="34" charset="0"/>
              <a:sym typeface="Roboto"/>
            </a:endParaRPr>
          </a:p>
          <a:p>
            <a:pPr marL="342900" marR="0" lvl="0" indent="-342900" rtl="0">
              <a:spcBef>
                <a:spcPts val="0"/>
              </a:spcBef>
              <a:spcAft>
                <a:spcPts val="0"/>
              </a:spcAft>
              <a:buFontTx/>
              <a:buChar char="-"/>
            </a:pPr>
            <a:r>
              <a:rPr lang="en-US" sz="2400" dirty="0">
                <a:latin typeface="Arial" panose="020B0604020202020204" pitchFamily="34" charset="0"/>
                <a:ea typeface="Roboto"/>
                <a:cs typeface="Arial" panose="020B0604020202020204" pitchFamily="34" charset="0"/>
                <a:sym typeface="Roboto"/>
              </a:rPr>
              <a:t>As the class level, the model performs excels at </a:t>
            </a:r>
            <a:r>
              <a:rPr lang="en-US" sz="2400" dirty="0">
                <a:solidFill>
                  <a:srgbClr val="00B050"/>
                </a:solidFill>
                <a:latin typeface="Arial" panose="020B0604020202020204" pitchFamily="34" charset="0"/>
                <a:ea typeface="Roboto"/>
                <a:cs typeface="Arial" panose="020B0604020202020204" pitchFamily="34" charset="0"/>
                <a:sym typeface="Roboto"/>
              </a:rPr>
              <a:t>recall of polar</a:t>
            </a:r>
            <a:r>
              <a:rPr lang="en-US" sz="2400" dirty="0">
                <a:latin typeface="Arial" panose="020B0604020202020204" pitchFamily="34" charset="0"/>
                <a:ea typeface="Roboto"/>
                <a:cs typeface="Arial" panose="020B0604020202020204" pitchFamily="34" charset="0"/>
                <a:sym typeface="Roboto"/>
              </a:rPr>
              <a:t> (3); and, </a:t>
            </a:r>
            <a:r>
              <a:rPr lang="en-US" sz="2400" dirty="0">
                <a:solidFill>
                  <a:srgbClr val="00B050"/>
                </a:solidFill>
                <a:latin typeface="Arial" panose="020B0604020202020204" pitchFamily="34" charset="0"/>
                <a:ea typeface="Roboto"/>
                <a:cs typeface="Arial" panose="020B0604020202020204" pitchFamily="34" charset="0"/>
                <a:sym typeface="Roboto"/>
              </a:rPr>
              <a:t>precision in black bears </a:t>
            </a:r>
            <a:r>
              <a:rPr lang="en-US" sz="2400" dirty="0">
                <a:latin typeface="Arial" panose="020B0604020202020204" pitchFamily="34" charset="0"/>
                <a:ea typeface="Roboto"/>
                <a:cs typeface="Arial" panose="020B0604020202020204" pitchFamily="34" charset="0"/>
                <a:sym typeface="Roboto"/>
              </a:rPr>
              <a:t>(1). It is weakest in recall and precision in </a:t>
            </a:r>
            <a:r>
              <a:rPr lang="en-US" sz="2400" dirty="0">
                <a:solidFill>
                  <a:srgbClr val="FF0000"/>
                </a:solidFill>
                <a:latin typeface="Arial" panose="020B0604020202020204" pitchFamily="34" charset="0"/>
                <a:ea typeface="Roboto"/>
                <a:cs typeface="Arial" panose="020B0604020202020204" pitchFamily="34" charset="0"/>
                <a:sym typeface="Roboto"/>
              </a:rPr>
              <a:t>pandas</a:t>
            </a:r>
            <a:r>
              <a:rPr lang="en-US" sz="2400" dirty="0">
                <a:latin typeface="Arial" panose="020B0604020202020204" pitchFamily="34" charset="0"/>
                <a:ea typeface="Roboto"/>
                <a:cs typeface="Arial" panose="020B0604020202020204" pitchFamily="34" charset="0"/>
                <a:sym typeface="Roboto"/>
              </a:rPr>
              <a:t> (2). </a:t>
            </a:r>
          </a:p>
        </p:txBody>
      </p:sp>
      <p:pic>
        <p:nvPicPr>
          <p:cNvPr id="2" name="Picture 1">
            <a:extLst>
              <a:ext uri="{FF2B5EF4-FFF2-40B4-BE49-F238E27FC236}">
                <a16:creationId xmlns:a16="http://schemas.microsoft.com/office/drawing/2014/main" id="{3EA3A75B-F442-AB68-081E-40A9F1CB1ECB}"/>
              </a:ext>
            </a:extLst>
          </p:cNvPr>
          <p:cNvPicPr>
            <a:picLocks noChangeAspect="1"/>
          </p:cNvPicPr>
          <p:nvPr/>
        </p:nvPicPr>
        <p:blipFill>
          <a:blip r:embed="rId3"/>
          <a:stretch>
            <a:fillRect/>
          </a:stretch>
        </p:blipFill>
        <p:spPr>
          <a:xfrm>
            <a:off x="278928" y="1518180"/>
            <a:ext cx="4331190" cy="3406301"/>
          </a:xfrm>
          <a:prstGeom prst="rect">
            <a:avLst/>
          </a:prstGeom>
        </p:spPr>
      </p:pic>
      <p:pic>
        <p:nvPicPr>
          <p:cNvPr id="4" name="Picture 3">
            <a:extLst>
              <a:ext uri="{FF2B5EF4-FFF2-40B4-BE49-F238E27FC236}">
                <a16:creationId xmlns:a16="http://schemas.microsoft.com/office/drawing/2014/main" id="{9C6E1498-4D6B-6435-0280-62519DBCDA6B}"/>
              </a:ext>
            </a:extLst>
          </p:cNvPr>
          <p:cNvPicPr>
            <a:picLocks noChangeAspect="1"/>
          </p:cNvPicPr>
          <p:nvPr/>
        </p:nvPicPr>
        <p:blipFill>
          <a:blip r:embed="rId4"/>
          <a:stretch>
            <a:fillRect/>
          </a:stretch>
        </p:blipFill>
        <p:spPr>
          <a:xfrm>
            <a:off x="4709275" y="1527004"/>
            <a:ext cx="4331190" cy="3460368"/>
          </a:xfrm>
          <a:prstGeom prst="rect">
            <a:avLst/>
          </a:prstGeom>
        </p:spPr>
      </p:pic>
      <p:grpSp>
        <p:nvGrpSpPr>
          <p:cNvPr id="6" name="Google Shape;102;p14">
            <a:extLst>
              <a:ext uri="{FF2B5EF4-FFF2-40B4-BE49-F238E27FC236}">
                <a16:creationId xmlns:a16="http://schemas.microsoft.com/office/drawing/2014/main" id="{4291B9A7-BA82-51B1-FBA1-8B417E524916}"/>
              </a:ext>
            </a:extLst>
          </p:cNvPr>
          <p:cNvGrpSpPr/>
          <p:nvPr/>
        </p:nvGrpSpPr>
        <p:grpSpPr>
          <a:xfrm>
            <a:off x="1752877" y="553003"/>
            <a:ext cx="5275207" cy="3266920"/>
            <a:chOff x="0" y="-47625"/>
            <a:chExt cx="1693666" cy="860425"/>
          </a:xfrm>
        </p:grpSpPr>
        <p:sp>
          <p:nvSpPr>
            <p:cNvPr id="7" name="Google Shape;103;p14">
              <a:extLst>
                <a:ext uri="{FF2B5EF4-FFF2-40B4-BE49-F238E27FC236}">
                  <a16:creationId xmlns:a16="http://schemas.microsoft.com/office/drawing/2014/main" id="{0B47F0C8-D1A3-C955-54D8-A530D5908781}"/>
                </a:ext>
              </a:extLst>
            </p:cNvPr>
            <p:cNvSpPr/>
            <p:nvPr/>
          </p:nvSpPr>
          <p:spPr>
            <a:xfrm>
              <a:off x="0" y="0"/>
              <a:ext cx="1693666" cy="189104"/>
            </a:xfrm>
            <a:custGeom>
              <a:avLst/>
              <a:gdLst/>
              <a:ahLst/>
              <a:cxnLst/>
              <a:rect l="l" t="t" r="r" b="b"/>
              <a:pathLst>
                <a:path w="1693666" h="189104" extrusionOk="0">
                  <a:moveTo>
                    <a:pt x="61399" y="0"/>
                  </a:moveTo>
                  <a:lnTo>
                    <a:pt x="1632267" y="0"/>
                  </a:lnTo>
                  <a:cubicBezTo>
                    <a:pt x="1648551" y="0"/>
                    <a:pt x="1664168" y="6469"/>
                    <a:pt x="1675683" y="17983"/>
                  </a:cubicBezTo>
                  <a:cubicBezTo>
                    <a:pt x="1687197" y="29498"/>
                    <a:pt x="1693666" y="45115"/>
                    <a:pt x="1693666" y="61399"/>
                  </a:cubicBezTo>
                  <a:lnTo>
                    <a:pt x="1693666" y="127704"/>
                  </a:lnTo>
                  <a:cubicBezTo>
                    <a:pt x="1693666" y="161614"/>
                    <a:pt x="1666177" y="189104"/>
                    <a:pt x="1632267" y="189104"/>
                  </a:cubicBezTo>
                  <a:lnTo>
                    <a:pt x="61399" y="189104"/>
                  </a:lnTo>
                  <a:cubicBezTo>
                    <a:pt x="45115" y="189104"/>
                    <a:pt x="29498" y="182635"/>
                    <a:pt x="17983" y="171120"/>
                  </a:cubicBezTo>
                  <a:cubicBezTo>
                    <a:pt x="6469" y="159606"/>
                    <a:pt x="0" y="143988"/>
                    <a:pt x="0" y="127704"/>
                  </a:cubicBezTo>
                  <a:lnTo>
                    <a:pt x="0" y="61399"/>
                  </a:lnTo>
                  <a:cubicBezTo>
                    <a:pt x="0" y="45115"/>
                    <a:pt x="6469" y="29498"/>
                    <a:pt x="17983" y="17983"/>
                  </a:cubicBezTo>
                  <a:cubicBezTo>
                    <a:pt x="29498" y="6469"/>
                    <a:pt x="45115" y="0"/>
                    <a:pt x="61399" y="0"/>
                  </a:cubicBezTo>
                  <a:close/>
                </a:path>
              </a:pathLst>
            </a:custGeom>
            <a:solidFill>
              <a:srgbClr val="F49E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4;p14">
              <a:extLst>
                <a:ext uri="{FF2B5EF4-FFF2-40B4-BE49-F238E27FC236}">
                  <a16:creationId xmlns:a16="http://schemas.microsoft.com/office/drawing/2014/main" id="{03E0DD78-91BB-C528-1048-5FD2E1F61EEE}"/>
                </a:ext>
              </a:extLst>
            </p:cNvPr>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4" name="Google Shape;105;p14">
            <a:extLst>
              <a:ext uri="{FF2B5EF4-FFF2-40B4-BE49-F238E27FC236}">
                <a16:creationId xmlns:a16="http://schemas.microsoft.com/office/drawing/2014/main" id="{BB34B8D5-6266-450E-EE61-BE943C7782E2}"/>
              </a:ext>
            </a:extLst>
          </p:cNvPr>
          <p:cNvSpPr txBox="1"/>
          <p:nvPr/>
        </p:nvSpPr>
        <p:spPr>
          <a:xfrm>
            <a:off x="1768015" y="830893"/>
            <a:ext cx="5250371" cy="443198"/>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2400" b="1" i="0" u="none" strike="noStrike" cap="none" dirty="0">
                <a:solidFill>
                  <a:srgbClr val="6C3515"/>
                </a:solidFill>
                <a:latin typeface="Roboto"/>
                <a:ea typeface="Roboto"/>
                <a:cs typeface="Roboto"/>
                <a:sym typeface="Roboto"/>
              </a:rPr>
              <a:t>Accuracy: Train, 0.79; Valid 0.57</a:t>
            </a:r>
            <a:endParaRPr sz="1100" dirty="0"/>
          </a:p>
        </p:txBody>
      </p:sp>
      <p:grpSp>
        <p:nvGrpSpPr>
          <p:cNvPr id="17" name="Google Shape;102;p14">
            <a:extLst>
              <a:ext uri="{FF2B5EF4-FFF2-40B4-BE49-F238E27FC236}">
                <a16:creationId xmlns:a16="http://schemas.microsoft.com/office/drawing/2014/main" id="{EF925134-A547-B815-2DAE-6592548ABCF2}"/>
              </a:ext>
            </a:extLst>
          </p:cNvPr>
          <p:cNvGrpSpPr/>
          <p:nvPr/>
        </p:nvGrpSpPr>
        <p:grpSpPr>
          <a:xfrm>
            <a:off x="1633534" y="5143500"/>
            <a:ext cx="5275207" cy="3266920"/>
            <a:chOff x="0" y="-47625"/>
            <a:chExt cx="1693666" cy="860425"/>
          </a:xfrm>
        </p:grpSpPr>
        <p:sp>
          <p:nvSpPr>
            <p:cNvPr id="18" name="Google Shape;103;p14">
              <a:extLst>
                <a:ext uri="{FF2B5EF4-FFF2-40B4-BE49-F238E27FC236}">
                  <a16:creationId xmlns:a16="http://schemas.microsoft.com/office/drawing/2014/main" id="{15C41937-EDCF-1403-43C1-076E16A79F45}"/>
                </a:ext>
              </a:extLst>
            </p:cNvPr>
            <p:cNvSpPr/>
            <p:nvPr/>
          </p:nvSpPr>
          <p:spPr>
            <a:xfrm>
              <a:off x="0" y="0"/>
              <a:ext cx="1693666" cy="189104"/>
            </a:xfrm>
            <a:custGeom>
              <a:avLst/>
              <a:gdLst/>
              <a:ahLst/>
              <a:cxnLst/>
              <a:rect l="l" t="t" r="r" b="b"/>
              <a:pathLst>
                <a:path w="1693666" h="189104" extrusionOk="0">
                  <a:moveTo>
                    <a:pt x="61399" y="0"/>
                  </a:moveTo>
                  <a:lnTo>
                    <a:pt x="1632267" y="0"/>
                  </a:lnTo>
                  <a:cubicBezTo>
                    <a:pt x="1648551" y="0"/>
                    <a:pt x="1664168" y="6469"/>
                    <a:pt x="1675683" y="17983"/>
                  </a:cubicBezTo>
                  <a:cubicBezTo>
                    <a:pt x="1687197" y="29498"/>
                    <a:pt x="1693666" y="45115"/>
                    <a:pt x="1693666" y="61399"/>
                  </a:cubicBezTo>
                  <a:lnTo>
                    <a:pt x="1693666" y="127704"/>
                  </a:lnTo>
                  <a:cubicBezTo>
                    <a:pt x="1693666" y="161614"/>
                    <a:pt x="1666177" y="189104"/>
                    <a:pt x="1632267" y="189104"/>
                  </a:cubicBezTo>
                  <a:lnTo>
                    <a:pt x="61399" y="189104"/>
                  </a:lnTo>
                  <a:cubicBezTo>
                    <a:pt x="45115" y="189104"/>
                    <a:pt x="29498" y="182635"/>
                    <a:pt x="17983" y="171120"/>
                  </a:cubicBezTo>
                  <a:cubicBezTo>
                    <a:pt x="6469" y="159606"/>
                    <a:pt x="0" y="143988"/>
                    <a:pt x="0" y="127704"/>
                  </a:cubicBezTo>
                  <a:lnTo>
                    <a:pt x="0" y="61399"/>
                  </a:lnTo>
                  <a:cubicBezTo>
                    <a:pt x="0" y="45115"/>
                    <a:pt x="6469" y="29498"/>
                    <a:pt x="17983" y="17983"/>
                  </a:cubicBezTo>
                  <a:cubicBezTo>
                    <a:pt x="29498" y="6469"/>
                    <a:pt x="45115" y="0"/>
                    <a:pt x="61399" y="0"/>
                  </a:cubicBezTo>
                  <a:close/>
                </a:path>
              </a:pathLst>
            </a:custGeom>
            <a:solidFill>
              <a:srgbClr val="F49E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4;p14">
              <a:extLst>
                <a:ext uri="{FF2B5EF4-FFF2-40B4-BE49-F238E27FC236}">
                  <a16:creationId xmlns:a16="http://schemas.microsoft.com/office/drawing/2014/main" id="{61C7976E-2B00-334C-C7AA-819DCE5D024A}"/>
                </a:ext>
              </a:extLst>
            </p:cNvPr>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0" name="Google Shape;105;p14">
            <a:extLst>
              <a:ext uri="{FF2B5EF4-FFF2-40B4-BE49-F238E27FC236}">
                <a16:creationId xmlns:a16="http://schemas.microsoft.com/office/drawing/2014/main" id="{10108178-652B-C972-E720-2186F5E81CED}"/>
              </a:ext>
            </a:extLst>
          </p:cNvPr>
          <p:cNvSpPr txBox="1"/>
          <p:nvPr/>
        </p:nvSpPr>
        <p:spPr>
          <a:xfrm>
            <a:off x="1648672" y="5421390"/>
            <a:ext cx="5250371" cy="443198"/>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2400" b="1" i="0" u="none" strike="noStrike" cap="none" dirty="0">
                <a:solidFill>
                  <a:srgbClr val="6C3515"/>
                </a:solidFill>
                <a:latin typeface="Roboto"/>
                <a:ea typeface="Roboto"/>
                <a:cs typeface="Roboto"/>
                <a:sym typeface="Roboto"/>
              </a:rPr>
              <a:t>Test: accuracy 0.51</a:t>
            </a:r>
            <a:endParaRPr sz="1100" dirty="0"/>
          </a:p>
        </p:txBody>
      </p:sp>
      <p:pic>
        <p:nvPicPr>
          <p:cNvPr id="22" name="Picture 21">
            <a:extLst>
              <a:ext uri="{FF2B5EF4-FFF2-40B4-BE49-F238E27FC236}">
                <a16:creationId xmlns:a16="http://schemas.microsoft.com/office/drawing/2014/main" id="{46570976-31D4-B0B8-6406-426DC5E484E5}"/>
              </a:ext>
            </a:extLst>
          </p:cNvPr>
          <p:cNvPicPr>
            <a:picLocks noChangeAspect="1"/>
          </p:cNvPicPr>
          <p:nvPr/>
        </p:nvPicPr>
        <p:blipFill>
          <a:blip r:embed="rId5"/>
          <a:stretch>
            <a:fillRect/>
          </a:stretch>
        </p:blipFill>
        <p:spPr>
          <a:xfrm>
            <a:off x="919864" y="6209163"/>
            <a:ext cx="7197994" cy="3266920"/>
          </a:xfrm>
          <a:prstGeom prst="rect">
            <a:avLst/>
          </a:prstGeom>
        </p:spPr>
      </p:pic>
      <p:sp>
        <p:nvSpPr>
          <p:cNvPr id="23" name="Google Shape;393;p25">
            <a:extLst>
              <a:ext uri="{FF2B5EF4-FFF2-40B4-BE49-F238E27FC236}">
                <a16:creationId xmlns:a16="http://schemas.microsoft.com/office/drawing/2014/main" id="{AB9ACB6D-2318-FFAB-DCC3-4BADAB4E99A0}"/>
              </a:ext>
            </a:extLst>
          </p:cNvPr>
          <p:cNvSpPr txBox="1"/>
          <p:nvPr/>
        </p:nvSpPr>
        <p:spPr>
          <a:xfrm>
            <a:off x="573184" y="9724256"/>
            <a:ext cx="7510112" cy="283154"/>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1600" b="1" dirty="0">
                <a:solidFill>
                  <a:schemeClr val="tx1"/>
                </a:solidFill>
                <a:latin typeface="Roboto"/>
                <a:ea typeface="Roboto"/>
                <a:cs typeface="Roboto"/>
                <a:sym typeface="Roboto"/>
              </a:rPr>
              <a:t>Reference code: Tuned Model with Early Stopping, without Early Stopping. </a:t>
            </a:r>
          </a:p>
        </p:txBody>
      </p:sp>
    </p:spTree>
    <p:extLst>
      <p:ext uri="{BB962C8B-B14F-4D97-AF65-F5344CB8AC3E}">
        <p14:creationId xmlns:p14="http://schemas.microsoft.com/office/powerpoint/2010/main" val="609578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8" name="Google Shape;432;p27">
            <a:extLst>
              <a:ext uri="{FF2B5EF4-FFF2-40B4-BE49-F238E27FC236}">
                <a16:creationId xmlns:a16="http://schemas.microsoft.com/office/drawing/2014/main" id="{B4C019B1-1A05-82AF-1782-C94E9ADFD0C7}"/>
              </a:ext>
            </a:extLst>
          </p:cNvPr>
          <p:cNvSpPr/>
          <p:nvPr/>
        </p:nvSpPr>
        <p:spPr>
          <a:xfrm>
            <a:off x="9120875" y="1971166"/>
            <a:ext cx="8979279" cy="7236299"/>
          </a:xfrm>
          <a:custGeom>
            <a:avLst/>
            <a:gdLst/>
            <a:ahLst/>
            <a:cxnLst/>
            <a:rect l="l" t="t" r="r" b="b"/>
            <a:pathLst>
              <a:path w="14278871" h="6597657" extrusionOk="0">
                <a:moveTo>
                  <a:pt x="0" y="0"/>
                </a:moveTo>
                <a:lnTo>
                  <a:pt x="14278871" y="0"/>
                </a:lnTo>
                <a:lnTo>
                  <a:pt x="14278871" y="6597658"/>
                </a:lnTo>
                <a:lnTo>
                  <a:pt x="0" y="6597658"/>
                </a:lnTo>
                <a:lnTo>
                  <a:pt x="0" y="0"/>
                </a:lnTo>
                <a:close/>
              </a:path>
            </a:pathLst>
          </a:custGeom>
          <a:blipFill rotWithShape="1">
            <a:blip r:embed="rId3">
              <a:alphaModFix/>
            </a:blip>
            <a:stretch>
              <a:fillRect/>
            </a:stretch>
          </a:blipFill>
          <a:ln>
            <a:noFill/>
          </a:ln>
        </p:spPr>
      </p:sp>
      <p:grpSp>
        <p:nvGrpSpPr>
          <p:cNvPr id="428" name="Google Shape;428;p27"/>
          <p:cNvGrpSpPr/>
          <p:nvPr/>
        </p:nvGrpSpPr>
        <p:grpSpPr>
          <a:xfrm>
            <a:off x="-563666" y="9325680"/>
            <a:ext cx="19208263" cy="1257887"/>
            <a:chOff x="0" y="-47625"/>
            <a:chExt cx="5058966" cy="860425"/>
          </a:xfrm>
        </p:grpSpPr>
        <p:sp>
          <p:nvSpPr>
            <p:cNvPr id="429" name="Google Shape;429;p27"/>
            <p:cNvSpPr/>
            <p:nvPr/>
          </p:nvSpPr>
          <p:spPr>
            <a:xfrm>
              <a:off x="0" y="0"/>
              <a:ext cx="5058966" cy="745893"/>
            </a:xfrm>
            <a:custGeom>
              <a:avLst/>
              <a:gdLst/>
              <a:ahLst/>
              <a:cxnLst/>
              <a:rect l="l" t="t" r="r" b="b"/>
              <a:pathLst>
                <a:path w="5058966" h="745893" extrusionOk="0">
                  <a:moveTo>
                    <a:pt x="0" y="0"/>
                  </a:moveTo>
                  <a:lnTo>
                    <a:pt x="5058966" y="0"/>
                  </a:lnTo>
                  <a:lnTo>
                    <a:pt x="5058966" y="745893"/>
                  </a:lnTo>
                  <a:lnTo>
                    <a:pt x="0" y="745893"/>
                  </a:lnTo>
                  <a:close/>
                </a:path>
              </a:pathLst>
            </a:custGeom>
            <a:solidFill>
              <a:srgbClr val="287C4C"/>
            </a:solidFill>
            <a:ln>
              <a:noFill/>
            </a:ln>
          </p:spPr>
        </p:sp>
        <p:sp>
          <p:nvSpPr>
            <p:cNvPr id="430" name="Google Shape;430;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32" name="Google Shape;432;p27"/>
          <p:cNvSpPr/>
          <p:nvPr/>
        </p:nvSpPr>
        <p:spPr>
          <a:xfrm>
            <a:off x="-69194" y="1903826"/>
            <a:ext cx="8979279" cy="7236299"/>
          </a:xfrm>
          <a:custGeom>
            <a:avLst/>
            <a:gdLst/>
            <a:ahLst/>
            <a:cxnLst/>
            <a:rect l="l" t="t" r="r" b="b"/>
            <a:pathLst>
              <a:path w="14278871" h="6597657" extrusionOk="0">
                <a:moveTo>
                  <a:pt x="0" y="0"/>
                </a:moveTo>
                <a:lnTo>
                  <a:pt x="14278871" y="0"/>
                </a:lnTo>
                <a:lnTo>
                  <a:pt x="14278871" y="6597658"/>
                </a:lnTo>
                <a:lnTo>
                  <a:pt x="0" y="6597658"/>
                </a:lnTo>
                <a:lnTo>
                  <a:pt x="0" y="0"/>
                </a:lnTo>
                <a:close/>
              </a:path>
            </a:pathLst>
          </a:custGeom>
          <a:blipFill rotWithShape="1">
            <a:blip r:embed="rId3">
              <a:alphaModFix/>
            </a:blip>
            <a:stretch>
              <a:fillRect/>
            </a:stretch>
          </a:blipFill>
          <a:ln>
            <a:noFill/>
          </a:ln>
        </p:spPr>
      </p:sp>
      <p:sp>
        <p:nvSpPr>
          <p:cNvPr id="2" name="Google Shape;123;p15">
            <a:extLst>
              <a:ext uri="{FF2B5EF4-FFF2-40B4-BE49-F238E27FC236}">
                <a16:creationId xmlns:a16="http://schemas.microsoft.com/office/drawing/2014/main" id="{173B3F56-8F4C-504C-08AC-D538867E785E}"/>
              </a:ext>
            </a:extLst>
          </p:cNvPr>
          <p:cNvSpPr txBox="1"/>
          <p:nvPr/>
        </p:nvSpPr>
        <p:spPr>
          <a:xfrm>
            <a:off x="839800" y="490048"/>
            <a:ext cx="13277100" cy="1181734"/>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6399" b="1" dirty="0">
                <a:solidFill>
                  <a:srgbClr val="1F49C6"/>
                </a:solidFill>
                <a:latin typeface="Fredoka"/>
                <a:ea typeface="Fredoka"/>
                <a:cs typeface="Fredoka"/>
                <a:sym typeface="Fredoka"/>
              </a:rPr>
              <a:t>Learnings</a:t>
            </a:r>
            <a:endParaRPr b="1" dirty="0">
              <a:latin typeface="Fredoka"/>
              <a:ea typeface="Fredoka"/>
              <a:cs typeface="Fredoka"/>
              <a:sym typeface="Fredoka"/>
            </a:endParaRPr>
          </a:p>
        </p:txBody>
      </p:sp>
      <p:sp>
        <p:nvSpPr>
          <p:cNvPr id="438" name="Google Shape;438;p27"/>
          <p:cNvSpPr txBox="1"/>
          <p:nvPr/>
        </p:nvSpPr>
        <p:spPr>
          <a:xfrm>
            <a:off x="1403499" y="3412294"/>
            <a:ext cx="5805376" cy="4639732"/>
          </a:xfrm>
          <a:prstGeom prst="rect">
            <a:avLst/>
          </a:prstGeom>
          <a:noFill/>
          <a:ln>
            <a:noFill/>
          </a:ln>
        </p:spPr>
        <p:txBody>
          <a:bodyPr spcFirstLastPara="1" wrap="square" lIns="0" tIns="0" rIns="0" bIns="0" anchor="t" anchorCtr="0">
            <a:spAutoFit/>
          </a:bodyPr>
          <a:lstStyle/>
          <a:p>
            <a:pPr marL="0" marR="0" lvl="0" indent="0" algn="ctr" rtl="0">
              <a:lnSpc>
                <a:spcPct val="150000"/>
              </a:lnSpc>
              <a:spcBef>
                <a:spcPts val="0"/>
              </a:spcBef>
              <a:spcAft>
                <a:spcPts val="0"/>
              </a:spcAft>
              <a:buNone/>
            </a:pPr>
            <a:r>
              <a:rPr lang="en-US" sz="2100" b="1" dirty="0">
                <a:latin typeface="Roboto"/>
                <a:ea typeface="Roboto"/>
                <a:cs typeface="Roboto"/>
                <a:sym typeface="Roboto"/>
              </a:rPr>
              <a:t>We </a:t>
            </a:r>
            <a:r>
              <a:rPr lang="en-US" sz="2100" b="1" dirty="0" err="1">
                <a:latin typeface="Roboto"/>
                <a:ea typeface="Roboto"/>
                <a:cs typeface="Roboto"/>
                <a:sym typeface="Roboto"/>
              </a:rPr>
              <a:t>Talkin</a:t>
            </a:r>
            <a:r>
              <a:rPr lang="en-US" sz="2100" b="1" dirty="0">
                <a:latin typeface="Roboto"/>
                <a:ea typeface="Roboto"/>
                <a:cs typeface="Roboto"/>
                <a:sym typeface="Roboto"/>
              </a:rPr>
              <a:t>’ Bout Practice?</a:t>
            </a:r>
          </a:p>
          <a:p>
            <a:pPr marL="0" marR="0" lvl="0" indent="0" algn="ctr" rtl="0">
              <a:lnSpc>
                <a:spcPct val="150000"/>
              </a:lnSpc>
              <a:spcBef>
                <a:spcPts val="0"/>
              </a:spcBef>
              <a:spcAft>
                <a:spcPts val="0"/>
              </a:spcAft>
              <a:buNone/>
            </a:pPr>
            <a:r>
              <a:rPr lang="en-US" sz="2000" dirty="0">
                <a:latin typeface="Roboto"/>
                <a:ea typeface="Roboto"/>
                <a:cs typeface="Roboto"/>
                <a:sym typeface="Roboto"/>
              </a:rPr>
              <a:t>Unlike Allen Iverson</a:t>
            </a:r>
            <a:r>
              <a:rPr lang="en-US" sz="2000" baseline="30000" dirty="0">
                <a:latin typeface="Roboto"/>
                <a:ea typeface="Roboto"/>
                <a:cs typeface="Roboto"/>
                <a:sym typeface="Roboto"/>
              </a:rPr>
              <a:t>1</a:t>
            </a:r>
            <a:r>
              <a:rPr lang="en-US" sz="2000" i="0" u="none" strike="noStrike" cap="none" dirty="0">
                <a:solidFill>
                  <a:srgbClr val="000000"/>
                </a:solidFill>
                <a:latin typeface="Roboto"/>
                <a:ea typeface="Roboto"/>
                <a:cs typeface="Roboto"/>
                <a:sym typeface="Roboto"/>
              </a:rPr>
              <a:t>, our model does need practice. We tried hundre</a:t>
            </a:r>
            <a:r>
              <a:rPr lang="en-US" sz="2000" dirty="0">
                <a:latin typeface="Roboto"/>
                <a:ea typeface="Roboto"/>
                <a:cs typeface="Roboto"/>
                <a:sym typeface="Roboto"/>
              </a:rPr>
              <a:t>ds of runs and hyperparameter combinations to</a:t>
            </a:r>
            <a:r>
              <a:rPr lang="en-US" sz="2000" i="0" u="none" strike="noStrike" cap="none" dirty="0">
                <a:solidFill>
                  <a:srgbClr val="000000"/>
                </a:solidFill>
                <a:latin typeface="Roboto"/>
                <a:ea typeface="Roboto"/>
                <a:cs typeface="Roboto"/>
                <a:sym typeface="Roboto"/>
              </a:rPr>
              <a:t> narrow their ranges before entrusting to mechanized tuning. </a:t>
            </a:r>
          </a:p>
          <a:p>
            <a:pPr marL="0" marR="0" lvl="0" indent="0" algn="ctr" rtl="0">
              <a:lnSpc>
                <a:spcPct val="150000"/>
              </a:lnSpc>
              <a:spcBef>
                <a:spcPts val="0"/>
              </a:spcBef>
              <a:spcAft>
                <a:spcPts val="0"/>
              </a:spcAft>
              <a:buNone/>
            </a:pPr>
            <a:r>
              <a:rPr lang="en-US" sz="2000" i="0" u="none" strike="noStrike" cap="none" dirty="0">
                <a:solidFill>
                  <a:srgbClr val="000000"/>
                </a:solidFill>
                <a:latin typeface="Roboto"/>
                <a:ea typeface="Roboto"/>
                <a:cs typeface="Roboto"/>
                <a:sym typeface="Roboto"/>
              </a:rPr>
              <a:t>Purely relying on quantitative tools resulted in aimless searching and less fruitful results. </a:t>
            </a:r>
            <a:r>
              <a:rPr lang="en-US" sz="2000" dirty="0">
                <a:latin typeface="Roboto"/>
                <a:ea typeface="Roboto"/>
                <a:cs typeface="Roboto"/>
                <a:sym typeface="Roboto"/>
              </a:rPr>
              <a:t>In that regard, we needed to practice with the data to build intuition; and, the model needed to practice (reiterate, re-tune, re-fit</a:t>
            </a:r>
            <a:r>
              <a:rPr lang="en-US" sz="2000" baseline="30000" dirty="0">
                <a:latin typeface="Roboto"/>
                <a:ea typeface="Roboto"/>
                <a:cs typeface="Roboto"/>
                <a:sym typeface="Roboto"/>
              </a:rPr>
              <a:t>2</a:t>
            </a:r>
            <a:r>
              <a:rPr lang="en-US" sz="2000" dirty="0">
                <a:latin typeface="Roboto"/>
                <a:ea typeface="Roboto"/>
                <a:cs typeface="Roboto"/>
                <a:sym typeface="Roboto"/>
              </a:rPr>
              <a:t>) to achieve better results. </a:t>
            </a:r>
          </a:p>
        </p:txBody>
      </p:sp>
      <p:sp>
        <p:nvSpPr>
          <p:cNvPr id="4" name="Google Shape;96;p14">
            <a:extLst>
              <a:ext uri="{FF2B5EF4-FFF2-40B4-BE49-F238E27FC236}">
                <a16:creationId xmlns:a16="http://schemas.microsoft.com/office/drawing/2014/main" id="{F17B2F65-EFBA-5EA2-CE3C-B724BF0243A9}"/>
              </a:ext>
            </a:extLst>
          </p:cNvPr>
          <p:cNvSpPr/>
          <p:nvPr/>
        </p:nvSpPr>
        <p:spPr>
          <a:xfrm>
            <a:off x="16083471" y="6929071"/>
            <a:ext cx="2215733" cy="3025552"/>
          </a:xfrm>
          <a:custGeom>
            <a:avLst/>
            <a:gdLst/>
            <a:ahLst/>
            <a:cxnLst/>
            <a:rect l="l" t="t" r="r" b="b"/>
            <a:pathLst>
              <a:path w="3232091" h="4389937" extrusionOk="0">
                <a:moveTo>
                  <a:pt x="0" y="0"/>
                </a:moveTo>
                <a:lnTo>
                  <a:pt x="3232091" y="0"/>
                </a:lnTo>
                <a:lnTo>
                  <a:pt x="3232091" y="4389938"/>
                </a:lnTo>
                <a:lnTo>
                  <a:pt x="0" y="4389938"/>
                </a:lnTo>
                <a:lnTo>
                  <a:pt x="0" y="0"/>
                </a:lnTo>
                <a:close/>
              </a:path>
            </a:pathLst>
          </a:custGeom>
          <a:blipFill rotWithShape="1">
            <a:blip r:embed="rId4">
              <a:alphaModFix/>
            </a:blip>
            <a:stretch>
              <a:fillRect/>
            </a:stretch>
          </a:blipFill>
          <a:ln>
            <a:noFill/>
          </a:ln>
        </p:spPr>
        <p:txBody>
          <a:bodyPr/>
          <a:lstStyle/>
          <a:p>
            <a:endParaRPr lang="en-US" dirty="0"/>
          </a:p>
        </p:txBody>
      </p:sp>
      <p:sp>
        <p:nvSpPr>
          <p:cNvPr id="5" name="Google Shape;438;p27">
            <a:extLst>
              <a:ext uri="{FF2B5EF4-FFF2-40B4-BE49-F238E27FC236}">
                <a16:creationId xmlns:a16="http://schemas.microsoft.com/office/drawing/2014/main" id="{D105D265-BA6D-084A-CC74-25CA287FA51F}"/>
              </a:ext>
            </a:extLst>
          </p:cNvPr>
          <p:cNvSpPr txBox="1"/>
          <p:nvPr/>
        </p:nvSpPr>
        <p:spPr>
          <a:xfrm>
            <a:off x="10795487" y="3211596"/>
            <a:ext cx="5757643" cy="4847481"/>
          </a:xfrm>
          <a:prstGeom prst="rect">
            <a:avLst/>
          </a:prstGeom>
          <a:noFill/>
          <a:ln>
            <a:noFill/>
          </a:ln>
        </p:spPr>
        <p:txBody>
          <a:bodyPr spcFirstLastPara="1" wrap="square" lIns="0" tIns="0" rIns="0" bIns="0" anchor="t" anchorCtr="0">
            <a:spAutoFit/>
          </a:bodyPr>
          <a:lstStyle/>
          <a:p>
            <a:pPr marL="0" marR="0" lvl="0" indent="0" algn="ctr" rtl="0">
              <a:lnSpc>
                <a:spcPct val="150000"/>
              </a:lnSpc>
              <a:spcBef>
                <a:spcPts val="0"/>
              </a:spcBef>
              <a:spcAft>
                <a:spcPts val="0"/>
              </a:spcAft>
              <a:buNone/>
            </a:pPr>
            <a:r>
              <a:rPr lang="en-US" sz="2100" b="1" dirty="0">
                <a:latin typeface="Roboto"/>
                <a:ea typeface="Roboto"/>
                <a:cs typeface="Roboto"/>
                <a:sym typeface="Roboto"/>
              </a:rPr>
              <a:t>Back to Basics</a:t>
            </a:r>
          </a:p>
          <a:p>
            <a:pPr marL="0" marR="0" lvl="0" indent="0" algn="ctr" rtl="0">
              <a:lnSpc>
                <a:spcPct val="150000"/>
              </a:lnSpc>
              <a:spcBef>
                <a:spcPts val="0"/>
              </a:spcBef>
              <a:spcAft>
                <a:spcPts val="0"/>
              </a:spcAft>
              <a:buNone/>
            </a:pPr>
            <a:r>
              <a:rPr lang="en-US" sz="2100" dirty="0">
                <a:latin typeface="Roboto"/>
                <a:ea typeface="Roboto"/>
                <a:cs typeface="Roboto"/>
                <a:sym typeface="Roboto"/>
              </a:rPr>
              <a:t>It is tempting to ”go ham” and stack layers with all the bells and whistles; but, we found that complexity did not improve our model with the added burden of inexplicability. Our main nemesis throughout was overfitting yet some traditional mitigation techniques exacerbated our troubles. Reverting to a basic (single convolutional) model, which still proved to be quite the labor of love, improved performance. </a:t>
            </a:r>
            <a:endParaRPr dirty="0"/>
          </a:p>
        </p:txBody>
      </p:sp>
      <p:sp>
        <p:nvSpPr>
          <p:cNvPr id="6" name="Google Shape;393;p25">
            <a:extLst>
              <a:ext uri="{FF2B5EF4-FFF2-40B4-BE49-F238E27FC236}">
                <a16:creationId xmlns:a16="http://schemas.microsoft.com/office/drawing/2014/main" id="{EB89A50F-9AB5-5F06-299C-1449A57DC1DA}"/>
              </a:ext>
            </a:extLst>
          </p:cNvPr>
          <p:cNvSpPr txBox="1"/>
          <p:nvPr/>
        </p:nvSpPr>
        <p:spPr>
          <a:xfrm>
            <a:off x="573184" y="9511606"/>
            <a:ext cx="8251840" cy="849463"/>
          </a:xfrm>
          <a:prstGeom prst="rect">
            <a:avLst/>
          </a:prstGeom>
          <a:noFill/>
          <a:ln>
            <a:noFill/>
          </a:ln>
        </p:spPr>
        <p:txBody>
          <a:bodyPr spcFirstLastPara="1" wrap="square" lIns="0" tIns="0" rIns="0" bIns="0" anchor="t" anchorCtr="0">
            <a:spAutoFit/>
          </a:bodyPr>
          <a:lstStyle/>
          <a:p>
            <a:pPr marL="342900" marR="0" lvl="0" indent="-342900" algn="l" rtl="0">
              <a:lnSpc>
                <a:spcPct val="115000"/>
              </a:lnSpc>
              <a:spcBef>
                <a:spcPts val="0"/>
              </a:spcBef>
              <a:spcAft>
                <a:spcPts val="0"/>
              </a:spcAft>
              <a:buAutoNum type="arabicPeriod"/>
            </a:pPr>
            <a:r>
              <a:rPr lang="en-US" sz="1600" b="1" dirty="0">
                <a:solidFill>
                  <a:schemeClr val="tx1"/>
                </a:solidFill>
                <a:latin typeface="Roboto"/>
                <a:ea typeface="Roboto"/>
                <a:cs typeface="Roboto"/>
                <a:sym typeface="Roboto"/>
                <a:hlinkClick r:id="rId5">
                  <a:extLst>
                    <a:ext uri="{A12FA001-AC4F-418D-AE19-62706E023703}">
                      <ahyp:hlinkClr xmlns:ahyp="http://schemas.microsoft.com/office/drawing/2018/hyperlinkcolor" val="tx"/>
                    </a:ext>
                  </a:extLst>
                </a:hlinkClick>
              </a:rPr>
              <a:t>https://www.youtube.com/watch?v=eGDBR2L5kzI&amp;ab_channel=gordievsky</a:t>
            </a:r>
            <a:r>
              <a:rPr lang="en-US" sz="1600" b="1" dirty="0">
                <a:solidFill>
                  <a:schemeClr val="tx1"/>
                </a:solidFill>
                <a:latin typeface="Roboto"/>
                <a:ea typeface="Roboto"/>
                <a:cs typeface="Roboto"/>
                <a:sym typeface="Roboto"/>
              </a:rPr>
              <a:t> </a:t>
            </a:r>
          </a:p>
          <a:p>
            <a:pPr marL="342900" marR="0" lvl="0" indent="-342900" algn="l" rtl="0">
              <a:lnSpc>
                <a:spcPct val="115000"/>
              </a:lnSpc>
              <a:spcBef>
                <a:spcPts val="0"/>
              </a:spcBef>
              <a:spcAft>
                <a:spcPts val="0"/>
              </a:spcAft>
              <a:buAutoNum type="arabicPeriod"/>
            </a:pPr>
            <a:r>
              <a:rPr lang="en-US" sz="1600" b="1" dirty="0">
                <a:solidFill>
                  <a:schemeClr val="tx1"/>
                </a:solidFill>
                <a:latin typeface="Roboto"/>
                <a:ea typeface="Roboto"/>
                <a:cs typeface="Roboto"/>
                <a:sym typeface="Roboto"/>
              </a:rPr>
              <a:t>We noticed even with a set seed some variation in same model performance. This could be our error and we intend to explore this further in future versions. </a:t>
            </a:r>
          </a:p>
        </p:txBody>
      </p:sp>
    </p:spTree>
    <p:extLst>
      <p:ext uri="{BB962C8B-B14F-4D97-AF65-F5344CB8AC3E}">
        <p14:creationId xmlns:p14="http://schemas.microsoft.com/office/powerpoint/2010/main" val="72671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5" name="Google Shape;405;p26"/>
          <p:cNvSpPr/>
          <p:nvPr/>
        </p:nvSpPr>
        <p:spPr>
          <a:xfrm>
            <a:off x="9863242" y="-524154"/>
            <a:ext cx="8589696" cy="3968932"/>
          </a:xfrm>
          <a:custGeom>
            <a:avLst/>
            <a:gdLst/>
            <a:ahLst/>
            <a:cxnLst/>
            <a:rect l="l" t="t" r="r" b="b"/>
            <a:pathLst>
              <a:path w="8589696" h="3968932" extrusionOk="0">
                <a:moveTo>
                  <a:pt x="0" y="0"/>
                </a:moveTo>
                <a:lnTo>
                  <a:pt x="8589696" y="0"/>
                </a:lnTo>
                <a:lnTo>
                  <a:pt x="8589696" y="3968933"/>
                </a:lnTo>
                <a:lnTo>
                  <a:pt x="0" y="3968933"/>
                </a:lnTo>
                <a:lnTo>
                  <a:pt x="0" y="0"/>
                </a:lnTo>
                <a:close/>
              </a:path>
            </a:pathLst>
          </a:custGeom>
          <a:blipFill rotWithShape="1">
            <a:blip r:embed="rId3">
              <a:alphaModFix/>
            </a:blip>
            <a:stretch>
              <a:fillRect/>
            </a:stretch>
          </a:blipFill>
          <a:ln>
            <a:noFill/>
          </a:ln>
        </p:spPr>
      </p:sp>
      <p:sp>
        <p:nvSpPr>
          <p:cNvPr id="406" name="Google Shape;406;p26"/>
          <p:cNvSpPr/>
          <p:nvPr/>
        </p:nvSpPr>
        <p:spPr>
          <a:xfrm>
            <a:off x="10353377" y="1800553"/>
            <a:ext cx="11619038" cy="5998328"/>
          </a:xfrm>
          <a:custGeom>
            <a:avLst/>
            <a:gdLst/>
            <a:ahLst/>
            <a:cxnLst/>
            <a:rect l="l" t="t" r="r" b="b"/>
            <a:pathLst>
              <a:path w="11619038" h="5998328" extrusionOk="0">
                <a:moveTo>
                  <a:pt x="0" y="0"/>
                </a:moveTo>
                <a:lnTo>
                  <a:pt x="11619038" y="0"/>
                </a:lnTo>
                <a:lnTo>
                  <a:pt x="11619038" y="5998328"/>
                </a:lnTo>
                <a:lnTo>
                  <a:pt x="0" y="5998328"/>
                </a:lnTo>
                <a:lnTo>
                  <a:pt x="0" y="0"/>
                </a:lnTo>
                <a:close/>
              </a:path>
            </a:pathLst>
          </a:custGeom>
          <a:blipFill rotWithShape="1">
            <a:blip r:embed="rId4">
              <a:alphaModFix/>
            </a:blip>
            <a:stretch>
              <a:fillRect/>
            </a:stretch>
          </a:blipFill>
          <a:ln>
            <a:noFill/>
          </a:ln>
        </p:spPr>
      </p:sp>
      <p:sp>
        <p:nvSpPr>
          <p:cNvPr id="407" name="Google Shape;407;p26"/>
          <p:cNvSpPr/>
          <p:nvPr/>
        </p:nvSpPr>
        <p:spPr>
          <a:xfrm flipH="1">
            <a:off x="8114664" y="3502242"/>
            <a:ext cx="8088417" cy="4175645"/>
          </a:xfrm>
          <a:custGeom>
            <a:avLst/>
            <a:gdLst/>
            <a:ahLst/>
            <a:cxnLst/>
            <a:rect l="l" t="t" r="r" b="b"/>
            <a:pathLst>
              <a:path w="8088417" h="4175645" extrusionOk="0">
                <a:moveTo>
                  <a:pt x="8088418" y="0"/>
                </a:moveTo>
                <a:lnTo>
                  <a:pt x="0" y="0"/>
                </a:lnTo>
                <a:lnTo>
                  <a:pt x="0" y="4175646"/>
                </a:lnTo>
                <a:lnTo>
                  <a:pt x="8088418" y="4175646"/>
                </a:lnTo>
                <a:lnTo>
                  <a:pt x="8088418" y="0"/>
                </a:lnTo>
                <a:close/>
              </a:path>
            </a:pathLst>
          </a:custGeom>
          <a:blipFill rotWithShape="1">
            <a:blip r:embed="rId5">
              <a:alphaModFix/>
            </a:blip>
            <a:stretch>
              <a:fillRect/>
            </a:stretch>
          </a:blipFill>
          <a:ln>
            <a:noFill/>
          </a:ln>
        </p:spPr>
      </p:sp>
      <p:grpSp>
        <p:nvGrpSpPr>
          <p:cNvPr id="408" name="Google Shape;408;p26"/>
          <p:cNvGrpSpPr/>
          <p:nvPr/>
        </p:nvGrpSpPr>
        <p:grpSpPr>
          <a:xfrm rot="-391617">
            <a:off x="979941" y="7019477"/>
            <a:ext cx="21466721" cy="8082694"/>
            <a:chOff x="0" y="0"/>
            <a:chExt cx="5653787" cy="2128775"/>
          </a:xfrm>
        </p:grpSpPr>
        <p:sp>
          <p:nvSpPr>
            <p:cNvPr id="409" name="Google Shape;409;p26"/>
            <p:cNvSpPr/>
            <p:nvPr/>
          </p:nvSpPr>
          <p:spPr>
            <a:xfrm>
              <a:off x="0" y="0"/>
              <a:ext cx="5653787" cy="2128775"/>
            </a:xfrm>
            <a:custGeom>
              <a:avLst/>
              <a:gdLst/>
              <a:ahLst/>
              <a:cxnLst/>
              <a:rect l="l" t="t" r="r" b="b"/>
              <a:pathLst>
                <a:path w="5653787" h="2128775" extrusionOk="0">
                  <a:moveTo>
                    <a:pt x="2826893" y="0"/>
                  </a:moveTo>
                  <a:cubicBezTo>
                    <a:pt x="1265643" y="0"/>
                    <a:pt x="0" y="476543"/>
                    <a:pt x="0" y="1064388"/>
                  </a:cubicBezTo>
                  <a:cubicBezTo>
                    <a:pt x="0" y="1652233"/>
                    <a:pt x="1265643" y="2128775"/>
                    <a:pt x="2826893" y="2128775"/>
                  </a:cubicBezTo>
                  <a:cubicBezTo>
                    <a:pt x="4388143" y="2128775"/>
                    <a:pt x="5653787" y="1652233"/>
                    <a:pt x="5653787" y="1064388"/>
                  </a:cubicBezTo>
                  <a:cubicBezTo>
                    <a:pt x="5653787" y="476543"/>
                    <a:pt x="4388143" y="0"/>
                    <a:pt x="2826893" y="0"/>
                  </a:cubicBezTo>
                  <a:close/>
                </a:path>
              </a:pathLst>
            </a:custGeom>
            <a:solidFill>
              <a:srgbClr val="287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11" name="Google Shape;411;p26"/>
          <p:cNvSpPr/>
          <p:nvPr/>
        </p:nvSpPr>
        <p:spPr>
          <a:xfrm flipH="1">
            <a:off x="9733416" y="5867788"/>
            <a:ext cx="2496265" cy="3390512"/>
          </a:xfrm>
          <a:custGeom>
            <a:avLst/>
            <a:gdLst/>
            <a:ahLst/>
            <a:cxnLst/>
            <a:rect l="l" t="t" r="r" b="b"/>
            <a:pathLst>
              <a:path w="2496265" h="3390512" extrusionOk="0">
                <a:moveTo>
                  <a:pt x="2496265" y="0"/>
                </a:moveTo>
                <a:lnTo>
                  <a:pt x="0" y="0"/>
                </a:lnTo>
                <a:lnTo>
                  <a:pt x="0" y="3390512"/>
                </a:lnTo>
                <a:lnTo>
                  <a:pt x="2496265" y="3390512"/>
                </a:lnTo>
                <a:lnTo>
                  <a:pt x="2496265" y="0"/>
                </a:lnTo>
                <a:close/>
              </a:path>
            </a:pathLst>
          </a:custGeom>
          <a:blipFill rotWithShape="1">
            <a:blip r:embed="rId6">
              <a:alphaModFix/>
            </a:blip>
            <a:stretch>
              <a:fillRect/>
            </a:stretch>
          </a:blipFill>
          <a:ln>
            <a:noFill/>
          </a:ln>
        </p:spPr>
      </p:sp>
      <p:sp>
        <p:nvSpPr>
          <p:cNvPr id="414" name="Google Shape;414;p26"/>
          <p:cNvSpPr/>
          <p:nvPr/>
        </p:nvSpPr>
        <p:spPr>
          <a:xfrm>
            <a:off x="15516547" y="3747604"/>
            <a:ext cx="2518240" cy="3822755"/>
          </a:xfrm>
          <a:custGeom>
            <a:avLst/>
            <a:gdLst/>
            <a:ahLst/>
            <a:cxnLst/>
            <a:rect l="l" t="t" r="r" b="b"/>
            <a:pathLst>
              <a:path w="2518240" h="3822755" extrusionOk="0">
                <a:moveTo>
                  <a:pt x="0" y="0"/>
                </a:moveTo>
                <a:lnTo>
                  <a:pt x="2518240" y="0"/>
                </a:lnTo>
                <a:lnTo>
                  <a:pt x="2518240" y="3822755"/>
                </a:lnTo>
                <a:lnTo>
                  <a:pt x="0" y="3822755"/>
                </a:lnTo>
                <a:lnTo>
                  <a:pt x="0" y="0"/>
                </a:lnTo>
                <a:close/>
              </a:path>
            </a:pathLst>
          </a:custGeom>
          <a:blipFill rotWithShape="1">
            <a:blip r:embed="rId7">
              <a:alphaModFix/>
            </a:blip>
            <a:stretch>
              <a:fillRect/>
            </a:stretch>
          </a:blipFill>
          <a:ln>
            <a:noFill/>
          </a:ln>
        </p:spPr>
      </p:sp>
      <p:sp>
        <p:nvSpPr>
          <p:cNvPr id="416" name="Google Shape;416;p26"/>
          <p:cNvSpPr/>
          <p:nvPr/>
        </p:nvSpPr>
        <p:spPr>
          <a:xfrm>
            <a:off x="13261563" y="3505062"/>
            <a:ext cx="2254984" cy="3423125"/>
          </a:xfrm>
          <a:custGeom>
            <a:avLst/>
            <a:gdLst/>
            <a:ahLst/>
            <a:cxnLst/>
            <a:rect l="l" t="t" r="r" b="b"/>
            <a:pathLst>
              <a:path w="2254984" h="3423125" extrusionOk="0">
                <a:moveTo>
                  <a:pt x="0" y="0"/>
                </a:moveTo>
                <a:lnTo>
                  <a:pt x="2254984" y="0"/>
                </a:lnTo>
                <a:lnTo>
                  <a:pt x="2254984" y="3423125"/>
                </a:lnTo>
                <a:lnTo>
                  <a:pt x="0" y="3423125"/>
                </a:lnTo>
                <a:lnTo>
                  <a:pt x="0" y="0"/>
                </a:lnTo>
                <a:close/>
              </a:path>
            </a:pathLst>
          </a:custGeom>
          <a:blipFill rotWithShape="1">
            <a:blip r:embed="rId7">
              <a:alphaModFix/>
            </a:blip>
            <a:stretch>
              <a:fillRect/>
            </a:stretch>
          </a:blipFill>
          <a:ln>
            <a:noFill/>
          </a:ln>
        </p:spPr>
      </p:sp>
      <p:sp>
        <p:nvSpPr>
          <p:cNvPr id="418" name="Google Shape;418;p26"/>
          <p:cNvSpPr/>
          <p:nvPr/>
        </p:nvSpPr>
        <p:spPr>
          <a:xfrm>
            <a:off x="12110156" y="9080737"/>
            <a:ext cx="1415863" cy="661916"/>
          </a:xfrm>
          <a:custGeom>
            <a:avLst/>
            <a:gdLst/>
            <a:ahLst/>
            <a:cxnLst/>
            <a:rect l="l" t="t" r="r" b="b"/>
            <a:pathLst>
              <a:path w="1415863" h="661916" extrusionOk="0">
                <a:moveTo>
                  <a:pt x="0" y="0"/>
                </a:moveTo>
                <a:lnTo>
                  <a:pt x="1415864" y="0"/>
                </a:lnTo>
                <a:lnTo>
                  <a:pt x="1415864" y="661916"/>
                </a:lnTo>
                <a:lnTo>
                  <a:pt x="0" y="661916"/>
                </a:lnTo>
                <a:lnTo>
                  <a:pt x="0" y="0"/>
                </a:lnTo>
                <a:close/>
              </a:path>
            </a:pathLst>
          </a:custGeom>
          <a:blipFill rotWithShape="1">
            <a:blip r:embed="rId8">
              <a:alphaModFix/>
            </a:blip>
            <a:stretch>
              <a:fillRect/>
            </a:stretch>
          </a:blipFill>
          <a:ln>
            <a:noFill/>
          </a:ln>
        </p:spPr>
      </p:sp>
      <p:sp>
        <p:nvSpPr>
          <p:cNvPr id="420" name="Google Shape;420;p26"/>
          <p:cNvSpPr/>
          <p:nvPr/>
        </p:nvSpPr>
        <p:spPr>
          <a:xfrm>
            <a:off x="4717243" y="9328088"/>
            <a:ext cx="1415863" cy="661916"/>
          </a:xfrm>
          <a:custGeom>
            <a:avLst/>
            <a:gdLst/>
            <a:ahLst/>
            <a:cxnLst/>
            <a:rect l="l" t="t" r="r" b="b"/>
            <a:pathLst>
              <a:path w="1415863" h="661916" extrusionOk="0">
                <a:moveTo>
                  <a:pt x="0" y="0"/>
                </a:moveTo>
                <a:lnTo>
                  <a:pt x="1415864" y="0"/>
                </a:lnTo>
                <a:lnTo>
                  <a:pt x="1415864" y="661917"/>
                </a:lnTo>
                <a:lnTo>
                  <a:pt x="0" y="661917"/>
                </a:lnTo>
                <a:lnTo>
                  <a:pt x="0" y="0"/>
                </a:lnTo>
                <a:close/>
              </a:path>
            </a:pathLst>
          </a:custGeom>
          <a:blipFill rotWithShape="1">
            <a:blip r:embed="rId8">
              <a:alphaModFix/>
            </a:blip>
            <a:stretch>
              <a:fillRect/>
            </a:stretch>
          </a:blipFill>
          <a:ln>
            <a:noFill/>
          </a:ln>
        </p:spPr>
      </p:sp>
      <p:sp>
        <p:nvSpPr>
          <p:cNvPr id="421" name="Google Shape;421;p26"/>
          <p:cNvSpPr/>
          <p:nvPr/>
        </p:nvSpPr>
        <p:spPr>
          <a:xfrm>
            <a:off x="12110156" y="7570359"/>
            <a:ext cx="1817749" cy="1172448"/>
          </a:xfrm>
          <a:custGeom>
            <a:avLst/>
            <a:gdLst/>
            <a:ahLst/>
            <a:cxnLst/>
            <a:rect l="l" t="t" r="r" b="b"/>
            <a:pathLst>
              <a:path w="1817749" h="1172448" extrusionOk="0">
                <a:moveTo>
                  <a:pt x="0" y="0"/>
                </a:moveTo>
                <a:lnTo>
                  <a:pt x="1817749" y="0"/>
                </a:lnTo>
                <a:lnTo>
                  <a:pt x="1817749" y="1172448"/>
                </a:lnTo>
                <a:lnTo>
                  <a:pt x="0" y="1172448"/>
                </a:lnTo>
                <a:lnTo>
                  <a:pt x="0" y="0"/>
                </a:lnTo>
                <a:close/>
              </a:path>
            </a:pathLst>
          </a:custGeom>
          <a:blipFill rotWithShape="1">
            <a:blip r:embed="rId9">
              <a:alphaModFix/>
            </a:blip>
            <a:stretch>
              <a:fillRect/>
            </a:stretch>
          </a:blipFill>
          <a:ln>
            <a:noFill/>
          </a:ln>
        </p:spPr>
      </p:sp>
      <p:sp>
        <p:nvSpPr>
          <p:cNvPr id="422" name="Google Shape;422;p26"/>
          <p:cNvSpPr txBox="1"/>
          <p:nvPr/>
        </p:nvSpPr>
        <p:spPr>
          <a:xfrm>
            <a:off x="1028700" y="293950"/>
            <a:ext cx="6798600" cy="1181734"/>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6399" b="1" i="0" u="none" strike="noStrike" cap="none" dirty="0">
                <a:solidFill>
                  <a:srgbClr val="1F49C6"/>
                </a:solidFill>
                <a:latin typeface="Fredoka"/>
                <a:ea typeface="Fredoka"/>
                <a:cs typeface="Fredoka"/>
                <a:sym typeface="Fredoka"/>
              </a:rPr>
              <a:t>Future Work</a:t>
            </a:r>
            <a:endParaRPr b="1" dirty="0"/>
          </a:p>
        </p:txBody>
      </p:sp>
      <p:sp>
        <p:nvSpPr>
          <p:cNvPr id="423" name="Google Shape;423;p26"/>
          <p:cNvSpPr txBox="1"/>
          <p:nvPr/>
        </p:nvSpPr>
        <p:spPr>
          <a:xfrm>
            <a:off x="1028700" y="1496196"/>
            <a:ext cx="7110300" cy="7308924"/>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2100" dirty="0">
                <a:latin typeface="Roboto"/>
                <a:ea typeface="Roboto"/>
                <a:cs typeface="Roboto"/>
                <a:sym typeface="Roboto"/>
              </a:rPr>
              <a:t>Next we </a:t>
            </a:r>
            <a:r>
              <a:rPr lang="en-US" sz="2100" b="0" i="0" u="none" strike="noStrike" cap="none" dirty="0">
                <a:solidFill>
                  <a:srgbClr val="000000"/>
                </a:solidFill>
                <a:latin typeface="Roboto"/>
                <a:ea typeface="Roboto"/>
                <a:cs typeface="Roboto"/>
                <a:sym typeface="Roboto"/>
              </a:rPr>
              <a:t>would like to deep-dive into </a:t>
            </a:r>
            <a:r>
              <a:rPr lang="en-US" sz="2100" dirty="0">
                <a:latin typeface="Roboto"/>
                <a:ea typeface="Roboto"/>
                <a:cs typeface="Roboto"/>
                <a:sym typeface="Roboto"/>
              </a:rPr>
              <a:t>the more discerning feature filters learned by our convolution layer. Are the features bear-centric or of other background clues – e.g., ice caps (polar bear) or bamboo sticks (panda)? Are learning these latter background clues “fair game” for our business purposes? Can we introduce a bias based on </a:t>
            </a:r>
            <a:r>
              <a:rPr lang="en-US" sz="2100" dirty="0" err="1">
                <a:latin typeface="Roboto"/>
                <a:ea typeface="Roboto"/>
                <a:cs typeface="Roboto"/>
                <a:sym typeface="Roboto"/>
              </a:rPr>
              <a:t>apriori</a:t>
            </a:r>
            <a:r>
              <a:rPr lang="en-US" sz="2100" dirty="0">
                <a:latin typeface="Roboto"/>
                <a:ea typeface="Roboto"/>
                <a:cs typeface="Roboto"/>
                <a:sym typeface="Roboto"/>
              </a:rPr>
              <a:t> knowledge of where the image was taken? These are items worth exploring. </a:t>
            </a:r>
          </a:p>
          <a:p>
            <a:pPr marL="0" marR="0" lvl="0" indent="0" algn="l" rtl="0">
              <a:lnSpc>
                <a:spcPct val="115000"/>
              </a:lnSpc>
              <a:spcBef>
                <a:spcPts val="0"/>
              </a:spcBef>
              <a:spcAft>
                <a:spcPts val="0"/>
              </a:spcAft>
              <a:buNone/>
            </a:pPr>
            <a:endParaRPr lang="en-US" sz="2100" dirty="0">
              <a:latin typeface="Roboto"/>
              <a:ea typeface="Roboto"/>
              <a:cs typeface="Roboto"/>
              <a:sym typeface="Roboto"/>
            </a:endParaRPr>
          </a:p>
          <a:p>
            <a:pPr marL="0" marR="0" lvl="0" indent="0" algn="l" rtl="0">
              <a:lnSpc>
                <a:spcPct val="115000"/>
              </a:lnSpc>
              <a:spcBef>
                <a:spcPts val="0"/>
              </a:spcBef>
              <a:spcAft>
                <a:spcPts val="0"/>
              </a:spcAft>
              <a:buNone/>
            </a:pPr>
            <a:r>
              <a:rPr lang="en-US" sz="2100" dirty="0">
                <a:latin typeface="Roboto"/>
                <a:ea typeface="Roboto"/>
                <a:cs typeface="Roboto"/>
                <a:sym typeface="Roboto"/>
              </a:rPr>
              <a:t>We also want to expand to handle other species of bear and null bear scenarios. While it is unrealistic that real images would capture multiple bear species in one image, the former cases are quite common. There are eight overarching species of bears; surveillance equipment tends to be motion sensor driven and could pick up on any type of wildlife. It would be prudent for our algo to classify the “other” and “null” bear images. </a:t>
            </a:r>
          </a:p>
          <a:p>
            <a:pPr marL="0" marR="0" lvl="0" indent="0" algn="l" rtl="0">
              <a:lnSpc>
                <a:spcPct val="115000"/>
              </a:lnSpc>
              <a:spcBef>
                <a:spcPts val="0"/>
              </a:spcBef>
              <a:spcAft>
                <a:spcPts val="0"/>
              </a:spcAft>
              <a:buNone/>
            </a:pPr>
            <a:endParaRPr lang="en-US" sz="2100" dirty="0">
              <a:latin typeface="Roboto"/>
              <a:ea typeface="Roboto"/>
              <a:cs typeface="Roboto"/>
              <a:sym typeface="Roboto"/>
            </a:endParaRPr>
          </a:p>
          <a:p>
            <a:pPr marL="0" marR="0" lvl="0" indent="0" algn="l" rtl="0">
              <a:lnSpc>
                <a:spcPct val="115000"/>
              </a:lnSpc>
              <a:spcBef>
                <a:spcPts val="0"/>
              </a:spcBef>
              <a:spcAft>
                <a:spcPts val="0"/>
              </a:spcAft>
              <a:buNone/>
            </a:pPr>
            <a:r>
              <a:rPr lang="en-US" sz="2100" dirty="0">
                <a:latin typeface="Roboto"/>
                <a:ea typeface="Roboto"/>
                <a:cs typeface="Roboto"/>
                <a:sym typeface="Roboto"/>
              </a:rPr>
              <a:t>Last, expanding sample dataset. </a:t>
            </a:r>
            <a:endParaRPr dirty="0"/>
          </a:p>
        </p:txBody>
      </p:sp>
    </p:spTree>
    <p:extLst>
      <p:ext uri="{BB962C8B-B14F-4D97-AF65-F5344CB8AC3E}">
        <p14:creationId xmlns:p14="http://schemas.microsoft.com/office/powerpoint/2010/main" val="2204390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grpSp>
        <p:nvGrpSpPr>
          <p:cNvPr id="143" name="Google Shape;143;p16"/>
          <p:cNvGrpSpPr/>
          <p:nvPr/>
        </p:nvGrpSpPr>
        <p:grpSpPr>
          <a:xfrm>
            <a:off x="-3288433" y="7905152"/>
            <a:ext cx="24864717" cy="8082694"/>
            <a:chOff x="0" y="0"/>
            <a:chExt cx="6548732" cy="2128775"/>
          </a:xfrm>
        </p:grpSpPr>
        <p:sp>
          <p:nvSpPr>
            <p:cNvPr id="144" name="Google Shape;144;p16"/>
            <p:cNvSpPr/>
            <p:nvPr/>
          </p:nvSpPr>
          <p:spPr>
            <a:xfrm>
              <a:off x="0" y="0"/>
              <a:ext cx="6548732" cy="2128775"/>
            </a:xfrm>
            <a:custGeom>
              <a:avLst/>
              <a:gdLst/>
              <a:ahLst/>
              <a:cxnLst/>
              <a:rect l="l" t="t" r="r" b="b"/>
              <a:pathLst>
                <a:path w="6548732" h="2128775" extrusionOk="0">
                  <a:moveTo>
                    <a:pt x="3274366" y="0"/>
                  </a:moveTo>
                  <a:cubicBezTo>
                    <a:pt x="1465984" y="0"/>
                    <a:pt x="0" y="476543"/>
                    <a:pt x="0" y="1064388"/>
                  </a:cubicBezTo>
                  <a:cubicBezTo>
                    <a:pt x="0" y="1652233"/>
                    <a:pt x="1465984" y="2128775"/>
                    <a:pt x="3274366" y="2128775"/>
                  </a:cubicBezTo>
                  <a:cubicBezTo>
                    <a:pt x="5082748" y="2128775"/>
                    <a:pt x="6548732" y="1652233"/>
                    <a:pt x="6548732" y="1064388"/>
                  </a:cubicBezTo>
                  <a:cubicBezTo>
                    <a:pt x="6548732" y="476543"/>
                    <a:pt x="5082748" y="0"/>
                    <a:pt x="3274366" y="0"/>
                  </a:cubicBezTo>
                  <a:close/>
                </a:path>
              </a:pathLst>
            </a:custGeom>
            <a:solidFill>
              <a:srgbClr val="8EA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46" name="Google Shape;146;p16"/>
          <p:cNvSpPr/>
          <p:nvPr/>
        </p:nvSpPr>
        <p:spPr>
          <a:xfrm>
            <a:off x="-2393238" y="1218612"/>
            <a:ext cx="9491690" cy="4385705"/>
          </a:xfrm>
          <a:custGeom>
            <a:avLst/>
            <a:gdLst/>
            <a:ahLst/>
            <a:cxnLst/>
            <a:rect l="l" t="t" r="r" b="b"/>
            <a:pathLst>
              <a:path w="9491690" h="4385705" extrusionOk="0">
                <a:moveTo>
                  <a:pt x="0" y="0"/>
                </a:moveTo>
                <a:lnTo>
                  <a:pt x="9491689" y="0"/>
                </a:lnTo>
                <a:lnTo>
                  <a:pt x="9491689" y="4385705"/>
                </a:lnTo>
                <a:lnTo>
                  <a:pt x="0" y="4385705"/>
                </a:lnTo>
                <a:lnTo>
                  <a:pt x="0" y="0"/>
                </a:lnTo>
                <a:close/>
              </a:path>
            </a:pathLst>
          </a:custGeom>
          <a:blipFill rotWithShape="1">
            <a:blip r:embed="rId3">
              <a:alphaModFix/>
            </a:blip>
            <a:stretch>
              <a:fillRect/>
            </a:stretch>
          </a:blipFill>
          <a:ln>
            <a:noFill/>
          </a:ln>
        </p:spPr>
      </p:sp>
      <p:sp>
        <p:nvSpPr>
          <p:cNvPr id="147" name="Google Shape;147;p16"/>
          <p:cNvSpPr/>
          <p:nvPr/>
        </p:nvSpPr>
        <p:spPr>
          <a:xfrm>
            <a:off x="10992141" y="1236150"/>
            <a:ext cx="9491690" cy="4385705"/>
          </a:xfrm>
          <a:custGeom>
            <a:avLst/>
            <a:gdLst/>
            <a:ahLst/>
            <a:cxnLst/>
            <a:rect l="l" t="t" r="r" b="b"/>
            <a:pathLst>
              <a:path w="9491690" h="4385705" extrusionOk="0">
                <a:moveTo>
                  <a:pt x="0" y="0"/>
                </a:moveTo>
                <a:lnTo>
                  <a:pt x="9491690" y="0"/>
                </a:lnTo>
                <a:lnTo>
                  <a:pt x="9491690" y="4385705"/>
                </a:lnTo>
                <a:lnTo>
                  <a:pt x="0" y="4385705"/>
                </a:lnTo>
                <a:lnTo>
                  <a:pt x="0" y="0"/>
                </a:lnTo>
                <a:close/>
              </a:path>
            </a:pathLst>
          </a:custGeom>
          <a:blipFill rotWithShape="1">
            <a:blip r:embed="rId3">
              <a:alphaModFix/>
            </a:blip>
            <a:stretch>
              <a:fillRect/>
            </a:stretch>
          </a:blipFill>
          <a:ln>
            <a:noFill/>
          </a:ln>
        </p:spPr>
      </p:sp>
      <p:sp>
        <p:nvSpPr>
          <p:cNvPr id="148" name="Google Shape;148;p16"/>
          <p:cNvSpPr txBox="1"/>
          <p:nvPr/>
        </p:nvSpPr>
        <p:spPr>
          <a:xfrm>
            <a:off x="2505389" y="5169784"/>
            <a:ext cx="13277100" cy="1181734"/>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None/>
            </a:pPr>
            <a:r>
              <a:rPr lang="en-US" sz="6399" b="1" i="0" u="none" strike="noStrike" cap="none" dirty="0">
                <a:solidFill>
                  <a:srgbClr val="1F49C6"/>
                </a:solidFill>
                <a:latin typeface="Fredoka"/>
                <a:ea typeface="Fredoka"/>
                <a:cs typeface="Fredoka"/>
                <a:sym typeface="Fredoka"/>
              </a:rPr>
              <a:t>Thank you!</a:t>
            </a:r>
            <a:endParaRPr b="1" dirty="0">
              <a:latin typeface="Fredoka"/>
              <a:ea typeface="Fredoka"/>
              <a:cs typeface="Fredoka"/>
              <a:sym typeface="Fredoka"/>
            </a:endParaRPr>
          </a:p>
        </p:txBody>
      </p:sp>
      <p:sp>
        <p:nvSpPr>
          <p:cNvPr id="149" name="Google Shape;149;p16"/>
          <p:cNvSpPr/>
          <p:nvPr/>
        </p:nvSpPr>
        <p:spPr>
          <a:xfrm>
            <a:off x="14793499" y="5151879"/>
            <a:ext cx="2952569" cy="4482079"/>
          </a:xfrm>
          <a:custGeom>
            <a:avLst/>
            <a:gdLst/>
            <a:ahLst/>
            <a:cxnLst/>
            <a:rect l="l" t="t" r="r" b="b"/>
            <a:pathLst>
              <a:path w="2952569" h="4482079" extrusionOk="0">
                <a:moveTo>
                  <a:pt x="0" y="0"/>
                </a:moveTo>
                <a:lnTo>
                  <a:pt x="2952569" y="0"/>
                </a:lnTo>
                <a:lnTo>
                  <a:pt x="2952569" y="4482079"/>
                </a:lnTo>
                <a:lnTo>
                  <a:pt x="0" y="4482079"/>
                </a:lnTo>
                <a:lnTo>
                  <a:pt x="0" y="0"/>
                </a:lnTo>
                <a:close/>
              </a:path>
            </a:pathLst>
          </a:custGeom>
          <a:blipFill rotWithShape="1">
            <a:blip r:embed="rId4">
              <a:alphaModFix/>
            </a:blip>
            <a:stretch>
              <a:fillRect/>
            </a:stretch>
          </a:blipFill>
          <a:ln>
            <a:noFill/>
          </a:ln>
        </p:spPr>
      </p:sp>
      <p:sp>
        <p:nvSpPr>
          <p:cNvPr id="150" name="Google Shape;150;p16"/>
          <p:cNvSpPr/>
          <p:nvPr/>
        </p:nvSpPr>
        <p:spPr>
          <a:xfrm flipH="1">
            <a:off x="551665" y="5143500"/>
            <a:ext cx="2952569" cy="4482079"/>
          </a:xfrm>
          <a:custGeom>
            <a:avLst/>
            <a:gdLst/>
            <a:ahLst/>
            <a:cxnLst/>
            <a:rect l="l" t="t" r="r" b="b"/>
            <a:pathLst>
              <a:path w="2952569" h="4482079" extrusionOk="0">
                <a:moveTo>
                  <a:pt x="2952570" y="0"/>
                </a:moveTo>
                <a:lnTo>
                  <a:pt x="0" y="0"/>
                </a:lnTo>
                <a:lnTo>
                  <a:pt x="0" y="4482079"/>
                </a:lnTo>
                <a:lnTo>
                  <a:pt x="2952570" y="4482079"/>
                </a:lnTo>
                <a:lnTo>
                  <a:pt x="2952570" y="0"/>
                </a:lnTo>
                <a:close/>
              </a:path>
            </a:pathLst>
          </a:custGeom>
          <a:blipFill rotWithShape="1">
            <a:blip r:embed="rId4">
              <a:alphaModFix/>
            </a:blip>
            <a:stretch>
              <a:fillRect/>
            </a:stretch>
          </a:blipFill>
          <a:ln>
            <a:noFill/>
          </a:ln>
        </p:spPr>
      </p:sp>
      <p:sp>
        <p:nvSpPr>
          <p:cNvPr id="151" name="Google Shape;151;p16"/>
          <p:cNvSpPr txBox="1"/>
          <p:nvPr/>
        </p:nvSpPr>
        <p:spPr>
          <a:xfrm>
            <a:off x="5432026" y="6484234"/>
            <a:ext cx="7423800" cy="849463"/>
          </a:xfrm>
          <a:prstGeom prst="rect">
            <a:avLst/>
          </a:prstGeom>
          <a:noFill/>
          <a:ln>
            <a:noFill/>
          </a:ln>
        </p:spPr>
        <p:txBody>
          <a:bodyPr spcFirstLastPara="1" wrap="square" lIns="0" tIns="0" rIns="0" bIns="0" anchor="t" anchorCtr="0">
            <a:spAutoFit/>
          </a:bodyPr>
          <a:lstStyle/>
          <a:p>
            <a:pPr marL="0" marR="0" lvl="0" indent="0" algn="ctr" rtl="0">
              <a:lnSpc>
                <a:spcPct val="115000"/>
              </a:lnSpc>
              <a:spcBef>
                <a:spcPts val="0"/>
              </a:spcBef>
              <a:spcAft>
                <a:spcPts val="0"/>
              </a:spcAft>
              <a:buNone/>
            </a:pPr>
            <a:r>
              <a:rPr lang="en-US" sz="2400" b="0" i="0" u="none" strike="noStrike" cap="none" dirty="0">
                <a:solidFill>
                  <a:srgbClr val="000000"/>
                </a:solidFill>
                <a:latin typeface="Roboto"/>
                <a:ea typeface="Roboto"/>
                <a:cs typeface="Roboto"/>
                <a:sym typeface="Roboto"/>
              </a:rPr>
              <a:t>Anna Han</a:t>
            </a:r>
          </a:p>
          <a:p>
            <a:pPr marL="0" marR="0" lvl="0" indent="0" algn="ctr" rtl="0">
              <a:lnSpc>
                <a:spcPct val="115000"/>
              </a:lnSpc>
              <a:spcBef>
                <a:spcPts val="0"/>
              </a:spcBef>
              <a:spcAft>
                <a:spcPts val="0"/>
              </a:spcAft>
              <a:buNone/>
            </a:pPr>
            <a:r>
              <a:rPr lang="en-US" sz="2400" dirty="0">
                <a:latin typeface="Roboto"/>
                <a:ea typeface="Roboto"/>
                <a:cs typeface="Roboto"/>
                <a:sym typeface="Roboto"/>
              </a:rPr>
              <a:t>ahan92@uchicago.edu</a:t>
            </a:r>
            <a:endParaRPr dirty="0"/>
          </a:p>
        </p:txBody>
      </p:sp>
      <p:sp>
        <p:nvSpPr>
          <p:cNvPr id="152" name="Google Shape;152;p16"/>
          <p:cNvSpPr/>
          <p:nvPr/>
        </p:nvSpPr>
        <p:spPr>
          <a:xfrm>
            <a:off x="4090591" y="8371337"/>
            <a:ext cx="2682870" cy="1254242"/>
          </a:xfrm>
          <a:custGeom>
            <a:avLst/>
            <a:gdLst/>
            <a:ahLst/>
            <a:cxnLst/>
            <a:rect l="l" t="t" r="r" b="b"/>
            <a:pathLst>
              <a:path w="2682870" h="1254242" extrusionOk="0">
                <a:moveTo>
                  <a:pt x="0" y="0"/>
                </a:moveTo>
                <a:lnTo>
                  <a:pt x="2682870" y="0"/>
                </a:lnTo>
                <a:lnTo>
                  <a:pt x="2682870" y="1254242"/>
                </a:lnTo>
                <a:lnTo>
                  <a:pt x="0" y="1254242"/>
                </a:lnTo>
                <a:lnTo>
                  <a:pt x="0" y="0"/>
                </a:lnTo>
                <a:close/>
              </a:path>
            </a:pathLst>
          </a:custGeom>
          <a:blipFill rotWithShape="1">
            <a:blip r:embed="rId5">
              <a:alphaModFix/>
            </a:blip>
            <a:stretch>
              <a:fillRect/>
            </a:stretch>
          </a:blipFill>
          <a:ln>
            <a:noFill/>
          </a:ln>
        </p:spPr>
      </p:sp>
      <p:sp>
        <p:nvSpPr>
          <p:cNvPr id="153" name="Google Shape;153;p16"/>
          <p:cNvSpPr/>
          <p:nvPr/>
        </p:nvSpPr>
        <p:spPr>
          <a:xfrm flipH="1">
            <a:off x="12004932" y="8484672"/>
            <a:ext cx="2198016" cy="1027573"/>
          </a:xfrm>
          <a:custGeom>
            <a:avLst/>
            <a:gdLst/>
            <a:ahLst/>
            <a:cxnLst/>
            <a:rect l="l" t="t" r="r" b="b"/>
            <a:pathLst>
              <a:path w="2198016" h="1027573" extrusionOk="0">
                <a:moveTo>
                  <a:pt x="2198017" y="0"/>
                </a:moveTo>
                <a:lnTo>
                  <a:pt x="0" y="0"/>
                </a:lnTo>
                <a:lnTo>
                  <a:pt x="0" y="1027572"/>
                </a:lnTo>
                <a:lnTo>
                  <a:pt x="2198017" y="1027572"/>
                </a:lnTo>
                <a:lnTo>
                  <a:pt x="2198017" y="0"/>
                </a:lnTo>
                <a:close/>
              </a:path>
            </a:pathLst>
          </a:custGeom>
          <a:blipFill rotWithShape="1">
            <a:blip r:embed="rId5">
              <a:alphaModFix/>
            </a:blip>
            <a:stretch>
              <a:fillRect/>
            </a:stretch>
          </a:blipFill>
          <a:ln>
            <a:noFill/>
          </a:ln>
        </p:spPr>
      </p:sp>
      <p:sp>
        <p:nvSpPr>
          <p:cNvPr id="154" name="Google Shape;154;p16"/>
          <p:cNvSpPr/>
          <p:nvPr/>
        </p:nvSpPr>
        <p:spPr>
          <a:xfrm>
            <a:off x="8116197" y="8177373"/>
            <a:ext cx="2546000" cy="1642170"/>
          </a:xfrm>
          <a:custGeom>
            <a:avLst/>
            <a:gdLst/>
            <a:ahLst/>
            <a:cxnLst/>
            <a:rect l="l" t="t" r="r" b="b"/>
            <a:pathLst>
              <a:path w="2546000" h="1642170" extrusionOk="0">
                <a:moveTo>
                  <a:pt x="0" y="0"/>
                </a:moveTo>
                <a:lnTo>
                  <a:pt x="2546000" y="0"/>
                </a:lnTo>
                <a:lnTo>
                  <a:pt x="2546000" y="1642170"/>
                </a:lnTo>
                <a:lnTo>
                  <a:pt x="0" y="1642170"/>
                </a:lnTo>
                <a:lnTo>
                  <a:pt x="0" y="0"/>
                </a:lnTo>
                <a:close/>
              </a:path>
            </a:pathLst>
          </a:custGeom>
          <a:blipFill rotWithShape="1">
            <a:blip r:embed="rId6">
              <a:alphaModFix/>
            </a:blip>
            <a:stretch>
              <a:fillRect/>
            </a:stretch>
          </a:blipFill>
          <a:ln>
            <a:noFill/>
          </a:ln>
        </p:spPr>
      </p:sp>
      <p:sp>
        <p:nvSpPr>
          <p:cNvPr id="2" name="Google Shape;485;p29">
            <a:extLst>
              <a:ext uri="{FF2B5EF4-FFF2-40B4-BE49-F238E27FC236}">
                <a16:creationId xmlns:a16="http://schemas.microsoft.com/office/drawing/2014/main" id="{2CC382EB-7544-36D3-D30D-2A6F3CFD757D}"/>
              </a:ext>
            </a:extLst>
          </p:cNvPr>
          <p:cNvSpPr/>
          <p:nvPr/>
        </p:nvSpPr>
        <p:spPr>
          <a:xfrm>
            <a:off x="1822088" y="6678671"/>
            <a:ext cx="4325614" cy="3606481"/>
          </a:xfrm>
          <a:custGeom>
            <a:avLst/>
            <a:gdLst/>
            <a:ahLst/>
            <a:cxnLst/>
            <a:rect l="l" t="t" r="r" b="b"/>
            <a:pathLst>
              <a:path w="4325614" h="3606481" extrusionOk="0">
                <a:moveTo>
                  <a:pt x="0" y="0"/>
                </a:moveTo>
                <a:lnTo>
                  <a:pt x="4325614" y="0"/>
                </a:lnTo>
                <a:lnTo>
                  <a:pt x="4325614" y="3606481"/>
                </a:lnTo>
                <a:lnTo>
                  <a:pt x="0" y="3606481"/>
                </a:lnTo>
                <a:lnTo>
                  <a:pt x="0" y="0"/>
                </a:lnTo>
                <a:close/>
              </a:path>
            </a:pathLst>
          </a:custGeom>
          <a:blipFill rotWithShape="1">
            <a:blip r:embed="rId7">
              <a:alphaModFix/>
            </a:blip>
            <a:stretch>
              <a:fillRect/>
            </a:stretch>
          </a:blipFill>
          <a:ln>
            <a:noFill/>
          </a:ln>
        </p:spPr>
      </p:sp>
    </p:spTree>
    <p:extLst>
      <p:ext uri="{BB962C8B-B14F-4D97-AF65-F5344CB8AC3E}">
        <p14:creationId xmlns:p14="http://schemas.microsoft.com/office/powerpoint/2010/main" val="2477220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BFAFF"/>
        </a:solidFill>
        <a:effectLst/>
      </p:bgPr>
    </p:bg>
    <p:spTree>
      <p:nvGrpSpPr>
        <p:cNvPr id="1" name="Shape 228"/>
        <p:cNvGrpSpPr/>
        <p:nvPr/>
      </p:nvGrpSpPr>
      <p:grpSpPr>
        <a:xfrm>
          <a:off x="0" y="0"/>
          <a:ext cx="0" cy="0"/>
          <a:chOff x="0" y="0"/>
          <a:chExt cx="0" cy="0"/>
        </a:xfrm>
      </p:grpSpPr>
      <p:sp>
        <p:nvSpPr>
          <p:cNvPr id="237" name="Google Shape;237;p19"/>
          <p:cNvSpPr txBox="1"/>
          <p:nvPr/>
        </p:nvSpPr>
        <p:spPr>
          <a:xfrm>
            <a:off x="1028700" y="1580038"/>
            <a:ext cx="7735500" cy="984900"/>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6399" b="1" i="0" u="none" strike="noStrike" cap="none">
                <a:solidFill>
                  <a:srgbClr val="1F49C6"/>
                </a:solidFill>
                <a:latin typeface="Fredoka"/>
                <a:ea typeface="Fredoka"/>
                <a:cs typeface="Fredoka"/>
                <a:sym typeface="Fredoka"/>
              </a:rPr>
              <a:t>Table of Contents</a:t>
            </a:r>
            <a:endParaRPr b="1"/>
          </a:p>
        </p:txBody>
      </p:sp>
      <p:grpSp>
        <p:nvGrpSpPr>
          <p:cNvPr id="239" name="Google Shape;239;p19"/>
          <p:cNvGrpSpPr/>
          <p:nvPr/>
        </p:nvGrpSpPr>
        <p:grpSpPr>
          <a:xfrm>
            <a:off x="1028701" y="3290269"/>
            <a:ext cx="1230729" cy="1230729"/>
            <a:chOff x="0" y="0"/>
            <a:chExt cx="812800" cy="812800"/>
          </a:xfrm>
        </p:grpSpPr>
        <p:sp>
          <p:nvSpPr>
            <p:cNvPr id="240" name="Google Shape;240;p19"/>
            <p:cNvSpPr/>
            <p:nvPr/>
          </p:nvSpPr>
          <p:spPr>
            <a:xfrm>
              <a:off x="0" y="0"/>
              <a:ext cx="812800" cy="812800"/>
            </a:xfrm>
            <a:custGeom>
              <a:avLst/>
              <a:gdLst/>
              <a:ahLst/>
              <a:cxnLst/>
              <a:rect l="l" t="t" r="r" b="b"/>
              <a:pathLst>
                <a:path w="812800" h="812800" extrusionOk="0">
                  <a:moveTo>
                    <a:pt x="406400" y="0"/>
                  </a:moveTo>
                  <a:lnTo>
                    <a:pt x="466396" y="87561"/>
                  </a:lnTo>
                  <a:lnTo>
                    <a:pt x="553838" y="27679"/>
                  </a:lnTo>
                  <a:lnTo>
                    <a:pt x="578287" y="131093"/>
                  </a:lnTo>
                  <a:lnTo>
                    <a:pt x="681363" y="106978"/>
                  </a:lnTo>
                  <a:lnTo>
                    <a:pt x="666963" y="212279"/>
                  </a:lnTo>
                  <a:lnTo>
                    <a:pt x="771752" y="227186"/>
                  </a:lnTo>
                  <a:lnTo>
                    <a:pt x="720448" y="320152"/>
                  </a:lnTo>
                  <a:lnTo>
                    <a:pt x="812800" y="372069"/>
                  </a:lnTo>
                  <a:lnTo>
                    <a:pt x="731520" y="440145"/>
                  </a:lnTo>
                  <a:lnTo>
                    <a:pt x="798961" y="522061"/>
                  </a:lnTo>
                  <a:lnTo>
                    <a:pt x="698682" y="556053"/>
                  </a:lnTo>
                  <a:lnTo>
                    <a:pt x="732104" y="656904"/>
                  </a:lnTo>
                  <a:lnTo>
                    <a:pt x="626370" y="652219"/>
                  </a:lnTo>
                  <a:lnTo>
                    <a:pt x="621259" y="758384"/>
                  </a:lnTo>
                  <a:lnTo>
                    <a:pt x="524350" y="715658"/>
                  </a:lnTo>
                  <a:lnTo>
                    <a:pt x="481396" y="812800"/>
                  </a:lnTo>
                  <a:lnTo>
                    <a:pt x="406400" y="737801"/>
                  </a:lnTo>
                  <a:lnTo>
                    <a:pt x="331404" y="812800"/>
                  </a:lnTo>
                  <a:lnTo>
                    <a:pt x="288450" y="715658"/>
                  </a:lnTo>
                  <a:lnTo>
                    <a:pt x="191541" y="758384"/>
                  </a:lnTo>
                  <a:lnTo>
                    <a:pt x="186430" y="652219"/>
                  </a:lnTo>
                  <a:lnTo>
                    <a:pt x="80696" y="656904"/>
                  </a:lnTo>
                  <a:lnTo>
                    <a:pt x="114118" y="556053"/>
                  </a:lnTo>
                  <a:lnTo>
                    <a:pt x="13839" y="522061"/>
                  </a:lnTo>
                  <a:lnTo>
                    <a:pt x="81280" y="440145"/>
                  </a:lnTo>
                  <a:lnTo>
                    <a:pt x="0" y="372069"/>
                  </a:lnTo>
                  <a:lnTo>
                    <a:pt x="92352" y="320152"/>
                  </a:lnTo>
                  <a:lnTo>
                    <a:pt x="41047" y="227186"/>
                  </a:lnTo>
                  <a:lnTo>
                    <a:pt x="145837" y="212279"/>
                  </a:lnTo>
                  <a:lnTo>
                    <a:pt x="131437" y="106978"/>
                  </a:lnTo>
                  <a:lnTo>
                    <a:pt x="234513" y="131093"/>
                  </a:lnTo>
                  <a:lnTo>
                    <a:pt x="258962" y="27679"/>
                  </a:lnTo>
                  <a:lnTo>
                    <a:pt x="346404" y="87561"/>
                  </a:lnTo>
                  <a:lnTo>
                    <a:pt x="406400" y="0"/>
                  </a:lnTo>
                  <a:close/>
                </a:path>
              </a:pathLst>
            </a:custGeom>
            <a:solidFill>
              <a:srgbClr val="F59639"/>
            </a:solidFill>
            <a:ln>
              <a:noFill/>
            </a:ln>
          </p:spPr>
        </p:sp>
        <p:sp>
          <p:nvSpPr>
            <p:cNvPr id="241" name="Google Shape;241;p19"/>
            <p:cNvSpPr txBox="1"/>
            <p:nvPr/>
          </p:nvSpPr>
          <p:spPr>
            <a:xfrm>
              <a:off x="139700" y="92075"/>
              <a:ext cx="533400" cy="581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42" name="Google Shape;242;p19"/>
          <p:cNvSpPr txBox="1"/>
          <p:nvPr/>
        </p:nvSpPr>
        <p:spPr>
          <a:xfrm>
            <a:off x="828689" y="3634171"/>
            <a:ext cx="1630800" cy="5541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600" b="1" i="0" u="none" strike="noStrike" cap="none">
                <a:solidFill>
                  <a:srgbClr val="FFFFFF"/>
                </a:solidFill>
                <a:latin typeface="Fredoka"/>
                <a:ea typeface="Fredoka"/>
                <a:cs typeface="Fredoka"/>
                <a:sym typeface="Fredoka"/>
              </a:rPr>
              <a:t>01</a:t>
            </a:r>
            <a:endParaRPr b="1"/>
          </a:p>
        </p:txBody>
      </p:sp>
      <p:sp>
        <p:nvSpPr>
          <p:cNvPr id="243" name="Google Shape;243;p19"/>
          <p:cNvSpPr txBox="1"/>
          <p:nvPr/>
        </p:nvSpPr>
        <p:spPr>
          <a:xfrm>
            <a:off x="2583822" y="3627027"/>
            <a:ext cx="4521337" cy="66479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600" b="1" i="0" u="none" strike="noStrike" cap="none" dirty="0">
                <a:solidFill>
                  <a:srgbClr val="000000"/>
                </a:solidFill>
                <a:latin typeface="Roboto"/>
                <a:ea typeface="Roboto"/>
                <a:cs typeface="Roboto"/>
                <a:sym typeface="Roboto"/>
              </a:rPr>
              <a:t>Problem Statement</a:t>
            </a:r>
            <a:endParaRPr dirty="0"/>
          </a:p>
        </p:txBody>
      </p:sp>
      <p:grpSp>
        <p:nvGrpSpPr>
          <p:cNvPr id="244" name="Google Shape;244;p19"/>
          <p:cNvGrpSpPr/>
          <p:nvPr/>
        </p:nvGrpSpPr>
        <p:grpSpPr>
          <a:xfrm>
            <a:off x="1028701" y="5012342"/>
            <a:ext cx="1230729" cy="1230729"/>
            <a:chOff x="0" y="0"/>
            <a:chExt cx="812800" cy="812800"/>
          </a:xfrm>
        </p:grpSpPr>
        <p:sp>
          <p:nvSpPr>
            <p:cNvPr id="245" name="Google Shape;245;p19"/>
            <p:cNvSpPr/>
            <p:nvPr/>
          </p:nvSpPr>
          <p:spPr>
            <a:xfrm>
              <a:off x="0" y="0"/>
              <a:ext cx="812800" cy="812800"/>
            </a:xfrm>
            <a:custGeom>
              <a:avLst/>
              <a:gdLst/>
              <a:ahLst/>
              <a:cxnLst/>
              <a:rect l="l" t="t" r="r" b="b"/>
              <a:pathLst>
                <a:path w="812800" h="812800" extrusionOk="0">
                  <a:moveTo>
                    <a:pt x="406400" y="0"/>
                  </a:moveTo>
                  <a:lnTo>
                    <a:pt x="466396" y="87561"/>
                  </a:lnTo>
                  <a:lnTo>
                    <a:pt x="553838" y="27679"/>
                  </a:lnTo>
                  <a:lnTo>
                    <a:pt x="578287" y="131093"/>
                  </a:lnTo>
                  <a:lnTo>
                    <a:pt x="681363" y="106978"/>
                  </a:lnTo>
                  <a:lnTo>
                    <a:pt x="666963" y="212279"/>
                  </a:lnTo>
                  <a:lnTo>
                    <a:pt x="771752" y="227186"/>
                  </a:lnTo>
                  <a:lnTo>
                    <a:pt x="720448" y="320152"/>
                  </a:lnTo>
                  <a:lnTo>
                    <a:pt x="812800" y="372069"/>
                  </a:lnTo>
                  <a:lnTo>
                    <a:pt x="731520" y="440145"/>
                  </a:lnTo>
                  <a:lnTo>
                    <a:pt x="798961" y="522061"/>
                  </a:lnTo>
                  <a:lnTo>
                    <a:pt x="698682" y="556053"/>
                  </a:lnTo>
                  <a:lnTo>
                    <a:pt x="732104" y="656904"/>
                  </a:lnTo>
                  <a:lnTo>
                    <a:pt x="626370" y="652219"/>
                  </a:lnTo>
                  <a:lnTo>
                    <a:pt x="621259" y="758384"/>
                  </a:lnTo>
                  <a:lnTo>
                    <a:pt x="524350" y="715658"/>
                  </a:lnTo>
                  <a:lnTo>
                    <a:pt x="481396" y="812800"/>
                  </a:lnTo>
                  <a:lnTo>
                    <a:pt x="406400" y="737801"/>
                  </a:lnTo>
                  <a:lnTo>
                    <a:pt x="331404" y="812800"/>
                  </a:lnTo>
                  <a:lnTo>
                    <a:pt x="288450" y="715658"/>
                  </a:lnTo>
                  <a:lnTo>
                    <a:pt x="191541" y="758384"/>
                  </a:lnTo>
                  <a:lnTo>
                    <a:pt x="186430" y="652219"/>
                  </a:lnTo>
                  <a:lnTo>
                    <a:pt x="80696" y="656904"/>
                  </a:lnTo>
                  <a:lnTo>
                    <a:pt x="114118" y="556053"/>
                  </a:lnTo>
                  <a:lnTo>
                    <a:pt x="13839" y="522061"/>
                  </a:lnTo>
                  <a:lnTo>
                    <a:pt x="81280" y="440145"/>
                  </a:lnTo>
                  <a:lnTo>
                    <a:pt x="0" y="372069"/>
                  </a:lnTo>
                  <a:lnTo>
                    <a:pt x="92352" y="320152"/>
                  </a:lnTo>
                  <a:lnTo>
                    <a:pt x="41047" y="227186"/>
                  </a:lnTo>
                  <a:lnTo>
                    <a:pt x="145837" y="212279"/>
                  </a:lnTo>
                  <a:lnTo>
                    <a:pt x="131437" y="106978"/>
                  </a:lnTo>
                  <a:lnTo>
                    <a:pt x="234513" y="131093"/>
                  </a:lnTo>
                  <a:lnTo>
                    <a:pt x="258962" y="27679"/>
                  </a:lnTo>
                  <a:lnTo>
                    <a:pt x="346404" y="87561"/>
                  </a:lnTo>
                  <a:lnTo>
                    <a:pt x="406400" y="0"/>
                  </a:lnTo>
                  <a:close/>
                </a:path>
              </a:pathLst>
            </a:custGeom>
            <a:solidFill>
              <a:srgbClr val="F59639"/>
            </a:solidFill>
            <a:ln>
              <a:noFill/>
            </a:ln>
          </p:spPr>
        </p:sp>
        <p:sp>
          <p:nvSpPr>
            <p:cNvPr id="246" name="Google Shape;246;p19"/>
            <p:cNvSpPr txBox="1"/>
            <p:nvPr/>
          </p:nvSpPr>
          <p:spPr>
            <a:xfrm>
              <a:off x="139700" y="92075"/>
              <a:ext cx="533400" cy="581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47" name="Google Shape;247;p19"/>
          <p:cNvSpPr txBox="1"/>
          <p:nvPr/>
        </p:nvSpPr>
        <p:spPr>
          <a:xfrm>
            <a:off x="828689" y="5356244"/>
            <a:ext cx="1630800" cy="5541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600" b="1" i="0" u="none" strike="noStrike" cap="none">
                <a:solidFill>
                  <a:srgbClr val="FFFFFF"/>
                </a:solidFill>
                <a:latin typeface="Fredoka"/>
                <a:ea typeface="Fredoka"/>
                <a:cs typeface="Fredoka"/>
                <a:sym typeface="Fredoka"/>
              </a:rPr>
              <a:t>02</a:t>
            </a:r>
            <a:endParaRPr b="1"/>
          </a:p>
        </p:txBody>
      </p:sp>
      <p:sp>
        <p:nvSpPr>
          <p:cNvPr id="248" name="Google Shape;248;p19"/>
          <p:cNvSpPr txBox="1"/>
          <p:nvPr/>
        </p:nvSpPr>
        <p:spPr>
          <a:xfrm>
            <a:off x="2583822" y="5349100"/>
            <a:ext cx="4521337" cy="66479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600" b="1" i="0" u="none" strike="noStrike" cap="none" dirty="0">
                <a:solidFill>
                  <a:srgbClr val="000000"/>
                </a:solidFill>
                <a:latin typeface="Roboto"/>
                <a:ea typeface="Roboto"/>
                <a:cs typeface="Roboto"/>
                <a:sym typeface="Roboto"/>
              </a:rPr>
              <a:t>Assumptions</a:t>
            </a:r>
            <a:endParaRPr dirty="0"/>
          </a:p>
        </p:txBody>
      </p:sp>
      <p:grpSp>
        <p:nvGrpSpPr>
          <p:cNvPr id="249" name="Google Shape;249;p19"/>
          <p:cNvGrpSpPr/>
          <p:nvPr/>
        </p:nvGrpSpPr>
        <p:grpSpPr>
          <a:xfrm>
            <a:off x="1028701" y="6809341"/>
            <a:ext cx="1230729" cy="1230729"/>
            <a:chOff x="0" y="0"/>
            <a:chExt cx="812800" cy="812800"/>
          </a:xfrm>
        </p:grpSpPr>
        <p:sp>
          <p:nvSpPr>
            <p:cNvPr id="250" name="Google Shape;250;p19"/>
            <p:cNvSpPr/>
            <p:nvPr/>
          </p:nvSpPr>
          <p:spPr>
            <a:xfrm>
              <a:off x="0" y="0"/>
              <a:ext cx="812800" cy="812800"/>
            </a:xfrm>
            <a:custGeom>
              <a:avLst/>
              <a:gdLst/>
              <a:ahLst/>
              <a:cxnLst/>
              <a:rect l="l" t="t" r="r" b="b"/>
              <a:pathLst>
                <a:path w="812800" h="812800" extrusionOk="0">
                  <a:moveTo>
                    <a:pt x="406400" y="0"/>
                  </a:moveTo>
                  <a:lnTo>
                    <a:pt x="466396" y="87561"/>
                  </a:lnTo>
                  <a:lnTo>
                    <a:pt x="553838" y="27679"/>
                  </a:lnTo>
                  <a:lnTo>
                    <a:pt x="578287" y="131093"/>
                  </a:lnTo>
                  <a:lnTo>
                    <a:pt x="681363" y="106978"/>
                  </a:lnTo>
                  <a:lnTo>
                    <a:pt x="666963" y="212279"/>
                  </a:lnTo>
                  <a:lnTo>
                    <a:pt x="771752" y="227186"/>
                  </a:lnTo>
                  <a:lnTo>
                    <a:pt x="720448" y="320152"/>
                  </a:lnTo>
                  <a:lnTo>
                    <a:pt x="812800" y="372069"/>
                  </a:lnTo>
                  <a:lnTo>
                    <a:pt x="731520" y="440145"/>
                  </a:lnTo>
                  <a:lnTo>
                    <a:pt x="798961" y="522061"/>
                  </a:lnTo>
                  <a:lnTo>
                    <a:pt x="698682" y="556053"/>
                  </a:lnTo>
                  <a:lnTo>
                    <a:pt x="732104" y="656904"/>
                  </a:lnTo>
                  <a:lnTo>
                    <a:pt x="626370" y="652219"/>
                  </a:lnTo>
                  <a:lnTo>
                    <a:pt x="621259" y="758384"/>
                  </a:lnTo>
                  <a:lnTo>
                    <a:pt x="524350" y="715658"/>
                  </a:lnTo>
                  <a:lnTo>
                    <a:pt x="481396" y="812800"/>
                  </a:lnTo>
                  <a:lnTo>
                    <a:pt x="406400" y="737801"/>
                  </a:lnTo>
                  <a:lnTo>
                    <a:pt x="331404" y="812800"/>
                  </a:lnTo>
                  <a:lnTo>
                    <a:pt x="288450" y="715658"/>
                  </a:lnTo>
                  <a:lnTo>
                    <a:pt x="191541" y="758384"/>
                  </a:lnTo>
                  <a:lnTo>
                    <a:pt x="186430" y="652219"/>
                  </a:lnTo>
                  <a:lnTo>
                    <a:pt x="80696" y="656904"/>
                  </a:lnTo>
                  <a:lnTo>
                    <a:pt x="114118" y="556053"/>
                  </a:lnTo>
                  <a:lnTo>
                    <a:pt x="13839" y="522061"/>
                  </a:lnTo>
                  <a:lnTo>
                    <a:pt x="81280" y="440145"/>
                  </a:lnTo>
                  <a:lnTo>
                    <a:pt x="0" y="372069"/>
                  </a:lnTo>
                  <a:lnTo>
                    <a:pt x="92352" y="320152"/>
                  </a:lnTo>
                  <a:lnTo>
                    <a:pt x="41047" y="227186"/>
                  </a:lnTo>
                  <a:lnTo>
                    <a:pt x="145837" y="212279"/>
                  </a:lnTo>
                  <a:lnTo>
                    <a:pt x="131437" y="106978"/>
                  </a:lnTo>
                  <a:lnTo>
                    <a:pt x="234513" y="131093"/>
                  </a:lnTo>
                  <a:lnTo>
                    <a:pt x="258962" y="27679"/>
                  </a:lnTo>
                  <a:lnTo>
                    <a:pt x="346404" y="87561"/>
                  </a:lnTo>
                  <a:lnTo>
                    <a:pt x="406400" y="0"/>
                  </a:lnTo>
                  <a:close/>
                </a:path>
              </a:pathLst>
            </a:custGeom>
            <a:solidFill>
              <a:srgbClr val="F59639"/>
            </a:solidFill>
            <a:ln>
              <a:noFill/>
            </a:ln>
          </p:spPr>
        </p:sp>
        <p:sp>
          <p:nvSpPr>
            <p:cNvPr id="251" name="Google Shape;251;p19"/>
            <p:cNvSpPr txBox="1"/>
            <p:nvPr/>
          </p:nvSpPr>
          <p:spPr>
            <a:xfrm>
              <a:off x="139700" y="92075"/>
              <a:ext cx="533400" cy="581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52" name="Google Shape;252;p19"/>
          <p:cNvSpPr txBox="1"/>
          <p:nvPr/>
        </p:nvSpPr>
        <p:spPr>
          <a:xfrm>
            <a:off x="828689" y="7153243"/>
            <a:ext cx="1630800" cy="5541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600" b="1" i="0" u="none" strike="noStrike" cap="none">
                <a:solidFill>
                  <a:srgbClr val="FFFFFF"/>
                </a:solidFill>
                <a:latin typeface="Fredoka"/>
                <a:ea typeface="Fredoka"/>
                <a:cs typeface="Fredoka"/>
                <a:sym typeface="Fredoka"/>
              </a:rPr>
              <a:t>03</a:t>
            </a:r>
            <a:endParaRPr b="1"/>
          </a:p>
        </p:txBody>
      </p:sp>
      <p:sp>
        <p:nvSpPr>
          <p:cNvPr id="253" name="Google Shape;253;p19"/>
          <p:cNvSpPr txBox="1"/>
          <p:nvPr/>
        </p:nvSpPr>
        <p:spPr>
          <a:xfrm>
            <a:off x="2583822" y="7146099"/>
            <a:ext cx="4521337" cy="132959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600" b="1" i="0" u="none" strike="noStrike" cap="none" dirty="0">
                <a:solidFill>
                  <a:srgbClr val="000000"/>
                </a:solidFill>
                <a:latin typeface="Roboto"/>
                <a:ea typeface="Roboto"/>
                <a:cs typeface="Roboto"/>
                <a:sym typeface="Roboto"/>
              </a:rPr>
              <a:t>Explorator</a:t>
            </a:r>
            <a:r>
              <a:rPr lang="en-US" sz="3600" b="1" dirty="0">
                <a:latin typeface="Roboto"/>
                <a:ea typeface="Roboto"/>
                <a:cs typeface="Roboto"/>
                <a:sym typeface="Roboto"/>
              </a:rPr>
              <a:t>y Data Analysis</a:t>
            </a:r>
            <a:endParaRPr dirty="0"/>
          </a:p>
        </p:txBody>
      </p:sp>
      <p:grpSp>
        <p:nvGrpSpPr>
          <p:cNvPr id="254" name="Google Shape;254;p19"/>
          <p:cNvGrpSpPr/>
          <p:nvPr/>
        </p:nvGrpSpPr>
        <p:grpSpPr>
          <a:xfrm>
            <a:off x="7516750" y="3290269"/>
            <a:ext cx="1230729" cy="1230729"/>
            <a:chOff x="0" y="0"/>
            <a:chExt cx="812800" cy="812800"/>
          </a:xfrm>
        </p:grpSpPr>
        <p:sp>
          <p:nvSpPr>
            <p:cNvPr id="255" name="Google Shape;255;p19"/>
            <p:cNvSpPr/>
            <p:nvPr/>
          </p:nvSpPr>
          <p:spPr>
            <a:xfrm>
              <a:off x="0" y="0"/>
              <a:ext cx="812800" cy="812800"/>
            </a:xfrm>
            <a:custGeom>
              <a:avLst/>
              <a:gdLst/>
              <a:ahLst/>
              <a:cxnLst/>
              <a:rect l="l" t="t" r="r" b="b"/>
              <a:pathLst>
                <a:path w="812800" h="812800" extrusionOk="0">
                  <a:moveTo>
                    <a:pt x="406400" y="0"/>
                  </a:moveTo>
                  <a:lnTo>
                    <a:pt x="466396" y="87561"/>
                  </a:lnTo>
                  <a:lnTo>
                    <a:pt x="553838" y="27679"/>
                  </a:lnTo>
                  <a:lnTo>
                    <a:pt x="578287" y="131093"/>
                  </a:lnTo>
                  <a:lnTo>
                    <a:pt x="681363" y="106978"/>
                  </a:lnTo>
                  <a:lnTo>
                    <a:pt x="666963" y="212279"/>
                  </a:lnTo>
                  <a:lnTo>
                    <a:pt x="771752" y="227186"/>
                  </a:lnTo>
                  <a:lnTo>
                    <a:pt x="720448" y="320152"/>
                  </a:lnTo>
                  <a:lnTo>
                    <a:pt x="812800" y="372069"/>
                  </a:lnTo>
                  <a:lnTo>
                    <a:pt x="731520" y="440145"/>
                  </a:lnTo>
                  <a:lnTo>
                    <a:pt x="798961" y="522061"/>
                  </a:lnTo>
                  <a:lnTo>
                    <a:pt x="698682" y="556053"/>
                  </a:lnTo>
                  <a:lnTo>
                    <a:pt x="732104" y="656904"/>
                  </a:lnTo>
                  <a:lnTo>
                    <a:pt x="626370" y="652219"/>
                  </a:lnTo>
                  <a:lnTo>
                    <a:pt x="621259" y="758384"/>
                  </a:lnTo>
                  <a:lnTo>
                    <a:pt x="524350" y="715658"/>
                  </a:lnTo>
                  <a:lnTo>
                    <a:pt x="481396" y="812800"/>
                  </a:lnTo>
                  <a:lnTo>
                    <a:pt x="406400" y="737801"/>
                  </a:lnTo>
                  <a:lnTo>
                    <a:pt x="331404" y="812800"/>
                  </a:lnTo>
                  <a:lnTo>
                    <a:pt x="288450" y="715658"/>
                  </a:lnTo>
                  <a:lnTo>
                    <a:pt x="191541" y="758384"/>
                  </a:lnTo>
                  <a:lnTo>
                    <a:pt x="186430" y="652219"/>
                  </a:lnTo>
                  <a:lnTo>
                    <a:pt x="80696" y="656904"/>
                  </a:lnTo>
                  <a:lnTo>
                    <a:pt x="114118" y="556053"/>
                  </a:lnTo>
                  <a:lnTo>
                    <a:pt x="13839" y="522061"/>
                  </a:lnTo>
                  <a:lnTo>
                    <a:pt x="81280" y="440145"/>
                  </a:lnTo>
                  <a:lnTo>
                    <a:pt x="0" y="372069"/>
                  </a:lnTo>
                  <a:lnTo>
                    <a:pt x="92352" y="320152"/>
                  </a:lnTo>
                  <a:lnTo>
                    <a:pt x="41047" y="227186"/>
                  </a:lnTo>
                  <a:lnTo>
                    <a:pt x="145837" y="212279"/>
                  </a:lnTo>
                  <a:lnTo>
                    <a:pt x="131437" y="106978"/>
                  </a:lnTo>
                  <a:lnTo>
                    <a:pt x="234513" y="131093"/>
                  </a:lnTo>
                  <a:lnTo>
                    <a:pt x="258962" y="27679"/>
                  </a:lnTo>
                  <a:lnTo>
                    <a:pt x="346404" y="87561"/>
                  </a:lnTo>
                  <a:lnTo>
                    <a:pt x="406400" y="0"/>
                  </a:lnTo>
                  <a:close/>
                </a:path>
              </a:pathLst>
            </a:custGeom>
            <a:solidFill>
              <a:srgbClr val="F59639"/>
            </a:solidFill>
            <a:ln>
              <a:noFill/>
            </a:ln>
          </p:spPr>
        </p:sp>
        <p:sp>
          <p:nvSpPr>
            <p:cNvPr id="256" name="Google Shape;256;p19"/>
            <p:cNvSpPr txBox="1"/>
            <p:nvPr/>
          </p:nvSpPr>
          <p:spPr>
            <a:xfrm>
              <a:off x="139700" y="92075"/>
              <a:ext cx="533400" cy="581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57" name="Google Shape;257;p19"/>
          <p:cNvSpPr txBox="1"/>
          <p:nvPr/>
        </p:nvSpPr>
        <p:spPr>
          <a:xfrm>
            <a:off x="7316738" y="3634171"/>
            <a:ext cx="1630800" cy="664797"/>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600" b="1" i="0" u="none" strike="noStrike" cap="none">
                <a:solidFill>
                  <a:srgbClr val="FFFFFF"/>
                </a:solidFill>
                <a:latin typeface="Fredoka"/>
                <a:ea typeface="Fredoka"/>
                <a:cs typeface="Fredoka"/>
                <a:sym typeface="Fredoka"/>
              </a:rPr>
              <a:t>04</a:t>
            </a:r>
            <a:endParaRPr b="1"/>
          </a:p>
        </p:txBody>
      </p:sp>
      <p:sp>
        <p:nvSpPr>
          <p:cNvPr id="258" name="Google Shape;258;p19"/>
          <p:cNvSpPr txBox="1"/>
          <p:nvPr/>
        </p:nvSpPr>
        <p:spPr>
          <a:xfrm>
            <a:off x="9071871" y="3627027"/>
            <a:ext cx="4521337" cy="66479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600" b="1" i="0" u="none" strike="noStrike" cap="none" dirty="0">
                <a:solidFill>
                  <a:srgbClr val="000000"/>
                </a:solidFill>
                <a:latin typeface="Roboto"/>
                <a:ea typeface="Roboto"/>
                <a:cs typeface="Roboto"/>
                <a:sym typeface="Roboto"/>
              </a:rPr>
              <a:t>Feature Engineering</a:t>
            </a:r>
            <a:endParaRPr dirty="0"/>
          </a:p>
        </p:txBody>
      </p:sp>
      <p:grpSp>
        <p:nvGrpSpPr>
          <p:cNvPr id="259" name="Google Shape;259;p19"/>
          <p:cNvGrpSpPr/>
          <p:nvPr/>
        </p:nvGrpSpPr>
        <p:grpSpPr>
          <a:xfrm>
            <a:off x="7516750" y="5012342"/>
            <a:ext cx="1230729" cy="1230729"/>
            <a:chOff x="0" y="0"/>
            <a:chExt cx="812800" cy="812800"/>
          </a:xfrm>
        </p:grpSpPr>
        <p:sp>
          <p:nvSpPr>
            <p:cNvPr id="260" name="Google Shape;260;p19"/>
            <p:cNvSpPr/>
            <p:nvPr/>
          </p:nvSpPr>
          <p:spPr>
            <a:xfrm>
              <a:off x="0" y="0"/>
              <a:ext cx="812800" cy="812800"/>
            </a:xfrm>
            <a:custGeom>
              <a:avLst/>
              <a:gdLst/>
              <a:ahLst/>
              <a:cxnLst/>
              <a:rect l="l" t="t" r="r" b="b"/>
              <a:pathLst>
                <a:path w="812800" h="812800" extrusionOk="0">
                  <a:moveTo>
                    <a:pt x="406400" y="0"/>
                  </a:moveTo>
                  <a:lnTo>
                    <a:pt x="466396" y="87561"/>
                  </a:lnTo>
                  <a:lnTo>
                    <a:pt x="553838" y="27679"/>
                  </a:lnTo>
                  <a:lnTo>
                    <a:pt x="578287" y="131093"/>
                  </a:lnTo>
                  <a:lnTo>
                    <a:pt x="681363" y="106978"/>
                  </a:lnTo>
                  <a:lnTo>
                    <a:pt x="666963" y="212279"/>
                  </a:lnTo>
                  <a:lnTo>
                    <a:pt x="771752" y="227186"/>
                  </a:lnTo>
                  <a:lnTo>
                    <a:pt x="720448" y="320152"/>
                  </a:lnTo>
                  <a:lnTo>
                    <a:pt x="812800" y="372069"/>
                  </a:lnTo>
                  <a:lnTo>
                    <a:pt x="731520" y="440145"/>
                  </a:lnTo>
                  <a:lnTo>
                    <a:pt x="798961" y="522061"/>
                  </a:lnTo>
                  <a:lnTo>
                    <a:pt x="698682" y="556053"/>
                  </a:lnTo>
                  <a:lnTo>
                    <a:pt x="732104" y="656904"/>
                  </a:lnTo>
                  <a:lnTo>
                    <a:pt x="626370" y="652219"/>
                  </a:lnTo>
                  <a:lnTo>
                    <a:pt x="621259" y="758384"/>
                  </a:lnTo>
                  <a:lnTo>
                    <a:pt x="524350" y="715658"/>
                  </a:lnTo>
                  <a:lnTo>
                    <a:pt x="481396" y="812800"/>
                  </a:lnTo>
                  <a:lnTo>
                    <a:pt x="406400" y="737801"/>
                  </a:lnTo>
                  <a:lnTo>
                    <a:pt x="331404" y="812800"/>
                  </a:lnTo>
                  <a:lnTo>
                    <a:pt x="288450" y="715658"/>
                  </a:lnTo>
                  <a:lnTo>
                    <a:pt x="191541" y="758384"/>
                  </a:lnTo>
                  <a:lnTo>
                    <a:pt x="186430" y="652219"/>
                  </a:lnTo>
                  <a:lnTo>
                    <a:pt x="80696" y="656904"/>
                  </a:lnTo>
                  <a:lnTo>
                    <a:pt x="114118" y="556053"/>
                  </a:lnTo>
                  <a:lnTo>
                    <a:pt x="13839" y="522061"/>
                  </a:lnTo>
                  <a:lnTo>
                    <a:pt x="81280" y="440145"/>
                  </a:lnTo>
                  <a:lnTo>
                    <a:pt x="0" y="372069"/>
                  </a:lnTo>
                  <a:lnTo>
                    <a:pt x="92352" y="320152"/>
                  </a:lnTo>
                  <a:lnTo>
                    <a:pt x="41047" y="227186"/>
                  </a:lnTo>
                  <a:lnTo>
                    <a:pt x="145837" y="212279"/>
                  </a:lnTo>
                  <a:lnTo>
                    <a:pt x="131437" y="106978"/>
                  </a:lnTo>
                  <a:lnTo>
                    <a:pt x="234513" y="131093"/>
                  </a:lnTo>
                  <a:lnTo>
                    <a:pt x="258962" y="27679"/>
                  </a:lnTo>
                  <a:lnTo>
                    <a:pt x="346404" y="87561"/>
                  </a:lnTo>
                  <a:lnTo>
                    <a:pt x="406400" y="0"/>
                  </a:lnTo>
                  <a:close/>
                </a:path>
              </a:pathLst>
            </a:custGeom>
            <a:solidFill>
              <a:srgbClr val="F59639"/>
            </a:solidFill>
            <a:ln>
              <a:noFill/>
            </a:ln>
          </p:spPr>
        </p:sp>
        <p:sp>
          <p:nvSpPr>
            <p:cNvPr id="261" name="Google Shape;261;p19"/>
            <p:cNvSpPr txBox="1"/>
            <p:nvPr/>
          </p:nvSpPr>
          <p:spPr>
            <a:xfrm>
              <a:off x="139700" y="92075"/>
              <a:ext cx="533400" cy="581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62" name="Google Shape;262;p19"/>
          <p:cNvSpPr txBox="1"/>
          <p:nvPr/>
        </p:nvSpPr>
        <p:spPr>
          <a:xfrm>
            <a:off x="7316738" y="5356244"/>
            <a:ext cx="1630800" cy="664797"/>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600" b="1" i="0" u="none" strike="noStrike" cap="none">
                <a:solidFill>
                  <a:srgbClr val="FFFFFF"/>
                </a:solidFill>
                <a:latin typeface="Fredoka"/>
                <a:ea typeface="Fredoka"/>
                <a:cs typeface="Fredoka"/>
                <a:sym typeface="Fredoka"/>
              </a:rPr>
              <a:t>05</a:t>
            </a:r>
            <a:endParaRPr b="1"/>
          </a:p>
        </p:txBody>
      </p:sp>
      <p:sp>
        <p:nvSpPr>
          <p:cNvPr id="263" name="Google Shape;263;p19"/>
          <p:cNvSpPr txBox="1"/>
          <p:nvPr/>
        </p:nvSpPr>
        <p:spPr>
          <a:xfrm>
            <a:off x="9071871" y="5349100"/>
            <a:ext cx="5832849" cy="66479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600" b="1" i="0" u="none" strike="noStrike" cap="none" dirty="0">
                <a:solidFill>
                  <a:srgbClr val="000000"/>
                </a:solidFill>
                <a:latin typeface="Roboto"/>
                <a:ea typeface="Roboto"/>
                <a:cs typeface="Roboto"/>
                <a:sym typeface="Roboto"/>
              </a:rPr>
              <a:t>Model: Approach, Results</a:t>
            </a:r>
            <a:endParaRPr dirty="0"/>
          </a:p>
        </p:txBody>
      </p:sp>
      <p:grpSp>
        <p:nvGrpSpPr>
          <p:cNvPr id="264" name="Google Shape;264;p19"/>
          <p:cNvGrpSpPr/>
          <p:nvPr/>
        </p:nvGrpSpPr>
        <p:grpSpPr>
          <a:xfrm>
            <a:off x="7516750" y="6809341"/>
            <a:ext cx="1230729" cy="1230729"/>
            <a:chOff x="0" y="0"/>
            <a:chExt cx="812800" cy="812800"/>
          </a:xfrm>
        </p:grpSpPr>
        <p:sp>
          <p:nvSpPr>
            <p:cNvPr id="265" name="Google Shape;265;p19"/>
            <p:cNvSpPr/>
            <p:nvPr/>
          </p:nvSpPr>
          <p:spPr>
            <a:xfrm>
              <a:off x="0" y="0"/>
              <a:ext cx="812800" cy="812800"/>
            </a:xfrm>
            <a:custGeom>
              <a:avLst/>
              <a:gdLst/>
              <a:ahLst/>
              <a:cxnLst/>
              <a:rect l="l" t="t" r="r" b="b"/>
              <a:pathLst>
                <a:path w="812800" h="812800" extrusionOk="0">
                  <a:moveTo>
                    <a:pt x="406400" y="0"/>
                  </a:moveTo>
                  <a:lnTo>
                    <a:pt x="466396" y="87561"/>
                  </a:lnTo>
                  <a:lnTo>
                    <a:pt x="553838" y="27679"/>
                  </a:lnTo>
                  <a:lnTo>
                    <a:pt x="578287" y="131093"/>
                  </a:lnTo>
                  <a:lnTo>
                    <a:pt x="681363" y="106978"/>
                  </a:lnTo>
                  <a:lnTo>
                    <a:pt x="666963" y="212279"/>
                  </a:lnTo>
                  <a:lnTo>
                    <a:pt x="771752" y="227186"/>
                  </a:lnTo>
                  <a:lnTo>
                    <a:pt x="720448" y="320152"/>
                  </a:lnTo>
                  <a:lnTo>
                    <a:pt x="812800" y="372069"/>
                  </a:lnTo>
                  <a:lnTo>
                    <a:pt x="731520" y="440145"/>
                  </a:lnTo>
                  <a:lnTo>
                    <a:pt x="798961" y="522061"/>
                  </a:lnTo>
                  <a:lnTo>
                    <a:pt x="698682" y="556053"/>
                  </a:lnTo>
                  <a:lnTo>
                    <a:pt x="732104" y="656904"/>
                  </a:lnTo>
                  <a:lnTo>
                    <a:pt x="626370" y="652219"/>
                  </a:lnTo>
                  <a:lnTo>
                    <a:pt x="621259" y="758384"/>
                  </a:lnTo>
                  <a:lnTo>
                    <a:pt x="524350" y="715658"/>
                  </a:lnTo>
                  <a:lnTo>
                    <a:pt x="481396" y="812800"/>
                  </a:lnTo>
                  <a:lnTo>
                    <a:pt x="406400" y="737801"/>
                  </a:lnTo>
                  <a:lnTo>
                    <a:pt x="331404" y="812800"/>
                  </a:lnTo>
                  <a:lnTo>
                    <a:pt x="288450" y="715658"/>
                  </a:lnTo>
                  <a:lnTo>
                    <a:pt x="191541" y="758384"/>
                  </a:lnTo>
                  <a:lnTo>
                    <a:pt x="186430" y="652219"/>
                  </a:lnTo>
                  <a:lnTo>
                    <a:pt x="80696" y="656904"/>
                  </a:lnTo>
                  <a:lnTo>
                    <a:pt x="114118" y="556053"/>
                  </a:lnTo>
                  <a:lnTo>
                    <a:pt x="13839" y="522061"/>
                  </a:lnTo>
                  <a:lnTo>
                    <a:pt x="81280" y="440145"/>
                  </a:lnTo>
                  <a:lnTo>
                    <a:pt x="0" y="372069"/>
                  </a:lnTo>
                  <a:lnTo>
                    <a:pt x="92352" y="320152"/>
                  </a:lnTo>
                  <a:lnTo>
                    <a:pt x="41047" y="227186"/>
                  </a:lnTo>
                  <a:lnTo>
                    <a:pt x="145837" y="212279"/>
                  </a:lnTo>
                  <a:lnTo>
                    <a:pt x="131437" y="106978"/>
                  </a:lnTo>
                  <a:lnTo>
                    <a:pt x="234513" y="131093"/>
                  </a:lnTo>
                  <a:lnTo>
                    <a:pt x="258962" y="27679"/>
                  </a:lnTo>
                  <a:lnTo>
                    <a:pt x="346404" y="87561"/>
                  </a:lnTo>
                  <a:lnTo>
                    <a:pt x="406400" y="0"/>
                  </a:lnTo>
                  <a:close/>
                </a:path>
              </a:pathLst>
            </a:custGeom>
            <a:solidFill>
              <a:srgbClr val="F59639"/>
            </a:solidFill>
            <a:ln>
              <a:noFill/>
            </a:ln>
          </p:spPr>
        </p:sp>
        <p:sp>
          <p:nvSpPr>
            <p:cNvPr id="266" name="Google Shape;266;p19"/>
            <p:cNvSpPr txBox="1"/>
            <p:nvPr/>
          </p:nvSpPr>
          <p:spPr>
            <a:xfrm>
              <a:off x="139700" y="92075"/>
              <a:ext cx="533400" cy="581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67" name="Google Shape;267;p19"/>
          <p:cNvSpPr txBox="1"/>
          <p:nvPr/>
        </p:nvSpPr>
        <p:spPr>
          <a:xfrm>
            <a:off x="7316738" y="7153243"/>
            <a:ext cx="1630800" cy="664797"/>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600" b="1" i="0" u="none" strike="noStrike" cap="none">
                <a:solidFill>
                  <a:srgbClr val="FFFFFF"/>
                </a:solidFill>
                <a:latin typeface="Fredoka"/>
                <a:ea typeface="Fredoka"/>
                <a:cs typeface="Fredoka"/>
                <a:sym typeface="Fredoka"/>
              </a:rPr>
              <a:t>06</a:t>
            </a:r>
            <a:endParaRPr b="1"/>
          </a:p>
        </p:txBody>
      </p:sp>
      <p:sp>
        <p:nvSpPr>
          <p:cNvPr id="268" name="Google Shape;268;p19"/>
          <p:cNvSpPr txBox="1"/>
          <p:nvPr/>
        </p:nvSpPr>
        <p:spPr>
          <a:xfrm>
            <a:off x="9071871" y="7146099"/>
            <a:ext cx="4521337" cy="66479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600" b="1" i="0" u="none" strike="noStrike" cap="none" dirty="0">
                <a:solidFill>
                  <a:srgbClr val="000000"/>
                </a:solidFill>
                <a:latin typeface="Roboto"/>
                <a:ea typeface="Roboto"/>
                <a:cs typeface="Roboto"/>
                <a:sym typeface="Roboto"/>
              </a:rPr>
              <a:t>Future Work</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grpSp>
        <p:nvGrpSpPr>
          <p:cNvPr id="326" name="Google Shape;326;p22"/>
          <p:cNvGrpSpPr/>
          <p:nvPr/>
        </p:nvGrpSpPr>
        <p:grpSpPr>
          <a:xfrm>
            <a:off x="-660530" y="8873197"/>
            <a:ext cx="19208263" cy="3266930"/>
            <a:chOff x="0" y="-47625"/>
            <a:chExt cx="5058966" cy="860425"/>
          </a:xfrm>
        </p:grpSpPr>
        <p:sp>
          <p:nvSpPr>
            <p:cNvPr id="327" name="Google Shape;327;p22"/>
            <p:cNvSpPr/>
            <p:nvPr/>
          </p:nvSpPr>
          <p:spPr>
            <a:xfrm>
              <a:off x="0" y="0"/>
              <a:ext cx="5058966" cy="330335"/>
            </a:xfrm>
            <a:custGeom>
              <a:avLst/>
              <a:gdLst/>
              <a:ahLst/>
              <a:cxnLst/>
              <a:rect l="l" t="t" r="r" b="b"/>
              <a:pathLst>
                <a:path w="5058966" h="330335" extrusionOk="0">
                  <a:moveTo>
                    <a:pt x="0" y="0"/>
                  </a:moveTo>
                  <a:lnTo>
                    <a:pt x="5058966" y="0"/>
                  </a:lnTo>
                  <a:lnTo>
                    <a:pt x="5058966" y="330335"/>
                  </a:lnTo>
                  <a:lnTo>
                    <a:pt x="0" y="330335"/>
                  </a:lnTo>
                  <a:close/>
                </a:path>
              </a:pathLst>
            </a:custGeom>
            <a:solidFill>
              <a:srgbClr val="8EA83F"/>
            </a:solidFill>
            <a:ln>
              <a:noFill/>
            </a:ln>
          </p:spPr>
        </p:sp>
        <p:sp>
          <p:nvSpPr>
            <p:cNvPr id="328" name="Google Shape;328;p22"/>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6" name="Google Shape;132;p15">
            <a:extLst>
              <a:ext uri="{FF2B5EF4-FFF2-40B4-BE49-F238E27FC236}">
                <a16:creationId xmlns:a16="http://schemas.microsoft.com/office/drawing/2014/main" id="{A5DF5B69-09DB-F7A6-4AC7-84F6B568D07B}"/>
              </a:ext>
            </a:extLst>
          </p:cNvPr>
          <p:cNvSpPr/>
          <p:nvPr/>
        </p:nvSpPr>
        <p:spPr>
          <a:xfrm flipH="1">
            <a:off x="15452461" y="1913860"/>
            <a:ext cx="3707919" cy="7140163"/>
          </a:xfrm>
          <a:custGeom>
            <a:avLst/>
            <a:gdLst/>
            <a:ahLst/>
            <a:cxnLst/>
            <a:rect l="l" t="t" r="r" b="b"/>
            <a:pathLst>
              <a:path w="2385636" h="3621459" extrusionOk="0">
                <a:moveTo>
                  <a:pt x="2385636" y="0"/>
                </a:moveTo>
                <a:lnTo>
                  <a:pt x="0" y="0"/>
                </a:lnTo>
                <a:lnTo>
                  <a:pt x="0" y="3621460"/>
                </a:lnTo>
                <a:lnTo>
                  <a:pt x="2385636" y="3621460"/>
                </a:lnTo>
                <a:lnTo>
                  <a:pt x="2385636" y="0"/>
                </a:lnTo>
                <a:close/>
              </a:path>
            </a:pathLst>
          </a:custGeom>
          <a:blipFill rotWithShape="1">
            <a:blip r:embed="rId3">
              <a:alphaModFix/>
            </a:blip>
            <a:stretch>
              <a:fillRect/>
            </a:stretch>
          </a:blipFill>
          <a:ln>
            <a:noFill/>
          </a:ln>
        </p:spPr>
      </p:sp>
      <p:sp>
        <p:nvSpPr>
          <p:cNvPr id="4" name="Google Shape;485;p29">
            <a:extLst>
              <a:ext uri="{FF2B5EF4-FFF2-40B4-BE49-F238E27FC236}">
                <a16:creationId xmlns:a16="http://schemas.microsoft.com/office/drawing/2014/main" id="{A41765E1-4A1A-FBC8-A87C-F307943D3D89}"/>
              </a:ext>
            </a:extLst>
          </p:cNvPr>
          <p:cNvSpPr/>
          <p:nvPr/>
        </p:nvSpPr>
        <p:spPr>
          <a:xfrm>
            <a:off x="14890990" y="7471536"/>
            <a:ext cx="3086100" cy="2573036"/>
          </a:xfrm>
          <a:custGeom>
            <a:avLst/>
            <a:gdLst/>
            <a:ahLst/>
            <a:cxnLst/>
            <a:rect l="l" t="t" r="r" b="b"/>
            <a:pathLst>
              <a:path w="4325614" h="3606481" extrusionOk="0">
                <a:moveTo>
                  <a:pt x="0" y="0"/>
                </a:moveTo>
                <a:lnTo>
                  <a:pt x="4325614" y="0"/>
                </a:lnTo>
                <a:lnTo>
                  <a:pt x="4325614" y="3606481"/>
                </a:lnTo>
                <a:lnTo>
                  <a:pt x="0" y="3606481"/>
                </a:lnTo>
                <a:lnTo>
                  <a:pt x="0" y="0"/>
                </a:lnTo>
                <a:close/>
              </a:path>
            </a:pathLst>
          </a:custGeom>
          <a:blipFill rotWithShape="1">
            <a:blip r:embed="rId4">
              <a:alphaModFix/>
            </a:blip>
            <a:stretch>
              <a:fillRect/>
            </a:stretch>
          </a:blipFill>
          <a:ln>
            <a:noFill/>
          </a:ln>
          <a:scene3d>
            <a:camera prst="orthographicFront">
              <a:rot lat="0" lon="10799977" rev="0"/>
            </a:camera>
            <a:lightRig rig="threePt" dir="t"/>
          </a:scene3d>
        </p:spPr>
        <p:txBody>
          <a:bodyPr/>
          <a:lstStyle/>
          <a:p>
            <a:endParaRPr lang="en-US" dirty="0"/>
          </a:p>
        </p:txBody>
      </p:sp>
      <p:sp>
        <p:nvSpPr>
          <p:cNvPr id="338" name="Google Shape;338;p22"/>
          <p:cNvSpPr txBox="1"/>
          <p:nvPr/>
        </p:nvSpPr>
        <p:spPr>
          <a:xfrm>
            <a:off x="-392272" y="238530"/>
            <a:ext cx="9039548" cy="1181734"/>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None/>
            </a:pPr>
            <a:r>
              <a:rPr lang="en-US" sz="6399" b="1" dirty="0">
                <a:solidFill>
                  <a:srgbClr val="1F49C6"/>
                </a:solidFill>
                <a:latin typeface="Fredoka"/>
                <a:cs typeface="Fredoka"/>
                <a:sym typeface="Fredoka"/>
              </a:rPr>
              <a:t>Problem Statement</a:t>
            </a:r>
            <a:endParaRPr b="1" dirty="0"/>
          </a:p>
        </p:txBody>
      </p:sp>
      <p:sp>
        <p:nvSpPr>
          <p:cNvPr id="339" name="Google Shape;339;p22"/>
          <p:cNvSpPr txBox="1"/>
          <p:nvPr/>
        </p:nvSpPr>
        <p:spPr>
          <a:xfrm>
            <a:off x="1140972" y="1721563"/>
            <a:ext cx="6759444" cy="8176084"/>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2100" b="0" i="0" u="none" strike="noStrike" cap="none" dirty="0">
                <a:solidFill>
                  <a:srgbClr val="000000"/>
                </a:solidFill>
                <a:latin typeface="Arial" panose="020B0604020202020204" pitchFamily="34" charset="0"/>
                <a:ea typeface="Roboto"/>
                <a:cs typeface="Arial" panose="020B0604020202020204" pitchFamily="34" charset="0"/>
                <a:sym typeface="Roboto"/>
              </a:rPr>
              <a:t>The </a:t>
            </a:r>
            <a:r>
              <a:rPr lang="en-US" sz="2100" b="0" i="0" strike="noStrike" cap="none" dirty="0">
                <a:solidFill>
                  <a:srgbClr val="000000"/>
                </a:solidFill>
                <a:latin typeface="Arial" panose="020B0604020202020204" pitchFamily="34" charset="0"/>
                <a:ea typeface="Roboto"/>
                <a:cs typeface="Arial" panose="020B0604020202020204" pitchFamily="34" charset="0"/>
                <a:sym typeface="Roboto"/>
              </a:rPr>
              <a:t>PURPOSE</a:t>
            </a:r>
            <a:r>
              <a:rPr lang="en-US" sz="2100" b="0" i="0" u="none" strike="noStrike" cap="none" dirty="0">
                <a:solidFill>
                  <a:srgbClr val="000000"/>
                </a:solidFill>
                <a:latin typeface="Arial" panose="020B0604020202020204" pitchFamily="34" charset="0"/>
                <a:ea typeface="Roboto"/>
                <a:cs typeface="Arial" panose="020B0604020202020204" pitchFamily="34" charset="0"/>
                <a:sym typeface="Roboto"/>
              </a:rPr>
              <a:t> of this project is to </a:t>
            </a:r>
            <a:r>
              <a:rPr lang="en-US" sz="2100" b="1" i="0" u="none" strike="noStrike" cap="none" dirty="0">
                <a:solidFill>
                  <a:srgbClr val="000000"/>
                </a:solidFill>
                <a:latin typeface="Arial" panose="020B0604020202020204" pitchFamily="34" charset="0"/>
                <a:ea typeface="Roboto"/>
                <a:cs typeface="Arial" panose="020B0604020202020204" pitchFamily="34" charset="0"/>
                <a:sym typeface="Roboto"/>
              </a:rPr>
              <a:t>classify bears by species</a:t>
            </a:r>
            <a:r>
              <a:rPr lang="en-US" sz="2100" b="0" i="0" u="none" strike="noStrike" cap="none" dirty="0">
                <a:solidFill>
                  <a:srgbClr val="000000"/>
                </a:solidFill>
                <a:latin typeface="Arial" panose="020B0604020202020204" pitchFamily="34" charset="0"/>
                <a:ea typeface="Roboto"/>
                <a:cs typeface="Arial" panose="020B0604020202020204" pitchFamily="34" charset="0"/>
                <a:sym typeface="Roboto"/>
              </a:rPr>
              <a:t> based on a </a:t>
            </a:r>
            <a:r>
              <a:rPr lang="en-US" sz="2100" dirty="0">
                <a:latin typeface="Arial" panose="020B0604020202020204" pitchFamily="34" charset="0"/>
                <a:ea typeface="Roboto"/>
                <a:cs typeface="Arial" panose="020B0604020202020204" pitchFamily="34" charset="0"/>
                <a:sym typeface="Roboto"/>
              </a:rPr>
              <a:t>still </a:t>
            </a:r>
            <a:r>
              <a:rPr lang="en-US" sz="2100" b="0" i="0" u="none" strike="noStrike" cap="none" dirty="0">
                <a:solidFill>
                  <a:srgbClr val="000000"/>
                </a:solidFill>
                <a:latin typeface="Arial" panose="020B0604020202020204" pitchFamily="34" charset="0"/>
                <a:ea typeface="Roboto"/>
                <a:cs typeface="Arial" panose="020B0604020202020204" pitchFamily="34" charset="0"/>
                <a:sym typeface="Roboto"/>
              </a:rPr>
              <a:t>image. </a:t>
            </a:r>
          </a:p>
          <a:p>
            <a:pPr marL="0" marR="0" lvl="0" indent="0" algn="l" rtl="0">
              <a:lnSpc>
                <a:spcPct val="115000"/>
              </a:lnSpc>
              <a:spcBef>
                <a:spcPts val="0"/>
              </a:spcBef>
              <a:spcAft>
                <a:spcPts val="0"/>
              </a:spcAft>
              <a:buNone/>
            </a:pPr>
            <a:endParaRPr lang="en-US" sz="2100" dirty="0">
              <a:latin typeface="Arial" panose="020B0604020202020204" pitchFamily="34" charset="0"/>
              <a:ea typeface="Roboto"/>
              <a:cs typeface="Arial" panose="020B0604020202020204" pitchFamily="34" charset="0"/>
              <a:sym typeface="Roboto"/>
            </a:endParaRPr>
          </a:p>
          <a:p>
            <a:pPr marL="0" marR="0" lvl="0" indent="0" algn="l" rtl="0">
              <a:lnSpc>
                <a:spcPct val="115000"/>
              </a:lnSpc>
              <a:spcBef>
                <a:spcPts val="0"/>
              </a:spcBef>
              <a:spcAft>
                <a:spcPts val="0"/>
              </a:spcAft>
              <a:buNone/>
            </a:pPr>
            <a:r>
              <a:rPr lang="en-US" sz="2100" dirty="0">
                <a:latin typeface="Arial" panose="020B0604020202020204" pitchFamily="34" charset="0"/>
                <a:cs typeface="Arial" panose="020B0604020202020204" pitchFamily="34" charset="0"/>
              </a:rPr>
              <a:t>We focus on four macro species of </a:t>
            </a:r>
            <a:r>
              <a:rPr lang="en-US" sz="2100" i="1" dirty="0">
                <a:latin typeface="Arial" panose="020B0604020202020204" pitchFamily="34" charset="0"/>
                <a:cs typeface="Arial" panose="020B0604020202020204" pitchFamily="34" charset="0"/>
              </a:rPr>
              <a:t>Ursus</a:t>
            </a:r>
            <a:r>
              <a:rPr lang="en-US" sz="2100" dirty="0">
                <a:latin typeface="Arial" panose="020B0604020202020204" pitchFamily="34" charset="0"/>
                <a:cs typeface="Arial" panose="020B0604020202020204" pitchFamily="34" charset="0"/>
              </a:rPr>
              <a:t>:</a:t>
            </a:r>
          </a:p>
          <a:p>
            <a:pPr marL="0" marR="0" lvl="0" indent="0" algn="l" rtl="0">
              <a:lnSpc>
                <a:spcPct val="115000"/>
              </a:lnSpc>
              <a:spcBef>
                <a:spcPts val="0"/>
              </a:spcBef>
              <a:spcAft>
                <a:spcPts val="0"/>
              </a:spcAft>
              <a:buNone/>
            </a:pPr>
            <a:endParaRPr lang="en-US" sz="2100" dirty="0">
              <a:latin typeface="Arial" panose="020B0604020202020204" pitchFamily="34" charset="0"/>
              <a:cs typeface="Arial" panose="020B0604020202020204" pitchFamily="34" charset="0"/>
            </a:endParaRPr>
          </a:p>
          <a:p>
            <a:pPr marL="0" marR="0" lvl="0" indent="0" algn="l" rtl="0">
              <a:lnSpc>
                <a:spcPct val="115000"/>
              </a:lnSpc>
              <a:spcBef>
                <a:spcPts val="0"/>
              </a:spcBef>
              <a:spcAft>
                <a:spcPts val="0"/>
              </a:spcAft>
              <a:buNone/>
            </a:pPr>
            <a:endParaRPr lang="en-US" sz="2100" dirty="0">
              <a:latin typeface="Arial" panose="020B0604020202020204" pitchFamily="34" charset="0"/>
              <a:cs typeface="Arial" panose="020B0604020202020204" pitchFamily="34" charset="0"/>
            </a:endParaRPr>
          </a:p>
          <a:p>
            <a:pPr marL="0" marR="0" lvl="0" indent="0" algn="l" rtl="0">
              <a:lnSpc>
                <a:spcPct val="115000"/>
              </a:lnSpc>
              <a:spcBef>
                <a:spcPts val="0"/>
              </a:spcBef>
              <a:spcAft>
                <a:spcPts val="0"/>
              </a:spcAft>
              <a:buNone/>
            </a:pPr>
            <a:endParaRPr lang="en-US" sz="2100" dirty="0">
              <a:latin typeface="Arial" panose="020B0604020202020204" pitchFamily="34" charset="0"/>
              <a:cs typeface="Arial" panose="020B0604020202020204" pitchFamily="34" charset="0"/>
            </a:endParaRPr>
          </a:p>
          <a:p>
            <a:pPr marL="0" marR="0" lvl="0" indent="0" algn="l" rtl="0">
              <a:lnSpc>
                <a:spcPct val="115000"/>
              </a:lnSpc>
              <a:spcBef>
                <a:spcPts val="0"/>
              </a:spcBef>
              <a:spcAft>
                <a:spcPts val="0"/>
              </a:spcAft>
              <a:buNone/>
            </a:pPr>
            <a:endParaRPr lang="en-US" sz="2100" dirty="0">
              <a:latin typeface="Arial" panose="020B0604020202020204" pitchFamily="34" charset="0"/>
              <a:cs typeface="Arial" panose="020B0604020202020204" pitchFamily="34" charset="0"/>
            </a:endParaRPr>
          </a:p>
          <a:p>
            <a:pPr marL="0" marR="0" lvl="0" indent="0" algn="l" rtl="0">
              <a:lnSpc>
                <a:spcPct val="115000"/>
              </a:lnSpc>
              <a:spcBef>
                <a:spcPts val="0"/>
              </a:spcBef>
              <a:spcAft>
                <a:spcPts val="0"/>
              </a:spcAft>
              <a:buNone/>
            </a:pPr>
            <a:endParaRPr lang="en-US" sz="2100" dirty="0">
              <a:latin typeface="Arial" panose="020B0604020202020204" pitchFamily="34" charset="0"/>
              <a:cs typeface="Arial" panose="020B0604020202020204" pitchFamily="34" charset="0"/>
            </a:endParaRPr>
          </a:p>
          <a:p>
            <a:pPr marL="0" marR="0" lvl="0" indent="0" algn="l" rtl="0">
              <a:lnSpc>
                <a:spcPct val="115000"/>
              </a:lnSpc>
              <a:spcBef>
                <a:spcPts val="0"/>
              </a:spcBef>
              <a:spcAft>
                <a:spcPts val="0"/>
              </a:spcAft>
              <a:buNone/>
            </a:pPr>
            <a:endParaRPr lang="en-US" sz="2100" dirty="0">
              <a:latin typeface="Arial" panose="020B0604020202020204" pitchFamily="34" charset="0"/>
              <a:cs typeface="Arial" panose="020B0604020202020204" pitchFamily="34" charset="0"/>
            </a:endParaRPr>
          </a:p>
          <a:p>
            <a:pPr marL="0" marR="0" lvl="0" indent="0" algn="l" rtl="0">
              <a:lnSpc>
                <a:spcPct val="115000"/>
              </a:lnSpc>
              <a:spcBef>
                <a:spcPts val="0"/>
              </a:spcBef>
              <a:spcAft>
                <a:spcPts val="0"/>
              </a:spcAft>
              <a:buNone/>
            </a:pPr>
            <a:endParaRPr lang="en-US" sz="2100" dirty="0">
              <a:latin typeface="Arial" panose="020B0604020202020204" pitchFamily="34" charset="0"/>
              <a:cs typeface="Arial" panose="020B0604020202020204" pitchFamily="34" charset="0"/>
            </a:endParaRPr>
          </a:p>
          <a:p>
            <a:pPr marL="0" marR="0" lvl="0" indent="0" algn="l" rtl="0">
              <a:lnSpc>
                <a:spcPct val="115000"/>
              </a:lnSpc>
              <a:spcBef>
                <a:spcPts val="0"/>
              </a:spcBef>
              <a:spcAft>
                <a:spcPts val="0"/>
              </a:spcAft>
              <a:buNone/>
            </a:pPr>
            <a:endParaRPr lang="en-US" sz="2100" dirty="0">
              <a:latin typeface="Arial" panose="020B0604020202020204" pitchFamily="34" charset="0"/>
              <a:cs typeface="Arial" panose="020B0604020202020204" pitchFamily="34" charset="0"/>
            </a:endParaRPr>
          </a:p>
          <a:p>
            <a:pPr marL="0" marR="0" lvl="0" indent="0" algn="l" rtl="0">
              <a:lnSpc>
                <a:spcPct val="115000"/>
              </a:lnSpc>
              <a:spcBef>
                <a:spcPts val="0"/>
              </a:spcBef>
              <a:spcAft>
                <a:spcPts val="0"/>
              </a:spcAft>
              <a:buNone/>
            </a:pPr>
            <a:endParaRPr lang="en-US" sz="2100" dirty="0">
              <a:latin typeface="Arial" panose="020B0604020202020204" pitchFamily="34" charset="0"/>
              <a:cs typeface="Arial" panose="020B0604020202020204" pitchFamily="34" charset="0"/>
            </a:endParaRPr>
          </a:p>
          <a:p>
            <a:pPr marL="0" marR="0" lvl="0" indent="0" algn="l" rtl="0">
              <a:lnSpc>
                <a:spcPct val="115000"/>
              </a:lnSpc>
              <a:spcBef>
                <a:spcPts val="0"/>
              </a:spcBef>
              <a:spcAft>
                <a:spcPts val="0"/>
              </a:spcAft>
              <a:buNone/>
            </a:pPr>
            <a:r>
              <a:rPr lang="en-US" sz="2100" dirty="0">
                <a:latin typeface="Arial" panose="020B0604020202020204" pitchFamily="34" charset="0"/>
                <a:cs typeface="Arial" panose="020B0604020202020204" pitchFamily="34" charset="0"/>
              </a:rPr>
              <a:t>Our APPROACH is technical: we construct our very own </a:t>
            </a:r>
            <a:r>
              <a:rPr lang="en-US" sz="2100" b="1" dirty="0">
                <a:latin typeface="Arial" panose="020B0604020202020204" pitchFamily="34" charset="0"/>
                <a:cs typeface="Arial" panose="020B0604020202020204" pitchFamily="34" charset="0"/>
              </a:rPr>
              <a:t>convolutional neural network </a:t>
            </a:r>
            <a:r>
              <a:rPr lang="en-US" sz="2100" dirty="0">
                <a:latin typeface="Arial" panose="020B0604020202020204" pitchFamily="34" charset="0"/>
                <a:cs typeface="Arial" panose="020B0604020202020204" pitchFamily="34" charset="0"/>
              </a:rPr>
              <a:t>to </a:t>
            </a:r>
            <a:r>
              <a:rPr lang="en-US" sz="2100" b="1" dirty="0">
                <a:latin typeface="Arial" panose="020B0604020202020204" pitchFamily="34" charset="0"/>
                <a:cs typeface="Arial" panose="020B0604020202020204" pitchFamily="34" charset="0"/>
              </a:rPr>
              <a:t>learn features </a:t>
            </a:r>
            <a:r>
              <a:rPr lang="en-US" sz="2100" dirty="0">
                <a:latin typeface="Arial" panose="020B0604020202020204" pitchFamily="34" charset="0"/>
                <a:cs typeface="Arial" panose="020B0604020202020204" pitchFamily="34" charset="0"/>
              </a:rPr>
              <a:t>that are unique </a:t>
            </a:r>
            <a:r>
              <a:rPr lang="en-US" sz="2100" i="1" dirty="0">
                <a:latin typeface="Arial" panose="020B0604020202020204" pitchFamily="34" charset="0"/>
                <a:cs typeface="Arial" panose="020B0604020202020204" pitchFamily="34" charset="0"/>
              </a:rPr>
              <a:t>inter</a:t>
            </a:r>
            <a:r>
              <a:rPr lang="en-US" sz="2100" dirty="0">
                <a:latin typeface="Arial" panose="020B0604020202020204" pitchFamily="34" charset="0"/>
                <a:cs typeface="Arial" panose="020B0604020202020204" pitchFamily="34" charset="0"/>
              </a:rPr>
              <a:t>-species but common </a:t>
            </a:r>
            <a:r>
              <a:rPr lang="en-US" sz="2100" i="1" dirty="0">
                <a:latin typeface="Arial" panose="020B0604020202020204" pitchFamily="34" charset="0"/>
                <a:cs typeface="Arial" panose="020B0604020202020204" pitchFamily="34" charset="0"/>
              </a:rPr>
              <a:t>intra</a:t>
            </a:r>
            <a:r>
              <a:rPr lang="en-US" sz="2100" dirty="0">
                <a:latin typeface="Arial" panose="020B0604020202020204" pitchFamily="34" charset="0"/>
                <a:cs typeface="Arial" panose="020B0604020202020204" pitchFamily="34" charset="0"/>
              </a:rPr>
              <a:t>-species. The presence and absence of these traits are used to </a:t>
            </a:r>
            <a:r>
              <a:rPr lang="en-US" sz="2100" b="1" dirty="0">
                <a:latin typeface="Arial" panose="020B0604020202020204" pitchFamily="34" charset="0"/>
                <a:cs typeface="Arial" panose="020B0604020202020204" pitchFamily="34" charset="0"/>
              </a:rPr>
              <a:t>quantify the likelihood</a:t>
            </a:r>
            <a:r>
              <a:rPr lang="en-US" sz="2100" dirty="0">
                <a:latin typeface="Arial" panose="020B0604020202020204" pitchFamily="34" charset="0"/>
                <a:cs typeface="Arial" panose="020B0604020202020204" pitchFamily="34" charset="0"/>
              </a:rPr>
              <a:t> a bear is black, brown, polar or panda. </a:t>
            </a:r>
          </a:p>
          <a:p>
            <a:pPr marL="0" marR="0" lvl="0" indent="0" algn="l" rtl="0">
              <a:lnSpc>
                <a:spcPct val="115000"/>
              </a:lnSpc>
              <a:spcBef>
                <a:spcPts val="0"/>
              </a:spcBef>
              <a:spcAft>
                <a:spcPts val="0"/>
              </a:spcAft>
              <a:buNone/>
            </a:pPr>
            <a:endParaRPr lang="en-US" sz="2100" dirty="0">
              <a:latin typeface="Arial" panose="020B0604020202020204" pitchFamily="34" charset="0"/>
              <a:cs typeface="Arial" panose="020B0604020202020204" pitchFamily="34" charset="0"/>
            </a:endParaRPr>
          </a:p>
          <a:p>
            <a:pPr marL="0" marR="0" lvl="0" indent="0" algn="l" rtl="0">
              <a:lnSpc>
                <a:spcPct val="115000"/>
              </a:lnSpc>
              <a:spcBef>
                <a:spcPts val="0"/>
              </a:spcBef>
              <a:spcAft>
                <a:spcPts val="0"/>
              </a:spcAft>
              <a:buNone/>
            </a:pPr>
            <a:endParaRPr lang="en-US" sz="2100" dirty="0">
              <a:latin typeface="Arial" panose="020B0604020202020204" pitchFamily="34" charset="0"/>
              <a:cs typeface="Arial" panose="020B0604020202020204" pitchFamily="34" charset="0"/>
            </a:endParaRPr>
          </a:p>
          <a:p>
            <a:pPr marL="0" marR="0" lvl="0" indent="0" algn="l" rtl="0">
              <a:lnSpc>
                <a:spcPct val="115000"/>
              </a:lnSpc>
              <a:spcBef>
                <a:spcPts val="0"/>
              </a:spcBef>
              <a:spcAft>
                <a:spcPts val="0"/>
              </a:spcAft>
              <a:buNone/>
            </a:pPr>
            <a:endParaRPr sz="2100" dirty="0">
              <a:latin typeface="Arial" panose="020B0604020202020204" pitchFamily="34" charset="0"/>
              <a:cs typeface="Arial" panose="020B0604020202020204" pitchFamily="34" charset="0"/>
            </a:endParaRPr>
          </a:p>
        </p:txBody>
      </p:sp>
      <p:sp>
        <p:nvSpPr>
          <p:cNvPr id="340" name="Google Shape;340;p22"/>
          <p:cNvSpPr txBox="1"/>
          <p:nvPr/>
        </p:nvSpPr>
        <p:spPr>
          <a:xfrm>
            <a:off x="8714263" y="1695929"/>
            <a:ext cx="6569948" cy="6689524"/>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2100" dirty="0">
                <a:latin typeface="Roboto"/>
                <a:ea typeface="Roboto"/>
                <a:cs typeface="Roboto"/>
                <a:sym typeface="Roboto"/>
              </a:rPr>
              <a:t>APPLICATION of our model: </a:t>
            </a:r>
          </a:p>
          <a:p>
            <a:pPr marL="342900" marR="0" lvl="0" indent="-342900" algn="l" rtl="0">
              <a:lnSpc>
                <a:spcPct val="115000"/>
              </a:lnSpc>
              <a:spcBef>
                <a:spcPts val="0"/>
              </a:spcBef>
              <a:spcAft>
                <a:spcPts val="0"/>
              </a:spcAft>
              <a:buFontTx/>
              <a:buChar char="-"/>
            </a:pPr>
            <a:r>
              <a:rPr lang="en-US" sz="2100" b="1" dirty="0">
                <a:latin typeface="Roboto"/>
                <a:ea typeface="Roboto"/>
                <a:cs typeface="Roboto"/>
                <a:sym typeface="Roboto"/>
              </a:rPr>
              <a:t>Aid Zoological Studies </a:t>
            </a:r>
            <a:r>
              <a:rPr lang="en-US" sz="2100" dirty="0">
                <a:latin typeface="Roboto"/>
                <a:ea typeface="Roboto"/>
                <a:cs typeface="Roboto"/>
                <a:sym typeface="Roboto"/>
              </a:rPr>
              <a:t>accelerated by climate change. Their solitary nature and menacing strength when aggravated make bear studies heavily reliant upon remote surveillance equipment. Automated classification could </a:t>
            </a:r>
            <a:r>
              <a:rPr lang="en-US" sz="2100" i="1" dirty="0">
                <a:latin typeface="Roboto"/>
                <a:ea typeface="Roboto"/>
                <a:cs typeface="Roboto"/>
                <a:sym typeface="Roboto"/>
              </a:rPr>
              <a:t>automate footage processing </a:t>
            </a:r>
            <a:r>
              <a:rPr lang="en-US" sz="2100" dirty="0">
                <a:latin typeface="Roboto"/>
                <a:ea typeface="Roboto"/>
                <a:cs typeface="Roboto"/>
                <a:sym typeface="Roboto"/>
              </a:rPr>
              <a:t>to expedite ecological research. </a:t>
            </a:r>
          </a:p>
          <a:p>
            <a:pPr marL="342900" marR="0" lvl="0" indent="-342900" algn="l" rtl="0">
              <a:lnSpc>
                <a:spcPct val="115000"/>
              </a:lnSpc>
              <a:spcBef>
                <a:spcPts val="0"/>
              </a:spcBef>
              <a:spcAft>
                <a:spcPts val="0"/>
              </a:spcAft>
              <a:buFontTx/>
              <a:buChar char="-"/>
            </a:pPr>
            <a:endParaRPr lang="en-US" sz="2100" dirty="0">
              <a:latin typeface="Roboto"/>
              <a:ea typeface="Roboto"/>
              <a:cs typeface="Roboto"/>
              <a:sym typeface="Roboto"/>
            </a:endParaRPr>
          </a:p>
          <a:p>
            <a:pPr marL="342900" marR="0" lvl="0" indent="-342900" algn="l" rtl="0">
              <a:lnSpc>
                <a:spcPct val="115000"/>
              </a:lnSpc>
              <a:spcBef>
                <a:spcPts val="0"/>
              </a:spcBef>
              <a:spcAft>
                <a:spcPts val="0"/>
              </a:spcAft>
              <a:buFontTx/>
              <a:buChar char="-"/>
            </a:pPr>
            <a:r>
              <a:rPr lang="en-US" sz="2100" b="1" dirty="0">
                <a:latin typeface="Roboto"/>
                <a:ea typeface="Roboto"/>
                <a:cs typeface="Roboto"/>
                <a:sym typeface="Roboto"/>
              </a:rPr>
              <a:t>Study Case of ML vs. Human.</a:t>
            </a:r>
            <a:r>
              <a:rPr lang="en-US" sz="2100" dirty="0">
                <a:latin typeface="Roboto"/>
                <a:ea typeface="Roboto"/>
                <a:cs typeface="Roboto"/>
                <a:sym typeface="Roboto"/>
              </a:rPr>
              <a:t> Aside from color scheme, the average </a:t>
            </a:r>
            <a:r>
              <a:rPr lang="en-US" sz="2100" i="1" dirty="0">
                <a:latin typeface="Roboto"/>
                <a:ea typeface="Roboto"/>
                <a:cs typeface="Roboto"/>
                <a:sym typeface="Roboto"/>
              </a:rPr>
              <a:t>person</a:t>
            </a:r>
            <a:r>
              <a:rPr lang="en-US" sz="2100" dirty="0">
                <a:latin typeface="Roboto"/>
                <a:ea typeface="Roboto"/>
                <a:cs typeface="Roboto"/>
                <a:sym typeface="Roboto"/>
              </a:rPr>
              <a:t> tends to describe all bears rather homogenously – e.g., two semi-circular ears, knubby tail, and hunkering proportions. Our subject choice presents an opportunity for </a:t>
            </a:r>
            <a:r>
              <a:rPr lang="en-US" sz="2100" i="1" dirty="0">
                <a:latin typeface="Roboto"/>
                <a:ea typeface="Roboto"/>
                <a:cs typeface="Roboto"/>
                <a:sym typeface="Roboto"/>
              </a:rPr>
              <a:t>convolutional neural networks </a:t>
            </a:r>
            <a:r>
              <a:rPr lang="en-US" sz="2100" dirty="0">
                <a:latin typeface="Roboto"/>
                <a:ea typeface="Roboto"/>
                <a:cs typeface="Roboto"/>
                <a:sym typeface="Roboto"/>
              </a:rPr>
              <a:t>to surpass the layman. </a:t>
            </a:r>
          </a:p>
          <a:p>
            <a:pPr marL="342900" marR="0" lvl="0" indent="-342900" algn="l" rtl="0">
              <a:lnSpc>
                <a:spcPct val="115000"/>
              </a:lnSpc>
              <a:spcBef>
                <a:spcPts val="0"/>
              </a:spcBef>
              <a:spcAft>
                <a:spcPts val="0"/>
              </a:spcAft>
              <a:buFontTx/>
              <a:buChar char="-"/>
            </a:pPr>
            <a:endParaRPr lang="en-US" sz="2100" dirty="0">
              <a:latin typeface="Roboto"/>
              <a:ea typeface="Roboto"/>
              <a:cs typeface="Roboto"/>
              <a:sym typeface="Roboto"/>
            </a:endParaRPr>
          </a:p>
          <a:p>
            <a:pPr marL="342900" marR="0" lvl="0" indent="-342900" algn="l" rtl="0">
              <a:lnSpc>
                <a:spcPct val="115000"/>
              </a:lnSpc>
              <a:spcBef>
                <a:spcPts val="0"/>
              </a:spcBef>
              <a:spcAft>
                <a:spcPts val="0"/>
              </a:spcAft>
              <a:buFontTx/>
              <a:buChar char="-"/>
            </a:pPr>
            <a:r>
              <a:rPr lang="en-US" sz="2100" b="1" dirty="0">
                <a:latin typeface="Roboto"/>
                <a:ea typeface="Roboto"/>
                <a:cs typeface="Roboto"/>
                <a:sym typeface="Roboto"/>
              </a:rPr>
              <a:t>Personal Penchant.</a:t>
            </a:r>
            <a:r>
              <a:rPr lang="en-US" sz="2100" dirty="0">
                <a:latin typeface="Roboto"/>
                <a:ea typeface="Roboto"/>
                <a:cs typeface="Roboto"/>
                <a:sym typeface="Roboto"/>
              </a:rPr>
              <a:t> We confess a personal admiration for bears had a non-negligible impact on our topic choice. </a:t>
            </a:r>
            <a:endParaRPr dirty="0"/>
          </a:p>
        </p:txBody>
      </p:sp>
      <p:graphicFrame>
        <p:nvGraphicFramePr>
          <p:cNvPr id="3" name="Table 3">
            <a:extLst>
              <a:ext uri="{FF2B5EF4-FFF2-40B4-BE49-F238E27FC236}">
                <a16:creationId xmlns:a16="http://schemas.microsoft.com/office/drawing/2014/main" id="{4B3FEE44-07C1-2C92-C0FB-E1FD3C41C6E9}"/>
              </a:ext>
            </a:extLst>
          </p:cNvPr>
          <p:cNvGraphicFramePr>
            <a:graphicFrameLocks noGrp="1"/>
          </p:cNvGraphicFramePr>
          <p:nvPr>
            <p:extLst>
              <p:ext uri="{D42A27DB-BD31-4B8C-83A1-F6EECF244321}">
                <p14:modId xmlns:p14="http://schemas.microsoft.com/office/powerpoint/2010/main" val="1405665115"/>
              </p:ext>
            </p:extLst>
          </p:nvPr>
        </p:nvGraphicFramePr>
        <p:xfrm>
          <a:off x="1349723" y="3320296"/>
          <a:ext cx="5325397" cy="2502680"/>
        </p:xfrm>
        <a:graphic>
          <a:graphicData uri="http://schemas.openxmlformats.org/drawingml/2006/table">
            <a:tbl>
              <a:tblPr firstRow="1" bandRow="1">
                <a:tableStyleId>{5C22544A-7EE6-4342-B048-85BDC9FD1C3A}</a:tableStyleId>
              </a:tblPr>
              <a:tblGrid>
                <a:gridCol w="1227036">
                  <a:extLst>
                    <a:ext uri="{9D8B030D-6E8A-4147-A177-3AD203B41FA5}">
                      <a16:colId xmlns:a16="http://schemas.microsoft.com/office/drawing/2014/main" val="2172006094"/>
                    </a:ext>
                  </a:extLst>
                </a:gridCol>
                <a:gridCol w="4098361">
                  <a:extLst>
                    <a:ext uri="{9D8B030D-6E8A-4147-A177-3AD203B41FA5}">
                      <a16:colId xmlns:a16="http://schemas.microsoft.com/office/drawing/2014/main" val="150888980"/>
                    </a:ext>
                  </a:extLst>
                </a:gridCol>
              </a:tblGrid>
              <a:tr h="695217">
                <a:tc>
                  <a:txBody>
                    <a:bodyPr/>
                    <a:lstStyle/>
                    <a:p>
                      <a:pPr algn="ctr"/>
                      <a:r>
                        <a:rPr lang="en-US" sz="2000" b="0" dirty="0">
                          <a:latin typeface="Arial" panose="020B0604020202020204" pitchFamily="34" charset="0"/>
                          <a:cs typeface="Arial" panose="020B0604020202020204" pitchFamily="34" charset="0"/>
                        </a:rPr>
                        <a:t>Common</a:t>
                      </a:r>
                    </a:p>
                    <a:p>
                      <a:pPr algn="ctr"/>
                      <a:r>
                        <a:rPr lang="en-US" sz="2000" b="0" dirty="0">
                          <a:latin typeface="Arial" panose="020B0604020202020204" pitchFamily="34" charset="0"/>
                          <a:cs typeface="Arial" panose="020B0604020202020204" pitchFamily="34"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b="0" dirty="0">
                        <a:latin typeface="Arial" panose="020B0604020202020204" pitchFamily="34" charset="0"/>
                        <a:cs typeface="Arial" panose="020B0604020202020204" pitchFamily="34" charset="0"/>
                      </a:endParaRPr>
                    </a:p>
                    <a:p>
                      <a:pPr algn="ctr"/>
                      <a:r>
                        <a:rPr lang="en-US" sz="2000" b="0" dirty="0">
                          <a:latin typeface="Arial" panose="020B0604020202020204" pitchFamily="34" charset="0"/>
                          <a:cs typeface="Arial" panose="020B0604020202020204" pitchFamily="34" charset="0"/>
                        </a:rPr>
                        <a:t>Scientific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1755695"/>
                  </a:ext>
                </a:extLst>
              </a:tr>
              <a:tr h="450410">
                <a:tc>
                  <a:txBody>
                    <a:bodyPr/>
                    <a:lstStyle/>
                    <a:p>
                      <a:pPr algn="ctr"/>
                      <a:r>
                        <a:rPr lang="en-US" sz="2100" dirty="0">
                          <a:latin typeface="Arial" panose="020B0604020202020204" pitchFamily="34" charset="0"/>
                          <a:cs typeface="Arial" panose="020B0604020202020204" pitchFamily="34" charset="0"/>
                        </a:rPr>
                        <a:t>Black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latin typeface="Arial" panose="020B0604020202020204" pitchFamily="34" charset="0"/>
                          <a:cs typeface="Arial" panose="020B0604020202020204" pitchFamily="34" charset="0"/>
                        </a:rPr>
                        <a:t>americanus, thibetanus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7104321"/>
                  </a:ext>
                </a:extLst>
              </a:tr>
              <a:tr h="450410">
                <a:tc>
                  <a:txBody>
                    <a:bodyPr/>
                    <a:lstStyle/>
                    <a:p>
                      <a:pPr algn="ctr"/>
                      <a:r>
                        <a:rPr lang="en-US" sz="2100" dirty="0">
                          <a:latin typeface="Arial" panose="020B0604020202020204" pitchFamily="34" charset="0"/>
                          <a:cs typeface="Arial" panose="020B0604020202020204" pitchFamily="34" charset="0"/>
                        </a:rPr>
                        <a:t>Grizzly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latin typeface="Arial" panose="020B0604020202020204" pitchFamily="34" charset="0"/>
                          <a:cs typeface="Arial" panose="020B0604020202020204" pitchFamily="34" charset="0"/>
                        </a:rPr>
                        <a:t>arctos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4812016"/>
                  </a:ext>
                </a:extLst>
              </a:tr>
              <a:tr h="450410">
                <a:tc>
                  <a:txBody>
                    <a:bodyPr/>
                    <a:lstStyle/>
                    <a:p>
                      <a:pPr algn="ctr"/>
                      <a:r>
                        <a:rPr lang="en-US" sz="2100" dirty="0">
                          <a:latin typeface="Arial" panose="020B0604020202020204" pitchFamily="34" charset="0"/>
                          <a:cs typeface="Arial" panose="020B0604020202020204" pitchFamily="34" charset="0"/>
                        </a:rPr>
                        <a:t>Polar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latin typeface="Arial" panose="020B0604020202020204" pitchFamily="34" charset="0"/>
                          <a:cs typeface="Arial" panose="020B0604020202020204" pitchFamily="34" charset="0"/>
                        </a:rPr>
                        <a:t>maritimus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2539840"/>
                  </a:ext>
                </a:extLst>
              </a:tr>
              <a:tr h="450410">
                <a:tc>
                  <a:txBody>
                    <a:bodyPr/>
                    <a:lstStyle/>
                    <a:p>
                      <a:pPr algn="ctr"/>
                      <a:r>
                        <a:rPr lang="en-US" sz="2100" dirty="0">
                          <a:latin typeface="Arial" panose="020B0604020202020204" pitchFamily="34" charset="0"/>
                          <a:cs typeface="Arial" panose="020B0604020202020204" pitchFamily="34" charset="0"/>
                        </a:rPr>
                        <a:t>Panda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err="1">
                          <a:latin typeface="Arial" panose="020B0604020202020204" pitchFamily="34" charset="0"/>
                          <a:cs typeface="Arial" panose="020B0604020202020204" pitchFamily="34" charset="0"/>
                        </a:rPr>
                        <a:t>ailuropoda</a:t>
                      </a:r>
                      <a:r>
                        <a:rPr lang="en-US" sz="2100" dirty="0">
                          <a:latin typeface="Arial" panose="020B0604020202020204" pitchFamily="34" charset="0"/>
                          <a:cs typeface="Arial" panose="020B0604020202020204" pitchFamily="34" charset="0"/>
                        </a:rPr>
                        <a:t> melanoleuca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1145242"/>
                  </a:ext>
                </a:extLst>
              </a:tr>
            </a:tbl>
          </a:graphicData>
        </a:graphic>
      </p:graphicFrame>
      <p:sp>
        <p:nvSpPr>
          <p:cNvPr id="7" name="Google Shape;393;p25">
            <a:extLst>
              <a:ext uri="{FF2B5EF4-FFF2-40B4-BE49-F238E27FC236}">
                <a16:creationId xmlns:a16="http://schemas.microsoft.com/office/drawing/2014/main" id="{401C211C-2E60-C2C0-EDD0-C0B5997B2D95}"/>
              </a:ext>
            </a:extLst>
          </p:cNvPr>
          <p:cNvSpPr txBox="1"/>
          <p:nvPr/>
        </p:nvSpPr>
        <p:spPr>
          <a:xfrm>
            <a:off x="573184" y="9724256"/>
            <a:ext cx="7510112" cy="283154"/>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1600" dirty="0">
                <a:solidFill>
                  <a:schemeClr val="bg1"/>
                </a:solidFill>
                <a:latin typeface="Roboto"/>
                <a:ea typeface="Roboto"/>
                <a:cs typeface="Roboto"/>
                <a:sym typeface="Roboto"/>
              </a:rPr>
              <a:t>1. Reference: raw data files in </a:t>
            </a:r>
            <a:r>
              <a:rPr lang="en-US" sz="1600" dirty="0" err="1">
                <a:solidFill>
                  <a:schemeClr val="bg1"/>
                </a:solidFill>
                <a:latin typeface="Roboto"/>
                <a:ea typeface="Roboto"/>
                <a:cs typeface="Roboto"/>
                <a:sym typeface="Roboto"/>
              </a:rPr>
              <a:t>github</a:t>
            </a:r>
            <a:r>
              <a:rPr lang="en-US" sz="1600" dirty="0">
                <a:solidFill>
                  <a:schemeClr val="bg1"/>
                </a:solidFill>
                <a:latin typeface="Roboto"/>
                <a:ea typeface="Roboto"/>
                <a:cs typeface="Roboto"/>
                <a:sym typeface="Roboto"/>
              </a:rPr>
              <a:t>. </a:t>
            </a:r>
          </a:p>
        </p:txBody>
      </p:sp>
    </p:spTree>
    <p:extLst>
      <p:ext uri="{BB962C8B-B14F-4D97-AF65-F5344CB8AC3E}">
        <p14:creationId xmlns:p14="http://schemas.microsoft.com/office/powerpoint/2010/main" val="233868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grpSp>
        <p:nvGrpSpPr>
          <p:cNvPr id="195" name="Google Shape;195;p18"/>
          <p:cNvGrpSpPr/>
          <p:nvPr/>
        </p:nvGrpSpPr>
        <p:grpSpPr>
          <a:xfrm>
            <a:off x="-660530" y="8876174"/>
            <a:ext cx="19208263" cy="3266930"/>
            <a:chOff x="0" y="-47625"/>
            <a:chExt cx="5058966" cy="860425"/>
          </a:xfrm>
        </p:grpSpPr>
        <p:sp>
          <p:nvSpPr>
            <p:cNvPr id="196" name="Google Shape;196;p18"/>
            <p:cNvSpPr/>
            <p:nvPr/>
          </p:nvSpPr>
          <p:spPr>
            <a:xfrm>
              <a:off x="0" y="0"/>
              <a:ext cx="5058966" cy="330335"/>
            </a:xfrm>
            <a:custGeom>
              <a:avLst/>
              <a:gdLst/>
              <a:ahLst/>
              <a:cxnLst/>
              <a:rect l="l" t="t" r="r" b="b"/>
              <a:pathLst>
                <a:path w="5058966" h="330335" extrusionOk="0">
                  <a:moveTo>
                    <a:pt x="0" y="0"/>
                  </a:moveTo>
                  <a:lnTo>
                    <a:pt x="5058966" y="0"/>
                  </a:lnTo>
                  <a:lnTo>
                    <a:pt x="5058966" y="330335"/>
                  </a:lnTo>
                  <a:lnTo>
                    <a:pt x="0" y="330335"/>
                  </a:lnTo>
                  <a:close/>
                </a:path>
              </a:pathLst>
            </a:custGeom>
            <a:solidFill>
              <a:srgbClr val="8EA83F"/>
            </a:solidFill>
            <a:ln>
              <a:noFill/>
            </a:ln>
          </p:spPr>
        </p:sp>
        <p:sp>
          <p:nvSpPr>
            <p:cNvPr id="197" name="Google Shape;197;p18"/>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02" name="Google Shape;202;p18"/>
          <p:cNvSpPr txBox="1"/>
          <p:nvPr/>
        </p:nvSpPr>
        <p:spPr>
          <a:xfrm>
            <a:off x="2765164" y="288417"/>
            <a:ext cx="13277100" cy="1181734"/>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None/>
            </a:pPr>
            <a:r>
              <a:rPr lang="en-US" sz="6399" b="1" i="0" u="none" strike="noStrike" cap="none" dirty="0">
                <a:solidFill>
                  <a:srgbClr val="1F49C6"/>
                </a:solidFill>
                <a:latin typeface="Fredoka"/>
                <a:ea typeface="Fredoka"/>
                <a:cs typeface="Fredoka"/>
                <a:sym typeface="Fredoka"/>
              </a:rPr>
              <a:t>ASSUMPTIONS</a:t>
            </a:r>
            <a:endParaRPr b="1" dirty="0"/>
          </a:p>
        </p:txBody>
      </p:sp>
      <p:sp>
        <p:nvSpPr>
          <p:cNvPr id="203" name="Google Shape;203;p18"/>
          <p:cNvSpPr txBox="1"/>
          <p:nvPr/>
        </p:nvSpPr>
        <p:spPr>
          <a:xfrm>
            <a:off x="5691801" y="1393987"/>
            <a:ext cx="7423948" cy="553998"/>
          </a:xfrm>
          <a:prstGeom prst="rect">
            <a:avLst/>
          </a:prstGeom>
          <a:noFill/>
          <a:ln>
            <a:noFill/>
          </a:ln>
        </p:spPr>
        <p:txBody>
          <a:bodyPr spcFirstLastPara="1" wrap="square" lIns="0" tIns="0" rIns="0" bIns="0" anchor="t" anchorCtr="0">
            <a:spAutoFit/>
          </a:bodyPr>
          <a:lstStyle/>
          <a:p>
            <a:pPr marL="0" marR="0" lvl="0" indent="0" algn="ctr" rtl="0">
              <a:lnSpc>
                <a:spcPct val="150000"/>
              </a:lnSpc>
              <a:spcBef>
                <a:spcPts val="0"/>
              </a:spcBef>
              <a:spcAft>
                <a:spcPts val="0"/>
              </a:spcAft>
              <a:buNone/>
            </a:pPr>
            <a:r>
              <a:rPr lang="en-US" sz="2400" b="0" i="0" u="none" strike="noStrike" cap="none" dirty="0">
                <a:solidFill>
                  <a:srgbClr val="000000"/>
                </a:solidFill>
                <a:latin typeface="Roboto"/>
                <a:ea typeface="Roboto"/>
                <a:cs typeface="Roboto"/>
                <a:sym typeface="Roboto"/>
              </a:rPr>
              <a:t>Grounding bases and preliminary hypotheses.</a:t>
            </a:r>
            <a:endParaRPr dirty="0"/>
          </a:p>
        </p:txBody>
      </p:sp>
      <p:grpSp>
        <p:nvGrpSpPr>
          <p:cNvPr id="204" name="Google Shape;204;p18"/>
          <p:cNvGrpSpPr/>
          <p:nvPr/>
        </p:nvGrpSpPr>
        <p:grpSpPr>
          <a:xfrm>
            <a:off x="-322718" y="1557290"/>
            <a:ext cx="6170810" cy="8441294"/>
            <a:chOff x="0" y="752580"/>
            <a:chExt cx="5674712" cy="7762658"/>
          </a:xfrm>
        </p:grpSpPr>
        <p:sp>
          <p:nvSpPr>
            <p:cNvPr id="205" name="Google Shape;205;p18"/>
            <p:cNvSpPr/>
            <p:nvPr/>
          </p:nvSpPr>
          <p:spPr>
            <a:xfrm>
              <a:off x="1827331" y="7101899"/>
              <a:ext cx="2153528" cy="1413339"/>
            </a:xfrm>
            <a:custGeom>
              <a:avLst/>
              <a:gdLst/>
              <a:ahLst/>
              <a:cxnLst/>
              <a:rect l="l" t="t" r="r" b="b"/>
              <a:pathLst>
                <a:path w="4027067" h="2597458" extrusionOk="0">
                  <a:moveTo>
                    <a:pt x="0" y="0"/>
                  </a:moveTo>
                  <a:lnTo>
                    <a:pt x="4027067" y="0"/>
                  </a:lnTo>
                  <a:lnTo>
                    <a:pt x="4027067" y="2597458"/>
                  </a:lnTo>
                  <a:lnTo>
                    <a:pt x="0" y="2597458"/>
                  </a:lnTo>
                  <a:lnTo>
                    <a:pt x="0" y="0"/>
                  </a:lnTo>
                  <a:close/>
                </a:path>
              </a:pathLst>
            </a:custGeom>
            <a:blipFill rotWithShape="1">
              <a:blip r:embed="rId3">
                <a:alphaModFix/>
              </a:blip>
              <a:stretch>
                <a:fillRect/>
              </a:stretch>
            </a:blipFill>
            <a:ln>
              <a:noFill/>
            </a:ln>
          </p:spPr>
        </p:sp>
        <p:grpSp>
          <p:nvGrpSpPr>
            <p:cNvPr id="206" name="Google Shape;206;p18"/>
            <p:cNvGrpSpPr/>
            <p:nvPr/>
          </p:nvGrpSpPr>
          <p:grpSpPr>
            <a:xfrm>
              <a:off x="0" y="752580"/>
              <a:ext cx="5674712" cy="6275754"/>
              <a:chOff x="0" y="103668"/>
              <a:chExt cx="781691" cy="864485"/>
            </a:xfrm>
          </p:grpSpPr>
          <p:sp>
            <p:nvSpPr>
              <p:cNvPr id="207" name="Google Shape;207;p18"/>
              <p:cNvSpPr/>
              <p:nvPr/>
            </p:nvSpPr>
            <p:spPr>
              <a:xfrm>
                <a:off x="0" y="186462"/>
                <a:ext cx="781691" cy="781691"/>
              </a:xfrm>
              <a:custGeom>
                <a:avLst/>
                <a:gdLst/>
                <a:ahLst/>
                <a:cxnLst/>
                <a:rect l="l" t="t" r="r" b="b"/>
                <a:pathLst>
                  <a:path w="812800" h="812800" extrusionOk="0">
                    <a:moveTo>
                      <a:pt x="406400" y="0"/>
                    </a:moveTo>
                    <a:lnTo>
                      <a:pt x="466396" y="87561"/>
                    </a:lnTo>
                    <a:lnTo>
                      <a:pt x="553838" y="27679"/>
                    </a:lnTo>
                    <a:lnTo>
                      <a:pt x="578287" y="131093"/>
                    </a:lnTo>
                    <a:lnTo>
                      <a:pt x="681363" y="106978"/>
                    </a:lnTo>
                    <a:lnTo>
                      <a:pt x="666963" y="212279"/>
                    </a:lnTo>
                    <a:lnTo>
                      <a:pt x="771752" y="227186"/>
                    </a:lnTo>
                    <a:lnTo>
                      <a:pt x="720448" y="320152"/>
                    </a:lnTo>
                    <a:lnTo>
                      <a:pt x="812800" y="372069"/>
                    </a:lnTo>
                    <a:lnTo>
                      <a:pt x="731520" y="440145"/>
                    </a:lnTo>
                    <a:lnTo>
                      <a:pt x="798961" y="522061"/>
                    </a:lnTo>
                    <a:lnTo>
                      <a:pt x="698682" y="556053"/>
                    </a:lnTo>
                    <a:lnTo>
                      <a:pt x="732104" y="656904"/>
                    </a:lnTo>
                    <a:lnTo>
                      <a:pt x="626370" y="652219"/>
                    </a:lnTo>
                    <a:lnTo>
                      <a:pt x="621259" y="758384"/>
                    </a:lnTo>
                    <a:lnTo>
                      <a:pt x="524350" y="715658"/>
                    </a:lnTo>
                    <a:lnTo>
                      <a:pt x="481396" y="812800"/>
                    </a:lnTo>
                    <a:lnTo>
                      <a:pt x="406400" y="737801"/>
                    </a:lnTo>
                    <a:lnTo>
                      <a:pt x="331404" y="812800"/>
                    </a:lnTo>
                    <a:lnTo>
                      <a:pt x="288450" y="715658"/>
                    </a:lnTo>
                    <a:lnTo>
                      <a:pt x="191541" y="758384"/>
                    </a:lnTo>
                    <a:lnTo>
                      <a:pt x="186430" y="652219"/>
                    </a:lnTo>
                    <a:lnTo>
                      <a:pt x="80696" y="656904"/>
                    </a:lnTo>
                    <a:lnTo>
                      <a:pt x="114118" y="556053"/>
                    </a:lnTo>
                    <a:lnTo>
                      <a:pt x="13839" y="522061"/>
                    </a:lnTo>
                    <a:lnTo>
                      <a:pt x="81280" y="440145"/>
                    </a:lnTo>
                    <a:lnTo>
                      <a:pt x="0" y="372069"/>
                    </a:lnTo>
                    <a:lnTo>
                      <a:pt x="92352" y="320152"/>
                    </a:lnTo>
                    <a:lnTo>
                      <a:pt x="41047" y="227186"/>
                    </a:lnTo>
                    <a:lnTo>
                      <a:pt x="145837" y="212279"/>
                    </a:lnTo>
                    <a:lnTo>
                      <a:pt x="131437" y="106978"/>
                    </a:lnTo>
                    <a:lnTo>
                      <a:pt x="234513" y="131093"/>
                    </a:lnTo>
                    <a:lnTo>
                      <a:pt x="258962" y="27679"/>
                    </a:lnTo>
                    <a:lnTo>
                      <a:pt x="346404" y="87561"/>
                    </a:lnTo>
                    <a:lnTo>
                      <a:pt x="406400" y="0"/>
                    </a:lnTo>
                    <a:close/>
                  </a:path>
                </a:pathLst>
              </a:custGeom>
              <a:solidFill>
                <a:srgbClr val="F59639"/>
              </a:solidFill>
              <a:ln>
                <a:noFill/>
              </a:ln>
            </p:spPr>
          </p:sp>
          <p:sp>
            <p:nvSpPr>
              <p:cNvPr id="208" name="Google Shape;208;p18"/>
              <p:cNvSpPr txBox="1"/>
              <p:nvPr/>
            </p:nvSpPr>
            <p:spPr>
              <a:xfrm>
                <a:off x="139700" y="103668"/>
                <a:ext cx="533400" cy="581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09" name="Google Shape;209;p18"/>
            <p:cNvSpPr txBox="1"/>
            <p:nvPr/>
          </p:nvSpPr>
          <p:spPr>
            <a:xfrm>
              <a:off x="1586655" y="1838316"/>
              <a:ext cx="2501400" cy="1086729"/>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None/>
              </a:pPr>
              <a:r>
                <a:rPr lang="en-US" sz="6399" b="1" i="0" u="none" strike="noStrike" cap="none" dirty="0">
                  <a:solidFill>
                    <a:srgbClr val="FFFFFF"/>
                  </a:solidFill>
                  <a:latin typeface="Fredoka"/>
                  <a:ea typeface="Fredoka"/>
                  <a:cs typeface="Fredoka"/>
                  <a:sym typeface="Fredoka"/>
                </a:rPr>
                <a:t>1</a:t>
              </a:r>
              <a:endParaRPr b="1" dirty="0"/>
            </a:p>
          </p:txBody>
        </p:sp>
        <p:sp>
          <p:nvSpPr>
            <p:cNvPr id="210" name="Google Shape;210;p18"/>
            <p:cNvSpPr txBox="1"/>
            <p:nvPr/>
          </p:nvSpPr>
          <p:spPr>
            <a:xfrm>
              <a:off x="1014156" y="2731069"/>
              <a:ext cx="3728397" cy="3189781"/>
            </a:xfrm>
            <a:prstGeom prst="rect">
              <a:avLst/>
            </a:prstGeom>
            <a:noFill/>
            <a:ln>
              <a:noFill/>
            </a:ln>
          </p:spPr>
          <p:txBody>
            <a:bodyPr spcFirstLastPara="1" wrap="square" lIns="0" tIns="0" rIns="0" bIns="0" anchor="t" anchorCtr="0">
              <a:spAutoFit/>
            </a:bodyPr>
            <a:lstStyle/>
            <a:p>
              <a:pPr marL="0" marR="0" lvl="0" indent="0" algn="ctr" rtl="0">
                <a:lnSpc>
                  <a:spcPct val="115000"/>
                </a:lnSpc>
                <a:spcBef>
                  <a:spcPts val="0"/>
                </a:spcBef>
                <a:spcAft>
                  <a:spcPts val="0"/>
                </a:spcAft>
                <a:buNone/>
              </a:pPr>
              <a:r>
                <a:rPr lang="en-US" sz="2800" b="1" dirty="0">
                  <a:solidFill>
                    <a:srgbClr val="FFFFFF"/>
                  </a:solidFill>
                  <a:latin typeface="Roboto"/>
                  <a:ea typeface="Roboto"/>
                  <a:cs typeface="Roboto"/>
                  <a:sym typeface="Roboto"/>
                </a:rPr>
                <a:t>INPUT/OUTPUT</a:t>
              </a:r>
            </a:p>
            <a:p>
              <a:pPr marL="0" marR="0" lvl="0" indent="0" algn="ctr" rtl="0">
                <a:lnSpc>
                  <a:spcPct val="115000"/>
                </a:lnSpc>
                <a:spcBef>
                  <a:spcPts val="0"/>
                </a:spcBef>
                <a:spcAft>
                  <a:spcPts val="0"/>
                </a:spcAft>
                <a:buNone/>
              </a:pPr>
              <a:r>
                <a:rPr lang="en-US" sz="2100" dirty="0">
                  <a:solidFill>
                    <a:srgbClr val="FFFFFF"/>
                  </a:solidFill>
                  <a:latin typeface="Roboto"/>
                  <a:ea typeface="Roboto"/>
                  <a:cs typeface="Roboto"/>
                  <a:sym typeface="Roboto"/>
                </a:rPr>
                <a:t>Input has a </a:t>
              </a:r>
              <a:r>
                <a:rPr lang="en-US" sz="2100" u="sng" dirty="0">
                  <a:solidFill>
                    <a:srgbClr val="FFFFFF"/>
                  </a:solidFill>
                  <a:latin typeface="Roboto"/>
                  <a:ea typeface="Roboto"/>
                  <a:cs typeface="Roboto"/>
                  <a:sym typeface="Roboto"/>
                </a:rPr>
                <a:t>specific structure </a:t>
              </a:r>
              <a:r>
                <a:rPr lang="en-US" sz="2100" dirty="0">
                  <a:solidFill>
                    <a:srgbClr val="FFFFFF"/>
                  </a:solidFill>
                  <a:latin typeface="Roboto"/>
                  <a:ea typeface="Roboto"/>
                  <a:cs typeface="Roboto"/>
                  <a:sym typeface="Roboto"/>
                </a:rPr>
                <a:t>(i.e., image of fixed dimensions) containing bear(s) belonging to </a:t>
              </a:r>
              <a:r>
                <a:rPr lang="en-US" sz="2100" i="1" dirty="0">
                  <a:solidFill>
                    <a:srgbClr val="FFFFFF"/>
                  </a:solidFill>
                  <a:latin typeface="Roboto"/>
                  <a:ea typeface="Roboto"/>
                  <a:cs typeface="Roboto"/>
                  <a:sym typeface="Roboto"/>
                </a:rPr>
                <a:t>exclusively</a:t>
              </a:r>
              <a:r>
                <a:rPr lang="en-US" sz="2100" dirty="0">
                  <a:solidFill>
                    <a:srgbClr val="FFFFFF"/>
                  </a:solidFill>
                  <a:latin typeface="Roboto"/>
                  <a:ea typeface="Roboto"/>
                  <a:cs typeface="Roboto"/>
                  <a:sym typeface="Roboto"/>
                </a:rPr>
                <a:t> one of four classes. The format of our output is a </a:t>
              </a:r>
              <a:r>
                <a:rPr lang="en-US" sz="2100" i="1" dirty="0">
                  <a:solidFill>
                    <a:srgbClr val="FFFFFF"/>
                  </a:solidFill>
                  <a:latin typeface="Roboto"/>
                  <a:ea typeface="Roboto"/>
                  <a:cs typeface="Roboto"/>
                  <a:sym typeface="Roboto"/>
                </a:rPr>
                <a:t>single</a:t>
              </a:r>
              <a:r>
                <a:rPr lang="en-US" sz="2100" dirty="0">
                  <a:solidFill>
                    <a:srgbClr val="FFFFFF"/>
                  </a:solidFill>
                  <a:latin typeface="Roboto"/>
                  <a:ea typeface="Roboto"/>
                  <a:cs typeface="Roboto"/>
                  <a:sym typeface="Roboto"/>
                </a:rPr>
                <a:t> class; therefore, inputs cannot be multiple species, none, or other class bears. </a:t>
              </a:r>
              <a:endParaRPr sz="2100" dirty="0"/>
            </a:p>
          </p:txBody>
        </p:sp>
      </p:grpSp>
      <p:grpSp>
        <p:nvGrpSpPr>
          <p:cNvPr id="16" name="Google Shape;204;p18">
            <a:extLst>
              <a:ext uri="{FF2B5EF4-FFF2-40B4-BE49-F238E27FC236}">
                <a16:creationId xmlns:a16="http://schemas.microsoft.com/office/drawing/2014/main" id="{E596ED52-9306-6FF3-80D9-115EB1828E15}"/>
              </a:ext>
            </a:extLst>
          </p:cNvPr>
          <p:cNvGrpSpPr/>
          <p:nvPr/>
        </p:nvGrpSpPr>
        <p:grpSpPr>
          <a:xfrm>
            <a:off x="6318309" y="1481914"/>
            <a:ext cx="6170810" cy="8441294"/>
            <a:chOff x="0" y="752580"/>
            <a:chExt cx="5674712" cy="7762658"/>
          </a:xfrm>
        </p:grpSpPr>
        <p:sp>
          <p:nvSpPr>
            <p:cNvPr id="17" name="Google Shape;205;p18">
              <a:extLst>
                <a:ext uri="{FF2B5EF4-FFF2-40B4-BE49-F238E27FC236}">
                  <a16:creationId xmlns:a16="http://schemas.microsoft.com/office/drawing/2014/main" id="{1133A30A-5922-968E-E6DC-BD0CD836A306}"/>
                </a:ext>
              </a:extLst>
            </p:cNvPr>
            <p:cNvSpPr/>
            <p:nvPr/>
          </p:nvSpPr>
          <p:spPr>
            <a:xfrm>
              <a:off x="1827331" y="7101899"/>
              <a:ext cx="2153528" cy="1413339"/>
            </a:xfrm>
            <a:custGeom>
              <a:avLst/>
              <a:gdLst/>
              <a:ahLst/>
              <a:cxnLst/>
              <a:rect l="l" t="t" r="r" b="b"/>
              <a:pathLst>
                <a:path w="4027067" h="2597458" extrusionOk="0">
                  <a:moveTo>
                    <a:pt x="0" y="0"/>
                  </a:moveTo>
                  <a:lnTo>
                    <a:pt x="4027067" y="0"/>
                  </a:lnTo>
                  <a:lnTo>
                    <a:pt x="4027067" y="2597458"/>
                  </a:lnTo>
                  <a:lnTo>
                    <a:pt x="0" y="2597458"/>
                  </a:lnTo>
                  <a:lnTo>
                    <a:pt x="0" y="0"/>
                  </a:lnTo>
                  <a:close/>
                </a:path>
              </a:pathLst>
            </a:custGeom>
            <a:blipFill rotWithShape="1">
              <a:blip r:embed="rId3">
                <a:alphaModFix/>
              </a:blip>
              <a:stretch>
                <a:fillRect/>
              </a:stretch>
            </a:blipFill>
            <a:ln>
              <a:noFill/>
            </a:ln>
          </p:spPr>
        </p:sp>
        <p:grpSp>
          <p:nvGrpSpPr>
            <p:cNvPr id="18" name="Google Shape;206;p18">
              <a:extLst>
                <a:ext uri="{FF2B5EF4-FFF2-40B4-BE49-F238E27FC236}">
                  <a16:creationId xmlns:a16="http://schemas.microsoft.com/office/drawing/2014/main" id="{BC825964-59EE-B69E-28CE-0E4AEA2EE7D4}"/>
                </a:ext>
              </a:extLst>
            </p:cNvPr>
            <p:cNvGrpSpPr/>
            <p:nvPr/>
          </p:nvGrpSpPr>
          <p:grpSpPr>
            <a:xfrm>
              <a:off x="0" y="752580"/>
              <a:ext cx="5674712" cy="6275754"/>
              <a:chOff x="0" y="103668"/>
              <a:chExt cx="781691" cy="864485"/>
            </a:xfrm>
          </p:grpSpPr>
          <p:sp>
            <p:nvSpPr>
              <p:cNvPr id="21" name="Google Shape;207;p18">
                <a:extLst>
                  <a:ext uri="{FF2B5EF4-FFF2-40B4-BE49-F238E27FC236}">
                    <a16:creationId xmlns:a16="http://schemas.microsoft.com/office/drawing/2014/main" id="{F44FAAD6-265C-EF2A-4B51-4E2F0D8159A4}"/>
                  </a:ext>
                </a:extLst>
              </p:cNvPr>
              <p:cNvSpPr/>
              <p:nvPr/>
            </p:nvSpPr>
            <p:spPr>
              <a:xfrm>
                <a:off x="0" y="186462"/>
                <a:ext cx="781691" cy="781691"/>
              </a:xfrm>
              <a:custGeom>
                <a:avLst/>
                <a:gdLst/>
                <a:ahLst/>
                <a:cxnLst/>
                <a:rect l="l" t="t" r="r" b="b"/>
                <a:pathLst>
                  <a:path w="812800" h="812800" extrusionOk="0">
                    <a:moveTo>
                      <a:pt x="406400" y="0"/>
                    </a:moveTo>
                    <a:lnTo>
                      <a:pt x="466396" y="87561"/>
                    </a:lnTo>
                    <a:lnTo>
                      <a:pt x="553838" y="27679"/>
                    </a:lnTo>
                    <a:lnTo>
                      <a:pt x="578287" y="131093"/>
                    </a:lnTo>
                    <a:lnTo>
                      <a:pt x="681363" y="106978"/>
                    </a:lnTo>
                    <a:lnTo>
                      <a:pt x="666963" y="212279"/>
                    </a:lnTo>
                    <a:lnTo>
                      <a:pt x="771752" y="227186"/>
                    </a:lnTo>
                    <a:lnTo>
                      <a:pt x="720448" y="320152"/>
                    </a:lnTo>
                    <a:lnTo>
                      <a:pt x="812800" y="372069"/>
                    </a:lnTo>
                    <a:lnTo>
                      <a:pt x="731520" y="440145"/>
                    </a:lnTo>
                    <a:lnTo>
                      <a:pt x="798961" y="522061"/>
                    </a:lnTo>
                    <a:lnTo>
                      <a:pt x="698682" y="556053"/>
                    </a:lnTo>
                    <a:lnTo>
                      <a:pt x="732104" y="656904"/>
                    </a:lnTo>
                    <a:lnTo>
                      <a:pt x="626370" y="652219"/>
                    </a:lnTo>
                    <a:lnTo>
                      <a:pt x="621259" y="758384"/>
                    </a:lnTo>
                    <a:lnTo>
                      <a:pt x="524350" y="715658"/>
                    </a:lnTo>
                    <a:lnTo>
                      <a:pt x="481396" y="812800"/>
                    </a:lnTo>
                    <a:lnTo>
                      <a:pt x="406400" y="737801"/>
                    </a:lnTo>
                    <a:lnTo>
                      <a:pt x="331404" y="812800"/>
                    </a:lnTo>
                    <a:lnTo>
                      <a:pt x="288450" y="715658"/>
                    </a:lnTo>
                    <a:lnTo>
                      <a:pt x="191541" y="758384"/>
                    </a:lnTo>
                    <a:lnTo>
                      <a:pt x="186430" y="652219"/>
                    </a:lnTo>
                    <a:lnTo>
                      <a:pt x="80696" y="656904"/>
                    </a:lnTo>
                    <a:lnTo>
                      <a:pt x="114118" y="556053"/>
                    </a:lnTo>
                    <a:lnTo>
                      <a:pt x="13839" y="522061"/>
                    </a:lnTo>
                    <a:lnTo>
                      <a:pt x="81280" y="440145"/>
                    </a:lnTo>
                    <a:lnTo>
                      <a:pt x="0" y="372069"/>
                    </a:lnTo>
                    <a:lnTo>
                      <a:pt x="92352" y="320152"/>
                    </a:lnTo>
                    <a:lnTo>
                      <a:pt x="41047" y="227186"/>
                    </a:lnTo>
                    <a:lnTo>
                      <a:pt x="145837" y="212279"/>
                    </a:lnTo>
                    <a:lnTo>
                      <a:pt x="131437" y="106978"/>
                    </a:lnTo>
                    <a:lnTo>
                      <a:pt x="234513" y="131093"/>
                    </a:lnTo>
                    <a:lnTo>
                      <a:pt x="258962" y="27679"/>
                    </a:lnTo>
                    <a:lnTo>
                      <a:pt x="346404" y="87561"/>
                    </a:lnTo>
                    <a:lnTo>
                      <a:pt x="406400" y="0"/>
                    </a:lnTo>
                    <a:close/>
                  </a:path>
                </a:pathLst>
              </a:custGeom>
              <a:solidFill>
                <a:srgbClr val="F59639"/>
              </a:solidFill>
              <a:ln>
                <a:noFill/>
              </a:ln>
            </p:spPr>
          </p:sp>
          <p:sp>
            <p:nvSpPr>
              <p:cNvPr id="22" name="Google Shape;208;p18">
                <a:extLst>
                  <a:ext uri="{FF2B5EF4-FFF2-40B4-BE49-F238E27FC236}">
                    <a16:creationId xmlns:a16="http://schemas.microsoft.com/office/drawing/2014/main" id="{361BA563-FAE8-E36A-9A0E-E32ACDF4F9F5}"/>
                  </a:ext>
                </a:extLst>
              </p:cNvPr>
              <p:cNvSpPr txBox="1"/>
              <p:nvPr/>
            </p:nvSpPr>
            <p:spPr>
              <a:xfrm>
                <a:off x="139700" y="103668"/>
                <a:ext cx="533400" cy="581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9" name="Google Shape;209;p18">
              <a:extLst>
                <a:ext uri="{FF2B5EF4-FFF2-40B4-BE49-F238E27FC236}">
                  <a16:creationId xmlns:a16="http://schemas.microsoft.com/office/drawing/2014/main" id="{BD9CB0E3-B4C0-786D-5A48-38CF92F5B5AF}"/>
                </a:ext>
              </a:extLst>
            </p:cNvPr>
            <p:cNvSpPr txBox="1"/>
            <p:nvPr/>
          </p:nvSpPr>
          <p:spPr>
            <a:xfrm>
              <a:off x="1586655" y="1799205"/>
              <a:ext cx="2501400" cy="1086729"/>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None/>
              </a:pPr>
              <a:r>
                <a:rPr lang="en-US" sz="6399" b="1" i="0" u="none" strike="noStrike" cap="none" dirty="0">
                  <a:solidFill>
                    <a:srgbClr val="FFFFFF"/>
                  </a:solidFill>
                  <a:latin typeface="Fredoka"/>
                  <a:ea typeface="Fredoka"/>
                  <a:cs typeface="Fredoka"/>
                  <a:sym typeface="Fredoka"/>
                </a:rPr>
                <a:t>2</a:t>
              </a:r>
              <a:endParaRPr b="1" dirty="0"/>
            </a:p>
          </p:txBody>
        </p:sp>
        <p:sp>
          <p:nvSpPr>
            <p:cNvPr id="20" name="Google Shape;210;p18">
              <a:extLst>
                <a:ext uri="{FF2B5EF4-FFF2-40B4-BE49-F238E27FC236}">
                  <a16:creationId xmlns:a16="http://schemas.microsoft.com/office/drawing/2014/main" id="{13C6E863-E7F7-4DEC-C4FD-ACF456A9E3AD}"/>
                </a:ext>
              </a:extLst>
            </p:cNvPr>
            <p:cNvSpPr txBox="1"/>
            <p:nvPr/>
          </p:nvSpPr>
          <p:spPr>
            <a:xfrm>
              <a:off x="788319" y="2691958"/>
              <a:ext cx="4069620" cy="3531543"/>
            </a:xfrm>
            <a:prstGeom prst="rect">
              <a:avLst/>
            </a:prstGeom>
            <a:noFill/>
            <a:ln>
              <a:noFill/>
            </a:ln>
          </p:spPr>
          <p:txBody>
            <a:bodyPr spcFirstLastPara="1" wrap="square" lIns="0" tIns="0" rIns="0" bIns="0" anchor="t" anchorCtr="0">
              <a:spAutoFit/>
            </a:bodyPr>
            <a:lstStyle/>
            <a:p>
              <a:pPr marL="0" marR="0" lvl="0" indent="0" algn="ctr" rtl="0">
                <a:lnSpc>
                  <a:spcPct val="115000"/>
                </a:lnSpc>
                <a:spcBef>
                  <a:spcPts val="0"/>
                </a:spcBef>
                <a:spcAft>
                  <a:spcPts val="0"/>
                </a:spcAft>
                <a:buNone/>
              </a:pPr>
              <a:r>
                <a:rPr lang="en-US" sz="2800" b="1" dirty="0">
                  <a:solidFill>
                    <a:srgbClr val="FFFFFF"/>
                  </a:solidFill>
                  <a:latin typeface="Roboto"/>
                  <a:ea typeface="Roboto"/>
                  <a:cs typeface="Roboto"/>
                  <a:sym typeface="Roboto"/>
                </a:rPr>
                <a:t>FEATURES</a:t>
              </a:r>
            </a:p>
            <a:p>
              <a:pPr marL="0" marR="0" lvl="0" indent="0" algn="ctr" rtl="0">
                <a:lnSpc>
                  <a:spcPct val="115000"/>
                </a:lnSpc>
                <a:spcBef>
                  <a:spcPts val="0"/>
                </a:spcBef>
                <a:spcAft>
                  <a:spcPts val="0"/>
                </a:spcAft>
                <a:buNone/>
              </a:pPr>
              <a:r>
                <a:rPr lang="en-US" sz="2100" dirty="0">
                  <a:solidFill>
                    <a:srgbClr val="FFFFFF"/>
                  </a:solidFill>
                  <a:latin typeface="Roboto"/>
                  <a:ea typeface="Roboto"/>
                  <a:cs typeface="Roboto"/>
                  <a:sym typeface="Roboto"/>
                </a:rPr>
                <a:t>Features must exhibit </a:t>
              </a:r>
              <a:r>
                <a:rPr lang="en-US" sz="2100" u="sng" dirty="0">
                  <a:solidFill>
                    <a:srgbClr val="FFFFFF"/>
                  </a:solidFill>
                  <a:latin typeface="Roboto"/>
                  <a:ea typeface="Roboto"/>
                  <a:cs typeface="Roboto"/>
                  <a:sym typeface="Roboto"/>
                </a:rPr>
                <a:t>similarities intra-class</a:t>
              </a:r>
              <a:r>
                <a:rPr lang="en-US" sz="2100" dirty="0">
                  <a:solidFill>
                    <a:srgbClr val="FFFFFF"/>
                  </a:solidFill>
                  <a:latin typeface="Roboto"/>
                  <a:ea typeface="Roboto"/>
                  <a:cs typeface="Roboto"/>
                  <a:sym typeface="Roboto"/>
                </a:rPr>
                <a:t> and </a:t>
              </a:r>
              <a:r>
                <a:rPr lang="en-US" sz="2100" u="sng" dirty="0">
                  <a:solidFill>
                    <a:srgbClr val="FFFFFF"/>
                  </a:solidFill>
                  <a:latin typeface="Roboto"/>
                  <a:ea typeface="Roboto"/>
                  <a:cs typeface="Roboto"/>
                  <a:sym typeface="Roboto"/>
                </a:rPr>
                <a:t>differences inter-class</a:t>
              </a:r>
              <a:r>
                <a:rPr lang="en-US" sz="2100" dirty="0">
                  <a:solidFill>
                    <a:srgbClr val="FFFFFF"/>
                  </a:solidFill>
                  <a:latin typeface="Roboto"/>
                  <a:ea typeface="Roboto"/>
                  <a:cs typeface="Roboto"/>
                  <a:sym typeface="Roboto"/>
                </a:rPr>
                <a:t> for our model to be effective. However, we </a:t>
              </a:r>
              <a:r>
                <a:rPr lang="en-US" sz="2100" i="1" dirty="0">
                  <a:solidFill>
                    <a:srgbClr val="FFFFFF"/>
                  </a:solidFill>
                  <a:latin typeface="Roboto"/>
                  <a:ea typeface="Roboto"/>
                  <a:cs typeface="Roboto"/>
                  <a:sym typeface="Roboto"/>
                </a:rPr>
                <a:t>cannot</a:t>
              </a:r>
              <a:r>
                <a:rPr lang="en-US" sz="2100" dirty="0">
                  <a:solidFill>
                    <a:srgbClr val="FFFFFF"/>
                  </a:solidFill>
                  <a:latin typeface="Roboto"/>
                  <a:ea typeface="Roboto"/>
                  <a:cs typeface="Roboto"/>
                  <a:sym typeface="Roboto"/>
                </a:rPr>
                <a:t> assume said feature is of the bear itself. It is possible our model picks up on background clues – e.g., snowy habitats of polar bears or bamboo for snacking pandas.</a:t>
              </a:r>
              <a:endParaRPr sz="2100" dirty="0"/>
            </a:p>
          </p:txBody>
        </p:sp>
      </p:grpSp>
      <p:grpSp>
        <p:nvGrpSpPr>
          <p:cNvPr id="23" name="Google Shape;204;p18">
            <a:extLst>
              <a:ext uri="{FF2B5EF4-FFF2-40B4-BE49-F238E27FC236}">
                <a16:creationId xmlns:a16="http://schemas.microsoft.com/office/drawing/2014/main" id="{3C0D48AF-35CC-42AB-B86F-75B6799A4264}"/>
              </a:ext>
            </a:extLst>
          </p:cNvPr>
          <p:cNvGrpSpPr/>
          <p:nvPr/>
        </p:nvGrpSpPr>
        <p:grpSpPr>
          <a:xfrm>
            <a:off x="12469073" y="1557289"/>
            <a:ext cx="6170810" cy="8441294"/>
            <a:chOff x="0" y="752580"/>
            <a:chExt cx="5674712" cy="7762658"/>
          </a:xfrm>
        </p:grpSpPr>
        <p:sp>
          <p:nvSpPr>
            <p:cNvPr id="24" name="Google Shape;205;p18">
              <a:extLst>
                <a:ext uri="{FF2B5EF4-FFF2-40B4-BE49-F238E27FC236}">
                  <a16:creationId xmlns:a16="http://schemas.microsoft.com/office/drawing/2014/main" id="{84623F76-9C2A-6A8A-46B4-A1ACD95FE718}"/>
                </a:ext>
              </a:extLst>
            </p:cNvPr>
            <p:cNvSpPr/>
            <p:nvPr/>
          </p:nvSpPr>
          <p:spPr>
            <a:xfrm>
              <a:off x="1827331" y="7101899"/>
              <a:ext cx="2153528" cy="1413339"/>
            </a:xfrm>
            <a:custGeom>
              <a:avLst/>
              <a:gdLst/>
              <a:ahLst/>
              <a:cxnLst/>
              <a:rect l="l" t="t" r="r" b="b"/>
              <a:pathLst>
                <a:path w="4027067" h="2597458" extrusionOk="0">
                  <a:moveTo>
                    <a:pt x="0" y="0"/>
                  </a:moveTo>
                  <a:lnTo>
                    <a:pt x="4027067" y="0"/>
                  </a:lnTo>
                  <a:lnTo>
                    <a:pt x="4027067" y="2597458"/>
                  </a:lnTo>
                  <a:lnTo>
                    <a:pt x="0" y="2597458"/>
                  </a:lnTo>
                  <a:lnTo>
                    <a:pt x="0" y="0"/>
                  </a:lnTo>
                  <a:close/>
                </a:path>
              </a:pathLst>
            </a:custGeom>
            <a:blipFill rotWithShape="1">
              <a:blip r:embed="rId3">
                <a:alphaModFix/>
              </a:blip>
              <a:stretch>
                <a:fillRect/>
              </a:stretch>
            </a:blipFill>
            <a:ln>
              <a:noFill/>
            </a:ln>
          </p:spPr>
        </p:sp>
        <p:grpSp>
          <p:nvGrpSpPr>
            <p:cNvPr id="25" name="Google Shape;206;p18">
              <a:extLst>
                <a:ext uri="{FF2B5EF4-FFF2-40B4-BE49-F238E27FC236}">
                  <a16:creationId xmlns:a16="http://schemas.microsoft.com/office/drawing/2014/main" id="{BB7C328D-BD07-591A-F63C-8C35255892B2}"/>
                </a:ext>
              </a:extLst>
            </p:cNvPr>
            <p:cNvGrpSpPr/>
            <p:nvPr/>
          </p:nvGrpSpPr>
          <p:grpSpPr>
            <a:xfrm>
              <a:off x="0" y="752580"/>
              <a:ext cx="5674712" cy="6275754"/>
              <a:chOff x="0" y="103668"/>
              <a:chExt cx="781691" cy="864485"/>
            </a:xfrm>
          </p:grpSpPr>
          <p:sp>
            <p:nvSpPr>
              <p:cNvPr id="28" name="Google Shape;207;p18">
                <a:extLst>
                  <a:ext uri="{FF2B5EF4-FFF2-40B4-BE49-F238E27FC236}">
                    <a16:creationId xmlns:a16="http://schemas.microsoft.com/office/drawing/2014/main" id="{7B733A5B-1C0F-DC45-66F2-50353AB7A8F6}"/>
                  </a:ext>
                </a:extLst>
              </p:cNvPr>
              <p:cNvSpPr/>
              <p:nvPr/>
            </p:nvSpPr>
            <p:spPr>
              <a:xfrm>
                <a:off x="0" y="186462"/>
                <a:ext cx="781691" cy="781691"/>
              </a:xfrm>
              <a:custGeom>
                <a:avLst/>
                <a:gdLst/>
                <a:ahLst/>
                <a:cxnLst/>
                <a:rect l="l" t="t" r="r" b="b"/>
                <a:pathLst>
                  <a:path w="812800" h="812800" extrusionOk="0">
                    <a:moveTo>
                      <a:pt x="406400" y="0"/>
                    </a:moveTo>
                    <a:lnTo>
                      <a:pt x="466396" y="87561"/>
                    </a:lnTo>
                    <a:lnTo>
                      <a:pt x="553838" y="27679"/>
                    </a:lnTo>
                    <a:lnTo>
                      <a:pt x="578287" y="131093"/>
                    </a:lnTo>
                    <a:lnTo>
                      <a:pt x="681363" y="106978"/>
                    </a:lnTo>
                    <a:lnTo>
                      <a:pt x="666963" y="212279"/>
                    </a:lnTo>
                    <a:lnTo>
                      <a:pt x="771752" y="227186"/>
                    </a:lnTo>
                    <a:lnTo>
                      <a:pt x="720448" y="320152"/>
                    </a:lnTo>
                    <a:lnTo>
                      <a:pt x="812800" y="372069"/>
                    </a:lnTo>
                    <a:lnTo>
                      <a:pt x="731520" y="440145"/>
                    </a:lnTo>
                    <a:lnTo>
                      <a:pt x="798961" y="522061"/>
                    </a:lnTo>
                    <a:lnTo>
                      <a:pt x="698682" y="556053"/>
                    </a:lnTo>
                    <a:lnTo>
                      <a:pt x="732104" y="656904"/>
                    </a:lnTo>
                    <a:lnTo>
                      <a:pt x="626370" y="652219"/>
                    </a:lnTo>
                    <a:lnTo>
                      <a:pt x="621259" y="758384"/>
                    </a:lnTo>
                    <a:lnTo>
                      <a:pt x="524350" y="715658"/>
                    </a:lnTo>
                    <a:lnTo>
                      <a:pt x="481396" y="812800"/>
                    </a:lnTo>
                    <a:lnTo>
                      <a:pt x="406400" y="737801"/>
                    </a:lnTo>
                    <a:lnTo>
                      <a:pt x="331404" y="812800"/>
                    </a:lnTo>
                    <a:lnTo>
                      <a:pt x="288450" y="715658"/>
                    </a:lnTo>
                    <a:lnTo>
                      <a:pt x="191541" y="758384"/>
                    </a:lnTo>
                    <a:lnTo>
                      <a:pt x="186430" y="652219"/>
                    </a:lnTo>
                    <a:lnTo>
                      <a:pt x="80696" y="656904"/>
                    </a:lnTo>
                    <a:lnTo>
                      <a:pt x="114118" y="556053"/>
                    </a:lnTo>
                    <a:lnTo>
                      <a:pt x="13839" y="522061"/>
                    </a:lnTo>
                    <a:lnTo>
                      <a:pt x="81280" y="440145"/>
                    </a:lnTo>
                    <a:lnTo>
                      <a:pt x="0" y="372069"/>
                    </a:lnTo>
                    <a:lnTo>
                      <a:pt x="92352" y="320152"/>
                    </a:lnTo>
                    <a:lnTo>
                      <a:pt x="41047" y="227186"/>
                    </a:lnTo>
                    <a:lnTo>
                      <a:pt x="145837" y="212279"/>
                    </a:lnTo>
                    <a:lnTo>
                      <a:pt x="131437" y="106978"/>
                    </a:lnTo>
                    <a:lnTo>
                      <a:pt x="234513" y="131093"/>
                    </a:lnTo>
                    <a:lnTo>
                      <a:pt x="258962" y="27679"/>
                    </a:lnTo>
                    <a:lnTo>
                      <a:pt x="346404" y="87561"/>
                    </a:lnTo>
                    <a:lnTo>
                      <a:pt x="406400" y="0"/>
                    </a:lnTo>
                    <a:close/>
                  </a:path>
                </a:pathLst>
              </a:custGeom>
              <a:solidFill>
                <a:srgbClr val="F59639"/>
              </a:solidFill>
              <a:ln>
                <a:noFill/>
              </a:ln>
            </p:spPr>
          </p:sp>
          <p:sp>
            <p:nvSpPr>
              <p:cNvPr id="29" name="Google Shape;208;p18">
                <a:extLst>
                  <a:ext uri="{FF2B5EF4-FFF2-40B4-BE49-F238E27FC236}">
                    <a16:creationId xmlns:a16="http://schemas.microsoft.com/office/drawing/2014/main" id="{ECD7EE06-CC0B-1C88-FDDC-64964E092125}"/>
                  </a:ext>
                </a:extLst>
              </p:cNvPr>
              <p:cNvSpPr txBox="1"/>
              <p:nvPr/>
            </p:nvSpPr>
            <p:spPr>
              <a:xfrm>
                <a:off x="139700" y="103668"/>
                <a:ext cx="533400" cy="581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6" name="Google Shape;209;p18">
              <a:extLst>
                <a:ext uri="{FF2B5EF4-FFF2-40B4-BE49-F238E27FC236}">
                  <a16:creationId xmlns:a16="http://schemas.microsoft.com/office/drawing/2014/main" id="{AF856862-73A6-D772-6278-040E4FCF7119}"/>
                </a:ext>
              </a:extLst>
            </p:cNvPr>
            <p:cNvSpPr txBox="1"/>
            <p:nvPr/>
          </p:nvSpPr>
          <p:spPr>
            <a:xfrm>
              <a:off x="1586655" y="1838316"/>
              <a:ext cx="2501400" cy="1086729"/>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None/>
              </a:pPr>
              <a:r>
                <a:rPr lang="en-US" sz="6399" b="1" dirty="0">
                  <a:solidFill>
                    <a:srgbClr val="FFFFFF"/>
                  </a:solidFill>
                  <a:latin typeface="Fredoka"/>
                  <a:cs typeface="Fredoka"/>
                  <a:sym typeface="Fredoka"/>
                </a:rPr>
                <a:t>3</a:t>
              </a:r>
              <a:endParaRPr b="1" dirty="0"/>
            </a:p>
          </p:txBody>
        </p:sp>
        <p:sp>
          <p:nvSpPr>
            <p:cNvPr id="27" name="Google Shape;210;p18">
              <a:extLst>
                <a:ext uri="{FF2B5EF4-FFF2-40B4-BE49-F238E27FC236}">
                  <a16:creationId xmlns:a16="http://schemas.microsoft.com/office/drawing/2014/main" id="{6CA5E3B2-2011-551F-677B-185288140A6A}"/>
                </a:ext>
              </a:extLst>
            </p:cNvPr>
            <p:cNvSpPr txBox="1"/>
            <p:nvPr/>
          </p:nvSpPr>
          <p:spPr>
            <a:xfrm>
              <a:off x="1032590" y="2789735"/>
              <a:ext cx="3601144" cy="683524"/>
            </a:xfrm>
            <a:prstGeom prst="rect">
              <a:avLst/>
            </a:prstGeom>
            <a:noFill/>
            <a:ln>
              <a:noFill/>
            </a:ln>
          </p:spPr>
          <p:txBody>
            <a:bodyPr spcFirstLastPara="1" wrap="square" lIns="0" tIns="0" rIns="0" bIns="0" anchor="t" anchorCtr="0">
              <a:spAutoFit/>
            </a:bodyPr>
            <a:lstStyle/>
            <a:p>
              <a:pPr marL="0" marR="0" lvl="0" indent="0" algn="ctr" rtl="0">
                <a:lnSpc>
                  <a:spcPct val="115000"/>
                </a:lnSpc>
                <a:spcBef>
                  <a:spcPts val="0"/>
                </a:spcBef>
                <a:spcAft>
                  <a:spcPts val="0"/>
                </a:spcAft>
                <a:buNone/>
              </a:pPr>
              <a:r>
                <a:rPr lang="en-US" sz="2100" dirty="0">
                  <a:solidFill>
                    <a:srgbClr val="FFFFFF"/>
                  </a:solidFill>
                  <a:latin typeface="Roboto"/>
                  <a:ea typeface="Roboto"/>
                  <a:cs typeface="Roboto"/>
                  <a:sym typeface="Roboto"/>
                </a:rPr>
                <a:t>COLOR </a:t>
              </a:r>
              <a:endParaRPr lang="en-US" sz="2100" b="0" i="0" u="none" strike="noStrike" cap="none" dirty="0">
                <a:solidFill>
                  <a:srgbClr val="FFFFFF"/>
                </a:solidFill>
                <a:latin typeface="Roboto"/>
                <a:ea typeface="Roboto"/>
                <a:cs typeface="Roboto"/>
                <a:sym typeface="Roboto"/>
              </a:endParaRPr>
            </a:p>
            <a:p>
              <a:pPr marL="0" marR="0" lvl="0" indent="0" algn="ctr" rtl="0">
                <a:lnSpc>
                  <a:spcPct val="115000"/>
                </a:lnSpc>
                <a:spcBef>
                  <a:spcPts val="0"/>
                </a:spcBef>
                <a:spcAft>
                  <a:spcPts val="0"/>
                </a:spcAft>
                <a:buNone/>
              </a:pPr>
              <a:endParaRPr sz="2100" dirty="0"/>
            </a:p>
          </p:txBody>
        </p:sp>
      </p:grpSp>
    </p:spTree>
    <p:extLst>
      <p:ext uri="{BB962C8B-B14F-4D97-AF65-F5344CB8AC3E}">
        <p14:creationId xmlns:p14="http://schemas.microsoft.com/office/powerpoint/2010/main" val="1091391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grpSp>
        <p:nvGrpSpPr>
          <p:cNvPr id="386" name="Google Shape;386;p25"/>
          <p:cNvGrpSpPr/>
          <p:nvPr/>
        </p:nvGrpSpPr>
        <p:grpSpPr>
          <a:xfrm>
            <a:off x="-563666" y="7933327"/>
            <a:ext cx="19208263" cy="3266926"/>
            <a:chOff x="0" y="-47625"/>
            <a:chExt cx="5058966" cy="860425"/>
          </a:xfrm>
        </p:grpSpPr>
        <p:sp>
          <p:nvSpPr>
            <p:cNvPr id="387" name="Google Shape;387;p25"/>
            <p:cNvSpPr/>
            <p:nvPr/>
          </p:nvSpPr>
          <p:spPr>
            <a:xfrm>
              <a:off x="0" y="0"/>
              <a:ext cx="5058966" cy="587337"/>
            </a:xfrm>
            <a:custGeom>
              <a:avLst/>
              <a:gdLst/>
              <a:ahLst/>
              <a:cxnLst/>
              <a:rect l="l" t="t" r="r" b="b"/>
              <a:pathLst>
                <a:path w="5058966" h="745893" extrusionOk="0">
                  <a:moveTo>
                    <a:pt x="0" y="0"/>
                  </a:moveTo>
                  <a:lnTo>
                    <a:pt x="5058966" y="0"/>
                  </a:lnTo>
                  <a:lnTo>
                    <a:pt x="5058966" y="745893"/>
                  </a:lnTo>
                  <a:lnTo>
                    <a:pt x="0" y="745893"/>
                  </a:lnTo>
                  <a:close/>
                </a:path>
              </a:pathLst>
            </a:custGeom>
            <a:solidFill>
              <a:srgbClr val="3C3635"/>
            </a:solidFill>
            <a:ln>
              <a:noFill/>
            </a:ln>
          </p:spPr>
        </p:sp>
        <p:sp>
          <p:nvSpPr>
            <p:cNvPr id="388" name="Google Shape;388;p2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89" name="Google Shape;389;p25"/>
          <p:cNvSpPr/>
          <p:nvPr/>
        </p:nvSpPr>
        <p:spPr>
          <a:xfrm>
            <a:off x="-1273846" y="-96249"/>
            <a:ext cx="8407555" cy="3884773"/>
          </a:xfrm>
          <a:custGeom>
            <a:avLst/>
            <a:gdLst/>
            <a:ahLst/>
            <a:cxnLst/>
            <a:rect l="l" t="t" r="r" b="b"/>
            <a:pathLst>
              <a:path w="9685434" h="4475226" extrusionOk="0">
                <a:moveTo>
                  <a:pt x="0" y="0"/>
                </a:moveTo>
                <a:lnTo>
                  <a:pt x="9685434" y="0"/>
                </a:lnTo>
                <a:lnTo>
                  <a:pt x="9685434" y="4475226"/>
                </a:lnTo>
                <a:lnTo>
                  <a:pt x="0" y="4475226"/>
                </a:lnTo>
                <a:lnTo>
                  <a:pt x="0" y="0"/>
                </a:lnTo>
                <a:close/>
              </a:path>
            </a:pathLst>
          </a:custGeom>
          <a:blipFill rotWithShape="1">
            <a:blip r:embed="rId3">
              <a:alphaModFix/>
            </a:blip>
            <a:stretch>
              <a:fillRect/>
            </a:stretch>
          </a:blipFill>
          <a:ln>
            <a:noFill/>
          </a:ln>
        </p:spPr>
      </p:sp>
      <p:sp>
        <p:nvSpPr>
          <p:cNvPr id="392" name="Google Shape;392;p25"/>
          <p:cNvSpPr txBox="1"/>
          <p:nvPr/>
        </p:nvSpPr>
        <p:spPr>
          <a:xfrm>
            <a:off x="676477" y="966309"/>
            <a:ext cx="5192594" cy="196951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6399" b="1" i="0" u="none" strike="noStrike" cap="none" dirty="0">
                <a:solidFill>
                  <a:srgbClr val="1F49C6"/>
                </a:solidFill>
                <a:latin typeface="Fredoka"/>
                <a:ea typeface="Fredoka"/>
                <a:cs typeface="Fredoka"/>
                <a:sym typeface="Fredoka"/>
              </a:rPr>
              <a:t>Exploratory</a:t>
            </a:r>
          </a:p>
          <a:p>
            <a:pPr marL="0" marR="0" lvl="0" indent="0" algn="l" rtl="0">
              <a:lnSpc>
                <a:spcPct val="100000"/>
              </a:lnSpc>
              <a:spcBef>
                <a:spcPts val="0"/>
              </a:spcBef>
              <a:spcAft>
                <a:spcPts val="0"/>
              </a:spcAft>
              <a:buNone/>
            </a:pPr>
            <a:r>
              <a:rPr lang="en-US" sz="6399" b="1" dirty="0">
                <a:solidFill>
                  <a:srgbClr val="1F49C6"/>
                </a:solidFill>
                <a:latin typeface="Fredoka"/>
                <a:cs typeface="Fredoka"/>
                <a:sym typeface="Fredoka"/>
              </a:rPr>
              <a:t>Data Analysis</a:t>
            </a:r>
            <a:endParaRPr b="1" dirty="0"/>
          </a:p>
        </p:txBody>
      </p:sp>
      <p:sp>
        <p:nvSpPr>
          <p:cNvPr id="393" name="Google Shape;393;p25"/>
          <p:cNvSpPr txBox="1"/>
          <p:nvPr/>
        </p:nvSpPr>
        <p:spPr>
          <a:xfrm>
            <a:off x="1020359" y="3346604"/>
            <a:ext cx="7315953" cy="3344762"/>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2100" b="0" i="0" u="none" strike="noStrike" cap="none" dirty="0">
                <a:solidFill>
                  <a:srgbClr val="000000"/>
                </a:solidFill>
                <a:latin typeface="Arial" panose="020B0604020202020204" pitchFamily="34" charset="0"/>
                <a:ea typeface="Roboto"/>
                <a:cs typeface="Arial" panose="020B0604020202020204" pitchFamily="34" charset="0"/>
                <a:sym typeface="Roboto"/>
              </a:rPr>
              <a:t>The </a:t>
            </a:r>
            <a:r>
              <a:rPr lang="en-US" sz="2100" b="1" i="0" u="none" strike="noStrike" cap="none" dirty="0">
                <a:solidFill>
                  <a:srgbClr val="000000"/>
                </a:solidFill>
                <a:latin typeface="Arial" panose="020B0604020202020204" pitchFamily="34" charset="0"/>
                <a:ea typeface="Roboto"/>
                <a:cs typeface="Arial" panose="020B0604020202020204" pitchFamily="34" charset="0"/>
                <a:sym typeface="Roboto"/>
              </a:rPr>
              <a:t>BEAR DATASET</a:t>
            </a:r>
            <a:r>
              <a:rPr lang="en-US" sz="2100" b="1" i="0" u="none" strike="noStrike" cap="none" baseline="30000" dirty="0">
                <a:solidFill>
                  <a:srgbClr val="000000"/>
                </a:solidFill>
                <a:latin typeface="Arial" panose="020B0604020202020204" pitchFamily="34" charset="0"/>
                <a:ea typeface="Roboto"/>
                <a:cs typeface="Arial" panose="020B0604020202020204" pitchFamily="34" charset="0"/>
                <a:sym typeface="Roboto"/>
              </a:rPr>
              <a:t>1</a:t>
            </a:r>
            <a:r>
              <a:rPr lang="en-US" sz="2100" b="0" i="0" u="none" strike="noStrike" cap="none" dirty="0">
                <a:solidFill>
                  <a:srgbClr val="000000"/>
                </a:solidFill>
                <a:latin typeface="Arial" panose="020B0604020202020204" pitchFamily="34" charset="0"/>
                <a:ea typeface="Roboto"/>
                <a:cs typeface="Arial" panose="020B0604020202020204" pitchFamily="34" charset="0"/>
                <a:sym typeface="Roboto"/>
              </a:rPr>
              <a:t> initially consisted of </a:t>
            </a:r>
            <a:r>
              <a:rPr lang="en-US" sz="2100" b="0" i="0" u="sng" strike="noStrike" cap="none" dirty="0">
                <a:solidFill>
                  <a:srgbClr val="000000"/>
                </a:solidFill>
                <a:latin typeface="Arial" panose="020B0604020202020204" pitchFamily="34" charset="0"/>
                <a:ea typeface="Roboto"/>
                <a:cs typeface="Arial" panose="020B0604020202020204" pitchFamily="34" charset="0"/>
                <a:sym typeface="Roboto"/>
              </a:rPr>
              <a:t>309 non-uniform images</a:t>
            </a:r>
            <a:r>
              <a:rPr lang="en-US" sz="2100" b="0" i="0" u="none" strike="noStrike" cap="none" dirty="0">
                <a:solidFill>
                  <a:srgbClr val="000000"/>
                </a:solidFill>
                <a:latin typeface="Arial" panose="020B0604020202020204" pitchFamily="34" charset="0"/>
                <a:ea typeface="Roboto"/>
                <a:cs typeface="Arial" panose="020B0604020202020204" pitchFamily="34" charset="0"/>
                <a:sym typeface="Roboto"/>
              </a:rPr>
              <a:t> (.</a:t>
            </a:r>
            <a:r>
              <a:rPr lang="en-US" sz="2100" b="0" i="0" u="none" strike="noStrike" cap="none" dirty="0" err="1">
                <a:solidFill>
                  <a:srgbClr val="000000"/>
                </a:solidFill>
                <a:latin typeface="Arial" panose="020B0604020202020204" pitchFamily="34" charset="0"/>
                <a:ea typeface="Roboto"/>
                <a:cs typeface="Arial" panose="020B0604020202020204" pitchFamily="34" charset="0"/>
                <a:sym typeface="Roboto"/>
              </a:rPr>
              <a:t>jgp</a:t>
            </a:r>
            <a:r>
              <a:rPr lang="en-US" sz="2100" b="0" i="0" u="none" strike="noStrike" cap="none" dirty="0">
                <a:solidFill>
                  <a:srgbClr val="000000"/>
                </a:solidFill>
                <a:latin typeface="Arial" panose="020B0604020202020204" pitchFamily="34" charset="0"/>
                <a:ea typeface="Roboto"/>
                <a:cs typeface="Arial" panose="020B0604020202020204" pitchFamily="34" charset="0"/>
                <a:sym typeface="Roboto"/>
              </a:rPr>
              <a:t>) grouped into five </a:t>
            </a:r>
            <a:r>
              <a:rPr lang="en-US" sz="2100" dirty="0">
                <a:latin typeface="Arial" panose="020B0604020202020204" pitchFamily="34" charset="0"/>
                <a:ea typeface="Roboto"/>
                <a:cs typeface="Arial" panose="020B0604020202020204" pitchFamily="34" charset="0"/>
                <a:sym typeface="Roboto"/>
              </a:rPr>
              <a:t>folders: grizzly, black, teddy, panda, and polar. This is a notably </a:t>
            </a:r>
            <a:r>
              <a:rPr lang="en-US" sz="2100" u="sng" dirty="0">
                <a:latin typeface="Arial" panose="020B0604020202020204" pitchFamily="34" charset="0"/>
                <a:ea typeface="Roboto"/>
                <a:cs typeface="Arial" panose="020B0604020202020204" pitchFamily="34" charset="0"/>
                <a:sym typeface="Roboto"/>
              </a:rPr>
              <a:t>small sample set</a:t>
            </a:r>
            <a:r>
              <a:rPr lang="en-US" sz="2100" dirty="0">
                <a:latin typeface="Arial" panose="020B0604020202020204" pitchFamily="34" charset="0"/>
                <a:ea typeface="Roboto"/>
                <a:cs typeface="Arial" panose="020B0604020202020204" pitchFamily="34" charset="0"/>
                <a:sym typeface="Roboto"/>
              </a:rPr>
              <a:t>. </a:t>
            </a:r>
          </a:p>
          <a:p>
            <a:pPr marL="0" marR="0" lvl="0" indent="0" algn="l" rtl="0">
              <a:lnSpc>
                <a:spcPct val="115000"/>
              </a:lnSpc>
              <a:spcBef>
                <a:spcPts val="0"/>
              </a:spcBef>
              <a:spcAft>
                <a:spcPts val="0"/>
              </a:spcAft>
              <a:buNone/>
            </a:pPr>
            <a:endParaRPr lang="en-US" sz="2100" dirty="0">
              <a:latin typeface="Arial" panose="020B0604020202020204" pitchFamily="34" charset="0"/>
              <a:ea typeface="Roboto"/>
              <a:cs typeface="Arial" panose="020B0604020202020204" pitchFamily="34" charset="0"/>
              <a:sym typeface="Roboto"/>
            </a:endParaRPr>
          </a:p>
          <a:p>
            <a:pPr marL="0" marR="0" lvl="0" indent="0" algn="l" rtl="0">
              <a:lnSpc>
                <a:spcPct val="115000"/>
              </a:lnSpc>
              <a:spcBef>
                <a:spcPts val="0"/>
              </a:spcBef>
              <a:spcAft>
                <a:spcPts val="0"/>
              </a:spcAft>
              <a:buNone/>
            </a:pPr>
            <a:r>
              <a:rPr lang="en-US" sz="2100" b="1" dirty="0">
                <a:latin typeface="Arial" panose="020B0604020202020204" pitchFamily="34" charset="0"/>
                <a:ea typeface="Roboto"/>
                <a:cs typeface="Arial" panose="020B0604020202020204" pitchFamily="34" charset="0"/>
                <a:sym typeface="Roboto"/>
              </a:rPr>
              <a:t>DISCARD TEDDY </a:t>
            </a:r>
            <a:r>
              <a:rPr lang="en-US" sz="2100" dirty="0">
                <a:latin typeface="Arial" panose="020B0604020202020204" pitchFamily="34" charset="0"/>
                <a:ea typeface="Roboto"/>
                <a:cs typeface="Arial" panose="020B0604020202020204" pitchFamily="34" charset="0"/>
                <a:sym typeface="Roboto"/>
              </a:rPr>
              <a:t>class to focus on </a:t>
            </a:r>
            <a:r>
              <a:rPr lang="en-US" sz="2100" u="sng" dirty="0">
                <a:latin typeface="Arial" panose="020B0604020202020204" pitchFamily="34" charset="0"/>
                <a:ea typeface="Roboto"/>
                <a:cs typeface="Arial" panose="020B0604020202020204" pitchFamily="34" charset="0"/>
                <a:sym typeface="Roboto"/>
              </a:rPr>
              <a:t>real bears </a:t>
            </a:r>
            <a:r>
              <a:rPr lang="en-US" sz="2100" dirty="0">
                <a:latin typeface="Arial" panose="020B0604020202020204" pitchFamily="34" charset="0"/>
                <a:ea typeface="Roboto"/>
                <a:cs typeface="Arial" panose="020B0604020202020204" pitchFamily="34" charset="0"/>
                <a:sym typeface="Roboto"/>
              </a:rPr>
              <a:t>in lieu of our business applications (ref: slide 3). </a:t>
            </a:r>
          </a:p>
          <a:p>
            <a:pPr marL="0" marR="0" lvl="0" indent="0" algn="l" rtl="0">
              <a:lnSpc>
                <a:spcPct val="115000"/>
              </a:lnSpc>
              <a:spcBef>
                <a:spcPts val="0"/>
              </a:spcBef>
              <a:spcAft>
                <a:spcPts val="0"/>
              </a:spcAft>
              <a:buNone/>
            </a:pPr>
            <a:endParaRPr lang="en-US" sz="2100" dirty="0">
              <a:latin typeface="Arial" panose="020B0604020202020204" pitchFamily="34" charset="0"/>
              <a:ea typeface="Roboto"/>
              <a:cs typeface="Arial" panose="020B0604020202020204" pitchFamily="34" charset="0"/>
              <a:sym typeface="Roboto"/>
            </a:endParaRPr>
          </a:p>
          <a:p>
            <a:pPr marL="0" marR="0" lvl="0" indent="0" algn="l" rtl="0">
              <a:lnSpc>
                <a:spcPct val="115000"/>
              </a:lnSpc>
              <a:spcBef>
                <a:spcPts val="0"/>
              </a:spcBef>
              <a:spcAft>
                <a:spcPts val="0"/>
              </a:spcAft>
              <a:buNone/>
            </a:pPr>
            <a:r>
              <a:rPr lang="en-US" sz="2100" b="1" dirty="0">
                <a:latin typeface="Arial" panose="020B0604020202020204" pitchFamily="34" charset="0"/>
                <a:ea typeface="Roboto"/>
                <a:cs typeface="Arial" panose="020B0604020202020204" pitchFamily="34" charset="0"/>
                <a:sym typeface="Roboto"/>
              </a:rPr>
              <a:t>STANDARDIZE</a:t>
            </a:r>
            <a:r>
              <a:rPr lang="en-US" sz="2100" dirty="0">
                <a:latin typeface="Arial" panose="020B0604020202020204" pitchFamily="34" charset="0"/>
                <a:ea typeface="Roboto"/>
                <a:cs typeface="Arial" panose="020B0604020202020204" pitchFamily="34" charset="0"/>
                <a:sym typeface="Roboto"/>
              </a:rPr>
              <a:t> </a:t>
            </a:r>
            <a:r>
              <a:rPr lang="en-US" sz="2100" b="1" dirty="0">
                <a:latin typeface="Arial" panose="020B0604020202020204" pitchFamily="34" charset="0"/>
                <a:ea typeface="Roboto"/>
                <a:cs typeface="Arial" panose="020B0604020202020204" pitchFamily="34" charset="0"/>
                <a:sym typeface="Roboto"/>
              </a:rPr>
              <a:t>DIMENSIONS</a:t>
            </a:r>
            <a:r>
              <a:rPr lang="en-US" sz="2100" dirty="0">
                <a:latin typeface="Arial" panose="020B0604020202020204" pitchFamily="34" charset="0"/>
                <a:ea typeface="Roboto"/>
                <a:cs typeface="Arial" panose="020B0604020202020204" pitchFamily="34" charset="0"/>
                <a:sym typeface="Roboto"/>
              </a:rPr>
              <a:t> to 256x256x3 based on dataset average. </a:t>
            </a:r>
          </a:p>
        </p:txBody>
      </p:sp>
      <p:sp>
        <p:nvSpPr>
          <p:cNvPr id="394" name="Google Shape;394;p25"/>
          <p:cNvSpPr/>
          <p:nvPr/>
        </p:nvSpPr>
        <p:spPr>
          <a:xfrm>
            <a:off x="5056653" y="9000837"/>
            <a:ext cx="2324705" cy="1086799"/>
          </a:xfrm>
          <a:custGeom>
            <a:avLst/>
            <a:gdLst/>
            <a:ahLst/>
            <a:cxnLst/>
            <a:rect l="l" t="t" r="r" b="b"/>
            <a:pathLst>
              <a:path w="2324705" h="1086799" extrusionOk="0">
                <a:moveTo>
                  <a:pt x="0" y="0"/>
                </a:moveTo>
                <a:lnTo>
                  <a:pt x="2324704" y="0"/>
                </a:lnTo>
                <a:lnTo>
                  <a:pt x="2324704" y="1086799"/>
                </a:lnTo>
                <a:lnTo>
                  <a:pt x="0" y="1086799"/>
                </a:lnTo>
                <a:lnTo>
                  <a:pt x="0" y="0"/>
                </a:lnTo>
                <a:close/>
              </a:path>
            </a:pathLst>
          </a:custGeom>
          <a:blipFill rotWithShape="1">
            <a:blip r:embed="rId4">
              <a:alphaModFix/>
            </a:blip>
            <a:stretch>
              <a:fillRect/>
            </a:stretch>
          </a:blipFill>
          <a:ln>
            <a:noFill/>
          </a:ln>
        </p:spPr>
      </p:sp>
      <p:sp>
        <p:nvSpPr>
          <p:cNvPr id="398" name="Google Shape;398;p25"/>
          <p:cNvSpPr/>
          <p:nvPr/>
        </p:nvSpPr>
        <p:spPr>
          <a:xfrm flipH="1">
            <a:off x="-732975" y="7638581"/>
            <a:ext cx="3662907" cy="1712409"/>
          </a:xfrm>
          <a:custGeom>
            <a:avLst/>
            <a:gdLst/>
            <a:ahLst/>
            <a:cxnLst/>
            <a:rect l="l" t="t" r="r" b="b"/>
            <a:pathLst>
              <a:path w="3662907" h="1712409" extrusionOk="0">
                <a:moveTo>
                  <a:pt x="3662907" y="0"/>
                </a:moveTo>
                <a:lnTo>
                  <a:pt x="0" y="0"/>
                </a:lnTo>
                <a:lnTo>
                  <a:pt x="0" y="1712409"/>
                </a:lnTo>
                <a:lnTo>
                  <a:pt x="3662907" y="1712409"/>
                </a:lnTo>
                <a:lnTo>
                  <a:pt x="3662907" y="0"/>
                </a:lnTo>
                <a:close/>
              </a:path>
            </a:pathLst>
          </a:custGeom>
          <a:blipFill rotWithShape="1">
            <a:blip r:embed="rId4">
              <a:alphaModFix/>
            </a:blip>
            <a:stretch>
              <a:fillRect/>
            </a:stretch>
          </a:blipFill>
          <a:ln>
            <a:noFill/>
          </a:ln>
        </p:spPr>
      </p:sp>
      <p:sp>
        <p:nvSpPr>
          <p:cNvPr id="2" name="Google Shape;393;p25">
            <a:extLst>
              <a:ext uri="{FF2B5EF4-FFF2-40B4-BE49-F238E27FC236}">
                <a16:creationId xmlns:a16="http://schemas.microsoft.com/office/drawing/2014/main" id="{ABA6DC8D-3B4F-ED47-E087-A51B2C3D9F8A}"/>
              </a:ext>
            </a:extLst>
          </p:cNvPr>
          <p:cNvSpPr txBox="1"/>
          <p:nvPr/>
        </p:nvSpPr>
        <p:spPr>
          <a:xfrm>
            <a:off x="573184" y="9724256"/>
            <a:ext cx="7510112" cy="283154"/>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1600" dirty="0">
                <a:solidFill>
                  <a:schemeClr val="bg1"/>
                </a:solidFill>
                <a:latin typeface="Roboto"/>
                <a:ea typeface="Roboto"/>
                <a:cs typeface="Roboto"/>
                <a:sym typeface="Roboto"/>
              </a:rPr>
              <a:t>1. </a:t>
            </a:r>
            <a:r>
              <a:rPr lang="en-US" sz="1600" dirty="0">
                <a:solidFill>
                  <a:schemeClr val="bg1"/>
                </a:solidFill>
                <a:hlinkClick r:id="rId5">
                  <a:extLst>
                    <a:ext uri="{A12FA001-AC4F-418D-AE19-62706E023703}">
                      <ahyp:hlinkClr xmlns:ahyp="http://schemas.microsoft.com/office/drawing/2018/hyperlinkcolor" val="tx"/>
                    </a:ext>
                  </a:extLst>
                </a:hlinkClick>
              </a:rPr>
              <a:t>https://www.kaggle.com/datasets/hoturam/bear-dataset/data</a:t>
            </a:r>
            <a:endParaRPr lang="en-US" sz="1600" dirty="0">
              <a:solidFill>
                <a:schemeClr val="bg1"/>
              </a:solidFill>
              <a:latin typeface="Roboto"/>
              <a:ea typeface="Roboto"/>
              <a:cs typeface="Roboto"/>
              <a:sym typeface="Roboto"/>
            </a:endParaRPr>
          </a:p>
        </p:txBody>
      </p:sp>
      <p:sp>
        <p:nvSpPr>
          <p:cNvPr id="3" name="Google Shape;393;p25">
            <a:extLst>
              <a:ext uri="{FF2B5EF4-FFF2-40B4-BE49-F238E27FC236}">
                <a16:creationId xmlns:a16="http://schemas.microsoft.com/office/drawing/2014/main" id="{F3F86E66-51ED-7567-4646-690388799C39}"/>
              </a:ext>
            </a:extLst>
          </p:cNvPr>
          <p:cNvSpPr txBox="1"/>
          <p:nvPr/>
        </p:nvSpPr>
        <p:spPr>
          <a:xfrm>
            <a:off x="9087674" y="966309"/>
            <a:ext cx="7767828" cy="2601481"/>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2100" b="1" i="0" u="none" strike="noStrike" cap="none" dirty="0">
                <a:solidFill>
                  <a:srgbClr val="000000"/>
                </a:solidFill>
                <a:latin typeface="Arial" panose="020B0604020202020204" pitchFamily="34" charset="0"/>
                <a:ea typeface="Roboto"/>
                <a:cs typeface="Arial" panose="020B0604020202020204" pitchFamily="34" charset="0"/>
                <a:sym typeface="Roboto"/>
              </a:rPr>
              <a:t>STRATIFIED SPLIT 70/30</a:t>
            </a:r>
            <a:r>
              <a:rPr lang="en-US" sz="2100" b="0" i="0" u="none" strike="noStrike" cap="none" dirty="0">
                <a:solidFill>
                  <a:srgbClr val="000000"/>
                </a:solidFill>
                <a:latin typeface="Arial" panose="020B0604020202020204" pitchFamily="34" charset="0"/>
                <a:ea typeface="Roboto"/>
                <a:cs typeface="Arial" panose="020B0604020202020204" pitchFamily="34" charset="0"/>
                <a:sym typeface="Roboto"/>
              </a:rPr>
              <a:t> to training/</a:t>
            </a:r>
            <a:r>
              <a:rPr lang="en-US" sz="2100" dirty="0">
                <a:latin typeface="Arial" panose="020B0604020202020204" pitchFamily="34" charset="0"/>
                <a:ea typeface="Roboto"/>
                <a:cs typeface="Arial" panose="020B0604020202020204" pitchFamily="34" charset="0"/>
                <a:sym typeface="Roboto"/>
              </a:rPr>
              <a:t>test datasets and another 80/20 for training/validation. These figures were determined through much trial and error; and, found to somewhat </a:t>
            </a:r>
            <a:r>
              <a:rPr lang="en-US" sz="2100" u="sng" dirty="0">
                <a:latin typeface="Arial" panose="020B0604020202020204" pitchFamily="34" charset="0"/>
                <a:ea typeface="Roboto"/>
                <a:cs typeface="Arial" panose="020B0604020202020204" pitchFamily="34" charset="0"/>
                <a:sym typeface="Roboto"/>
              </a:rPr>
              <a:t>balance over- vs. under-fitting</a:t>
            </a:r>
            <a:r>
              <a:rPr lang="en-US" sz="2100" dirty="0">
                <a:latin typeface="Arial" panose="020B0604020202020204" pitchFamily="34" charset="0"/>
                <a:ea typeface="Roboto"/>
                <a:cs typeface="Arial" panose="020B0604020202020204" pitchFamily="34" charset="0"/>
                <a:sym typeface="Roboto"/>
              </a:rPr>
              <a:t> challenges plaguing small sample sets. </a:t>
            </a:r>
          </a:p>
          <a:p>
            <a:pPr marL="0" marR="0" lvl="0" indent="0" algn="l" rtl="0">
              <a:lnSpc>
                <a:spcPct val="115000"/>
              </a:lnSpc>
              <a:spcBef>
                <a:spcPts val="0"/>
              </a:spcBef>
              <a:spcAft>
                <a:spcPts val="0"/>
              </a:spcAft>
              <a:buNone/>
            </a:pPr>
            <a:endParaRPr lang="en-US" sz="2100" dirty="0">
              <a:latin typeface="Arial" panose="020B0604020202020204" pitchFamily="34" charset="0"/>
              <a:ea typeface="Roboto"/>
              <a:cs typeface="Arial" panose="020B0604020202020204" pitchFamily="34" charset="0"/>
              <a:sym typeface="Roboto"/>
            </a:endParaRPr>
          </a:p>
          <a:p>
            <a:pPr marL="0" marR="0" lvl="0" indent="0" algn="l" rtl="0">
              <a:lnSpc>
                <a:spcPct val="115000"/>
              </a:lnSpc>
              <a:spcBef>
                <a:spcPts val="0"/>
              </a:spcBef>
              <a:spcAft>
                <a:spcPts val="0"/>
              </a:spcAft>
              <a:buNone/>
            </a:pPr>
            <a:endParaRPr lang="en-US" sz="2100" b="1" dirty="0">
              <a:latin typeface="Arial" panose="020B0604020202020204" pitchFamily="34" charset="0"/>
              <a:ea typeface="Roboto"/>
              <a:cs typeface="Arial" panose="020B0604020202020204" pitchFamily="34" charset="0"/>
              <a:sym typeface="Roboto"/>
            </a:endParaRPr>
          </a:p>
          <a:p>
            <a:pPr marL="0" marR="0" lvl="0" indent="0" algn="l" rtl="0">
              <a:lnSpc>
                <a:spcPct val="115000"/>
              </a:lnSpc>
              <a:spcBef>
                <a:spcPts val="0"/>
              </a:spcBef>
              <a:spcAft>
                <a:spcPts val="0"/>
              </a:spcAft>
              <a:buNone/>
            </a:pPr>
            <a:r>
              <a:rPr lang="en-US" sz="2100" b="1" dirty="0">
                <a:latin typeface="Arial" panose="020B0604020202020204" pitchFamily="34" charset="0"/>
                <a:ea typeface="Roboto"/>
                <a:cs typeface="Arial" panose="020B0604020202020204" pitchFamily="34" charset="0"/>
                <a:sym typeface="Roboto"/>
              </a:rPr>
              <a:t>DISTRIBUTION</a:t>
            </a:r>
            <a:r>
              <a:rPr lang="en-US" sz="2100" dirty="0">
                <a:latin typeface="Arial" panose="020B0604020202020204" pitchFamily="34" charset="0"/>
                <a:ea typeface="Roboto"/>
                <a:cs typeface="Arial" panose="020B0604020202020204" pitchFamily="34" charset="0"/>
                <a:sym typeface="Roboto"/>
              </a:rPr>
              <a:t> of data is as follows:</a:t>
            </a:r>
          </a:p>
        </p:txBody>
      </p:sp>
      <p:pic>
        <p:nvPicPr>
          <p:cNvPr id="5" name="Picture 4">
            <a:extLst>
              <a:ext uri="{FF2B5EF4-FFF2-40B4-BE49-F238E27FC236}">
                <a16:creationId xmlns:a16="http://schemas.microsoft.com/office/drawing/2014/main" id="{A6C2D8DB-B59C-227E-04B6-EB54BD451CBB}"/>
              </a:ext>
            </a:extLst>
          </p:cNvPr>
          <p:cNvPicPr>
            <a:picLocks noChangeAspect="1"/>
          </p:cNvPicPr>
          <p:nvPr/>
        </p:nvPicPr>
        <p:blipFill>
          <a:blip r:embed="rId6"/>
          <a:stretch>
            <a:fillRect/>
          </a:stretch>
        </p:blipFill>
        <p:spPr>
          <a:xfrm>
            <a:off x="9476722" y="5728308"/>
            <a:ext cx="2635716" cy="4475226"/>
          </a:xfrm>
          <a:prstGeom prst="rect">
            <a:avLst/>
          </a:prstGeom>
        </p:spPr>
      </p:pic>
      <p:pic>
        <p:nvPicPr>
          <p:cNvPr id="7" name="Picture 6">
            <a:extLst>
              <a:ext uri="{FF2B5EF4-FFF2-40B4-BE49-F238E27FC236}">
                <a16:creationId xmlns:a16="http://schemas.microsoft.com/office/drawing/2014/main" id="{D735FAB7-A175-8AE5-5B6F-9EE010016B56}"/>
              </a:ext>
            </a:extLst>
          </p:cNvPr>
          <p:cNvPicPr>
            <a:picLocks noChangeAspect="1"/>
          </p:cNvPicPr>
          <p:nvPr/>
        </p:nvPicPr>
        <p:blipFill>
          <a:blip r:embed="rId7"/>
          <a:stretch>
            <a:fillRect/>
          </a:stretch>
        </p:blipFill>
        <p:spPr>
          <a:xfrm>
            <a:off x="13075160" y="3655182"/>
            <a:ext cx="5138645" cy="5181026"/>
          </a:xfrm>
          <a:prstGeom prst="rect">
            <a:avLst/>
          </a:prstGeom>
        </p:spPr>
      </p:pic>
      <p:pic>
        <p:nvPicPr>
          <p:cNvPr id="8" name="Picture 7">
            <a:extLst>
              <a:ext uri="{FF2B5EF4-FFF2-40B4-BE49-F238E27FC236}">
                <a16:creationId xmlns:a16="http://schemas.microsoft.com/office/drawing/2014/main" id="{518872CD-9FF9-8099-055D-C5D7E70832A4}"/>
              </a:ext>
            </a:extLst>
          </p:cNvPr>
          <p:cNvPicPr>
            <a:picLocks noChangeAspect="1"/>
          </p:cNvPicPr>
          <p:nvPr/>
        </p:nvPicPr>
        <p:blipFill>
          <a:blip r:embed="rId8"/>
          <a:stretch>
            <a:fillRect/>
          </a:stretch>
        </p:blipFill>
        <p:spPr>
          <a:xfrm>
            <a:off x="9121251" y="3655182"/>
            <a:ext cx="3784600" cy="1892300"/>
          </a:xfrm>
          <a:prstGeom prst="rect">
            <a:avLst/>
          </a:prstGeom>
        </p:spPr>
      </p:pic>
    </p:spTree>
    <p:extLst>
      <p:ext uri="{BB962C8B-B14F-4D97-AF65-F5344CB8AC3E}">
        <p14:creationId xmlns:p14="http://schemas.microsoft.com/office/powerpoint/2010/main" val="1657440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grpSp>
        <p:nvGrpSpPr>
          <p:cNvPr id="14" name="Google Shape;102;p14">
            <a:extLst>
              <a:ext uri="{FF2B5EF4-FFF2-40B4-BE49-F238E27FC236}">
                <a16:creationId xmlns:a16="http://schemas.microsoft.com/office/drawing/2014/main" id="{36AF874C-15EE-F2DF-32D7-ACA63A0977B0}"/>
              </a:ext>
            </a:extLst>
          </p:cNvPr>
          <p:cNvGrpSpPr/>
          <p:nvPr/>
        </p:nvGrpSpPr>
        <p:grpSpPr>
          <a:xfrm>
            <a:off x="180193" y="161282"/>
            <a:ext cx="2796923" cy="2670780"/>
            <a:chOff x="0" y="-47625"/>
            <a:chExt cx="1693666" cy="860425"/>
          </a:xfrm>
        </p:grpSpPr>
        <p:sp>
          <p:nvSpPr>
            <p:cNvPr id="15" name="Google Shape;103;p14">
              <a:extLst>
                <a:ext uri="{FF2B5EF4-FFF2-40B4-BE49-F238E27FC236}">
                  <a16:creationId xmlns:a16="http://schemas.microsoft.com/office/drawing/2014/main" id="{51BF8F27-F338-C76C-33B8-D538EB32510E}"/>
                </a:ext>
              </a:extLst>
            </p:cNvPr>
            <p:cNvSpPr/>
            <p:nvPr/>
          </p:nvSpPr>
          <p:spPr>
            <a:xfrm>
              <a:off x="0" y="0"/>
              <a:ext cx="1693666" cy="189104"/>
            </a:xfrm>
            <a:custGeom>
              <a:avLst/>
              <a:gdLst/>
              <a:ahLst/>
              <a:cxnLst/>
              <a:rect l="l" t="t" r="r" b="b"/>
              <a:pathLst>
                <a:path w="1693666" h="189104" extrusionOk="0">
                  <a:moveTo>
                    <a:pt x="61399" y="0"/>
                  </a:moveTo>
                  <a:lnTo>
                    <a:pt x="1632267" y="0"/>
                  </a:lnTo>
                  <a:cubicBezTo>
                    <a:pt x="1648551" y="0"/>
                    <a:pt x="1664168" y="6469"/>
                    <a:pt x="1675683" y="17983"/>
                  </a:cubicBezTo>
                  <a:cubicBezTo>
                    <a:pt x="1687197" y="29498"/>
                    <a:pt x="1693666" y="45115"/>
                    <a:pt x="1693666" y="61399"/>
                  </a:cubicBezTo>
                  <a:lnTo>
                    <a:pt x="1693666" y="127704"/>
                  </a:lnTo>
                  <a:cubicBezTo>
                    <a:pt x="1693666" y="161614"/>
                    <a:pt x="1666177" y="189104"/>
                    <a:pt x="1632267" y="189104"/>
                  </a:cubicBezTo>
                  <a:lnTo>
                    <a:pt x="61399" y="189104"/>
                  </a:lnTo>
                  <a:cubicBezTo>
                    <a:pt x="45115" y="189104"/>
                    <a:pt x="29498" y="182635"/>
                    <a:pt x="17983" y="171120"/>
                  </a:cubicBezTo>
                  <a:cubicBezTo>
                    <a:pt x="6469" y="159606"/>
                    <a:pt x="0" y="143988"/>
                    <a:pt x="0" y="127704"/>
                  </a:cubicBezTo>
                  <a:lnTo>
                    <a:pt x="0" y="61399"/>
                  </a:lnTo>
                  <a:cubicBezTo>
                    <a:pt x="0" y="45115"/>
                    <a:pt x="6469" y="29498"/>
                    <a:pt x="17983" y="17983"/>
                  </a:cubicBezTo>
                  <a:cubicBezTo>
                    <a:pt x="29498" y="6469"/>
                    <a:pt x="45115" y="0"/>
                    <a:pt x="61399" y="0"/>
                  </a:cubicBezTo>
                  <a:close/>
                </a:path>
              </a:pathLst>
            </a:custGeom>
            <a:solidFill>
              <a:srgbClr val="F49E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4;p14">
              <a:extLst>
                <a:ext uri="{FF2B5EF4-FFF2-40B4-BE49-F238E27FC236}">
                  <a16:creationId xmlns:a16="http://schemas.microsoft.com/office/drawing/2014/main" id="{7A7CB6F7-A434-F5EB-A937-167AA642D00C}"/>
                </a:ext>
              </a:extLst>
            </p:cNvPr>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68" name="Google Shape;368;p24"/>
          <p:cNvGrpSpPr/>
          <p:nvPr/>
        </p:nvGrpSpPr>
        <p:grpSpPr>
          <a:xfrm>
            <a:off x="-478936" y="5143500"/>
            <a:ext cx="19208263" cy="5192803"/>
            <a:chOff x="0" y="-47625"/>
            <a:chExt cx="5058966" cy="1170996"/>
          </a:xfrm>
        </p:grpSpPr>
        <p:sp>
          <p:nvSpPr>
            <p:cNvPr id="369" name="Google Shape;369;p24"/>
            <p:cNvSpPr/>
            <p:nvPr/>
          </p:nvSpPr>
          <p:spPr>
            <a:xfrm>
              <a:off x="0" y="0"/>
              <a:ext cx="5058966" cy="1123371"/>
            </a:xfrm>
            <a:custGeom>
              <a:avLst/>
              <a:gdLst/>
              <a:ahLst/>
              <a:cxnLst/>
              <a:rect l="l" t="t" r="r" b="b"/>
              <a:pathLst>
                <a:path w="5058966" h="1123371" extrusionOk="0">
                  <a:moveTo>
                    <a:pt x="0" y="0"/>
                  </a:moveTo>
                  <a:lnTo>
                    <a:pt x="5058966" y="0"/>
                  </a:lnTo>
                  <a:lnTo>
                    <a:pt x="5058966" y="1123371"/>
                  </a:lnTo>
                  <a:lnTo>
                    <a:pt x="0" y="1123371"/>
                  </a:lnTo>
                  <a:close/>
                </a:path>
              </a:pathLst>
            </a:custGeom>
            <a:solidFill>
              <a:srgbClr val="3C3635"/>
            </a:solidFill>
            <a:ln>
              <a:noFill/>
            </a:ln>
          </p:spPr>
        </p:sp>
        <p:sp>
          <p:nvSpPr>
            <p:cNvPr id="370" name="Google Shape;370;p24"/>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71" name="Google Shape;371;p24"/>
          <p:cNvSpPr/>
          <p:nvPr/>
        </p:nvSpPr>
        <p:spPr>
          <a:xfrm>
            <a:off x="7940784" y="-10691"/>
            <a:ext cx="11267269" cy="2206314"/>
          </a:xfrm>
          <a:custGeom>
            <a:avLst/>
            <a:gdLst/>
            <a:ahLst/>
            <a:cxnLst/>
            <a:rect l="l" t="t" r="r" b="b"/>
            <a:pathLst>
              <a:path w="11267269" h="5206124" extrusionOk="0">
                <a:moveTo>
                  <a:pt x="0" y="0"/>
                </a:moveTo>
                <a:lnTo>
                  <a:pt x="11267269" y="0"/>
                </a:lnTo>
                <a:lnTo>
                  <a:pt x="11267269" y="5206125"/>
                </a:lnTo>
                <a:lnTo>
                  <a:pt x="0" y="5206125"/>
                </a:lnTo>
                <a:lnTo>
                  <a:pt x="0" y="0"/>
                </a:lnTo>
                <a:close/>
              </a:path>
            </a:pathLst>
          </a:custGeom>
          <a:blipFill rotWithShape="1">
            <a:blip r:embed="rId3">
              <a:alphaModFix/>
            </a:blip>
            <a:stretch>
              <a:fillRect/>
            </a:stretch>
          </a:blipFill>
          <a:ln>
            <a:noFill/>
          </a:ln>
        </p:spPr>
      </p:sp>
      <p:sp>
        <p:nvSpPr>
          <p:cNvPr id="378" name="Google Shape;378;p24"/>
          <p:cNvSpPr txBox="1"/>
          <p:nvPr/>
        </p:nvSpPr>
        <p:spPr>
          <a:xfrm>
            <a:off x="9144000" y="668823"/>
            <a:ext cx="9308591" cy="1071062"/>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None/>
            </a:pPr>
            <a:r>
              <a:rPr lang="en-US" sz="5800" b="1" i="0" u="none" strike="noStrike" cap="none" dirty="0">
                <a:solidFill>
                  <a:srgbClr val="1F49C6"/>
                </a:solidFill>
                <a:latin typeface="Fredoka"/>
                <a:ea typeface="Fredoka"/>
                <a:cs typeface="Fredoka"/>
                <a:sym typeface="Fredoka"/>
              </a:rPr>
              <a:t>Exploratory Data Analysis</a:t>
            </a:r>
            <a:endParaRPr sz="5800" b="1" dirty="0"/>
          </a:p>
        </p:txBody>
      </p:sp>
      <p:sp>
        <p:nvSpPr>
          <p:cNvPr id="2" name="Google Shape;397;p25">
            <a:extLst>
              <a:ext uri="{FF2B5EF4-FFF2-40B4-BE49-F238E27FC236}">
                <a16:creationId xmlns:a16="http://schemas.microsoft.com/office/drawing/2014/main" id="{93D86A61-FB42-1FBC-897A-3A814BADD5B2}"/>
              </a:ext>
            </a:extLst>
          </p:cNvPr>
          <p:cNvSpPr txBox="1"/>
          <p:nvPr/>
        </p:nvSpPr>
        <p:spPr>
          <a:xfrm>
            <a:off x="9581106" y="1981460"/>
            <a:ext cx="8026774" cy="7755969"/>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400" b="1" u="sng" dirty="0">
                <a:latin typeface="Arial" panose="020B0604020202020204" pitchFamily="34" charset="0"/>
                <a:cs typeface="Arial" panose="020B0604020202020204" pitchFamily="34" charset="0"/>
              </a:rPr>
              <a:t>ANOMALIES:</a:t>
            </a:r>
            <a:endParaRPr lang="en-US" sz="2400" u="sng" dirty="0">
              <a:latin typeface="Arial" panose="020B0604020202020204" pitchFamily="34" charset="0"/>
              <a:cs typeface="Arial" panose="020B0604020202020204" pitchFamily="34" charset="0"/>
            </a:endParaRPr>
          </a:p>
          <a:p>
            <a:pPr marL="285750" marR="0" lvl="0" indent="-285750" algn="l" rtl="0">
              <a:spcBef>
                <a:spcPts val="0"/>
              </a:spcBef>
              <a:spcAft>
                <a:spcPts val="0"/>
              </a:spcAft>
              <a:buFontTx/>
              <a:buChar char="-"/>
            </a:pPr>
            <a:r>
              <a:rPr lang="en-US" sz="2400" dirty="0">
                <a:latin typeface="Arial" panose="020B0604020202020204" pitchFamily="34" charset="0"/>
                <a:cs typeface="Arial" panose="020B0604020202020204" pitchFamily="34" charset="0"/>
              </a:rPr>
              <a:t>Multiple bears in one image; </a:t>
            </a:r>
          </a:p>
          <a:p>
            <a:pPr marL="285750" marR="0" lvl="0" indent="-285750" algn="l" rtl="0">
              <a:spcBef>
                <a:spcPts val="0"/>
              </a:spcBef>
              <a:spcAft>
                <a:spcPts val="0"/>
              </a:spcAft>
              <a:buFontTx/>
              <a:buChar char="-"/>
            </a:pPr>
            <a:r>
              <a:rPr lang="en-US" sz="2400" dirty="0">
                <a:latin typeface="Arial" panose="020B0604020202020204" pitchFamily="34" charset="0"/>
                <a:cs typeface="Arial" panose="020B0604020202020204" pitchFamily="34" charset="0"/>
              </a:rPr>
              <a:t>Non-bear figures (e.g., human, polar-caps, trees);</a:t>
            </a:r>
          </a:p>
          <a:p>
            <a:pPr marL="285750" marR="0" lvl="0" indent="-285750" algn="l" rtl="0">
              <a:spcBef>
                <a:spcPts val="0"/>
              </a:spcBef>
              <a:spcAft>
                <a:spcPts val="0"/>
              </a:spcAft>
              <a:buFontTx/>
              <a:buChar char="-"/>
            </a:pPr>
            <a:r>
              <a:rPr lang="en-US" sz="2400" dirty="0">
                <a:latin typeface="Arial" panose="020B0604020202020204" pitchFamily="34" charset="0"/>
                <a:cs typeface="Arial" panose="020B0604020202020204" pitchFamily="34" charset="0"/>
              </a:rPr>
              <a:t>Computer-generated vs. real-life photos;</a:t>
            </a:r>
          </a:p>
          <a:p>
            <a:pPr marL="285750" marR="0" lvl="0" indent="-285750" algn="l" rtl="0">
              <a:spcBef>
                <a:spcPts val="0"/>
              </a:spcBef>
              <a:spcAft>
                <a:spcPts val="0"/>
              </a:spcAft>
              <a:buFontTx/>
              <a:buChar char="-"/>
            </a:pPr>
            <a:r>
              <a:rPr lang="en-US" sz="2400" dirty="0">
                <a:latin typeface="Arial" panose="020B0604020202020204" pitchFamily="34" charset="0"/>
                <a:cs typeface="Arial" panose="020B0604020202020204" pitchFamily="34" charset="0"/>
              </a:rPr>
              <a:t>Watermarks;</a:t>
            </a:r>
          </a:p>
          <a:p>
            <a:pPr marL="285750" marR="0" lvl="0" indent="-285750" algn="l" rtl="0">
              <a:spcBef>
                <a:spcPts val="0"/>
              </a:spcBef>
              <a:spcAft>
                <a:spcPts val="0"/>
              </a:spcAft>
              <a:buFontTx/>
              <a:buChar char="-"/>
            </a:pPr>
            <a:r>
              <a:rPr lang="en-US" sz="2400" dirty="0">
                <a:latin typeface="Arial" panose="020B0604020202020204" pitchFamily="34" charset="0"/>
                <a:cs typeface="Arial" panose="020B0604020202020204" pitchFamily="34" charset="0"/>
              </a:rPr>
              <a:t>Captions, sometimes containing class label.</a:t>
            </a:r>
          </a:p>
          <a:p>
            <a:pPr marL="0" marR="0" lvl="0" indent="0" algn="l" rtl="0">
              <a:spcBef>
                <a:spcPts val="0"/>
              </a:spcBef>
              <a:spcAft>
                <a:spcPts val="0"/>
              </a:spcAft>
              <a:buNone/>
            </a:pPr>
            <a:r>
              <a:rPr lang="en-US" sz="2400" dirty="0">
                <a:latin typeface="Arial" panose="020B0604020202020204" pitchFamily="34" charset="0"/>
                <a:cs typeface="Arial" panose="020B0604020202020204" pitchFamily="34" charset="0"/>
              </a:rPr>
              <a:t>For our initial approach, we take note of but do not prune these anomaly samples. </a:t>
            </a:r>
          </a:p>
          <a:p>
            <a:endParaRPr lang="en-US" sz="2400" dirty="0">
              <a:latin typeface="Arial" panose="020B0604020202020204" pitchFamily="34" charset="0"/>
              <a:ea typeface="Roboto"/>
              <a:cs typeface="Arial" panose="020B0604020202020204" pitchFamily="34" charset="0"/>
              <a:sym typeface="Roboto"/>
            </a:endParaRPr>
          </a:p>
          <a:p>
            <a:endParaRPr lang="en-US" sz="2400" dirty="0">
              <a:latin typeface="Arial" panose="020B0604020202020204" pitchFamily="34" charset="0"/>
              <a:ea typeface="Roboto"/>
              <a:cs typeface="Arial" panose="020B0604020202020204" pitchFamily="34" charset="0"/>
              <a:sym typeface="Roboto"/>
            </a:endParaRPr>
          </a:p>
          <a:p>
            <a:endParaRPr lang="en-US" sz="2400" b="1" dirty="0">
              <a:solidFill>
                <a:schemeClr val="bg1"/>
              </a:solidFill>
              <a:latin typeface="Arial" panose="020B0604020202020204" pitchFamily="34" charset="0"/>
              <a:ea typeface="Roboto"/>
              <a:cs typeface="Arial" panose="020B0604020202020204" pitchFamily="34" charset="0"/>
              <a:sym typeface="Roboto"/>
            </a:endParaRPr>
          </a:p>
          <a:p>
            <a:r>
              <a:rPr lang="en-US" sz="2400" b="1" u="sng" dirty="0">
                <a:solidFill>
                  <a:schemeClr val="bg1"/>
                </a:solidFill>
                <a:latin typeface="Arial" panose="020B0604020202020204" pitchFamily="34" charset="0"/>
                <a:ea typeface="Roboto"/>
                <a:cs typeface="Arial" panose="020B0604020202020204" pitchFamily="34" charset="0"/>
                <a:sym typeface="Roboto"/>
              </a:rPr>
              <a:t>AUGMENTATION</a:t>
            </a:r>
            <a:r>
              <a:rPr lang="en-US" sz="2400" b="1" dirty="0">
                <a:solidFill>
                  <a:schemeClr val="bg1"/>
                </a:solidFill>
                <a:latin typeface="Arial" panose="020B0604020202020204" pitchFamily="34" charset="0"/>
                <a:ea typeface="Roboto"/>
                <a:cs typeface="Arial" panose="020B0604020202020204" pitchFamily="34" charset="0"/>
                <a:sym typeface="Roboto"/>
              </a:rPr>
              <a:t>: Sheer, Zoom, Flip</a:t>
            </a:r>
          </a:p>
          <a:p>
            <a:r>
              <a:rPr lang="en-US" sz="2400" dirty="0">
                <a:solidFill>
                  <a:schemeClr val="bg1"/>
                </a:solidFill>
                <a:latin typeface="Arial" panose="020B0604020202020204" pitchFamily="34" charset="0"/>
                <a:ea typeface="Roboto"/>
                <a:cs typeface="Arial" panose="020B0604020202020204" pitchFamily="34" charset="0"/>
                <a:sym typeface="Roboto"/>
              </a:rPr>
              <a:t>While we observe a variety of camera angles and off-center positioning, the majority of our data presents a right-side up clear image. In cases of ecological research (</a:t>
            </a:r>
            <a:r>
              <a:rPr lang="en-US" sz="2400" i="1" dirty="0">
                <a:solidFill>
                  <a:schemeClr val="bg1"/>
                </a:solidFill>
                <a:latin typeface="Arial" panose="020B0604020202020204" pitchFamily="34" charset="0"/>
                <a:ea typeface="Roboto"/>
                <a:cs typeface="Arial" panose="020B0604020202020204" pitchFamily="34" charset="0"/>
                <a:sym typeface="Roboto"/>
              </a:rPr>
              <a:t>ref: Problem Statement</a:t>
            </a:r>
            <a:r>
              <a:rPr lang="en-US" sz="2400" dirty="0">
                <a:solidFill>
                  <a:schemeClr val="bg1"/>
                </a:solidFill>
                <a:latin typeface="Arial" panose="020B0604020202020204" pitchFamily="34" charset="0"/>
                <a:ea typeface="Roboto"/>
                <a:cs typeface="Arial" panose="020B0604020202020204" pitchFamily="34" charset="0"/>
                <a:sym typeface="Roboto"/>
              </a:rPr>
              <a:t>), surveillance devices often get knocked over, partially covered, blurred, or discolored (e.g., night cameras). Our augmentation choices somewhat pre-emptively account for some of these real-life challenges of nature equipment; and, additionally modeling difficulties plaguing small sample sets.</a:t>
            </a:r>
            <a:r>
              <a:rPr lang="en-US" sz="2400" dirty="0">
                <a:latin typeface="Arial" panose="020B0604020202020204" pitchFamily="34" charset="0"/>
                <a:ea typeface="Roboto"/>
                <a:cs typeface="Arial" panose="020B0604020202020204" pitchFamily="34" charset="0"/>
                <a:sym typeface="Roboto"/>
              </a:rPr>
              <a:t>.</a:t>
            </a:r>
          </a:p>
        </p:txBody>
      </p:sp>
      <p:pic>
        <p:nvPicPr>
          <p:cNvPr id="7" name="Picture 6">
            <a:extLst>
              <a:ext uri="{FF2B5EF4-FFF2-40B4-BE49-F238E27FC236}">
                <a16:creationId xmlns:a16="http://schemas.microsoft.com/office/drawing/2014/main" id="{8B672B59-35B0-54B4-5769-B78AB9B3647A}"/>
              </a:ext>
            </a:extLst>
          </p:cNvPr>
          <p:cNvPicPr>
            <a:picLocks noChangeAspect="1"/>
          </p:cNvPicPr>
          <p:nvPr/>
        </p:nvPicPr>
        <p:blipFill>
          <a:blip r:embed="rId4"/>
          <a:stretch>
            <a:fillRect/>
          </a:stretch>
        </p:blipFill>
        <p:spPr>
          <a:xfrm>
            <a:off x="286517" y="1058939"/>
            <a:ext cx="8495975" cy="1833036"/>
          </a:xfrm>
          <a:prstGeom prst="rect">
            <a:avLst/>
          </a:prstGeom>
        </p:spPr>
      </p:pic>
      <p:pic>
        <p:nvPicPr>
          <p:cNvPr id="9" name="Picture 8">
            <a:extLst>
              <a:ext uri="{FF2B5EF4-FFF2-40B4-BE49-F238E27FC236}">
                <a16:creationId xmlns:a16="http://schemas.microsoft.com/office/drawing/2014/main" id="{887C7154-DC0B-A4FF-DF68-5A1185FDC002}"/>
              </a:ext>
            </a:extLst>
          </p:cNvPr>
          <p:cNvPicPr>
            <a:picLocks noChangeAspect="1"/>
          </p:cNvPicPr>
          <p:nvPr/>
        </p:nvPicPr>
        <p:blipFill>
          <a:blip r:embed="rId5"/>
          <a:stretch>
            <a:fillRect/>
          </a:stretch>
        </p:blipFill>
        <p:spPr>
          <a:xfrm>
            <a:off x="286518" y="2963846"/>
            <a:ext cx="8495976" cy="1833036"/>
          </a:xfrm>
          <a:prstGeom prst="rect">
            <a:avLst/>
          </a:prstGeom>
        </p:spPr>
      </p:pic>
      <p:pic>
        <p:nvPicPr>
          <p:cNvPr id="11" name="Picture 10">
            <a:extLst>
              <a:ext uri="{FF2B5EF4-FFF2-40B4-BE49-F238E27FC236}">
                <a16:creationId xmlns:a16="http://schemas.microsoft.com/office/drawing/2014/main" id="{C9481130-12CF-5CB1-A90B-C9B2B6FC889C}"/>
              </a:ext>
            </a:extLst>
          </p:cNvPr>
          <p:cNvPicPr>
            <a:picLocks noChangeAspect="1"/>
          </p:cNvPicPr>
          <p:nvPr/>
        </p:nvPicPr>
        <p:blipFill>
          <a:blip r:embed="rId6"/>
          <a:stretch>
            <a:fillRect/>
          </a:stretch>
        </p:blipFill>
        <p:spPr>
          <a:xfrm>
            <a:off x="213842" y="6036380"/>
            <a:ext cx="8594149" cy="1854217"/>
          </a:xfrm>
          <a:prstGeom prst="rect">
            <a:avLst/>
          </a:prstGeom>
        </p:spPr>
      </p:pic>
      <p:pic>
        <p:nvPicPr>
          <p:cNvPr id="13" name="Picture 12">
            <a:extLst>
              <a:ext uri="{FF2B5EF4-FFF2-40B4-BE49-F238E27FC236}">
                <a16:creationId xmlns:a16="http://schemas.microsoft.com/office/drawing/2014/main" id="{D34D071E-B2DA-AFD9-3386-054AB368BB21}"/>
              </a:ext>
            </a:extLst>
          </p:cNvPr>
          <p:cNvPicPr>
            <a:picLocks noChangeAspect="1"/>
          </p:cNvPicPr>
          <p:nvPr/>
        </p:nvPicPr>
        <p:blipFill>
          <a:blip r:embed="rId7"/>
          <a:stretch>
            <a:fillRect/>
          </a:stretch>
        </p:blipFill>
        <p:spPr>
          <a:xfrm>
            <a:off x="189527" y="8051168"/>
            <a:ext cx="8594149" cy="1854217"/>
          </a:xfrm>
          <a:prstGeom prst="rect">
            <a:avLst/>
          </a:prstGeom>
        </p:spPr>
      </p:pic>
      <p:grpSp>
        <p:nvGrpSpPr>
          <p:cNvPr id="17" name="Google Shape;102;p14">
            <a:extLst>
              <a:ext uri="{FF2B5EF4-FFF2-40B4-BE49-F238E27FC236}">
                <a16:creationId xmlns:a16="http://schemas.microsoft.com/office/drawing/2014/main" id="{F570416A-7D10-094D-C0D5-89C62BD12C78}"/>
              </a:ext>
            </a:extLst>
          </p:cNvPr>
          <p:cNvGrpSpPr/>
          <p:nvPr/>
        </p:nvGrpSpPr>
        <p:grpSpPr>
          <a:xfrm>
            <a:off x="129112" y="5285493"/>
            <a:ext cx="2796923" cy="2670780"/>
            <a:chOff x="0" y="-47625"/>
            <a:chExt cx="1693666" cy="860425"/>
          </a:xfrm>
        </p:grpSpPr>
        <p:sp>
          <p:nvSpPr>
            <p:cNvPr id="18" name="Google Shape;103;p14">
              <a:extLst>
                <a:ext uri="{FF2B5EF4-FFF2-40B4-BE49-F238E27FC236}">
                  <a16:creationId xmlns:a16="http://schemas.microsoft.com/office/drawing/2014/main" id="{A4EBCB7A-D1CF-A109-B6D7-28C9C6C7AD82}"/>
                </a:ext>
              </a:extLst>
            </p:cNvPr>
            <p:cNvSpPr/>
            <p:nvPr/>
          </p:nvSpPr>
          <p:spPr>
            <a:xfrm>
              <a:off x="0" y="0"/>
              <a:ext cx="1693666" cy="189104"/>
            </a:xfrm>
            <a:custGeom>
              <a:avLst/>
              <a:gdLst/>
              <a:ahLst/>
              <a:cxnLst/>
              <a:rect l="l" t="t" r="r" b="b"/>
              <a:pathLst>
                <a:path w="1693666" h="189104" extrusionOk="0">
                  <a:moveTo>
                    <a:pt x="61399" y="0"/>
                  </a:moveTo>
                  <a:lnTo>
                    <a:pt x="1632267" y="0"/>
                  </a:lnTo>
                  <a:cubicBezTo>
                    <a:pt x="1648551" y="0"/>
                    <a:pt x="1664168" y="6469"/>
                    <a:pt x="1675683" y="17983"/>
                  </a:cubicBezTo>
                  <a:cubicBezTo>
                    <a:pt x="1687197" y="29498"/>
                    <a:pt x="1693666" y="45115"/>
                    <a:pt x="1693666" y="61399"/>
                  </a:cubicBezTo>
                  <a:lnTo>
                    <a:pt x="1693666" y="127704"/>
                  </a:lnTo>
                  <a:cubicBezTo>
                    <a:pt x="1693666" y="161614"/>
                    <a:pt x="1666177" y="189104"/>
                    <a:pt x="1632267" y="189104"/>
                  </a:cubicBezTo>
                  <a:lnTo>
                    <a:pt x="61399" y="189104"/>
                  </a:lnTo>
                  <a:cubicBezTo>
                    <a:pt x="45115" y="189104"/>
                    <a:pt x="29498" y="182635"/>
                    <a:pt x="17983" y="171120"/>
                  </a:cubicBezTo>
                  <a:cubicBezTo>
                    <a:pt x="6469" y="159606"/>
                    <a:pt x="0" y="143988"/>
                    <a:pt x="0" y="127704"/>
                  </a:cubicBezTo>
                  <a:lnTo>
                    <a:pt x="0" y="61399"/>
                  </a:lnTo>
                  <a:cubicBezTo>
                    <a:pt x="0" y="45115"/>
                    <a:pt x="6469" y="29498"/>
                    <a:pt x="17983" y="17983"/>
                  </a:cubicBezTo>
                  <a:cubicBezTo>
                    <a:pt x="29498" y="6469"/>
                    <a:pt x="45115" y="0"/>
                    <a:pt x="61399" y="0"/>
                  </a:cubicBezTo>
                  <a:close/>
                </a:path>
              </a:pathLst>
            </a:custGeom>
            <a:solidFill>
              <a:srgbClr val="F49E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4;p14">
              <a:extLst>
                <a:ext uri="{FF2B5EF4-FFF2-40B4-BE49-F238E27FC236}">
                  <a16:creationId xmlns:a16="http://schemas.microsoft.com/office/drawing/2014/main" id="{5753F54D-8F46-02DF-5841-4D8BA3ED7906}"/>
                </a:ext>
              </a:extLst>
            </p:cNvPr>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 name="Google Shape;393;p25">
            <a:extLst>
              <a:ext uri="{FF2B5EF4-FFF2-40B4-BE49-F238E27FC236}">
                <a16:creationId xmlns:a16="http://schemas.microsoft.com/office/drawing/2014/main" id="{64F38FE8-436C-7625-D07B-26DDD01A44AB}"/>
              </a:ext>
            </a:extLst>
          </p:cNvPr>
          <p:cNvSpPr txBox="1"/>
          <p:nvPr/>
        </p:nvSpPr>
        <p:spPr>
          <a:xfrm>
            <a:off x="442170" y="434439"/>
            <a:ext cx="7767828" cy="5574603"/>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2100" dirty="0">
                <a:latin typeface="Roboto"/>
                <a:ea typeface="Roboto"/>
                <a:cs typeface="Roboto"/>
                <a:sym typeface="Roboto"/>
              </a:rPr>
              <a:t>Pre-Augmentation</a:t>
            </a:r>
          </a:p>
          <a:p>
            <a:pPr marL="0" marR="0" lvl="0" indent="0" algn="l" rtl="0">
              <a:lnSpc>
                <a:spcPct val="115000"/>
              </a:lnSpc>
              <a:spcBef>
                <a:spcPts val="0"/>
              </a:spcBef>
              <a:spcAft>
                <a:spcPts val="0"/>
              </a:spcAft>
              <a:buNone/>
            </a:pPr>
            <a:endParaRPr lang="en-US" sz="2100" dirty="0">
              <a:latin typeface="Roboto"/>
              <a:ea typeface="Roboto"/>
              <a:cs typeface="Roboto"/>
              <a:sym typeface="Roboto"/>
            </a:endParaRPr>
          </a:p>
          <a:p>
            <a:pPr marL="0" marR="0" lvl="0" indent="0" algn="l" rtl="0">
              <a:lnSpc>
                <a:spcPct val="115000"/>
              </a:lnSpc>
              <a:spcBef>
                <a:spcPts val="0"/>
              </a:spcBef>
              <a:spcAft>
                <a:spcPts val="0"/>
              </a:spcAft>
              <a:buNone/>
            </a:pPr>
            <a:endParaRPr lang="en-US" sz="2100" dirty="0">
              <a:latin typeface="Roboto"/>
              <a:ea typeface="Roboto"/>
              <a:cs typeface="Roboto"/>
              <a:sym typeface="Roboto"/>
            </a:endParaRPr>
          </a:p>
          <a:p>
            <a:pPr marL="0" marR="0" lvl="0" indent="0" algn="l" rtl="0">
              <a:lnSpc>
                <a:spcPct val="115000"/>
              </a:lnSpc>
              <a:spcBef>
                <a:spcPts val="0"/>
              </a:spcBef>
              <a:spcAft>
                <a:spcPts val="0"/>
              </a:spcAft>
              <a:buNone/>
            </a:pPr>
            <a:endParaRPr lang="en-US" sz="2100" dirty="0">
              <a:latin typeface="Roboto"/>
              <a:ea typeface="Roboto"/>
              <a:cs typeface="Roboto"/>
              <a:sym typeface="Roboto"/>
            </a:endParaRPr>
          </a:p>
          <a:p>
            <a:pPr marL="0" marR="0" lvl="0" indent="0" algn="l" rtl="0">
              <a:lnSpc>
                <a:spcPct val="115000"/>
              </a:lnSpc>
              <a:spcBef>
                <a:spcPts val="0"/>
              </a:spcBef>
              <a:spcAft>
                <a:spcPts val="0"/>
              </a:spcAft>
              <a:buNone/>
            </a:pPr>
            <a:endParaRPr lang="en-US" sz="2100" dirty="0">
              <a:latin typeface="Roboto"/>
              <a:ea typeface="Roboto"/>
              <a:cs typeface="Roboto"/>
              <a:sym typeface="Roboto"/>
            </a:endParaRPr>
          </a:p>
          <a:p>
            <a:pPr marL="0" marR="0" lvl="0" indent="0" algn="l" rtl="0">
              <a:lnSpc>
                <a:spcPct val="115000"/>
              </a:lnSpc>
              <a:spcBef>
                <a:spcPts val="0"/>
              </a:spcBef>
              <a:spcAft>
                <a:spcPts val="0"/>
              </a:spcAft>
              <a:buNone/>
            </a:pPr>
            <a:endParaRPr lang="en-US" sz="2100" dirty="0">
              <a:latin typeface="Roboto"/>
              <a:ea typeface="Roboto"/>
              <a:cs typeface="Roboto"/>
              <a:sym typeface="Roboto"/>
            </a:endParaRPr>
          </a:p>
          <a:p>
            <a:pPr marL="0" marR="0" lvl="0" indent="0" algn="l" rtl="0">
              <a:lnSpc>
                <a:spcPct val="115000"/>
              </a:lnSpc>
              <a:spcBef>
                <a:spcPts val="0"/>
              </a:spcBef>
              <a:spcAft>
                <a:spcPts val="0"/>
              </a:spcAft>
              <a:buNone/>
            </a:pPr>
            <a:endParaRPr lang="en-US" sz="2100" dirty="0">
              <a:latin typeface="Roboto"/>
              <a:ea typeface="Roboto"/>
              <a:cs typeface="Roboto"/>
              <a:sym typeface="Roboto"/>
            </a:endParaRPr>
          </a:p>
          <a:p>
            <a:pPr marL="0" marR="0" lvl="0" indent="0" algn="l" rtl="0">
              <a:lnSpc>
                <a:spcPct val="115000"/>
              </a:lnSpc>
              <a:spcBef>
                <a:spcPts val="0"/>
              </a:spcBef>
              <a:spcAft>
                <a:spcPts val="0"/>
              </a:spcAft>
              <a:buNone/>
            </a:pPr>
            <a:endParaRPr lang="en-US" sz="2100" dirty="0">
              <a:latin typeface="Roboto"/>
              <a:ea typeface="Roboto"/>
              <a:cs typeface="Roboto"/>
              <a:sym typeface="Roboto"/>
            </a:endParaRPr>
          </a:p>
          <a:p>
            <a:pPr marL="0" marR="0" lvl="0" indent="0" algn="l" rtl="0">
              <a:lnSpc>
                <a:spcPct val="115000"/>
              </a:lnSpc>
              <a:spcBef>
                <a:spcPts val="0"/>
              </a:spcBef>
              <a:spcAft>
                <a:spcPts val="0"/>
              </a:spcAft>
              <a:buNone/>
            </a:pPr>
            <a:endParaRPr lang="en-US" sz="2100" dirty="0">
              <a:latin typeface="Roboto"/>
              <a:ea typeface="Roboto"/>
              <a:cs typeface="Roboto"/>
              <a:sym typeface="Roboto"/>
            </a:endParaRPr>
          </a:p>
          <a:p>
            <a:pPr marL="0" marR="0" lvl="0" indent="0" algn="l" rtl="0">
              <a:lnSpc>
                <a:spcPct val="115000"/>
              </a:lnSpc>
              <a:spcBef>
                <a:spcPts val="0"/>
              </a:spcBef>
              <a:spcAft>
                <a:spcPts val="0"/>
              </a:spcAft>
              <a:buNone/>
            </a:pPr>
            <a:endParaRPr lang="en-US" sz="2100" dirty="0">
              <a:latin typeface="Roboto"/>
              <a:ea typeface="Roboto"/>
              <a:cs typeface="Roboto"/>
              <a:sym typeface="Roboto"/>
            </a:endParaRPr>
          </a:p>
          <a:p>
            <a:pPr marL="0" marR="0" lvl="0" indent="0" algn="l" rtl="0">
              <a:lnSpc>
                <a:spcPct val="115000"/>
              </a:lnSpc>
              <a:spcBef>
                <a:spcPts val="0"/>
              </a:spcBef>
              <a:spcAft>
                <a:spcPts val="0"/>
              </a:spcAft>
              <a:buNone/>
            </a:pPr>
            <a:endParaRPr lang="en-US" sz="2100" dirty="0">
              <a:latin typeface="Roboto"/>
              <a:ea typeface="Roboto"/>
              <a:cs typeface="Roboto"/>
              <a:sym typeface="Roboto"/>
            </a:endParaRPr>
          </a:p>
          <a:p>
            <a:pPr marL="0" marR="0" lvl="0" indent="0" algn="l" rtl="0">
              <a:lnSpc>
                <a:spcPct val="115000"/>
              </a:lnSpc>
              <a:spcBef>
                <a:spcPts val="0"/>
              </a:spcBef>
              <a:spcAft>
                <a:spcPts val="0"/>
              </a:spcAft>
              <a:buNone/>
            </a:pPr>
            <a:endParaRPr lang="en-US" sz="2100" dirty="0">
              <a:latin typeface="Roboto"/>
              <a:ea typeface="Roboto"/>
              <a:cs typeface="Roboto"/>
              <a:sym typeface="Roboto"/>
            </a:endParaRPr>
          </a:p>
          <a:p>
            <a:pPr marL="0" marR="0" lvl="0" indent="0" algn="l" rtl="0">
              <a:lnSpc>
                <a:spcPct val="115000"/>
              </a:lnSpc>
              <a:spcBef>
                <a:spcPts val="0"/>
              </a:spcBef>
              <a:spcAft>
                <a:spcPts val="0"/>
              </a:spcAft>
              <a:buNone/>
            </a:pPr>
            <a:endParaRPr lang="en-US" sz="2100" dirty="0">
              <a:latin typeface="Roboto"/>
              <a:ea typeface="Roboto"/>
              <a:cs typeface="Roboto"/>
              <a:sym typeface="Roboto"/>
            </a:endParaRPr>
          </a:p>
          <a:p>
            <a:pPr marL="0" marR="0" lvl="0" indent="0" algn="l" rtl="0">
              <a:lnSpc>
                <a:spcPct val="115000"/>
              </a:lnSpc>
              <a:spcBef>
                <a:spcPts val="0"/>
              </a:spcBef>
              <a:spcAft>
                <a:spcPts val="0"/>
              </a:spcAft>
              <a:buNone/>
            </a:pPr>
            <a:endParaRPr lang="en-US" sz="2100" dirty="0">
              <a:latin typeface="Roboto"/>
              <a:ea typeface="Roboto"/>
              <a:cs typeface="Roboto"/>
              <a:sym typeface="Roboto"/>
            </a:endParaRPr>
          </a:p>
          <a:p>
            <a:pPr marL="0" marR="0" lvl="0" indent="0" algn="l" rtl="0">
              <a:lnSpc>
                <a:spcPct val="115000"/>
              </a:lnSpc>
              <a:spcBef>
                <a:spcPts val="0"/>
              </a:spcBef>
              <a:spcAft>
                <a:spcPts val="0"/>
              </a:spcAft>
              <a:buNone/>
            </a:pPr>
            <a:r>
              <a:rPr lang="en-US" sz="2100" dirty="0">
                <a:solidFill>
                  <a:schemeClr val="bg1"/>
                </a:solidFill>
                <a:latin typeface="Roboto"/>
                <a:ea typeface="Roboto"/>
                <a:cs typeface="Roboto"/>
                <a:sym typeface="Roboto"/>
              </a:rPr>
              <a:t>Post-Augmentation</a:t>
            </a:r>
          </a:p>
        </p:txBody>
      </p:sp>
    </p:spTree>
    <p:extLst>
      <p:ext uri="{BB962C8B-B14F-4D97-AF65-F5344CB8AC3E}">
        <p14:creationId xmlns:p14="http://schemas.microsoft.com/office/powerpoint/2010/main" val="950384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BFAFF"/>
        </a:solidFill>
        <a:effectLst/>
      </p:bgPr>
    </p:bg>
    <p:spTree>
      <p:nvGrpSpPr>
        <p:cNvPr id="1" name="Shape 119"/>
        <p:cNvGrpSpPr/>
        <p:nvPr/>
      </p:nvGrpSpPr>
      <p:grpSpPr>
        <a:xfrm>
          <a:off x="0" y="0"/>
          <a:ext cx="0" cy="0"/>
          <a:chOff x="0" y="0"/>
          <a:chExt cx="0" cy="0"/>
        </a:xfrm>
      </p:grpSpPr>
      <p:sp>
        <p:nvSpPr>
          <p:cNvPr id="122" name="Google Shape;122;p15"/>
          <p:cNvSpPr txBox="1"/>
          <p:nvPr/>
        </p:nvSpPr>
        <p:spPr>
          <a:xfrm>
            <a:off x="7047033" y="2769083"/>
            <a:ext cx="4317900" cy="1114921"/>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2100" dirty="0">
                <a:latin typeface="Arial" panose="020B0604020202020204" pitchFamily="34" charset="0"/>
                <a:ea typeface="Roboto"/>
                <a:cs typeface="Arial" panose="020B0604020202020204" pitchFamily="34" charset="0"/>
                <a:sym typeface="Roboto"/>
              </a:rPr>
              <a:t>We translated classifications into </a:t>
            </a:r>
            <a:r>
              <a:rPr lang="en-US" sz="2100" u="sng" dirty="0">
                <a:latin typeface="Arial" panose="020B0604020202020204" pitchFamily="34" charset="0"/>
                <a:ea typeface="Roboto"/>
                <a:cs typeface="Arial" panose="020B0604020202020204" pitchFamily="34" charset="0"/>
                <a:sym typeface="Roboto"/>
              </a:rPr>
              <a:t>one-hot </a:t>
            </a:r>
            <a:r>
              <a:rPr lang="en-US" sz="2100" dirty="0">
                <a:latin typeface="Arial" panose="020B0604020202020204" pitchFamily="34" charset="0"/>
                <a:ea typeface="Roboto"/>
                <a:cs typeface="Arial" panose="020B0604020202020204" pitchFamily="34" charset="0"/>
                <a:sym typeface="Roboto"/>
              </a:rPr>
              <a:t>encodings for computational ease. </a:t>
            </a:r>
          </a:p>
        </p:txBody>
      </p:sp>
      <p:sp>
        <p:nvSpPr>
          <p:cNvPr id="123" name="Google Shape;123;p15"/>
          <p:cNvSpPr txBox="1"/>
          <p:nvPr/>
        </p:nvSpPr>
        <p:spPr>
          <a:xfrm>
            <a:off x="839800" y="490048"/>
            <a:ext cx="13277100" cy="1181734"/>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6399" b="1" i="0" u="none" strike="noStrike" cap="none" dirty="0">
                <a:solidFill>
                  <a:srgbClr val="1F49C6"/>
                </a:solidFill>
                <a:latin typeface="Fredoka"/>
                <a:ea typeface="Fredoka"/>
                <a:cs typeface="Fredoka"/>
                <a:sym typeface="Fredoka"/>
              </a:rPr>
              <a:t>Feature Engineering</a:t>
            </a:r>
            <a:endParaRPr b="1" dirty="0">
              <a:latin typeface="Fredoka"/>
              <a:ea typeface="Fredoka"/>
              <a:cs typeface="Fredoka"/>
              <a:sym typeface="Fredoka"/>
            </a:endParaRPr>
          </a:p>
        </p:txBody>
      </p:sp>
      <p:sp>
        <p:nvSpPr>
          <p:cNvPr id="124" name="Google Shape;124;p15"/>
          <p:cNvSpPr txBox="1"/>
          <p:nvPr/>
        </p:nvSpPr>
        <p:spPr>
          <a:xfrm>
            <a:off x="1028700" y="2747818"/>
            <a:ext cx="4614600" cy="5946243"/>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2100" dirty="0">
                <a:latin typeface="Arial" panose="020B0604020202020204" pitchFamily="34" charset="0"/>
                <a:ea typeface="Roboto"/>
                <a:cs typeface="Arial" panose="020B0604020202020204" pitchFamily="34" charset="0"/>
                <a:sym typeface="Roboto"/>
              </a:rPr>
              <a:t>Earlier we found our dataset images came in a variety of sizes. To optimize our convolutional neural network performance, which requires a fixed input size, we chose to standardize inputs. </a:t>
            </a:r>
          </a:p>
          <a:p>
            <a:pPr marL="0" marR="0" lvl="0" indent="0" algn="l" rtl="0">
              <a:lnSpc>
                <a:spcPct val="115000"/>
              </a:lnSpc>
              <a:spcBef>
                <a:spcPts val="0"/>
              </a:spcBef>
              <a:spcAft>
                <a:spcPts val="0"/>
              </a:spcAft>
              <a:buNone/>
            </a:pPr>
            <a:endParaRPr lang="en-US" sz="2100" dirty="0">
              <a:latin typeface="Arial" panose="020B0604020202020204" pitchFamily="34" charset="0"/>
              <a:ea typeface="Roboto"/>
              <a:cs typeface="Arial" panose="020B0604020202020204" pitchFamily="34" charset="0"/>
              <a:sym typeface="Roboto"/>
            </a:endParaRPr>
          </a:p>
          <a:p>
            <a:pPr marL="0" marR="0" lvl="0" indent="0" algn="l" rtl="0">
              <a:lnSpc>
                <a:spcPct val="115000"/>
              </a:lnSpc>
              <a:spcBef>
                <a:spcPts val="0"/>
              </a:spcBef>
              <a:spcAft>
                <a:spcPts val="0"/>
              </a:spcAft>
              <a:buNone/>
            </a:pPr>
            <a:r>
              <a:rPr lang="en-US" sz="2100" dirty="0">
                <a:latin typeface="Arial" panose="020B0604020202020204" pitchFamily="34" charset="0"/>
                <a:ea typeface="Roboto"/>
                <a:cs typeface="Arial" panose="020B0604020202020204" pitchFamily="34" charset="0"/>
                <a:sym typeface="Roboto"/>
              </a:rPr>
              <a:t>Based on EDA and model trial and error, we found the rather large dimensions of </a:t>
            </a:r>
            <a:r>
              <a:rPr lang="en-US" sz="2100" u="sng" dirty="0">
                <a:latin typeface="Arial" panose="020B0604020202020204" pitchFamily="34" charset="0"/>
                <a:ea typeface="Roboto"/>
                <a:cs typeface="Arial" panose="020B0604020202020204" pitchFamily="34" charset="0"/>
                <a:sym typeface="Roboto"/>
              </a:rPr>
              <a:t>254 x 254</a:t>
            </a:r>
            <a:r>
              <a:rPr lang="en-US" sz="2100" dirty="0">
                <a:latin typeface="Arial" panose="020B0604020202020204" pitchFamily="34" charset="0"/>
                <a:ea typeface="Roboto"/>
                <a:cs typeface="Arial" panose="020B0604020202020204" pitchFamily="34" charset="0"/>
                <a:sym typeface="Roboto"/>
              </a:rPr>
              <a:t> (x3 for RGB) held up well. </a:t>
            </a:r>
          </a:p>
          <a:p>
            <a:pPr marL="0" marR="0" lvl="0" indent="0" algn="l" rtl="0">
              <a:lnSpc>
                <a:spcPct val="115000"/>
              </a:lnSpc>
              <a:spcBef>
                <a:spcPts val="0"/>
              </a:spcBef>
              <a:spcAft>
                <a:spcPts val="0"/>
              </a:spcAft>
              <a:buNone/>
            </a:pPr>
            <a:endParaRPr lang="en-US" sz="2100" dirty="0">
              <a:latin typeface="Arial" panose="020B0604020202020204" pitchFamily="34" charset="0"/>
              <a:ea typeface="Roboto"/>
              <a:cs typeface="Arial" panose="020B0604020202020204" pitchFamily="34" charset="0"/>
              <a:sym typeface="Roboto"/>
            </a:endParaRPr>
          </a:p>
          <a:p>
            <a:pPr marL="0" marR="0" lvl="0" indent="0" algn="l" rtl="0">
              <a:lnSpc>
                <a:spcPct val="115000"/>
              </a:lnSpc>
              <a:spcBef>
                <a:spcPts val="0"/>
              </a:spcBef>
              <a:spcAft>
                <a:spcPts val="0"/>
              </a:spcAft>
              <a:buNone/>
            </a:pPr>
            <a:r>
              <a:rPr lang="en-US" sz="2100" dirty="0">
                <a:latin typeface="Arial" panose="020B0604020202020204" pitchFamily="34" charset="0"/>
                <a:ea typeface="Roboto"/>
                <a:cs typeface="Arial" panose="020B0604020202020204" pitchFamily="34" charset="0"/>
                <a:sym typeface="Roboto"/>
              </a:rPr>
              <a:t>Additionally, we chose to add </a:t>
            </a:r>
            <a:r>
              <a:rPr lang="en-US" sz="2100" u="sng" dirty="0">
                <a:latin typeface="Arial" panose="020B0604020202020204" pitchFamily="34" charset="0"/>
                <a:ea typeface="Roboto"/>
                <a:cs typeface="Arial" panose="020B0604020202020204" pitchFamily="34" charset="0"/>
                <a:sym typeface="Roboto"/>
              </a:rPr>
              <a:t>padding</a:t>
            </a:r>
            <a:r>
              <a:rPr lang="en-US" sz="2100" dirty="0">
                <a:latin typeface="Arial" panose="020B0604020202020204" pitchFamily="34" charset="0"/>
                <a:ea typeface="Roboto"/>
                <a:cs typeface="Arial" panose="020B0604020202020204" pitchFamily="34" charset="0"/>
                <a:sym typeface="Roboto"/>
              </a:rPr>
              <a:t> when running the convolutional layer to account for various positioning differences across our samples. </a:t>
            </a:r>
          </a:p>
        </p:txBody>
      </p:sp>
      <p:sp>
        <p:nvSpPr>
          <p:cNvPr id="125" name="Google Shape;125;p15"/>
          <p:cNvSpPr txBox="1"/>
          <p:nvPr/>
        </p:nvSpPr>
        <p:spPr>
          <a:xfrm>
            <a:off x="1094980" y="2138758"/>
            <a:ext cx="4317900" cy="640175"/>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200" b="1" i="0" u="none" strike="noStrike" cap="none" dirty="0">
                <a:solidFill>
                  <a:srgbClr val="000000"/>
                </a:solidFill>
                <a:latin typeface="Roboto"/>
                <a:ea typeface="Roboto"/>
                <a:cs typeface="Roboto"/>
                <a:sym typeface="Roboto"/>
              </a:rPr>
              <a:t>Standard Resolution</a:t>
            </a:r>
            <a:endParaRPr dirty="0"/>
          </a:p>
        </p:txBody>
      </p:sp>
      <p:sp>
        <p:nvSpPr>
          <p:cNvPr id="126" name="Google Shape;126;p15"/>
          <p:cNvSpPr txBox="1"/>
          <p:nvPr/>
        </p:nvSpPr>
        <p:spPr>
          <a:xfrm>
            <a:off x="7047033" y="2138758"/>
            <a:ext cx="3240681" cy="640175"/>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200" b="1" dirty="0">
                <a:latin typeface="Roboto"/>
                <a:ea typeface="Roboto"/>
                <a:cs typeface="Roboto"/>
                <a:sym typeface="Roboto"/>
              </a:rPr>
              <a:t>Class Encoding</a:t>
            </a:r>
            <a:endParaRPr dirty="0"/>
          </a:p>
        </p:txBody>
      </p:sp>
      <p:sp>
        <p:nvSpPr>
          <p:cNvPr id="127" name="Google Shape;127;p15"/>
          <p:cNvSpPr txBox="1"/>
          <p:nvPr/>
        </p:nvSpPr>
        <p:spPr>
          <a:xfrm>
            <a:off x="12768818" y="2854143"/>
            <a:ext cx="3786000" cy="743280"/>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2100" b="0" i="1" u="none" strike="noStrike" cap="none" dirty="0">
                <a:solidFill>
                  <a:srgbClr val="000000"/>
                </a:solidFill>
                <a:latin typeface="Roboto"/>
                <a:ea typeface="Roboto"/>
                <a:cs typeface="Roboto"/>
                <a:sym typeface="Roboto"/>
              </a:rPr>
              <a:t>See previous slide: Exploratory Data Analysis.</a:t>
            </a:r>
            <a:endParaRPr sz="2100" i="1" dirty="0"/>
          </a:p>
        </p:txBody>
      </p:sp>
      <p:sp>
        <p:nvSpPr>
          <p:cNvPr id="128" name="Google Shape;128;p15"/>
          <p:cNvSpPr txBox="1"/>
          <p:nvPr/>
        </p:nvSpPr>
        <p:spPr>
          <a:xfrm>
            <a:off x="12793920" y="2138758"/>
            <a:ext cx="4012752" cy="640175"/>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200" b="1" i="0" u="none" strike="noStrike" cap="none" dirty="0">
                <a:solidFill>
                  <a:srgbClr val="000000"/>
                </a:solidFill>
                <a:latin typeface="Roboto"/>
                <a:ea typeface="Roboto"/>
                <a:cs typeface="Roboto"/>
                <a:sym typeface="Roboto"/>
              </a:rPr>
              <a:t>Data Augmentation</a:t>
            </a:r>
            <a:endParaRPr dirty="0"/>
          </a:p>
        </p:txBody>
      </p:sp>
      <p:grpSp>
        <p:nvGrpSpPr>
          <p:cNvPr id="129" name="Google Shape;129;p15"/>
          <p:cNvGrpSpPr/>
          <p:nvPr/>
        </p:nvGrpSpPr>
        <p:grpSpPr>
          <a:xfrm>
            <a:off x="-2881467" y="9013360"/>
            <a:ext cx="24864717" cy="8082694"/>
            <a:chOff x="0" y="0"/>
            <a:chExt cx="6548732" cy="2128775"/>
          </a:xfrm>
        </p:grpSpPr>
        <p:sp>
          <p:nvSpPr>
            <p:cNvPr id="130" name="Google Shape;130;p15"/>
            <p:cNvSpPr/>
            <p:nvPr/>
          </p:nvSpPr>
          <p:spPr>
            <a:xfrm>
              <a:off x="0" y="0"/>
              <a:ext cx="6548732" cy="2128775"/>
            </a:xfrm>
            <a:custGeom>
              <a:avLst/>
              <a:gdLst/>
              <a:ahLst/>
              <a:cxnLst/>
              <a:rect l="l" t="t" r="r" b="b"/>
              <a:pathLst>
                <a:path w="6548732" h="2128775" extrusionOk="0">
                  <a:moveTo>
                    <a:pt x="3274366" y="0"/>
                  </a:moveTo>
                  <a:cubicBezTo>
                    <a:pt x="1465984" y="0"/>
                    <a:pt x="0" y="476543"/>
                    <a:pt x="0" y="1064388"/>
                  </a:cubicBezTo>
                  <a:cubicBezTo>
                    <a:pt x="0" y="1652233"/>
                    <a:pt x="1465984" y="2128775"/>
                    <a:pt x="3274366" y="2128775"/>
                  </a:cubicBezTo>
                  <a:cubicBezTo>
                    <a:pt x="5082748" y="2128775"/>
                    <a:pt x="6548732" y="1652233"/>
                    <a:pt x="6548732" y="1064388"/>
                  </a:cubicBezTo>
                  <a:cubicBezTo>
                    <a:pt x="6548732" y="476543"/>
                    <a:pt x="5082748" y="0"/>
                    <a:pt x="3274366" y="0"/>
                  </a:cubicBezTo>
                  <a:close/>
                </a:path>
              </a:pathLst>
            </a:custGeom>
            <a:solidFill>
              <a:srgbClr val="8EA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4" name="Google Shape;134;p15"/>
          <p:cNvSpPr/>
          <p:nvPr/>
        </p:nvSpPr>
        <p:spPr>
          <a:xfrm>
            <a:off x="11112449" y="5983507"/>
            <a:ext cx="1962498" cy="3255727"/>
          </a:xfrm>
          <a:custGeom>
            <a:avLst/>
            <a:gdLst/>
            <a:ahLst/>
            <a:cxnLst/>
            <a:rect l="l" t="t" r="r" b="b"/>
            <a:pathLst>
              <a:path w="2326984" h="3532424" extrusionOk="0">
                <a:moveTo>
                  <a:pt x="0" y="0"/>
                </a:moveTo>
                <a:lnTo>
                  <a:pt x="2326985" y="0"/>
                </a:lnTo>
                <a:lnTo>
                  <a:pt x="2326985" y="3532424"/>
                </a:lnTo>
                <a:lnTo>
                  <a:pt x="0" y="3532424"/>
                </a:lnTo>
                <a:lnTo>
                  <a:pt x="0" y="0"/>
                </a:lnTo>
                <a:close/>
              </a:path>
            </a:pathLst>
          </a:custGeom>
          <a:blipFill rotWithShape="1">
            <a:blip r:embed="rId3">
              <a:alphaModFix/>
            </a:blip>
            <a:stretch>
              <a:fillRect/>
            </a:stretch>
          </a:blipFill>
          <a:ln>
            <a:noFill/>
          </a:ln>
        </p:spPr>
      </p:sp>
      <p:sp>
        <p:nvSpPr>
          <p:cNvPr id="136" name="Google Shape;136;p15"/>
          <p:cNvSpPr/>
          <p:nvPr/>
        </p:nvSpPr>
        <p:spPr>
          <a:xfrm>
            <a:off x="3194266" y="9269032"/>
            <a:ext cx="2192773" cy="1025121"/>
          </a:xfrm>
          <a:custGeom>
            <a:avLst/>
            <a:gdLst/>
            <a:ahLst/>
            <a:cxnLst/>
            <a:rect l="l" t="t" r="r" b="b"/>
            <a:pathLst>
              <a:path w="2192773" h="1025121" extrusionOk="0">
                <a:moveTo>
                  <a:pt x="0" y="0"/>
                </a:moveTo>
                <a:lnTo>
                  <a:pt x="2192774" y="0"/>
                </a:lnTo>
                <a:lnTo>
                  <a:pt x="2192774" y="1025122"/>
                </a:lnTo>
                <a:lnTo>
                  <a:pt x="0" y="1025122"/>
                </a:lnTo>
                <a:lnTo>
                  <a:pt x="0" y="0"/>
                </a:lnTo>
                <a:close/>
              </a:path>
            </a:pathLst>
          </a:custGeom>
          <a:blipFill rotWithShape="1">
            <a:blip r:embed="rId4">
              <a:alphaModFix/>
            </a:blip>
            <a:stretch>
              <a:fillRect/>
            </a:stretch>
          </a:blipFill>
          <a:ln>
            <a:noFill/>
          </a:ln>
        </p:spPr>
      </p:sp>
      <p:sp>
        <p:nvSpPr>
          <p:cNvPr id="138" name="Google Shape;138;p15"/>
          <p:cNvSpPr/>
          <p:nvPr/>
        </p:nvSpPr>
        <p:spPr>
          <a:xfrm flipH="1">
            <a:off x="11627699" y="10294154"/>
            <a:ext cx="1243663" cy="581412"/>
          </a:xfrm>
          <a:custGeom>
            <a:avLst/>
            <a:gdLst/>
            <a:ahLst/>
            <a:cxnLst/>
            <a:rect l="l" t="t" r="r" b="b"/>
            <a:pathLst>
              <a:path w="1243663" h="581412" extrusionOk="0">
                <a:moveTo>
                  <a:pt x="1243663" y="0"/>
                </a:moveTo>
                <a:lnTo>
                  <a:pt x="0" y="0"/>
                </a:lnTo>
                <a:lnTo>
                  <a:pt x="0" y="581412"/>
                </a:lnTo>
                <a:lnTo>
                  <a:pt x="1243663" y="581412"/>
                </a:lnTo>
                <a:lnTo>
                  <a:pt x="1243663" y="0"/>
                </a:lnTo>
                <a:close/>
              </a:path>
            </a:pathLst>
          </a:custGeom>
          <a:blipFill rotWithShape="1">
            <a:blip r:embed="rId4">
              <a:alphaModFix/>
            </a:blip>
            <a:stretch>
              <a:fillRect/>
            </a:stretch>
          </a:blipFill>
          <a:ln>
            <a:noFill/>
          </a:ln>
        </p:spPr>
      </p:sp>
      <p:sp>
        <p:nvSpPr>
          <p:cNvPr id="2" name="Google Shape;127;p15">
            <a:extLst>
              <a:ext uri="{FF2B5EF4-FFF2-40B4-BE49-F238E27FC236}">
                <a16:creationId xmlns:a16="http://schemas.microsoft.com/office/drawing/2014/main" id="{4F8B9000-A751-7DC0-956E-5931B8135922}"/>
              </a:ext>
            </a:extLst>
          </p:cNvPr>
          <p:cNvSpPr txBox="1"/>
          <p:nvPr/>
        </p:nvSpPr>
        <p:spPr>
          <a:xfrm>
            <a:off x="12768818" y="4888321"/>
            <a:ext cx="3786000" cy="2601481"/>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2100" b="0" i="0" u="none" strike="noStrike" cap="none" dirty="0">
                <a:solidFill>
                  <a:srgbClr val="000000"/>
                </a:solidFill>
                <a:latin typeface="Roboto"/>
                <a:ea typeface="Roboto"/>
                <a:cs typeface="Roboto"/>
                <a:sym typeface="Roboto"/>
              </a:rPr>
              <a:t>Initially our samples were ordered by class. We intentionally shuffle training, validation, and test datasets upon creation in order to prevent our model from picking up on </a:t>
            </a:r>
            <a:r>
              <a:rPr lang="en-US" sz="2100" dirty="0">
                <a:latin typeface="Roboto"/>
                <a:ea typeface="Roboto"/>
                <a:cs typeface="Roboto"/>
                <a:sym typeface="Roboto"/>
              </a:rPr>
              <a:t>unrealistic ordering. </a:t>
            </a:r>
            <a:endParaRPr sz="2100" dirty="0"/>
          </a:p>
        </p:txBody>
      </p:sp>
      <p:sp>
        <p:nvSpPr>
          <p:cNvPr id="3" name="Google Shape;128;p15">
            <a:extLst>
              <a:ext uri="{FF2B5EF4-FFF2-40B4-BE49-F238E27FC236}">
                <a16:creationId xmlns:a16="http://schemas.microsoft.com/office/drawing/2014/main" id="{D98A7FD8-D512-4F2E-0413-C2AB64DDBE33}"/>
              </a:ext>
            </a:extLst>
          </p:cNvPr>
          <p:cNvSpPr txBox="1"/>
          <p:nvPr/>
        </p:nvSpPr>
        <p:spPr>
          <a:xfrm>
            <a:off x="12793920" y="4172936"/>
            <a:ext cx="4012752" cy="640175"/>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200" b="1" dirty="0">
                <a:latin typeface="Roboto"/>
                <a:ea typeface="Roboto"/>
                <a:cs typeface="Roboto"/>
                <a:sym typeface="Roboto"/>
              </a:rPr>
              <a:t>Shuffle</a:t>
            </a:r>
            <a:endParaRPr dirty="0"/>
          </a:p>
        </p:txBody>
      </p:sp>
      <p:sp>
        <p:nvSpPr>
          <p:cNvPr id="4" name="Google Shape;122;p15">
            <a:extLst>
              <a:ext uri="{FF2B5EF4-FFF2-40B4-BE49-F238E27FC236}">
                <a16:creationId xmlns:a16="http://schemas.microsoft.com/office/drawing/2014/main" id="{87358BEF-620A-AFAD-5EFD-F154DB9432BE}"/>
              </a:ext>
            </a:extLst>
          </p:cNvPr>
          <p:cNvSpPr txBox="1"/>
          <p:nvPr/>
        </p:nvSpPr>
        <p:spPr>
          <a:xfrm>
            <a:off x="7072043" y="4888321"/>
            <a:ext cx="4317900" cy="4831323"/>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2100" dirty="0">
                <a:latin typeface="Arial" panose="020B0604020202020204" pitchFamily="34" charset="0"/>
                <a:ea typeface="Roboto"/>
                <a:cs typeface="Arial" panose="020B0604020202020204" pitchFamily="34" charset="0"/>
                <a:sym typeface="Roboto"/>
              </a:rPr>
              <a:t>Removing the Teddy class was intended to reduce model noise as the original dataset had too few samples to learn the vast intra-class variety of Teddy. However, we are cognizant that our model depends on the assumption every input has one or bears belonging exclusively to one of four classes. Later we discuss adding an “other” class for better generalization.</a:t>
            </a:r>
          </a:p>
          <a:p>
            <a:pPr marL="0" marR="0" lvl="0" indent="0" algn="l" rtl="0">
              <a:lnSpc>
                <a:spcPct val="115000"/>
              </a:lnSpc>
              <a:spcBef>
                <a:spcPts val="0"/>
              </a:spcBef>
              <a:spcAft>
                <a:spcPts val="0"/>
              </a:spcAft>
              <a:buNone/>
            </a:pPr>
            <a:endParaRPr lang="en-US" sz="2100" dirty="0">
              <a:latin typeface="Arial" panose="020B0604020202020204" pitchFamily="34" charset="0"/>
              <a:ea typeface="Roboto"/>
              <a:cs typeface="Arial" panose="020B0604020202020204" pitchFamily="34" charset="0"/>
              <a:sym typeface="Roboto"/>
            </a:endParaRPr>
          </a:p>
          <a:p>
            <a:pPr marL="0" marR="0" lvl="0" indent="0" algn="l" rtl="0">
              <a:lnSpc>
                <a:spcPct val="115000"/>
              </a:lnSpc>
              <a:spcBef>
                <a:spcPts val="0"/>
              </a:spcBef>
              <a:spcAft>
                <a:spcPts val="0"/>
              </a:spcAft>
              <a:buNone/>
            </a:pPr>
            <a:endParaRPr sz="2100" dirty="0">
              <a:latin typeface="Arial" panose="020B0604020202020204" pitchFamily="34" charset="0"/>
              <a:cs typeface="Arial" panose="020B0604020202020204" pitchFamily="34" charset="0"/>
            </a:endParaRPr>
          </a:p>
        </p:txBody>
      </p:sp>
      <p:sp>
        <p:nvSpPr>
          <p:cNvPr id="5" name="Google Shape;126;p15">
            <a:extLst>
              <a:ext uri="{FF2B5EF4-FFF2-40B4-BE49-F238E27FC236}">
                <a16:creationId xmlns:a16="http://schemas.microsoft.com/office/drawing/2014/main" id="{38518F64-8E23-6D78-54F9-40C79986E260}"/>
              </a:ext>
            </a:extLst>
          </p:cNvPr>
          <p:cNvSpPr txBox="1"/>
          <p:nvPr/>
        </p:nvSpPr>
        <p:spPr>
          <a:xfrm>
            <a:off x="7072043" y="4259627"/>
            <a:ext cx="3240681" cy="640175"/>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200" b="1" dirty="0">
                <a:latin typeface="Roboto"/>
                <a:ea typeface="Roboto"/>
                <a:cs typeface="Roboto"/>
                <a:sym typeface="Roboto"/>
              </a:rPr>
              <a:t>Data Pruning</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grpSp>
        <p:nvGrpSpPr>
          <p:cNvPr id="408" name="Google Shape;408;p26"/>
          <p:cNvGrpSpPr/>
          <p:nvPr/>
        </p:nvGrpSpPr>
        <p:grpSpPr>
          <a:xfrm rot="-391617">
            <a:off x="-870118" y="6919140"/>
            <a:ext cx="21466721" cy="8082694"/>
            <a:chOff x="0" y="0"/>
            <a:chExt cx="5653787" cy="2128775"/>
          </a:xfrm>
        </p:grpSpPr>
        <p:sp>
          <p:nvSpPr>
            <p:cNvPr id="409" name="Google Shape;409;p26"/>
            <p:cNvSpPr/>
            <p:nvPr/>
          </p:nvSpPr>
          <p:spPr>
            <a:xfrm>
              <a:off x="0" y="0"/>
              <a:ext cx="5653787" cy="2128775"/>
            </a:xfrm>
            <a:custGeom>
              <a:avLst/>
              <a:gdLst/>
              <a:ahLst/>
              <a:cxnLst/>
              <a:rect l="l" t="t" r="r" b="b"/>
              <a:pathLst>
                <a:path w="5653787" h="2128775" extrusionOk="0">
                  <a:moveTo>
                    <a:pt x="2826893" y="0"/>
                  </a:moveTo>
                  <a:cubicBezTo>
                    <a:pt x="1265643" y="0"/>
                    <a:pt x="0" y="476543"/>
                    <a:pt x="0" y="1064388"/>
                  </a:cubicBezTo>
                  <a:cubicBezTo>
                    <a:pt x="0" y="1652233"/>
                    <a:pt x="1265643" y="2128775"/>
                    <a:pt x="2826893" y="2128775"/>
                  </a:cubicBezTo>
                  <a:cubicBezTo>
                    <a:pt x="4388143" y="2128775"/>
                    <a:pt x="5653787" y="1652233"/>
                    <a:pt x="5653787" y="1064388"/>
                  </a:cubicBezTo>
                  <a:cubicBezTo>
                    <a:pt x="5653787" y="476543"/>
                    <a:pt x="4388143" y="0"/>
                    <a:pt x="2826893" y="0"/>
                  </a:cubicBezTo>
                  <a:close/>
                </a:path>
              </a:pathLst>
            </a:custGeom>
            <a:solidFill>
              <a:srgbClr val="287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11" name="Google Shape;411;p26"/>
          <p:cNvSpPr/>
          <p:nvPr/>
        </p:nvSpPr>
        <p:spPr>
          <a:xfrm flipH="1">
            <a:off x="3034915" y="6867243"/>
            <a:ext cx="2496265" cy="3390512"/>
          </a:xfrm>
          <a:custGeom>
            <a:avLst/>
            <a:gdLst/>
            <a:ahLst/>
            <a:cxnLst/>
            <a:rect l="l" t="t" r="r" b="b"/>
            <a:pathLst>
              <a:path w="2496265" h="3390512" extrusionOk="0">
                <a:moveTo>
                  <a:pt x="2496265" y="0"/>
                </a:moveTo>
                <a:lnTo>
                  <a:pt x="0" y="0"/>
                </a:lnTo>
                <a:lnTo>
                  <a:pt x="0" y="3390512"/>
                </a:lnTo>
                <a:lnTo>
                  <a:pt x="2496265" y="3390512"/>
                </a:lnTo>
                <a:lnTo>
                  <a:pt x="2496265" y="0"/>
                </a:lnTo>
                <a:close/>
              </a:path>
            </a:pathLst>
          </a:custGeom>
          <a:blipFill rotWithShape="1">
            <a:blip r:embed="rId3">
              <a:alphaModFix/>
            </a:blip>
            <a:stretch>
              <a:fillRect/>
            </a:stretch>
          </a:blipFill>
          <a:ln>
            <a:noFill/>
          </a:ln>
        </p:spPr>
      </p:sp>
      <p:sp>
        <p:nvSpPr>
          <p:cNvPr id="413" name="Google Shape;413;p26"/>
          <p:cNvSpPr/>
          <p:nvPr/>
        </p:nvSpPr>
        <p:spPr>
          <a:xfrm>
            <a:off x="791777" y="7783530"/>
            <a:ext cx="2243138" cy="3405143"/>
          </a:xfrm>
          <a:custGeom>
            <a:avLst/>
            <a:gdLst/>
            <a:ahLst/>
            <a:cxnLst/>
            <a:rect l="l" t="t" r="r" b="b"/>
            <a:pathLst>
              <a:path w="2243138" h="3405143" extrusionOk="0">
                <a:moveTo>
                  <a:pt x="0" y="0"/>
                </a:moveTo>
                <a:lnTo>
                  <a:pt x="2243138" y="0"/>
                </a:lnTo>
                <a:lnTo>
                  <a:pt x="2243138" y="3405143"/>
                </a:lnTo>
                <a:lnTo>
                  <a:pt x="0" y="3405143"/>
                </a:lnTo>
                <a:lnTo>
                  <a:pt x="0" y="0"/>
                </a:lnTo>
                <a:close/>
              </a:path>
            </a:pathLst>
          </a:custGeom>
          <a:blipFill rotWithShape="1">
            <a:blip r:embed="rId4">
              <a:alphaModFix/>
            </a:blip>
            <a:stretch>
              <a:fillRect/>
            </a:stretch>
          </a:blipFill>
          <a:ln>
            <a:noFill/>
          </a:ln>
        </p:spPr>
      </p:sp>
      <p:sp>
        <p:nvSpPr>
          <p:cNvPr id="414" name="Google Shape;414;p26"/>
          <p:cNvSpPr/>
          <p:nvPr/>
        </p:nvSpPr>
        <p:spPr>
          <a:xfrm>
            <a:off x="13666488" y="3747604"/>
            <a:ext cx="2518240" cy="3822755"/>
          </a:xfrm>
          <a:custGeom>
            <a:avLst/>
            <a:gdLst/>
            <a:ahLst/>
            <a:cxnLst/>
            <a:rect l="l" t="t" r="r" b="b"/>
            <a:pathLst>
              <a:path w="2518240" h="3822755" extrusionOk="0">
                <a:moveTo>
                  <a:pt x="0" y="0"/>
                </a:moveTo>
                <a:lnTo>
                  <a:pt x="2518240" y="0"/>
                </a:lnTo>
                <a:lnTo>
                  <a:pt x="2518240" y="3822755"/>
                </a:lnTo>
                <a:lnTo>
                  <a:pt x="0" y="3822755"/>
                </a:lnTo>
                <a:lnTo>
                  <a:pt x="0" y="0"/>
                </a:lnTo>
                <a:close/>
              </a:path>
            </a:pathLst>
          </a:custGeom>
          <a:blipFill rotWithShape="1">
            <a:blip r:embed="rId4">
              <a:alphaModFix/>
            </a:blip>
            <a:stretch>
              <a:fillRect/>
            </a:stretch>
          </a:blipFill>
          <a:ln>
            <a:noFill/>
          </a:ln>
        </p:spPr>
      </p:sp>
      <p:sp>
        <p:nvSpPr>
          <p:cNvPr id="415" name="Google Shape;415;p26"/>
          <p:cNvSpPr/>
          <p:nvPr/>
        </p:nvSpPr>
        <p:spPr>
          <a:xfrm>
            <a:off x="15741209" y="2587462"/>
            <a:ext cx="3341696" cy="5072784"/>
          </a:xfrm>
          <a:custGeom>
            <a:avLst/>
            <a:gdLst/>
            <a:ahLst/>
            <a:cxnLst/>
            <a:rect l="l" t="t" r="r" b="b"/>
            <a:pathLst>
              <a:path w="3341696" h="5072784" extrusionOk="0">
                <a:moveTo>
                  <a:pt x="0" y="0"/>
                </a:moveTo>
                <a:lnTo>
                  <a:pt x="3341696" y="0"/>
                </a:lnTo>
                <a:lnTo>
                  <a:pt x="3341696" y="5072784"/>
                </a:lnTo>
                <a:lnTo>
                  <a:pt x="0" y="5072784"/>
                </a:lnTo>
                <a:lnTo>
                  <a:pt x="0" y="0"/>
                </a:lnTo>
                <a:close/>
              </a:path>
            </a:pathLst>
          </a:custGeom>
          <a:blipFill rotWithShape="1">
            <a:blip r:embed="rId4">
              <a:alphaModFix/>
            </a:blip>
            <a:stretch>
              <a:fillRect/>
            </a:stretch>
          </a:blipFill>
          <a:ln>
            <a:noFill/>
          </a:ln>
        </p:spPr>
      </p:sp>
      <p:sp>
        <p:nvSpPr>
          <p:cNvPr id="416" name="Google Shape;416;p26"/>
          <p:cNvSpPr/>
          <p:nvPr/>
        </p:nvSpPr>
        <p:spPr>
          <a:xfrm>
            <a:off x="11411504" y="3398737"/>
            <a:ext cx="2254984" cy="3423125"/>
          </a:xfrm>
          <a:custGeom>
            <a:avLst/>
            <a:gdLst/>
            <a:ahLst/>
            <a:cxnLst/>
            <a:rect l="l" t="t" r="r" b="b"/>
            <a:pathLst>
              <a:path w="2254984" h="3423125" extrusionOk="0">
                <a:moveTo>
                  <a:pt x="0" y="0"/>
                </a:moveTo>
                <a:lnTo>
                  <a:pt x="2254984" y="0"/>
                </a:lnTo>
                <a:lnTo>
                  <a:pt x="2254984" y="3423125"/>
                </a:lnTo>
                <a:lnTo>
                  <a:pt x="0" y="3423125"/>
                </a:lnTo>
                <a:lnTo>
                  <a:pt x="0" y="0"/>
                </a:lnTo>
                <a:close/>
              </a:path>
            </a:pathLst>
          </a:custGeom>
          <a:blipFill rotWithShape="1">
            <a:blip r:embed="rId4">
              <a:alphaModFix/>
            </a:blip>
            <a:stretch>
              <a:fillRect/>
            </a:stretch>
          </a:blipFill>
          <a:ln>
            <a:noFill/>
          </a:ln>
        </p:spPr>
      </p:sp>
      <p:sp>
        <p:nvSpPr>
          <p:cNvPr id="418" name="Google Shape;418;p26"/>
          <p:cNvSpPr/>
          <p:nvPr/>
        </p:nvSpPr>
        <p:spPr>
          <a:xfrm>
            <a:off x="10260097" y="9080737"/>
            <a:ext cx="1415863" cy="661916"/>
          </a:xfrm>
          <a:custGeom>
            <a:avLst/>
            <a:gdLst/>
            <a:ahLst/>
            <a:cxnLst/>
            <a:rect l="l" t="t" r="r" b="b"/>
            <a:pathLst>
              <a:path w="1415863" h="661916" extrusionOk="0">
                <a:moveTo>
                  <a:pt x="0" y="0"/>
                </a:moveTo>
                <a:lnTo>
                  <a:pt x="1415864" y="0"/>
                </a:lnTo>
                <a:lnTo>
                  <a:pt x="1415864" y="661916"/>
                </a:lnTo>
                <a:lnTo>
                  <a:pt x="0" y="661916"/>
                </a:lnTo>
                <a:lnTo>
                  <a:pt x="0" y="0"/>
                </a:lnTo>
                <a:close/>
              </a:path>
            </a:pathLst>
          </a:custGeom>
          <a:blipFill rotWithShape="1">
            <a:blip r:embed="rId5">
              <a:alphaModFix/>
            </a:blip>
            <a:stretch>
              <a:fillRect/>
            </a:stretch>
          </a:blipFill>
          <a:ln>
            <a:noFill/>
          </a:ln>
        </p:spPr>
      </p:sp>
      <p:sp>
        <p:nvSpPr>
          <p:cNvPr id="419" name="Google Shape;419;p26"/>
          <p:cNvSpPr/>
          <p:nvPr/>
        </p:nvSpPr>
        <p:spPr>
          <a:xfrm>
            <a:off x="9144000" y="6337510"/>
            <a:ext cx="1415863" cy="661916"/>
          </a:xfrm>
          <a:custGeom>
            <a:avLst/>
            <a:gdLst/>
            <a:ahLst/>
            <a:cxnLst/>
            <a:rect l="l" t="t" r="r" b="b"/>
            <a:pathLst>
              <a:path w="1415863" h="661916" extrusionOk="0">
                <a:moveTo>
                  <a:pt x="0" y="0"/>
                </a:moveTo>
                <a:lnTo>
                  <a:pt x="1415863" y="0"/>
                </a:lnTo>
                <a:lnTo>
                  <a:pt x="1415863" y="661916"/>
                </a:lnTo>
                <a:lnTo>
                  <a:pt x="0" y="661916"/>
                </a:lnTo>
                <a:lnTo>
                  <a:pt x="0" y="0"/>
                </a:lnTo>
                <a:close/>
              </a:path>
            </a:pathLst>
          </a:custGeom>
          <a:blipFill rotWithShape="1">
            <a:blip r:embed="rId5">
              <a:alphaModFix/>
            </a:blip>
            <a:stretch>
              <a:fillRect/>
            </a:stretch>
          </a:blipFill>
          <a:ln>
            <a:noFill/>
          </a:ln>
        </p:spPr>
      </p:sp>
      <p:sp>
        <p:nvSpPr>
          <p:cNvPr id="421" name="Google Shape;421;p26"/>
          <p:cNvSpPr/>
          <p:nvPr/>
        </p:nvSpPr>
        <p:spPr>
          <a:xfrm>
            <a:off x="10260097" y="7570359"/>
            <a:ext cx="1817749" cy="1172448"/>
          </a:xfrm>
          <a:custGeom>
            <a:avLst/>
            <a:gdLst/>
            <a:ahLst/>
            <a:cxnLst/>
            <a:rect l="l" t="t" r="r" b="b"/>
            <a:pathLst>
              <a:path w="1817749" h="1172448" extrusionOk="0">
                <a:moveTo>
                  <a:pt x="0" y="0"/>
                </a:moveTo>
                <a:lnTo>
                  <a:pt x="1817749" y="0"/>
                </a:lnTo>
                <a:lnTo>
                  <a:pt x="1817749" y="1172448"/>
                </a:lnTo>
                <a:lnTo>
                  <a:pt x="0" y="1172448"/>
                </a:lnTo>
                <a:lnTo>
                  <a:pt x="0" y="0"/>
                </a:lnTo>
                <a:close/>
              </a:path>
            </a:pathLst>
          </a:custGeom>
          <a:blipFill rotWithShape="1">
            <a:blip r:embed="rId6">
              <a:alphaModFix/>
            </a:blip>
            <a:stretch>
              <a:fillRect/>
            </a:stretch>
          </a:blipFill>
          <a:ln>
            <a:noFill/>
          </a:ln>
        </p:spPr>
      </p:sp>
      <p:sp>
        <p:nvSpPr>
          <p:cNvPr id="423" name="Google Shape;423;p26"/>
          <p:cNvSpPr txBox="1"/>
          <p:nvPr/>
        </p:nvSpPr>
        <p:spPr>
          <a:xfrm>
            <a:off x="1050639" y="1879126"/>
            <a:ext cx="7110300" cy="4831323"/>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2100" dirty="0">
                <a:latin typeface="Arial" panose="020B0604020202020204" pitchFamily="34" charset="0"/>
                <a:ea typeface="Roboto"/>
                <a:cs typeface="Arial" panose="020B0604020202020204" pitchFamily="34" charset="0"/>
                <a:sym typeface="Roboto"/>
              </a:rPr>
              <a:t>Before diving in to model specifics, we pay homage to the classic (but also cringe) computer scientist phrase:</a:t>
            </a:r>
          </a:p>
          <a:p>
            <a:pPr marL="0" marR="0" lvl="0" indent="0" algn="l" rtl="0">
              <a:lnSpc>
                <a:spcPct val="115000"/>
              </a:lnSpc>
              <a:spcBef>
                <a:spcPts val="0"/>
              </a:spcBef>
              <a:spcAft>
                <a:spcPts val="0"/>
              </a:spcAft>
              <a:buNone/>
            </a:pPr>
            <a:r>
              <a:rPr lang="en-US" sz="2100" dirty="0">
                <a:latin typeface="Arial" panose="020B0604020202020204" pitchFamily="34" charset="0"/>
                <a:ea typeface="Roboto"/>
                <a:cs typeface="Arial" panose="020B0604020202020204" pitchFamily="34" charset="0"/>
                <a:sym typeface="Roboto"/>
              </a:rPr>
              <a:t>	</a:t>
            </a:r>
          </a:p>
          <a:p>
            <a:pPr marL="0" marR="0" lvl="0" indent="0" algn="l" rtl="0">
              <a:lnSpc>
                <a:spcPct val="115000"/>
              </a:lnSpc>
              <a:spcBef>
                <a:spcPts val="0"/>
              </a:spcBef>
              <a:spcAft>
                <a:spcPts val="0"/>
              </a:spcAft>
              <a:buNone/>
            </a:pPr>
            <a:r>
              <a:rPr lang="en-US" sz="2100" i="1" dirty="0">
                <a:latin typeface="Arial" panose="020B0604020202020204" pitchFamily="34" charset="0"/>
                <a:ea typeface="Roboto"/>
                <a:cs typeface="Arial" panose="020B0604020202020204" pitchFamily="34" charset="0"/>
                <a:sym typeface="Roboto"/>
              </a:rPr>
              <a:t>	“Garbage in, garbage out.”</a:t>
            </a:r>
          </a:p>
          <a:p>
            <a:pPr marL="0" marR="0" lvl="0" indent="0" algn="l" rtl="0">
              <a:lnSpc>
                <a:spcPct val="115000"/>
              </a:lnSpc>
              <a:spcBef>
                <a:spcPts val="0"/>
              </a:spcBef>
              <a:spcAft>
                <a:spcPts val="0"/>
              </a:spcAft>
              <a:buNone/>
            </a:pPr>
            <a:endParaRPr lang="en-US" sz="2100" dirty="0">
              <a:latin typeface="Arial" panose="020B0604020202020204" pitchFamily="34" charset="0"/>
              <a:ea typeface="Roboto"/>
              <a:cs typeface="Arial" panose="020B0604020202020204" pitchFamily="34" charset="0"/>
              <a:sym typeface="Roboto"/>
            </a:endParaRPr>
          </a:p>
          <a:p>
            <a:pPr marL="0" marR="0" lvl="0" indent="0" algn="l" rtl="0">
              <a:lnSpc>
                <a:spcPct val="115000"/>
              </a:lnSpc>
              <a:spcBef>
                <a:spcPts val="0"/>
              </a:spcBef>
              <a:spcAft>
                <a:spcPts val="0"/>
              </a:spcAft>
              <a:buNone/>
            </a:pPr>
            <a:r>
              <a:rPr lang="en-US" sz="2100" dirty="0">
                <a:latin typeface="Arial" panose="020B0604020202020204" pitchFamily="34" charset="0"/>
                <a:ea typeface="Roboto"/>
                <a:cs typeface="Arial" panose="020B0604020202020204" pitchFamily="34" charset="0"/>
                <a:sym typeface="Roboto"/>
              </a:rPr>
              <a:t>We spent an enormous amount of time trying different combinations of data preparation – ratios for splitting, magnitude of augmentation, shuffling, resolution, drop/add subsets, etc. </a:t>
            </a:r>
          </a:p>
          <a:p>
            <a:pPr marL="0" marR="0" lvl="0" indent="0" algn="l" rtl="0">
              <a:lnSpc>
                <a:spcPct val="115000"/>
              </a:lnSpc>
              <a:spcBef>
                <a:spcPts val="0"/>
              </a:spcBef>
              <a:spcAft>
                <a:spcPts val="0"/>
              </a:spcAft>
              <a:buNone/>
            </a:pPr>
            <a:endParaRPr lang="en-US" sz="2100" dirty="0">
              <a:latin typeface="Arial" panose="020B0604020202020204" pitchFamily="34" charset="0"/>
              <a:ea typeface="Roboto"/>
              <a:cs typeface="Arial" panose="020B0604020202020204" pitchFamily="34" charset="0"/>
              <a:sym typeface="Roboto"/>
            </a:endParaRPr>
          </a:p>
          <a:p>
            <a:pPr marL="0" marR="0" lvl="0" indent="0" algn="l" rtl="0">
              <a:lnSpc>
                <a:spcPct val="115000"/>
              </a:lnSpc>
              <a:spcBef>
                <a:spcPts val="0"/>
              </a:spcBef>
              <a:spcAft>
                <a:spcPts val="0"/>
              </a:spcAft>
              <a:buNone/>
            </a:pPr>
            <a:r>
              <a:rPr lang="en-US" sz="2100" dirty="0">
                <a:latin typeface="Arial" panose="020B0604020202020204" pitchFamily="34" charset="0"/>
                <a:ea typeface="Roboto"/>
                <a:cs typeface="Arial" panose="020B0604020202020204" pitchFamily="34" charset="0"/>
                <a:sym typeface="Roboto"/>
              </a:rPr>
              <a:t>Our data escapades help built an intuitive feel to better guide our model approach, and ultimate selection, within the bounds of our given time and resource constraints. </a:t>
            </a:r>
            <a:endParaRPr dirty="0">
              <a:latin typeface="Arial" panose="020B0604020202020204" pitchFamily="34" charset="0"/>
              <a:cs typeface="Arial" panose="020B0604020202020204" pitchFamily="34" charset="0"/>
            </a:endParaRPr>
          </a:p>
        </p:txBody>
      </p:sp>
      <p:sp>
        <p:nvSpPr>
          <p:cNvPr id="2" name="Google Shape;123;p15">
            <a:extLst>
              <a:ext uri="{FF2B5EF4-FFF2-40B4-BE49-F238E27FC236}">
                <a16:creationId xmlns:a16="http://schemas.microsoft.com/office/drawing/2014/main" id="{77311CB9-347B-0549-3039-926998F81A37}"/>
              </a:ext>
            </a:extLst>
          </p:cNvPr>
          <p:cNvSpPr txBox="1"/>
          <p:nvPr/>
        </p:nvSpPr>
        <p:spPr>
          <a:xfrm>
            <a:off x="839800" y="490048"/>
            <a:ext cx="13277100" cy="1181734"/>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6399" b="1" dirty="0">
                <a:solidFill>
                  <a:srgbClr val="1F49C6"/>
                </a:solidFill>
                <a:latin typeface="Fredoka"/>
                <a:ea typeface="Fredoka"/>
                <a:cs typeface="Fredoka"/>
                <a:sym typeface="Fredoka"/>
              </a:rPr>
              <a:t>Model Approach</a:t>
            </a:r>
            <a:endParaRPr b="1" dirty="0">
              <a:latin typeface="Fredoka"/>
              <a:ea typeface="Fredoka"/>
              <a:cs typeface="Fredoka"/>
              <a:sym typeface="Fredoka"/>
            </a:endParaRPr>
          </a:p>
        </p:txBody>
      </p:sp>
      <p:grpSp>
        <p:nvGrpSpPr>
          <p:cNvPr id="4" name="Google Shape;102;p14">
            <a:extLst>
              <a:ext uri="{FF2B5EF4-FFF2-40B4-BE49-F238E27FC236}">
                <a16:creationId xmlns:a16="http://schemas.microsoft.com/office/drawing/2014/main" id="{47F0A491-1984-68FD-8C2A-32D86109E526}"/>
              </a:ext>
            </a:extLst>
          </p:cNvPr>
          <p:cNvGrpSpPr/>
          <p:nvPr/>
        </p:nvGrpSpPr>
        <p:grpSpPr>
          <a:xfrm>
            <a:off x="10292195" y="490048"/>
            <a:ext cx="6430639" cy="10470440"/>
            <a:chOff x="0" y="-47625"/>
            <a:chExt cx="1693666" cy="860425"/>
          </a:xfrm>
        </p:grpSpPr>
        <p:sp>
          <p:nvSpPr>
            <p:cNvPr id="5" name="Google Shape;103;p14">
              <a:extLst>
                <a:ext uri="{FF2B5EF4-FFF2-40B4-BE49-F238E27FC236}">
                  <a16:creationId xmlns:a16="http://schemas.microsoft.com/office/drawing/2014/main" id="{88AC159D-A82F-7CA7-8E81-4E27C193F87D}"/>
                </a:ext>
              </a:extLst>
            </p:cNvPr>
            <p:cNvSpPr/>
            <p:nvPr/>
          </p:nvSpPr>
          <p:spPr>
            <a:xfrm>
              <a:off x="0" y="0"/>
              <a:ext cx="1693666" cy="189104"/>
            </a:xfrm>
            <a:custGeom>
              <a:avLst/>
              <a:gdLst/>
              <a:ahLst/>
              <a:cxnLst/>
              <a:rect l="l" t="t" r="r" b="b"/>
              <a:pathLst>
                <a:path w="1693666" h="189104" extrusionOk="0">
                  <a:moveTo>
                    <a:pt x="61399" y="0"/>
                  </a:moveTo>
                  <a:lnTo>
                    <a:pt x="1632267" y="0"/>
                  </a:lnTo>
                  <a:cubicBezTo>
                    <a:pt x="1648551" y="0"/>
                    <a:pt x="1664168" y="6469"/>
                    <a:pt x="1675683" y="17983"/>
                  </a:cubicBezTo>
                  <a:cubicBezTo>
                    <a:pt x="1687197" y="29498"/>
                    <a:pt x="1693666" y="45115"/>
                    <a:pt x="1693666" y="61399"/>
                  </a:cubicBezTo>
                  <a:lnTo>
                    <a:pt x="1693666" y="127704"/>
                  </a:lnTo>
                  <a:cubicBezTo>
                    <a:pt x="1693666" y="161614"/>
                    <a:pt x="1666177" y="189104"/>
                    <a:pt x="1632267" y="189104"/>
                  </a:cubicBezTo>
                  <a:lnTo>
                    <a:pt x="61399" y="189104"/>
                  </a:lnTo>
                  <a:cubicBezTo>
                    <a:pt x="45115" y="189104"/>
                    <a:pt x="29498" y="182635"/>
                    <a:pt x="17983" y="171120"/>
                  </a:cubicBezTo>
                  <a:cubicBezTo>
                    <a:pt x="6469" y="159606"/>
                    <a:pt x="0" y="143988"/>
                    <a:pt x="0" y="127704"/>
                  </a:cubicBezTo>
                  <a:lnTo>
                    <a:pt x="0" y="61399"/>
                  </a:lnTo>
                  <a:cubicBezTo>
                    <a:pt x="0" y="45115"/>
                    <a:pt x="6469" y="29498"/>
                    <a:pt x="17983" y="17983"/>
                  </a:cubicBezTo>
                  <a:cubicBezTo>
                    <a:pt x="29498" y="6469"/>
                    <a:pt x="45115" y="0"/>
                    <a:pt x="61399" y="0"/>
                  </a:cubicBezTo>
                  <a:close/>
                </a:path>
              </a:pathLst>
            </a:custGeom>
            <a:solidFill>
              <a:srgbClr val="F49E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4;p14">
              <a:extLst>
                <a:ext uri="{FF2B5EF4-FFF2-40B4-BE49-F238E27FC236}">
                  <a16:creationId xmlns:a16="http://schemas.microsoft.com/office/drawing/2014/main" id="{86DF257D-D3DB-C29B-AEFD-9782BDD3C886}"/>
                </a:ext>
              </a:extLst>
            </p:cNvPr>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7" name="Google Shape;105;p14">
            <a:extLst>
              <a:ext uri="{FF2B5EF4-FFF2-40B4-BE49-F238E27FC236}">
                <a16:creationId xmlns:a16="http://schemas.microsoft.com/office/drawing/2014/main" id="{790E5326-A2F1-6625-22A1-FB3DFB3F14A9}"/>
              </a:ext>
            </a:extLst>
          </p:cNvPr>
          <p:cNvSpPr txBox="1"/>
          <p:nvPr/>
        </p:nvSpPr>
        <p:spPr>
          <a:xfrm>
            <a:off x="10235660" y="1351266"/>
            <a:ext cx="6400363" cy="1477328"/>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200" b="1" i="0" u="none" strike="noStrike" cap="none" dirty="0">
                <a:solidFill>
                  <a:srgbClr val="6C3515"/>
                </a:solidFill>
                <a:latin typeface="Roboto"/>
                <a:ea typeface="Roboto"/>
                <a:cs typeface="Roboto"/>
                <a:sym typeface="Roboto"/>
              </a:rPr>
              <a:t>Bear Fun Fact</a:t>
            </a:r>
          </a:p>
          <a:p>
            <a:pPr marL="0" marR="0" lvl="0" indent="0" algn="ctr" rtl="0">
              <a:lnSpc>
                <a:spcPct val="120000"/>
              </a:lnSpc>
              <a:spcBef>
                <a:spcPts val="0"/>
              </a:spcBef>
              <a:spcAft>
                <a:spcPts val="0"/>
              </a:spcAft>
              <a:buNone/>
            </a:pPr>
            <a:r>
              <a:rPr lang="en-US" sz="2400" dirty="0">
                <a:solidFill>
                  <a:srgbClr val="6C3515"/>
                </a:solidFill>
                <a:latin typeface="Roboto"/>
                <a:ea typeface="Roboto"/>
                <a:cs typeface="Roboto"/>
                <a:sym typeface="Roboto"/>
              </a:rPr>
              <a:t>Black bears stay expert tree climbers, but brown bears quickly grow too big to climb.</a:t>
            </a:r>
            <a:endParaRPr sz="1100" dirty="0"/>
          </a:p>
        </p:txBody>
      </p:sp>
    </p:spTree>
    <p:extLst>
      <p:ext uri="{BB962C8B-B14F-4D97-AF65-F5344CB8AC3E}">
        <p14:creationId xmlns:p14="http://schemas.microsoft.com/office/powerpoint/2010/main" val="2508211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grpSp>
        <p:nvGrpSpPr>
          <p:cNvPr id="21" name="Google Shape;428;p27">
            <a:extLst>
              <a:ext uri="{FF2B5EF4-FFF2-40B4-BE49-F238E27FC236}">
                <a16:creationId xmlns:a16="http://schemas.microsoft.com/office/drawing/2014/main" id="{D0BE8775-3DB2-E057-1313-1E8E6B56FB63}"/>
              </a:ext>
            </a:extLst>
          </p:cNvPr>
          <p:cNvGrpSpPr/>
          <p:nvPr/>
        </p:nvGrpSpPr>
        <p:grpSpPr>
          <a:xfrm>
            <a:off x="-563666" y="8763260"/>
            <a:ext cx="19208263" cy="1777777"/>
            <a:chOff x="0" y="-47625"/>
            <a:chExt cx="5058966" cy="860425"/>
          </a:xfrm>
        </p:grpSpPr>
        <p:sp>
          <p:nvSpPr>
            <p:cNvPr id="22" name="Google Shape;429;p27">
              <a:extLst>
                <a:ext uri="{FF2B5EF4-FFF2-40B4-BE49-F238E27FC236}">
                  <a16:creationId xmlns:a16="http://schemas.microsoft.com/office/drawing/2014/main" id="{E118EC75-49FB-1F52-970B-73A650E76E94}"/>
                </a:ext>
              </a:extLst>
            </p:cNvPr>
            <p:cNvSpPr/>
            <p:nvPr/>
          </p:nvSpPr>
          <p:spPr>
            <a:xfrm>
              <a:off x="0" y="0"/>
              <a:ext cx="5058966" cy="745893"/>
            </a:xfrm>
            <a:custGeom>
              <a:avLst/>
              <a:gdLst/>
              <a:ahLst/>
              <a:cxnLst/>
              <a:rect l="l" t="t" r="r" b="b"/>
              <a:pathLst>
                <a:path w="5058966" h="745893" extrusionOk="0">
                  <a:moveTo>
                    <a:pt x="0" y="0"/>
                  </a:moveTo>
                  <a:lnTo>
                    <a:pt x="5058966" y="0"/>
                  </a:lnTo>
                  <a:lnTo>
                    <a:pt x="5058966" y="745893"/>
                  </a:lnTo>
                  <a:lnTo>
                    <a:pt x="0" y="745893"/>
                  </a:lnTo>
                  <a:close/>
                </a:path>
              </a:pathLst>
            </a:custGeom>
            <a:solidFill>
              <a:srgbClr val="287C4C"/>
            </a:solidFill>
            <a:ln>
              <a:noFill/>
            </a:ln>
          </p:spPr>
        </p:sp>
        <p:sp>
          <p:nvSpPr>
            <p:cNvPr id="23" name="Google Shape;430;p27">
              <a:extLst>
                <a:ext uri="{FF2B5EF4-FFF2-40B4-BE49-F238E27FC236}">
                  <a16:creationId xmlns:a16="http://schemas.microsoft.com/office/drawing/2014/main" id="{3DE67665-F8E9-75B6-7FFA-FEEA19744044}"/>
                </a:ext>
              </a:extLst>
            </p:cNvPr>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4" name="Google Shape;434;p27">
            <a:extLst>
              <a:ext uri="{FF2B5EF4-FFF2-40B4-BE49-F238E27FC236}">
                <a16:creationId xmlns:a16="http://schemas.microsoft.com/office/drawing/2014/main" id="{4B3D0B40-5F97-33F1-797E-6C97C94DAFC8}"/>
              </a:ext>
            </a:extLst>
          </p:cNvPr>
          <p:cNvSpPr/>
          <p:nvPr/>
        </p:nvSpPr>
        <p:spPr>
          <a:xfrm>
            <a:off x="7485046" y="9011078"/>
            <a:ext cx="2690667" cy="1257887"/>
          </a:xfrm>
          <a:custGeom>
            <a:avLst/>
            <a:gdLst/>
            <a:ahLst/>
            <a:cxnLst/>
            <a:rect l="l" t="t" r="r" b="b"/>
            <a:pathLst>
              <a:path w="2690667" h="1257887" extrusionOk="0">
                <a:moveTo>
                  <a:pt x="0" y="0"/>
                </a:moveTo>
                <a:lnTo>
                  <a:pt x="2690667" y="0"/>
                </a:lnTo>
                <a:lnTo>
                  <a:pt x="2690667" y="1257887"/>
                </a:lnTo>
                <a:lnTo>
                  <a:pt x="0" y="1257887"/>
                </a:lnTo>
                <a:lnTo>
                  <a:pt x="0" y="0"/>
                </a:lnTo>
                <a:close/>
              </a:path>
            </a:pathLst>
          </a:custGeom>
          <a:blipFill rotWithShape="1">
            <a:blip r:embed="rId3">
              <a:alphaModFix/>
            </a:blip>
            <a:stretch>
              <a:fillRect/>
            </a:stretch>
          </a:blipFill>
          <a:ln>
            <a:noFill/>
          </a:ln>
        </p:spPr>
      </p:sp>
      <p:sp>
        <p:nvSpPr>
          <p:cNvPr id="25" name="Google Shape;435;p27">
            <a:extLst>
              <a:ext uri="{FF2B5EF4-FFF2-40B4-BE49-F238E27FC236}">
                <a16:creationId xmlns:a16="http://schemas.microsoft.com/office/drawing/2014/main" id="{ECD6F025-2667-106E-5E72-288DC356AFA9}"/>
              </a:ext>
            </a:extLst>
          </p:cNvPr>
          <p:cNvSpPr/>
          <p:nvPr/>
        </p:nvSpPr>
        <p:spPr>
          <a:xfrm>
            <a:off x="15508706" y="7850849"/>
            <a:ext cx="3501187" cy="1636805"/>
          </a:xfrm>
          <a:custGeom>
            <a:avLst/>
            <a:gdLst/>
            <a:ahLst/>
            <a:cxnLst/>
            <a:rect l="l" t="t" r="r" b="b"/>
            <a:pathLst>
              <a:path w="3501187" h="1636805" extrusionOk="0">
                <a:moveTo>
                  <a:pt x="0" y="0"/>
                </a:moveTo>
                <a:lnTo>
                  <a:pt x="3501188" y="0"/>
                </a:lnTo>
                <a:lnTo>
                  <a:pt x="3501188" y="1636805"/>
                </a:lnTo>
                <a:lnTo>
                  <a:pt x="0" y="1636805"/>
                </a:lnTo>
                <a:lnTo>
                  <a:pt x="0" y="0"/>
                </a:lnTo>
                <a:close/>
              </a:path>
            </a:pathLst>
          </a:custGeom>
          <a:blipFill rotWithShape="1">
            <a:blip r:embed="rId3">
              <a:alphaModFix/>
            </a:blip>
            <a:stretch>
              <a:fillRect/>
            </a:stretch>
          </a:blipFill>
          <a:ln>
            <a:noFill/>
          </a:ln>
        </p:spPr>
      </p:sp>
      <p:grpSp>
        <p:nvGrpSpPr>
          <p:cNvPr id="2" name="Google Shape;165;p17">
            <a:extLst>
              <a:ext uri="{FF2B5EF4-FFF2-40B4-BE49-F238E27FC236}">
                <a16:creationId xmlns:a16="http://schemas.microsoft.com/office/drawing/2014/main" id="{1F6A2C32-6AA8-E915-3F4E-51A36D18D6F6}"/>
              </a:ext>
            </a:extLst>
          </p:cNvPr>
          <p:cNvGrpSpPr/>
          <p:nvPr/>
        </p:nvGrpSpPr>
        <p:grpSpPr>
          <a:xfrm>
            <a:off x="368777" y="1638358"/>
            <a:ext cx="7480236" cy="3266920"/>
            <a:chOff x="0" y="-47625"/>
            <a:chExt cx="1970103" cy="860425"/>
          </a:xfrm>
        </p:grpSpPr>
        <p:sp>
          <p:nvSpPr>
            <p:cNvPr id="3" name="Google Shape;166;p17">
              <a:extLst>
                <a:ext uri="{FF2B5EF4-FFF2-40B4-BE49-F238E27FC236}">
                  <a16:creationId xmlns:a16="http://schemas.microsoft.com/office/drawing/2014/main" id="{FABD59E2-57B4-F315-2B57-C8E955807156}"/>
                </a:ext>
              </a:extLst>
            </p:cNvPr>
            <p:cNvSpPr/>
            <p:nvPr/>
          </p:nvSpPr>
          <p:spPr>
            <a:xfrm>
              <a:off x="0" y="0"/>
              <a:ext cx="1970103" cy="189104"/>
            </a:xfrm>
            <a:custGeom>
              <a:avLst/>
              <a:gdLst/>
              <a:ahLst/>
              <a:cxnLst/>
              <a:rect l="l" t="t" r="r" b="b"/>
              <a:pathLst>
                <a:path w="1970103" h="189104" extrusionOk="0">
                  <a:moveTo>
                    <a:pt x="52784" y="0"/>
                  </a:moveTo>
                  <a:lnTo>
                    <a:pt x="1917319" y="0"/>
                  </a:lnTo>
                  <a:cubicBezTo>
                    <a:pt x="1946471" y="0"/>
                    <a:pt x="1970103" y="23632"/>
                    <a:pt x="1970103" y="52784"/>
                  </a:cubicBezTo>
                  <a:lnTo>
                    <a:pt x="1970103" y="136319"/>
                  </a:lnTo>
                  <a:cubicBezTo>
                    <a:pt x="1970103" y="165471"/>
                    <a:pt x="1946471" y="189104"/>
                    <a:pt x="1917319" y="189104"/>
                  </a:cubicBezTo>
                  <a:lnTo>
                    <a:pt x="52784" y="189104"/>
                  </a:lnTo>
                  <a:cubicBezTo>
                    <a:pt x="23632" y="189104"/>
                    <a:pt x="0" y="165471"/>
                    <a:pt x="0" y="136319"/>
                  </a:cubicBezTo>
                  <a:lnTo>
                    <a:pt x="0" y="52784"/>
                  </a:lnTo>
                  <a:cubicBezTo>
                    <a:pt x="0" y="23632"/>
                    <a:pt x="23632" y="0"/>
                    <a:pt x="52784" y="0"/>
                  </a:cubicBezTo>
                  <a:close/>
                </a:path>
              </a:pathLst>
            </a:custGeom>
            <a:solidFill>
              <a:srgbClr val="759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7;p17">
              <a:extLst>
                <a:ext uri="{FF2B5EF4-FFF2-40B4-BE49-F238E27FC236}">
                  <a16:creationId xmlns:a16="http://schemas.microsoft.com/office/drawing/2014/main" id="{B68D379B-BC28-5C5E-0FE1-80726AF8929A}"/>
                </a:ext>
              </a:extLst>
            </p:cNvPr>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grpSp>
        <p:nvGrpSpPr>
          <p:cNvPr id="5" name="Google Shape;168;p17">
            <a:extLst>
              <a:ext uri="{FF2B5EF4-FFF2-40B4-BE49-F238E27FC236}">
                <a16:creationId xmlns:a16="http://schemas.microsoft.com/office/drawing/2014/main" id="{BFDA9842-1258-8877-3100-EBD67A7BFC2F}"/>
              </a:ext>
            </a:extLst>
          </p:cNvPr>
          <p:cNvGrpSpPr/>
          <p:nvPr/>
        </p:nvGrpSpPr>
        <p:grpSpPr>
          <a:xfrm>
            <a:off x="5488625" y="1637750"/>
            <a:ext cx="6992181" cy="3266920"/>
            <a:chOff x="0" y="-47625"/>
            <a:chExt cx="1841562" cy="860425"/>
          </a:xfrm>
        </p:grpSpPr>
        <p:sp>
          <p:nvSpPr>
            <p:cNvPr id="6" name="Google Shape;169;p17">
              <a:extLst>
                <a:ext uri="{FF2B5EF4-FFF2-40B4-BE49-F238E27FC236}">
                  <a16:creationId xmlns:a16="http://schemas.microsoft.com/office/drawing/2014/main" id="{29743509-12AB-608F-DFCD-234557ED9E56}"/>
                </a:ext>
              </a:extLst>
            </p:cNvPr>
            <p:cNvSpPr/>
            <p:nvPr/>
          </p:nvSpPr>
          <p:spPr>
            <a:xfrm>
              <a:off x="0" y="0"/>
              <a:ext cx="1841562" cy="189104"/>
            </a:xfrm>
            <a:custGeom>
              <a:avLst/>
              <a:gdLst/>
              <a:ahLst/>
              <a:cxnLst/>
              <a:rect l="l" t="t" r="r" b="b"/>
              <a:pathLst>
                <a:path w="1841562" h="189104" extrusionOk="0">
                  <a:moveTo>
                    <a:pt x="56468" y="0"/>
                  </a:moveTo>
                  <a:lnTo>
                    <a:pt x="1785094" y="0"/>
                  </a:lnTo>
                  <a:cubicBezTo>
                    <a:pt x="1816280" y="0"/>
                    <a:pt x="1841562" y="25282"/>
                    <a:pt x="1841562" y="56468"/>
                  </a:cubicBezTo>
                  <a:lnTo>
                    <a:pt x="1841562" y="132635"/>
                  </a:lnTo>
                  <a:cubicBezTo>
                    <a:pt x="1841562" y="147612"/>
                    <a:pt x="1835613" y="161975"/>
                    <a:pt x="1825023" y="172564"/>
                  </a:cubicBezTo>
                  <a:cubicBezTo>
                    <a:pt x="1814433" y="183154"/>
                    <a:pt x="1800070" y="189104"/>
                    <a:pt x="1785094" y="189104"/>
                  </a:cubicBezTo>
                  <a:lnTo>
                    <a:pt x="56468" y="189104"/>
                  </a:lnTo>
                  <a:cubicBezTo>
                    <a:pt x="41492" y="189104"/>
                    <a:pt x="27129" y="183154"/>
                    <a:pt x="16539" y="172564"/>
                  </a:cubicBezTo>
                  <a:cubicBezTo>
                    <a:pt x="5949" y="161975"/>
                    <a:pt x="0" y="147612"/>
                    <a:pt x="0" y="132635"/>
                  </a:cubicBezTo>
                  <a:lnTo>
                    <a:pt x="0" y="56468"/>
                  </a:lnTo>
                  <a:cubicBezTo>
                    <a:pt x="0" y="41492"/>
                    <a:pt x="5949" y="27129"/>
                    <a:pt x="16539" y="16539"/>
                  </a:cubicBezTo>
                  <a:cubicBezTo>
                    <a:pt x="27129" y="5949"/>
                    <a:pt x="41492" y="0"/>
                    <a:pt x="56468" y="0"/>
                  </a:cubicBezTo>
                  <a:close/>
                </a:path>
              </a:pathLst>
            </a:custGeom>
            <a:solidFill>
              <a:srgbClr val="F59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0;p17">
              <a:extLst>
                <a:ext uri="{FF2B5EF4-FFF2-40B4-BE49-F238E27FC236}">
                  <a16:creationId xmlns:a16="http://schemas.microsoft.com/office/drawing/2014/main" id="{B35B6711-1B5D-C278-7A5E-0C0617B0C86C}"/>
                </a:ext>
              </a:extLst>
            </p:cNvPr>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 name="Google Shape;171;p17">
            <a:extLst>
              <a:ext uri="{FF2B5EF4-FFF2-40B4-BE49-F238E27FC236}">
                <a16:creationId xmlns:a16="http://schemas.microsoft.com/office/drawing/2014/main" id="{C16E76C9-92D2-D0B6-761B-9FA0F4109B73}"/>
              </a:ext>
            </a:extLst>
          </p:cNvPr>
          <p:cNvGrpSpPr/>
          <p:nvPr/>
        </p:nvGrpSpPr>
        <p:grpSpPr>
          <a:xfrm>
            <a:off x="11213777" y="1638358"/>
            <a:ext cx="6705446" cy="3266920"/>
            <a:chOff x="0" y="-47625"/>
            <a:chExt cx="1595885" cy="860425"/>
          </a:xfrm>
        </p:grpSpPr>
        <p:sp>
          <p:nvSpPr>
            <p:cNvPr id="9" name="Google Shape;172;p17">
              <a:extLst>
                <a:ext uri="{FF2B5EF4-FFF2-40B4-BE49-F238E27FC236}">
                  <a16:creationId xmlns:a16="http://schemas.microsoft.com/office/drawing/2014/main" id="{C81BA8C9-FFB2-3628-F3C3-CC56EC7CAD02}"/>
                </a:ext>
              </a:extLst>
            </p:cNvPr>
            <p:cNvSpPr/>
            <p:nvPr/>
          </p:nvSpPr>
          <p:spPr>
            <a:xfrm>
              <a:off x="0" y="0"/>
              <a:ext cx="1595885" cy="189104"/>
            </a:xfrm>
            <a:custGeom>
              <a:avLst/>
              <a:gdLst/>
              <a:ahLst/>
              <a:cxnLst/>
              <a:rect l="l" t="t" r="r" b="b"/>
              <a:pathLst>
                <a:path w="1595885" h="189104" extrusionOk="0">
                  <a:moveTo>
                    <a:pt x="65161" y="0"/>
                  </a:moveTo>
                  <a:lnTo>
                    <a:pt x="1530724" y="0"/>
                  </a:lnTo>
                  <a:cubicBezTo>
                    <a:pt x="1566712" y="0"/>
                    <a:pt x="1595885" y="29174"/>
                    <a:pt x="1595885" y="65161"/>
                  </a:cubicBezTo>
                  <a:lnTo>
                    <a:pt x="1595885" y="123942"/>
                  </a:lnTo>
                  <a:cubicBezTo>
                    <a:pt x="1595885" y="159930"/>
                    <a:pt x="1566712" y="189104"/>
                    <a:pt x="1530724" y="189104"/>
                  </a:cubicBezTo>
                  <a:lnTo>
                    <a:pt x="65161" y="189104"/>
                  </a:lnTo>
                  <a:cubicBezTo>
                    <a:pt x="47880" y="189104"/>
                    <a:pt x="31305" y="182238"/>
                    <a:pt x="19085" y="170018"/>
                  </a:cubicBezTo>
                  <a:cubicBezTo>
                    <a:pt x="6865" y="157798"/>
                    <a:pt x="0" y="141224"/>
                    <a:pt x="0" y="123942"/>
                  </a:cubicBezTo>
                  <a:lnTo>
                    <a:pt x="0" y="65161"/>
                  </a:lnTo>
                  <a:cubicBezTo>
                    <a:pt x="0" y="29174"/>
                    <a:pt x="29174" y="0"/>
                    <a:pt x="65161" y="0"/>
                  </a:cubicBezTo>
                  <a:close/>
                </a:path>
              </a:pathLst>
            </a:custGeom>
            <a:solidFill>
              <a:srgbClr val="1F49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3;p17">
              <a:extLst>
                <a:ext uri="{FF2B5EF4-FFF2-40B4-BE49-F238E27FC236}">
                  <a16:creationId xmlns:a16="http://schemas.microsoft.com/office/drawing/2014/main" id="{6C10C8EA-9CAA-DF1A-083C-83919725699D}"/>
                </a:ext>
              </a:extLst>
            </p:cNvPr>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1" name="Google Shape;182;p17">
            <a:extLst>
              <a:ext uri="{FF2B5EF4-FFF2-40B4-BE49-F238E27FC236}">
                <a16:creationId xmlns:a16="http://schemas.microsoft.com/office/drawing/2014/main" id="{F68E27BE-6725-ABF1-21AE-4230512993BC}"/>
              </a:ext>
            </a:extLst>
          </p:cNvPr>
          <p:cNvSpPr txBox="1"/>
          <p:nvPr/>
        </p:nvSpPr>
        <p:spPr>
          <a:xfrm>
            <a:off x="249173" y="1895797"/>
            <a:ext cx="5329729" cy="590931"/>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200" b="1" i="0" u="none" strike="noStrike" cap="none" dirty="0">
                <a:solidFill>
                  <a:schemeClr val="bg1"/>
                </a:solidFill>
                <a:latin typeface="Roboto"/>
                <a:ea typeface="Roboto"/>
                <a:cs typeface="Roboto"/>
                <a:sym typeface="Roboto"/>
              </a:rPr>
              <a:t>Neural Network</a:t>
            </a:r>
            <a:endParaRPr dirty="0">
              <a:solidFill>
                <a:schemeClr val="bg1"/>
              </a:solidFill>
            </a:endParaRPr>
          </a:p>
        </p:txBody>
      </p:sp>
      <p:sp>
        <p:nvSpPr>
          <p:cNvPr id="12" name="Google Shape;183;p17">
            <a:extLst>
              <a:ext uri="{FF2B5EF4-FFF2-40B4-BE49-F238E27FC236}">
                <a16:creationId xmlns:a16="http://schemas.microsoft.com/office/drawing/2014/main" id="{8FFECB91-AA31-6FA6-EBD0-A3089CF80F86}"/>
              </a:ext>
            </a:extLst>
          </p:cNvPr>
          <p:cNvSpPr txBox="1"/>
          <p:nvPr/>
        </p:nvSpPr>
        <p:spPr>
          <a:xfrm>
            <a:off x="691458" y="2744166"/>
            <a:ext cx="4630539" cy="5946243"/>
          </a:xfrm>
          <a:prstGeom prst="rect">
            <a:avLst/>
          </a:prstGeom>
          <a:noFill/>
          <a:ln>
            <a:noFill/>
          </a:ln>
        </p:spPr>
        <p:txBody>
          <a:bodyPr spcFirstLastPara="1" wrap="square" lIns="0" tIns="0" rIns="0" bIns="0" anchor="t" anchorCtr="0">
            <a:spAutoFit/>
          </a:bodyPr>
          <a:lstStyle/>
          <a:p>
            <a:pPr marL="342900" marR="0" lvl="0" indent="-342900" rtl="0">
              <a:lnSpc>
                <a:spcPct val="115000"/>
              </a:lnSpc>
              <a:spcBef>
                <a:spcPts val="0"/>
              </a:spcBef>
              <a:spcAft>
                <a:spcPts val="0"/>
              </a:spcAft>
              <a:buFontTx/>
              <a:buChar char="-"/>
            </a:pPr>
            <a:r>
              <a:rPr lang="en-US" sz="2400" b="0" i="0" u="none" strike="noStrike" cap="none" dirty="0">
                <a:solidFill>
                  <a:srgbClr val="000000"/>
                </a:solidFill>
                <a:latin typeface="Arial" panose="020B0604020202020204" pitchFamily="34" charset="0"/>
                <a:ea typeface="Roboto"/>
                <a:cs typeface="Arial" panose="020B0604020202020204" pitchFamily="34" charset="0"/>
                <a:sym typeface="Roboto"/>
              </a:rPr>
              <a:t>Adapt framework of </a:t>
            </a:r>
            <a:r>
              <a:rPr lang="en-US" sz="2400" b="0" i="0" u="sng" strike="noStrike" cap="none" dirty="0">
                <a:solidFill>
                  <a:srgbClr val="000000"/>
                </a:solidFill>
                <a:latin typeface="Arial" panose="020B0604020202020204" pitchFamily="34" charset="0"/>
                <a:ea typeface="Roboto"/>
                <a:cs typeface="Arial" panose="020B0604020202020204" pitchFamily="34" charset="0"/>
                <a:sym typeface="Roboto"/>
              </a:rPr>
              <a:t>convolutional neural network </a:t>
            </a:r>
            <a:r>
              <a:rPr lang="en-US" sz="2400" b="0" i="0" u="none" strike="noStrike" cap="none" dirty="0">
                <a:solidFill>
                  <a:srgbClr val="000000"/>
                </a:solidFill>
                <a:latin typeface="Arial" panose="020B0604020202020204" pitchFamily="34" charset="0"/>
                <a:ea typeface="Roboto"/>
                <a:cs typeface="Arial" panose="020B0604020202020204" pitchFamily="34" charset="0"/>
                <a:sym typeface="Roboto"/>
              </a:rPr>
              <a:t>(CNN) due to their lauded strengths in </a:t>
            </a:r>
            <a:r>
              <a:rPr lang="en-US" sz="2400" b="0" i="1" u="none" strike="noStrike" cap="none" dirty="0">
                <a:solidFill>
                  <a:srgbClr val="000000"/>
                </a:solidFill>
                <a:latin typeface="Arial" panose="020B0604020202020204" pitchFamily="34" charset="0"/>
                <a:ea typeface="Roboto"/>
                <a:cs typeface="Arial" panose="020B0604020202020204" pitchFamily="34" charset="0"/>
                <a:sym typeface="Roboto"/>
              </a:rPr>
              <a:t>image classification</a:t>
            </a:r>
            <a:r>
              <a:rPr lang="en-US" sz="2400" b="0" i="0" u="none" strike="noStrike" cap="none" dirty="0">
                <a:solidFill>
                  <a:srgbClr val="000000"/>
                </a:solidFill>
                <a:latin typeface="Arial" panose="020B0604020202020204" pitchFamily="34" charset="0"/>
                <a:ea typeface="Roboto"/>
                <a:cs typeface="Arial" panose="020B0604020202020204" pitchFamily="34" charset="0"/>
                <a:sym typeface="Roboto"/>
              </a:rPr>
              <a:t>. </a:t>
            </a:r>
          </a:p>
          <a:p>
            <a:pPr marL="342900" marR="0" lvl="0" indent="-342900" rtl="0">
              <a:lnSpc>
                <a:spcPct val="115000"/>
              </a:lnSpc>
              <a:spcBef>
                <a:spcPts val="0"/>
              </a:spcBef>
              <a:spcAft>
                <a:spcPts val="0"/>
              </a:spcAft>
              <a:buFontTx/>
              <a:buChar char="-"/>
            </a:pPr>
            <a:endParaRPr lang="en-US" sz="2400" dirty="0">
              <a:latin typeface="Arial" panose="020B0604020202020204" pitchFamily="34" charset="0"/>
              <a:ea typeface="Roboto"/>
              <a:cs typeface="Arial" panose="020B0604020202020204" pitchFamily="34" charset="0"/>
              <a:sym typeface="Roboto"/>
            </a:endParaRPr>
          </a:p>
          <a:p>
            <a:pPr marL="342900" marR="0" lvl="0" indent="-342900" rtl="0">
              <a:lnSpc>
                <a:spcPct val="115000"/>
              </a:lnSpc>
              <a:spcBef>
                <a:spcPts val="0"/>
              </a:spcBef>
              <a:spcAft>
                <a:spcPts val="0"/>
              </a:spcAft>
              <a:buFontTx/>
              <a:buChar char="-"/>
            </a:pPr>
            <a:r>
              <a:rPr lang="en-US" sz="2400" dirty="0">
                <a:latin typeface="Arial" panose="020B0604020202020204" pitchFamily="34" charset="0"/>
                <a:ea typeface="Roboto"/>
                <a:cs typeface="Arial" panose="020B0604020202020204" pitchFamily="34" charset="0"/>
                <a:sym typeface="Roboto"/>
              </a:rPr>
              <a:t>Employ </a:t>
            </a:r>
            <a:r>
              <a:rPr lang="en-US" sz="2400" b="0" i="0" u="none" strike="noStrike" cap="none" dirty="0">
                <a:solidFill>
                  <a:srgbClr val="000000"/>
                </a:solidFill>
                <a:latin typeface="Arial" panose="020B0604020202020204" pitchFamily="34" charset="0"/>
                <a:ea typeface="Roboto"/>
                <a:cs typeface="Arial" panose="020B0604020202020204" pitchFamily="34" charset="0"/>
                <a:sym typeface="Roboto"/>
              </a:rPr>
              <a:t>the </a:t>
            </a:r>
            <a:r>
              <a:rPr lang="en-US" sz="2400" b="0" i="0" u="sng" strike="noStrike" cap="none" dirty="0" err="1">
                <a:solidFill>
                  <a:srgbClr val="000000"/>
                </a:solidFill>
                <a:latin typeface="Arial" panose="020B0604020202020204" pitchFamily="34" charset="0"/>
                <a:ea typeface="Roboto"/>
                <a:cs typeface="Arial" panose="020B0604020202020204" pitchFamily="34" charset="0"/>
                <a:sym typeface="Roboto"/>
              </a:rPr>
              <a:t>keras</a:t>
            </a:r>
            <a:r>
              <a:rPr lang="en-US" sz="2400" b="0" i="0" u="sng" strike="noStrike" cap="none" dirty="0">
                <a:solidFill>
                  <a:srgbClr val="000000"/>
                </a:solidFill>
                <a:latin typeface="Arial" panose="020B0604020202020204" pitchFamily="34" charset="0"/>
                <a:ea typeface="Roboto"/>
                <a:cs typeface="Arial" panose="020B0604020202020204" pitchFamily="34" charset="0"/>
                <a:sym typeface="Roboto"/>
              </a:rPr>
              <a:t> (sequential) </a:t>
            </a:r>
            <a:r>
              <a:rPr lang="en-US" sz="2400" b="0" i="0" u="none" strike="noStrike" cap="none" dirty="0">
                <a:solidFill>
                  <a:srgbClr val="000000"/>
                </a:solidFill>
                <a:latin typeface="Arial" panose="020B0604020202020204" pitchFamily="34" charset="0"/>
                <a:ea typeface="Roboto"/>
                <a:cs typeface="Arial" panose="020B0604020202020204" pitchFamily="34" charset="0"/>
                <a:sym typeface="Roboto"/>
              </a:rPr>
              <a:t>model to </a:t>
            </a:r>
            <a:r>
              <a:rPr lang="en-US" sz="2400" dirty="0">
                <a:latin typeface="Arial" panose="020B0604020202020204" pitchFamily="34" charset="0"/>
                <a:ea typeface="Roboto"/>
                <a:cs typeface="Arial" panose="020B0604020202020204" pitchFamily="34" charset="0"/>
                <a:sym typeface="Roboto"/>
              </a:rPr>
              <a:t>serves our needs for </a:t>
            </a:r>
            <a:r>
              <a:rPr lang="en-US" sz="2400" i="1" dirty="0">
                <a:latin typeface="Arial" panose="020B0604020202020204" pitchFamily="34" charset="0"/>
                <a:ea typeface="Roboto"/>
                <a:cs typeface="Arial" panose="020B0604020202020204" pitchFamily="34" charset="0"/>
                <a:sym typeface="Roboto"/>
              </a:rPr>
              <a:t>customization</a:t>
            </a:r>
            <a:r>
              <a:rPr lang="en-US" sz="2400" dirty="0">
                <a:latin typeface="Arial" panose="020B0604020202020204" pitchFamily="34" charset="0"/>
                <a:ea typeface="Roboto"/>
                <a:cs typeface="Arial" panose="020B0604020202020204" pitchFamily="34" charset="0"/>
                <a:sym typeface="Roboto"/>
              </a:rPr>
              <a:t>.</a:t>
            </a:r>
          </a:p>
          <a:p>
            <a:pPr marL="342900" marR="0" lvl="0" indent="-342900" rtl="0">
              <a:lnSpc>
                <a:spcPct val="115000"/>
              </a:lnSpc>
              <a:spcBef>
                <a:spcPts val="0"/>
              </a:spcBef>
              <a:spcAft>
                <a:spcPts val="0"/>
              </a:spcAft>
              <a:buFontTx/>
              <a:buChar char="-"/>
            </a:pPr>
            <a:endParaRPr lang="en-US" sz="2400" dirty="0">
              <a:latin typeface="Arial" panose="020B0604020202020204" pitchFamily="34" charset="0"/>
              <a:ea typeface="Roboto"/>
              <a:cs typeface="Arial" panose="020B0604020202020204" pitchFamily="34" charset="0"/>
              <a:sym typeface="Roboto"/>
            </a:endParaRPr>
          </a:p>
          <a:p>
            <a:pPr marL="342900" marR="0" lvl="0" indent="-342900" rtl="0">
              <a:lnSpc>
                <a:spcPct val="115000"/>
              </a:lnSpc>
              <a:spcBef>
                <a:spcPts val="0"/>
              </a:spcBef>
              <a:spcAft>
                <a:spcPts val="0"/>
              </a:spcAft>
              <a:buFontTx/>
              <a:buChar char="-"/>
            </a:pPr>
            <a:r>
              <a:rPr lang="en-US" sz="2400" u="sng" dirty="0">
                <a:latin typeface="Arial" panose="020B0604020202020204" pitchFamily="34" charset="0"/>
                <a:ea typeface="Roboto"/>
                <a:cs typeface="Arial" panose="020B0604020202020204" pitchFamily="34" charset="0"/>
                <a:sym typeface="Roboto"/>
              </a:rPr>
              <a:t>Avoid pre-trained</a:t>
            </a:r>
            <a:r>
              <a:rPr lang="en-US" sz="2400" dirty="0">
                <a:latin typeface="Arial" panose="020B0604020202020204" pitchFamily="34" charset="0"/>
                <a:ea typeface="Roboto"/>
                <a:cs typeface="Arial" panose="020B0604020202020204" pitchFamily="34" charset="0"/>
                <a:sym typeface="Roboto"/>
              </a:rPr>
              <a:t> models and transfer learning as to honor the </a:t>
            </a:r>
            <a:r>
              <a:rPr lang="en-US" sz="2400" i="1" dirty="0">
                <a:latin typeface="Arial" panose="020B0604020202020204" pitchFamily="34" charset="0"/>
                <a:ea typeface="Roboto"/>
                <a:cs typeface="Arial" panose="020B0604020202020204" pitchFamily="34" charset="0"/>
                <a:sym typeface="Roboto"/>
              </a:rPr>
              <a:t>exploratory purposes</a:t>
            </a:r>
            <a:r>
              <a:rPr lang="en-US" sz="2400" dirty="0">
                <a:latin typeface="Arial" panose="020B0604020202020204" pitchFamily="34" charset="0"/>
                <a:ea typeface="Roboto"/>
                <a:cs typeface="Arial" panose="020B0604020202020204" pitchFamily="34" charset="0"/>
                <a:sym typeface="Roboto"/>
              </a:rPr>
              <a:t> of this final project. </a:t>
            </a:r>
            <a:endParaRPr sz="2400" dirty="0">
              <a:latin typeface="Arial" panose="020B0604020202020204" pitchFamily="34" charset="0"/>
              <a:cs typeface="Arial" panose="020B0604020202020204" pitchFamily="34" charset="0"/>
            </a:endParaRPr>
          </a:p>
        </p:txBody>
      </p:sp>
      <p:sp>
        <p:nvSpPr>
          <p:cNvPr id="13" name="Google Shape;184;p17">
            <a:extLst>
              <a:ext uri="{FF2B5EF4-FFF2-40B4-BE49-F238E27FC236}">
                <a16:creationId xmlns:a16="http://schemas.microsoft.com/office/drawing/2014/main" id="{3B693EC6-EFDC-A0EA-D3ED-26C1E27AC80C}"/>
              </a:ext>
            </a:extLst>
          </p:cNvPr>
          <p:cNvSpPr txBox="1"/>
          <p:nvPr/>
        </p:nvSpPr>
        <p:spPr>
          <a:xfrm>
            <a:off x="6485859" y="1869115"/>
            <a:ext cx="3953129" cy="590931"/>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200" b="1" i="0" u="none" strike="noStrike" cap="none" dirty="0">
                <a:solidFill>
                  <a:schemeClr val="bg1"/>
                </a:solidFill>
                <a:latin typeface="Roboto"/>
                <a:ea typeface="Roboto"/>
                <a:cs typeface="Roboto"/>
                <a:sym typeface="Roboto"/>
              </a:rPr>
              <a:t>Optimization</a:t>
            </a:r>
            <a:endParaRPr dirty="0">
              <a:solidFill>
                <a:schemeClr val="bg1"/>
              </a:solidFill>
            </a:endParaRPr>
          </a:p>
        </p:txBody>
      </p:sp>
      <p:sp>
        <p:nvSpPr>
          <p:cNvPr id="15" name="Google Shape;186;p17">
            <a:extLst>
              <a:ext uri="{FF2B5EF4-FFF2-40B4-BE49-F238E27FC236}">
                <a16:creationId xmlns:a16="http://schemas.microsoft.com/office/drawing/2014/main" id="{0FEB8B97-881C-5642-FA85-302D109BEA13}"/>
              </a:ext>
            </a:extLst>
          </p:cNvPr>
          <p:cNvSpPr txBox="1"/>
          <p:nvPr/>
        </p:nvSpPr>
        <p:spPr>
          <a:xfrm>
            <a:off x="12916891" y="1818576"/>
            <a:ext cx="3154777" cy="590931"/>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200" b="1" i="0" u="none" strike="noStrike" cap="none" dirty="0">
                <a:solidFill>
                  <a:schemeClr val="bg1"/>
                </a:solidFill>
                <a:latin typeface="Roboto"/>
                <a:ea typeface="Roboto"/>
                <a:cs typeface="Roboto"/>
                <a:sym typeface="Roboto"/>
              </a:rPr>
              <a:t>Valuation</a:t>
            </a:r>
            <a:endParaRPr dirty="0">
              <a:solidFill>
                <a:schemeClr val="bg1"/>
              </a:solidFill>
            </a:endParaRPr>
          </a:p>
        </p:txBody>
      </p:sp>
      <p:sp>
        <p:nvSpPr>
          <p:cNvPr id="16" name="Google Shape;187;p17">
            <a:extLst>
              <a:ext uri="{FF2B5EF4-FFF2-40B4-BE49-F238E27FC236}">
                <a16:creationId xmlns:a16="http://schemas.microsoft.com/office/drawing/2014/main" id="{4CC4BA3C-7E11-F15A-1435-A53976521613}"/>
              </a:ext>
            </a:extLst>
          </p:cNvPr>
          <p:cNvSpPr txBox="1"/>
          <p:nvPr/>
        </p:nvSpPr>
        <p:spPr>
          <a:xfrm>
            <a:off x="11972266" y="2687318"/>
            <a:ext cx="5624276" cy="4919808"/>
          </a:xfrm>
          <a:prstGeom prst="rect">
            <a:avLst/>
          </a:prstGeom>
          <a:noFill/>
          <a:ln>
            <a:noFill/>
          </a:ln>
        </p:spPr>
        <p:txBody>
          <a:bodyPr spcFirstLastPara="1" wrap="square" lIns="0" tIns="0" rIns="0" bIns="0" anchor="t" anchorCtr="0">
            <a:spAutoFit/>
          </a:bodyPr>
          <a:lstStyle/>
          <a:p>
            <a:pPr marL="342900" marR="0" lvl="0" indent="-342900" rtl="0">
              <a:lnSpc>
                <a:spcPct val="115000"/>
              </a:lnSpc>
              <a:spcBef>
                <a:spcPts val="0"/>
              </a:spcBef>
              <a:spcAft>
                <a:spcPts val="0"/>
              </a:spcAft>
              <a:buFontTx/>
              <a:buChar char="-"/>
            </a:pPr>
            <a:r>
              <a:rPr lang="en-US" sz="2400" dirty="0">
                <a:latin typeface="Roboto"/>
                <a:ea typeface="Roboto"/>
                <a:cs typeface="Roboto"/>
                <a:sym typeface="Roboto"/>
              </a:rPr>
              <a:t>Consider various performance metrics (e.g., accuracy vs. loss) for absolute evaluation.</a:t>
            </a:r>
          </a:p>
          <a:p>
            <a:pPr marL="342900" marR="0" lvl="0" indent="-342900" rtl="0">
              <a:lnSpc>
                <a:spcPct val="115000"/>
              </a:lnSpc>
              <a:spcBef>
                <a:spcPts val="0"/>
              </a:spcBef>
              <a:spcAft>
                <a:spcPts val="0"/>
              </a:spcAft>
              <a:buFontTx/>
              <a:buChar char="-"/>
            </a:pPr>
            <a:endParaRPr lang="en-US" sz="2400" dirty="0">
              <a:latin typeface="Roboto"/>
              <a:ea typeface="Roboto"/>
              <a:cs typeface="Roboto"/>
              <a:sym typeface="Roboto"/>
            </a:endParaRPr>
          </a:p>
          <a:p>
            <a:pPr marL="285750" marR="0" lvl="0" indent="-285750" rtl="0">
              <a:lnSpc>
                <a:spcPct val="115000"/>
              </a:lnSpc>
              <a:spcBef>
                <a:spcPts val="0"/>
              </a:spcBef>
              <a:spcAft>
                <a:spcPts val="0"/>
              </a:spcAft>
              <a:buFontTx/>
              <a:buChar char="-"/>
            </a:pPr>
            <a:r>
              <a:rPr lang="en-US" sz="2400" dirty="0">
                <a:latin typeface="Roboto"/>
                <a:ea typeface="Roboto"/>
                <a:cs typeface="Roboto"/>
                <a:sym typeface="Roboto"/>
              </a:rPr>
              <a:t>Relative valuation metrics (e.g., cross-validation) for clues on over- vs. underfitting and bias vs. variance. </a:t>
            </a:r>
          </a:p>
          <a:p>
            <a:pPr marR="0" lvl="0" rtl="0">
              <a:lnSpc>
                <a:spcPct val="115000"/>
              </a:lnSpc>
              <a:spcBef>
                <a:spcPts val="0"/>
              </a:spcBef>
              <a:spcAft>
                <a:spcPts val="0"/>
              </a:spcAft>
            </a:pPr>
            <a:endParaRPr lang="en-US" sz="2400" dirty="0">
              <a:latin typeface="Roboto"/>
              <a:ea typeface="Roboto"/>
              <a:cs typeface="Roboto"/>
              <a:sym typeface="Roboto"/>
            </a:endParaRPr>
          </a:p>
          <a:p>
            <a:pPr marL="285750" marR="0" lvl="0" indent="-285750" rtl="0">
              <a:lnSpc>
                <a:spcPct val="115000"/>
              </a:lnSpc>
              <a:spcBef>
                <a:spcPts val="0"/>
              </a:spcBef>
              <a:spcAft>
                <a:spcPts val="0"/>
              </a:spcAft>
              <a:buFontTx/>
              <a:buChar char="-"/>
            </a:pPr>
            <a:endParaRPr lang="en-US" sz="2400" dirty="0">
              <a:latin typeface="Roboto"/>
              <a:ea typeface="Roboto"/>
              <a:cs typeface="Roboto"/>
              <a:sym typeface="Roboto"/>
            </a:endParaRPr>
          </a:p>
          <a:p>
            <a:pPr marL="285750" marR="0" lvl="0" indent="-285750" rtl="0">
              <a:lnSpc>
                <a:spcPct val="115000"/>
              </a:lnSpc>
              <a:spcBef>
                <a:spcPts val="0"/>
              </a:spcBef>
              <a:spcAft>
                <a:spcPts val="0"/>
              </a:spcAft>
              <a:buFontTx/>
              <a:buChar char="-"/>
            </a:pPr>
            <a:endParaRPr lang="en-US" sz="2400" dirty="0">
              <a:latin typeface="Roboto"/>
              <a:ea typeface="Roboto"/>
              <a:cs typeface="Roboto"/>
              <a:sym typeface="Roboto"/>
            </a:endParaRPr>
          </a:p>
          <a:p>
            <a:pPr marL="285750" marR="0" lvl="0" indent="-285750" rtl="0">
              <a:lnSpc>
                <a:spcPct val="115000"/>
              </a:lnSpc>
              <a:spcBef>
                <a:spcPts val="0"/>
              </a:spcBef>
              <a:spcAft>
                <a:spcPts val="0"/>
              </a:spcAft>
              <a:buFontTx/>
              <a:buChar char="-"/>
            </a:pPr>
            <a:endParaRPr lang="en-US" sz="2400" dirty="0">
              <a:latin typeface="Roboto"/>
              <a:ea typeface="Roboto"/>
              <a:cs typeface="Roboto"/>
              <a:sym typeface="Roboto"/>
            </a:endParaRPr>
          </a:p>
          <a:p>
            <a:pPr marL="285750" marR="0" lvl="0" indent="-285750" rtl="0">
              <a:lnSpc>
                <a:spcPct val="115000"/>
              </a:lnSpc>
              <a:spcBef>
                <a:spcPts val="0"/>
              </a:spcBef>
              <a:spcAft>
                <a:spcPts val="0"/>
              </a:spcAft>
              <a:buFontTx/>
              <a:buChar char="-"/>
            </a:pPr>
            <a:endParaRPr dirty="0"/>
          </a:p>
        </p:txBody>
      </p:sp>
      <p:sp>
        <p:nvSpPr>
          <p:cNvPr id="18" name="Google Shape;123;p15">
            <a:extLst>
              <a:ext uri="{FF2B5EF4-FFF2-40B4-BE49-F238E27FC236}">
                <a16:creationId xmlns:a16="http://schemas.microsoft.com/office/drawing/2014/main" id="{2A02869C-A577-9985-41BA-90F5643337C6}"/>
              </a:ext>
            </a:extLst>
          </p:cNvPr>
          <p:cNvSpPr txBox="1"/>
          <p:nvPr/>
        </p:nvSpPr>
        <p:spPr>
          <a:xfrm>
            <a:off x="839800" y="490048"/>
            <a:ext cx="13277100" cy="1181734"/>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6399" b="1" dirty="0">
                <a:solidFill>
                  <a:srgbClr val="1F49C6"/>
                </a:solidFill>
                <a:latin typeface="Fredoka"/>
                <a:ea typeface="Fredoka"/>
                <a:cs typeface="Fredoka"/>
                <a:sym typeface="Fredoka"/>
              </a:rPr>
              <a:t>Model Approach</a:t>
            </a:r>
            <a:endParaRPr b="1" dirty="0">
              <a:latin typeface="Fredoka"/>
              <a:ea typeface="Fredoka"/>
              <a:cs typeface="Fredoka"/>
              <a:sym typeface="Fredoka"/>
            </a:endParaRPr>
          </a:p>
        </p:txBody>
      </p:sp>
      <p:sp>
        <p:nvSpPr>
          <p:cNvPr id="19" name="Google Shape;183;p17">
            <a:extLst>
              <a:ext uri="{FF2B5EF4-FFF2-40B4-BE49-F238E27FC236}">
                <a16:creationId xmlns:a16="http://schemas.microsoft.com/office/drawing/2014/main" id="{4246E740-C7CA-7CC4-6BEF-8A72AD2466EB}"/>
              </a:ext>
            </a:extLst>
          </p:cNvPr>
          <p:cNvSpPr txBox="1"/>
          <p:nvPr/>
        </p:nvSpPr>
        <p:spPr>
          <a:xfrm>
            <a:off x="6147153" y="2652652"/>
            <a:ext cx="4804382" cy="6370975"/>
          </a:xfrm>
          <a:prstGeom prst="rect">
            <a:avLst/>
          </a:prstGeom>
          <a:noFill/>
          <a:ln>
            <a:noFill/>
          </a:ln>
        </p:spPr>
        <p:txBody>
          <a:bodyPr spcFirstLastPara="1" wrap="square" lIns="0" tIns="0" rIns="0" bIns="0" anchor="t" anchorCtr="0">
            <a:spAutoFit/>
          </a:bodyPr>
          <a:lstStyle/>
          <a:p>
            <a:pPr marL="342900" marR="0" lvl="0" indent="-342900" rtl="0">
              <a:lnSpc>
                <a:spcPct val="115000"/>
              </a:lnSpc>
              <a:spcBef>
                <a:spcPts val="0"/>
              </a:spcBef>
              <a:spcAft>
                <a:spcPts val="0"/>
              </a:spcAft>
              <a:buFontTx/>
              <a:buChar char="-"/>
            </a:pPr>
            <a:r>
              <a:rPr lang="en-US" sz="2400" b="0" i="0" u="sng" strike="noStrike" cap="none" dirty="0">
                <a:solidFill>
                  <a:srgbClr val="000000"/>
                </a:solidFill>
                <a:latin typeface="Arial" panose="020B0604020202020204" pitchFamily="34" charset="0"/>
                <a:ea typeface="Roboto"/>
                <a:cs typeface="Arial" panose="020B0604020202020204" pitchFamily="34" charset="0"/>
                <a:sym typeface="Roboto"/>
              </a:rPr>
              <a:t>Hyperparameter</a:t>
            </a:r>
            <a:r>
              <a:rPr lang="en-US" sz="2400" b="0" i="0" u="none" strike="noStrike" cap="none" dirty="0">
                <a:solidFill>
                  <a:srgbClr val="000000"/>
                </a:solidFill>
                <a:latin typeface="Arial" panose="020B0604020202020204" pitchFamily="34" charset="0"/>
                <a:ea typeface="Roboto"/>
                <a:cs typeface="Arial" panose="020B0604020202020204" pitchFamily="34" charset="0"/>
                <a:sym typeface="Roboto"/>
              </a:rPr>
              <a:t> tuning by </a:t>
            </a:r>
            <a:r>
              <a:rPr lang="en-US" sz="2400" b="0" u="none" strike="noStrike" cap="none" dirty="0">
                <a:solidFill>
                  <a:srgbClr val="000000"/>
                </a:solidFill>
                <a:latin typeface="Arial" panose="020B0604020202020204" pitchFamily="34" charset="0"/>
                <a:ea typeface="Roboto"/>
                <a:cs typeface="Arial" panose="020B0604020202020204" pitchFamily="34" charset="0"/>
                <a:sym typeface="Roboto"/>
              </a:rPr>
              <a:t>Bayesian Optimization </a:t>
            </a:r>
            <a:r>
              <a:rPr lang="en-US" sz="2400" b="0" i="0" u="none" strike="noStrike" cap="none" dirty="0">
                <a:solidFill>
                  <a:srgbClr val="000000"/>
                </a:solidFill>
                <a:latin typeface="Arial" panose="020B0604020202020204" pitchFamily="34" charset="0"/>
                <a:ea typeface="Roboto"/>
                <a:cs typeface="Arial" panose="020B0604020202020204" pitchFamily="34" charset="0"/>
                <a:sym typeface="Roboto"/>
              </a:rPr>
              <a:t>or </a:t>
            </a:r>
            <a:r>
              <a:rPr lang="en-US" sz="2400" dirty="0">
                <a:latin typeface="Arial" panose="020B0604020202020204" pitchFamily="34" charset="0"/>
                <a:ea typeface="Roboto"/>
                <a:cs typeface="Arial" panose="020B0604020202020204" pitchFamily="34" charset="0"/>
                <a:sym typeface="Roboto"/>
              </a:rPr>
              <a:t>Random Search </a:t>
            </a:r>
            <a:r>
              <a:rPr lang="en-US" sz="2400" b="0" i="0" u="none" strike="noStrike" cap="none" dirty="0">
                <a:solidFill>
                  <a:srgbClr val="000000"/>
                </a:solidFill>
                <a:latin typeface="Arial" panose="020B0604020202020204" pitchFamily="34" charset="0"/>
                <a:ea typeface="Roboto"/>
                <a:cs typeface="Arial" panose="020B0604020202020204" pitchFamily="34" charset="0"/>
                <a:sym typeface="Roboto"/>
              </a:rPr>
              <a:t>to optimize model performance.</a:t>
            </a:r>
            <a:endParaRPr lang="en-US" sz="2400" dirty="0">
              <a:latin typeface="Arial" panose="020B0604020202020204" pitchFamily="34" charset="0"/>
              <a:ea typeface="Roboto"/>
              <a:cs typeface="Arial" panose="020B0604020202020204" pitchFamily="34" charset="0"/>
              <a:sym typeface="Roboto"/>
            </a:endParaRPr>
          </a:p>
          <a:p>
            <a:pPr marL="342900" marR="0" lvl="0" indent="-342900" rtl="0">
              <a:lnSpc>
                <a:spcPct val="115000"/>
              </a:lnSpc>
              <a:spcBef>
                <a:spcPts val="0"/>
              </a:spcBef>
              <a:spcAft>
                <a:spcPts val="0"/>
              </a:spcAft>
              <a:buFontTx/>
              <a:buChar char="-"/>
            </a:pPr>
            <a:endParaRPr lang="en-US" sz="2400" dirty="0">
              <a:latin typeface="Arial" panose="020B0604020202020204" pitchFamily="34" charset="0"/>
              <a:ea typeface="Roboto"/>
              <a:cs typeface="Arial" panose="020B0604020202020204" pitchFamily="34" charset="0"/>
              <a:sym typeface="Roboto"/>
            </a:endParaRPr>
          </a:p>
          <a:p>
            <a:pPr marL="342900" marR="0" lvl="0" indent="-342900" rtl="0">
              <a:lnSpc>
                <a:spcPct val="115000"/>
              </a:lnSpc>
              <a:spcBef>
                <a:spcPts val="0"/>
              </a:spcBef>
              <a:spcAft>
                <a:spcPts val="0"/>
              </a:spcAft>
              <a:buFontTx/>
              <a:buChar char="-"/>
            </a:pPr>
            <a:r>
              <a:rPr lang="en-US" sz="2400" u="sng" dirty="0">
                <a:latin typeface="Arial" panose="020B0604020202020204" pitchFamily="34" charset="0"/>
                <a:ea typeface="Roboto"/>
                <a:cs typeface="Arial" panose="020B0604020202020204" pitchFamily="34" charset="0"/>
                <a:sym typeface="Roboto"/>
              </a:rPr>
              <a:t>Early stopping</a:t>
            </a:r>
            <a:r>
              <a:rPr lang="en-US" sz="2400" dirty="0">
                <a:latin typeface="Arial" panose="020B0604020202020204" pitchFamily="34" charset="0"/>
                <a:ea typeface="Roboto"/>
                <a:cs typeface="Arial" panose="020B0604020202020204" pitchFamily="34" charset="0"/>
                <a:sym typeface="Roboto"/>
              </a:rPr>
              <a:t> to avoid overfitting while being cognizant of computational resources. </a:t>
            </a:r>
          </a:p>
          <a:p>
            <a:pPr marL="342900" marR="0" lvl="0" indent="-342900" rtl="0">
              <a:lnSpc>
                <a:spcPct val="115000"/>
              </a:lnSpc>
              <a:spcBef>
                <a:spcPts val="0"/>
              </a:spcBef>
              <a:spcAft>
                <a:spcPts val="0"/>
              </a:spcAft>
              <a:buFontTx/>
              <a:buChar char="-"/>
            </a:pPr>
            <a:endParaRPr lang="en-US" sz="2400" dirty="0">
              <a:latin typeface="Arial" panose="020B0604020202020204" pitchFamily="34" charset="0"/>
              <a:ea typeface="Roboto"/>
              <a:cs typeface="Arial" panose="020B0604020202020204" pitchFamily="34" charset="0"/>
              <a:sym typeface="Roboto"/>
            </a:endParaRPr>
          </a:p>
          <a:p>
            <a:pPr marL="342900" marR="0" lvl="0" indent="-342900" rtl="0">
              <a:lnSpc>
                <a:spcPct val="115000"/>
              </a:lnSpc>
              <a:spcBef>
                <a:spcPts val="0"/>
              </a:spcBef>
              <a:spcAft>
                <a:spcPts val="0"/>
              </a:spcAft>
              <a:buFontTx/>
              <a:buChar char="-"/>
            </a:pPr>
            <a:r>
              <a:rPr lang="en-US" sz="2400" dirty="0">
                <a:latin typeface="Arial" panose="020B0604020202020204" pitchFamily="34" charset="0"/>
                <a:ea typeface="Roboto"/>
                <a:cs typeface="Arial" panose="020B0604020202020204" pitchFamily="34" charset="0"/>
                <a:sym typeface="Roboto"/>
              </a:rPr>
              <a:t>Multiple iterations with fresh shuffling of datasets to guide tuning. In layman terms: trial + error + patience. </a:t>
            </a:r>
          </a:p>
          <a:p>
            <a:pPr marL="342900" marR="0" lvl="0" indent="-342900" rtl="0">
              <a:lnSpc>
                <a:spcPct val="115000"/>
              </a:lnSpc>
              <a:spcBef>
                <a:spcPts val="0"/>
              </a:spcBef>
              <a:spcAft>
                <a:spcPts val="0"/>
              </a:spcAft>
              <a:buFontTx/>
              <a:buChar char="-"/>
            </a:pPr>
            <a:endParaRPr lang="en-US" sz="2400" dirty="0">
              <a:latin typeface="Arial" panose="020B0604020202020204" pitchFamily="34" charset="0"/>
              <a:ea typeface="Roboto"/>
              <a:cs typeface="Arial" panose="020B0604020202020204" pitchFamily="34" charset="0"/>
              <a:sym typeface="Roboto"/>
            </a:endParaRPr>
          </a:p>
          <a:p>
            <a:pPr marL="342900" marR="0" lvl="0" indent="-342900" rtl="0">
              <a:lnSpc>
                <a:spcPct val="115000"/>
              </a:lnSpc>
              <a:spcBef>
                <a:spcPts val="0"/>
              </a:spcBef>
              <a:spcAft>
                <a:spcPts val="0"/>
              </a:spcAft>
              <a:buFontTx/>
              <a:buChar char="-"/>
            </a:pPr>
            <a:endParaRPr sz="2400" dirty="0">
              <a:latin typeface="Arial" panose="020B0604020202020204" pitchFamily="34" charset="0"/>
              <a:cs typeface="Arial" panose="020B0604020202020204" pitchFamily="34" charset="0"/>
            </a:endParaRPr>
          </a:p>
        </p:txBody>
      </p:sp>
      <p:sp>
        <p:nvSpPr>
          <p:cNvPr id="20" name="Google Shape;393;p25">
            <a:extLst>
              <a:ext uri="{FF2B5EF4-FFF2-40B4-BE49-F238E27FC236}">
                <a16:creationId xmlns:a16="http://schemas.microsoft.com/office/drawing/2014/main" id="{43B21097-4DC6-F560-11C8-3857795511C2}"/>
              </a:ext>
            </a:extLst>
          </p:cNvPr>
          <p:cNvSpPr txBox="1"/>
          <p:nvPr/>
        </p:nvSpPr>
        <p:spPr>
          <a:xfrm>
            <a:off x="573184" y="9724256"/>
            <a:ext cx="7510112" cy="283154"/>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1600" b="1" dirty="0">
                <a:solidFill>
                  <a:schemeClr val="bg1"/>
                </a:solidFill>
                <a:latin typeface="Roboto"/>
                <a:ea typeface="Roboto"/>
                <a:cs typeface="Roboto"/>
                <a:sym typeface="Roboto"/>
              </a:rPr>
              <a:t>Reference code: Construct Model</a:t>
            </a:r>
          </a:p>
        </p:txBody>
      </p:sp>
    </p:spTree>
    <p:extLst>
      <p:ext uri="{BB962C8B-B14F-4D97-AF65-F5344CB8AC3E}">
        <p14:creationId xmlns:p14="http://schemas.microsoft.com/office/powerpoint/2010/main" val="350995274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5362</TotalTime>
  <Words>2047</Words>
  <Application>Microsoft Macintosh PowerPoint</Application>
  <PresentationFormat>Custom</PresentationFormat>
  <Paragraphs>205</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Fredoka</vt:lpstr>
      <vt:lpstr>Arial</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Anna Han</cp:lastModifiedBy>
  <cp:revision>769</cp:revision>
  <dcterms:modified xsi:type="dcterms:W3CDTF">2023-12-06T21:33:13Z</dcterms:modified>
</cp:coreProperties>
</file>