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6db9639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6db963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b2814a40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b2814a40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b2814a4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b2814a4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b2814a40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b2814a40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b2814a4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b2814a4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175f0e1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175f0e1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175f0e10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175f0e1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175f0e10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175f0e10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175f0e10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175f0e10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175f0e10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175f0e10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175f0e10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175f0e10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16db9639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16db9639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6db96397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6db96397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6db9639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6db9639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34 columns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6db9639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6db9639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6db96397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6db96397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6db96397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6db9639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b2814a4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b2814a4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b2814a4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b2814a4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hyperlink" Target="https://github.com/annabelkeppelpalmer/capstone-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hyperlink" Target="https://www.oecd-ilibrary.org/development/data/oecd-international-development-statistics/gender-institutions-and-development-edition-2019_ba5dbd30-en" TargetMode="External"/><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hyperlink" Target="https://colab.research.google.com/drive/1sOK8F1BNC4HxUWBjId55qTiIAwXep2Km?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5"/>
          </a:xfrm>
          <a:prstGeom prst="rect">
            <a:avLst/>
          </a:prstGeom>
          <a:noFill/>
          <a:ln>
            <a:noFill/>
          </a:ln>
        </p:spPr>
      </p:pic>
      <p:sp>
        <p:nvSpPr>
          <p:cNvPr id="55" name="Google Shape;55;p13"/>
          <p:cNvSpPr txBox="1"/>
          <p:nvPr/>
        </p:nvSpPr>
        <p:spPr>
          <a:xfrm>
            <a:off x="592650" y="711325"/>
            <a:ext cx="79587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600"/>
              <a:t>CS 668 Capstone Project</a:t>
            </a:r>
            <a:endParaRPr b="1" sz="1600"/>
          </a:p>
        </p:txBody>
      </p:sp>
      <p:sp>
        <p:nvSpPr>
          <p:cNvPr id="56" name="Google Shape;56;p13"/>
          <p:cNvSpPr txBox="1"/>
          <p:nvPr/>
        </p:nvSpPr>
        <p:spPr>
          <a:xfrm>
            <a:off x="1353300" y="1538200"/>
            <a:ext cx="6437400" cy="145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rgbClr val="0000FF"/>
                </a:solidFill>
              </a:rPr>
              <a:t>Title : </a:t>
            </a:r>
            <a:r>
              <a:rPr lang="en">
                <a:solidFill>
                  <a:schemeClr val="dk1"/>
                </a:solidFill>
              </a:rPr>
              <a:t>Measuring the attitudes of governments towards their female population : A cluster analysis on discriminatory policies</a:t>
            </a:r>
            <a:endParaRPr sz="1700">
              <a:solidFill>
                <a:schemeClr val="dk1"/>
              </a:solidFill>
            </a:endParaRPr>
          </a:p>
          <a:p>
            <a:pPr indent="0" lvl="0" marL="0" rtl="0" algn="l">
              <a:lnSpc>
                <a:spcPct val="115000"/>
              </a:lnSpc>
              <a:spcBef>
                <a:spcPts val="1200"/>
              </a:spcBef>
              <a:spcAft>
                <a:spcPts val="0"/>
              </a:spcAft>
              <a:buNone/>
            </a:pPr>
            <a:r>
              <a:rPr b="1" lang="en">
                <a:solidFill>
                  <a:srgbClr val="0000FF"/>
                </a:solidFill>
              </a:rPr>
              <a:t>Name : </a:t>
            </a:r>
            <a:r>
              <a:rPr b="1" lang="en">
                <a:solidFill>
                  <a:schemeClr val="dk1"/>
                </a:solidFill>
              </a:rPr>
              <a:t>Annabel Keppel-Palmer</a:t>
            </a:r>
            <a:endParaRPr b="1">
              <a:solidFill>
                <a:schemeClr val="dk1"/>
              </a:solidFill>
            </a:endParaRPr>
          </a:p>
          <a:p>
            <a:pPr indent="0" lvl="0" marL="0" rtl="0" algn="l">
              <a:lnSpc>
                <a:spcPct val="115000"/>
              </a:lnSpc>
              <a:spcBef>
                <a:spcPts val="1200"/>
              </a:spcBef>
              <a:spcAft>
                <a:spcPts val="1200"/>
              </a:spcAft>
              <a:buNone/>
            </a:pPr>
            <a:r>
              <a:rPr b="1" lang="en">
                <a:solidFill>
                  <a:srgbClr val="0000FF"/>
                </a:solidFill>
              </a:rPr>
              <a:t>Github : </a:t>
            </a:r>
            <a:r>
              <a:rPr lang="en" u="sng">
                <a:solidFill>
                  <a:schemeClr val="hlink"/>
                </a:solidFill>
                <a:hlinkClick r:id="rId4"/>
              </a:rPr>
              <a:t>https://github.com/annabelkeppelpalmer/capstone-project</a:t>
            </a:r>
            <a:endParaRPr sz="1800">
              <a:solidFill>
                <a:srgbClr val="0000FF"/>
              </a:solidFill>
            </a:endParaRPr>
          </a:p>
        </p:txBody>
      </p:sp>
      <p:sp>
        <p:nvSpPr>
          <p:cNvPr id="57" name="Google Shape;57;p13"/>
          <p:cNvSpPr txBox="1"/>
          <p:nvPr/>
        </p:nvSpPr>
        <p:spPr>
          <a:xfrm>
            <a:off x="8434200" y="4381100"/>
            <a:ext cx="4089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a:t>
            </a:r>
            <a:endParaRPr b="1" sz="2100"/>
          </a:p>
        </p:txBody>
      </p:sp>
      <p:sp>
        <p:nvSpPr>
          <p:cNvPr id="58" name="Google Shape;58;p13"/>
          <p:cNvSpPr txBox="1"/>
          <p:nvPr/>
        </p:nvSpPr>
        <p:spPr>
          <a:xfrm>
            <a:off x="389625" y="345850"/>
            <a:ext cx="8359800" cy="5232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1200"/>
              </a:spcBef>
              <a:spcAft>
                <a:spcPts val="0"/>
              </a:spcAft>
              <a:buNone/>
            </a:pPr>
            <a:r>
              <a:rPr lang="en" sz="1200"/>
              <a:t>Annabel Keppel-Palmer 													</a:t>
            </a:r>
            <a:r>
              <a:rPr lang="en" sz="1200">
                <a:solidFill>
                  <a:schemeClr val="dk1"/>
                </a:solidFill>
              </a:rPr>
              <a:t>Spring 2023</a:t>
            </a:r>
            <a:endParaRPr sz="1200"/>
          </a:p>
          <a:p>
            <a:pPr indent="0" lvl="0" marL="0" rtl="0" algn="l">
              <a:lnSpc>
                <a:spcPct val="50000"/>
              </a:lnSpc>
              <a:spcBef>
                <a:spcPts val="1200"/>
              </a:spcBef>
              <a:spcAft>
                <a:spcPts val="1200"/>
              </a:spcAft>
              <a:buNone/>
            </a:pPr>
            <a:r>
              <a:rPr b="1" lang="en" sz="1200"/>
              <a:t>Professor Scharff	</a:t>
            </a:r>
            <a:r>
              <a:rPr lang="en" sz="1200"/>
              <a:t>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0" y="0"/>
            <a:ext cx="9144000" cy="5143505"/>
          </a:xfrm>
          <a:prstGeom prst="rect">
            <a:avLst/>
          </a:prstGeom>
          <a:noFill/>
          <a:ln>
            <a:noFill/>
          </a:ln>
        </p:spPr>
      </p:pic>
      <p:sp>
        <p:nvSpPr>
          <p:cNvPr id="145" name="Google Shape;145;p22"/>
          <p:cNvSpPr txBox="1"/>
          <p:nvPr/>
        </p:nvSpPr>
        <p:spPr>
          <a:xfrm>
            <a:off x="762875" y="1323050"/>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Methodology &amp; Experimentation</a:t>
            </a:r>
            <a:endParaRPr b="1">
              <a:solidFill>
                <a:srgbClr val="0000FF"/>
              </a:solidFill>
            </a:endParaRPr>
          </a:p>
        </p:txBody>
      </p:sp>
      <p:sp>
        <p:nvSpPr>
          <p:cNvPr id="146" name="Google Shape;146;p22"/>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10</a:t>
            </a:r>
            <a:endParaRPr b="1" sz="2100"/>
          </a:p>
        </p:txBody>
      </p:sp>
      <p:sp>
        <p:nvSpPr>
          <p:cNvPr id="147" name="Google Shape;147;p22"/>
          <p:cNvSpPr txBox="1"/>
          <p:nvPr/>
        </p:nvSpPr>
        <p:spPr>
          <a:xfrm>
            <a:off x="846375" y="1835175"/>
            <a:ext cx="7539900" cy="194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Model: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model I chose to use was the K-Means Clustering algorithm. K means clustering is very useful when you do not have a specific outcome to predict; data scientists use K-Means to find patterns and observe similarities between data points.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As these clusters were not </a:t>
            </a:r>
            <a:r>
              <a:rPr lang="en">
                <a:solidFill>
                  <a:schemeClr val="dk1"/>
                </a:solidFill>
              </a:rPr>
              <a:t>predetermined</a:t>
            </a:r>
            <a:r>
              <a:rPr lang="en">
                <a:solidFill>
                  <a:schemeClr val="dk1"/>
                </a:solidFill>
              </a:rPr>
              <a:t>, this </a:t>
            </a:r>
            <a:r>
              <a:rPr lang="en">
                <a:solidFill>
                  <a:schemeClr val="dk1"/>
                </a:solidFill>
              </a:rPr>
              <a:t>unsupervised</a:t>
            </a:r>
            <a:r>
              <a:rPr lang="en">
                <a:solidFill>
                  <a:schemeClr val="dk1"/>
                </a:solidFill>
              </a:rPr>
              <a:t> learning technique was one of the most suitable for my choice in data.</a:t>
            </a:r>
            <a:endParaRPr>
              <a:solidFill>
                <a:schemeClr val="dk1"/>
              </a:solidFill>
            </a:endParaRPr>
          </a:p>
        </p:txBody>
      </p:sp>
      <p:sp>
        <p:nvSpPr>
          <p:cNvPr id="148" name="Google Shape;148;p22"/>
          <p:cNvSpPr txBox="1"/>
          <p:nvPr/>
        </p:nvSpPr>
        <p:spPr>
          <a:xfrm>
            <a:off x="1460550" y="56312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0" y="0"/>
            <a:ext cx="9144000" cy="5143505"/>
          </a:xfrm>
          <a:prstGeom prst="rect">
            <a:avLst/>
          </a:prstGeom>
          <a:noFill/>
          <a:ln>
            <a:noFill/>
          </a:ln>
        </p:spPr>
      </p:pic>
      <p:sp>
        <p:nvSpPr>
          <p:cNvPr id="154" name="Google Shape;154;p23"/>
          <p:cNvSpPr txBox="1"/>
          <p:nvPr/>
        </p:nvSpPr>
        <p:spPr>
          <a:xfrm>
            <a:off x="762875" y="1323050"/>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Methodology &amp; Experimentation</a:t>
            </a:r>
            <a:endParaRPr b="1">
              <a:solidFill>
                <a:srgbClr val="0000FF"/>
              </a:solidFill>
            </a:endParaRPr>
          </a:p>
        </p:txBody>
      </p:sp>
      <p:sp>
        <p:nvSpPr>
          <p:cNvPr id="155" name="Google Shape;155;p23"/>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11</a:t>
            </a:r>
            <a:endParaRPr b="1" sz="2100"/>
          </a:p>
        </p:txBody>
      </p:sp>
      <p:sp>
        <p:nvSpPr>
          <p:cNvPr id="156" name="Google Shape;156;p23"/>
          <p:cNvSpPr txBox="1"/>
          <p:nvPr/>
        </p:nvSpPr>
        <p:spPr>
          <a:xfrm>
            <a:off x="762875" y="1835175"/>
            <a:ext cx="30363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A big goal of mine for this project, was to challenge myself by experimenting with new visualization methods.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157" name="Google Shape;157;p23"/>
          <p:cNvPicPr preferRelativeResize="0"/>
          <p:nvPr/>
        </p:nvPicPr>
        <p:blipFill rotWithShape="1">
          <a:blip r:embed="rId4">
            <a:alphaModFix/>
          </a:blip>
          <a:srcRect b="23093" l="36169" r="36508" t="39791"/>
          <a:stretch/>
        </p:blipFill>
        <p:spPr>
          <a:xfrm>
            <a:off x="6586250" y="1465225"/>
            <a:ext cx="2053473" cy="1767274"/>
          </a:xfrm>
          <a:prstGeom prst="rect">
            <a:avLst/>
          </a:prstGeom>
          <a:noFill/>
          <a:ln>
            <a:noFill/>
          </a:ln>
        </p:spPr>
      </p:pic>
      <p:pic>
        <p:nvPicPr>
          <p:cNvPr id="158" name="Google Shape;158;p23"/>
          <p:cNvPicPr preferRelativeResize="0"/>
          <p:nvPr/>
        </p:nvPicPr>
        <p:blipFill rotWithShape="1">
          <a:blip r:embed="rId5">
            <a:alphaModFix/>
          </a:blip>
          <a:srcRect b="12470" l="9618" r="12311" t="10172"/>
          <a:stretch/>
        </p:blipFill>
        <p:spPr>
          <a:xfrm>
            <a:off x="4338037" y="1600625"/>
            <a:ext cx="2145349" cy="1716000"/>
          </a:xfrm>
          <a:prstGeom prst="rect">
            <a:avLst/>
          </a:prstGeom>
          <a:noFill/>
          <a:ln>
            <a:noFill/>
          </a:ln>
        </p:spPr>
      </p:pic>
      <p:sp>
        <p:nvSpPr>
          <p:cNvPr id="159" name="Google Shape;159;p23"/>
          <p:cNvSpPr txBox="1"/>
          <p:nvPr/>
        </p:nvSpPr>
        <p:spPr>
          <a:xfrm>
            <a:off x="871050" y="3492400"/>
            <a:ext cx="7226100" cy="98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Above</a:t>
            </a:r>
            <a:r>
              <a:rPr lang="en">
                <a:solidFill>
                  <a:schemeClr val="dk1"/>
                </a:solidFill>
              </a:rPr>
              <a:t> are screenshots of 3d scatterplots showing the correlation between the different variables in the data. Each attribute is represented by a different color.</a:t>
            </a:r>
            <a:endParaRPr>
              <a:solidFill>
                <a:schemeClr val="dk1"/>
              </a:solidFill>
            </a:endParaRPr>
          </a:p>
          <a:p>
            <a:pPr indent="0" lvl="0" marL="0" rtl="0" algn="l">
              <a:lnSpc>
                <a:spcPct val="115000"/>
              </a:lnSpc>
              <a:spcBef>
                <a:spcPts val="1200"/>
              </a:spcBef>
              <a:spcAft>
                <a:spcPts val="1200"/>
              </a:spcAft>
              <a:buNone/>
            </a:pPr>
            <a:r>
              <a:rPr b="1" lang="en" sz="1000">
                <a:solidFill>
                  <a:schemeClr val="dk1"/>
                </a:solidFill>
              </a:rPr>
              <a:t>*The results are just for one table in my dataset - “Discrimination in the family”</a:t>
            </a:r>
            <a:endParaRPr b="1" sz="1000">
              <a:solidFill>
                <a:schemeClr val="dk1"/>
              </a:solidFill>
            </a:endParaRPr>
          </a:p>
        </p:txBody>
      </p:sp>
      <p:sp>
        <p:nvSpPr>
          <p:cNvPr id="160" name="Google Shape;160;p23"/>
          <p:cNvSpPr txBox="1"/>
          <p:nvPr/>
        </p:nvSpPr>
        <p:spPr>
          <a:xfrm>
            <a:off x="1460550" y="56312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0" y="0"/>
            <a:ext cx="9144000" cy="5143505"/>
          </a:xfrm>
          <a:prstGeom prst="rect">
            <a:avLst/>
          </a:prstGeom>
          <a:noFill/>
          <a:ln>
            <a:noFill/>
          </a:ln>
        </p:spPr>
      </p:pic>
      <p:sp>
        <p:nvSpPr>
          <p:cNvPr id="166" name="Google Shape;166;p24"/>
          <p:cNvSpPr txBox="1"/>
          <p:nvPr/>
        </p:nvSpPr>
        <p:spPr>
          <a:xfrm>
            <a:off x="762875" y="1323050"/>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Methodology &amp; Experimentation</a:t>
            </a:r>
            <a:endParaRPr b="1">
              <a:solidFill>
                <a:srgbClr val="0000FF"/>
              </a:solidFill>
            </a:endParaRPr>
          </a:p>
        </p:txBody>
      </p:sp>
      <p:sp>
        <p:nvSpPr>
          <p:cNvPr id="167" name="Google Shape;167;p24"/>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12</a:t>
            </a:r>
            <a:endParaRPr b="1" sz="2100"/>
          </a:p>
        </p:txBody>
      </p:sp>
      <p:sp>
        <p:nvSpPr>
          <p:cNvPr id="168" name="Google Shape;168;p24"/>
          <p:cNvSpPr txBox="1"/>
          <p:nvPr/>
        </p:nvSpPr>
        <p:spPr>
          <a:xfrm>
            <a:off x="762875" y="1835175"/>
            <a:ext cx="4360200" cy="204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The K Means algorithm was successful in </a:t>
            </a:r>
            <a:r>
              <a:rPr lang="en">
                <a:solidFill>
                  <a:schemeClr val="dk1"/>
                </a:solidFill>
              </a:rPr>
              <a:t>separating</a:t>
            </a:r>
            <a:r>
              <a:rPr lang="en">
                <a:solidFill>
                  <a:schemeClr val="dk1"/>
                </a:solidFill>
              </a:rPr>
              <a:t> the data into 3 different clusters (labelled 0-2). </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Using these results, I added an additional column to my dataset containing the cluster of that specific country based on the 4 attributes (‘CM Law’, ‘HR Law’, ‘Divorce Law’, ‘Inheritance Law’).</a:t>
            </a:r>
            <a:endParaRPr>
              <a:solidFill>
                <a:schemeClr val="dk1"/>
              </a:solidFill>
            </a:endParaRPr>
          </a:p>
        </p:txBody>
      </p:sp>
      <p:pic>
        <p:nvPicPr>
          <p:cNvPr id="169" name="Google Shape;169;p24"/>
          <p:cNvPicPr preferRelativeResize="0"/>
          <p:nvPr/>
        </p:nvPicPr>
        <p:blipFill>
          <a:blip r:embed="rId4">
            <a:alphaModFix/>
          </a:blip>
          <a:stretch>
            <a:fillRect/>
          </a:stretch>
        </p:blipFill>
        <p:spPr>
          <a:xfrm>
            <a:off x="5087025" y="1377859"/>
            <a:ext cx="3611201" cy="2808716"/>
          </a:xfrm>
          <a:prstGeom prst="rect">
            <a:avLst/>
          </a:prstGeom>
          <a:noFill/>
          <a:ln>
            <a:noFill/>
          </a:ln>
        </p:spPr>
      </p:pic>
      <p:sp>
        <p:nvSpPr>
          <p:cNvPr id="170" name="Google Shape;170;p24"/>
          <p:cNvSpPr/>
          <p:nvPr/>
        </p:nvSpPr>
        <p:spPr>
          <a:xfrm>
            <a:off x="7944950" y="1936700"/>
            <a:ext cx="603600" cy="2250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txBox="1"/>
          <p:nvPr/>
        </p:nvSpPr>
        <p:spPr>
          <a:xfrm>
            <a:off x="1460550" y="56312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5"/>
          <p:cNvPicPr preferRelativeResize="0"/>
          <p:nvPr/>
        </p:nvPicPr>
        <p:blipFill>
          <a:blip r:embed="rId3">
            <a:alphaModFix/>
          </a:blip>
          <a:stretch>
            <a:fillRect/>
          </a:stretch>
        </p:blipFill>
        <p:spPr>
          <a:xfrm>
            <a:off x="0" y="0"/>
            <a:ext cx="9144000" cy="5143505"/>
          </a:xfrm>
          <a:prstGeom prst="rect">
            <a:avLst/>
          </a:prstGeom>
          <a:noFill/>
          <a:ln>
            <a:noFill/>
          </a:ln>
        </p:spPr>
      </p:pic>
      <p:sp>
        <p:nvSpPr>
          <p:cNvPr id="177" name="Google Shape;177;p25"/>
          <p:cNvSpPr txBox="1"/>
          <p:nvPr/>
        </p:nvSpPr>
        <p:spPr>
          <a:xfrm>
            <a:off x="762875" y="1323050"/>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Methodology &amp; Experimentation</a:t>
            </a:r>
            <a:endParaRPr b="1">
              <a:solidFill>
                <a:srgbClr val="0000FF"/>
              </a:solidFill>
            </a:endParaRPr>
          </a:p>
        </p:txBody>
      </p:sp>
      <p:sp>
        <p:nvSpPr>
          <p:cNvPr id="178" name="Google Shape;178;p25"/>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13</a:t>
            </a:r>
            <a:endParaRPr b="1" sz="2100"/>
          </a:p>
        </p:txBody>
      </p:sp>
      <p:sp>
        <p:nvSpPr>
          <p:cNvPr id="179" name="Google Shape;179;p25"/>
          <p:cNvSpPr txBox="1"/>
          <p:nvPr/>
        </p:nvSpPr>
        <p:spPr>
          <a:xfrm>
            <a:off x="762875" y="1832013"/>
            <a:ext cx="4360200" cy="204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Again, to work on my goal of challenging the visualization methods I use in this project, I used the results from the K-Means clustering to represent the data as a pie chart.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pie chart is interactive, and when the user hovers over the segment, they are able to learn more about that cluster.</a:t>
            </a:r>
            <a:endParaRPr>
              <a:solidFill>
                <a:schemeClr val="dk1"/>
              </a:solidFill>
            </a:endParaRPr>
          </a:p>
        </p:txBody>
      </p:sp>
      <p:pic>
        <p:nvPicPr>
          <p:cNvPr id="180" name="Google Shape;180;p25"/>
          <p:cNvPicPr preferRelativeResize="0"/>
          <p:nvPr/>
        </p:nvPicPr>
        <p:blipFill>
          <a:blip r:embed="rId4">
            <a:alphaModFix/>
          </a:blip>
          <a:stretch>
            <a:fillRect/>
          </a:stretch>
        </p:blipFill>
        <p:spPr>
          <a:xfrm>
            <a:off x="5123075" y="1269000"/>
            <a:ext cx="3305749" cy="2855499"/>
          </a:xfrm>
          <a:prstGeom prst="rect">
            <a:avLst/>
          </a:prstGeom>
          <a:noFill/>
          <a:ln>
            <a:noFill/>
          </a:ln>
        </p:spPr>
      </p:pic>
      <p:pic>
        <p:nvPicPr>
          <p:cNvPr id="181" name="Google Shape;181;p25"/>
          <p:cNvPicPr preferRelativeResize="0"/>
          <p:nvPr/>
        </p:nvPicPr>
        <p:blipFill>
          <a:blip r:embed="rId5">
            <a:alphaModFix/>
          </a:blip>
          <a:stretch>
            <a:fillRect/>
          </a:stretch>
        </p:blipFill>
        <p:spPr>
          <a:xfrm>
            <a:off x="7988987" y="1111282"/>
            <a:ext cx="761676" cy="972985"/>
          </a:xfrm>
          <a:prstGeom prst="rect">
            <a:avLst/>
          </a:prstGeom>
          <a:noFill/>
          <a:ln>
            <a:noFill/>
          </a:ln>
        </p:spPr>
      </p:pic>
      <p:sp>
        <p:nvSpPr>
          <p:cNvPr id="182" name="Google Shape;182;p25"/>
          <p:cNvSpPr txBox="1"/>
          <p:nvPr/>
        </p:nvSpPr>
        <p:spPr>
          <a:xfrm>
            <a:off x="762875" y="3981675"/>
            <a:ext cx="7226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In the example to the right, we can see that label 0 (cluster 0) contains 34 countries.</a:t>
            </a:r>
            <a:endParaRPr b="1" sz="1000">
              <a:solidFill>
                <a:schemeClr val="dk1"/>
              </a:solidFill>
            </a:endParaRPr>
          </a:p>
        </p:txBody>
      </p:sp>
      <p:sp>
        <p:nvSpPr>
          <p:cNvPr id="183" name="Google Shape;183;p25"/>
          <p:cNvSpPr txBox="1"/>
          <p:nvPr/>
        </p:nvSpPr>
        <p:spPr>
          <a:xfrm>
            <a:off x="1460550" y="56627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6"/>
          <p:cNvPicPr preferRelativeResize="0"/>
          <p:nvPr/>
        </p:nvPicPr>
        <p:blipFill>
          <a:blip r:embed="rId3">
            <a:alphaModFix/>
          </a:blip>
          <a:stretch>
            <a:fillRect/>
          </a:stretch>
        </p:blipFill>
        <p:spPr>
          <a:xfrm>
            <a:off x="0" y="0"/>
            <a:ext cx="9144000" cy="5143505"/>
          </a:xfrm>
          <a:prstGeom prst="rect">
            <a:avLst/>
          </a:prstGeom>
          <a:noFill/>
          <a:ln>
            <a:noFill/>
          </a:ln>
        </p:spPr>
      </p:pic>
      <p:sp>
        <p:nvSpPr>
          <p:cNvPr id="189" name="Google Shape;189;p26"/>
          <p:cNvSpPr txBox="1"/>
          <p:nvPr/>
        </p:nvSpPr>
        <p:spPr>
          <a:xfrm>
            <a:off x="762875" y="1323050"/>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Results</a:t>
            </a:r>
            <a:endParaRPr b="1">
              <a:solidFill>
                <a:srgbClr val="0000FF"/>
              </a:solidFill>
            </a:endParaRPr>
          </a:p>
        </p:txBody>
      </p:sp>
      <p:sp>
        <p:nvSpPr>
          <p:cNvPr id="190" name="Google Shape;190;p26"/>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14</a:t>
            </a:r>
            <a:endParaRPr b="1" sz="2100"/>
          </a:p>
        </p:txBody>
      </p:sp>
      <p:sp>
        <p:nvSpPr>
          <p:cNvPr id="191" name="Google Shape;191;p26"/>
          <p:cNvSpPr txBox="1"/>
          <p:nvPr/>
        </p:nvSpPr>
        <p:spPr>
          <a:xfrm>
            <a:off x="848150" y="1626238"/>
            <a:ext cx="7551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Once completing this for each table in the dataset, I was able to find the highest and lowest performing clusters for each category. After doing so, it enabled me to see the countries that are the most and least discriminatory for each category (table).</a:t>
            </a:r>
            <a:endParaRPr>
              <a:solidFill>
                <a:schemeClr val="dk1"/>
              </a:solidFill>
            </a:endParaRPr>
          </a:p>
        </p:txBody>
      </p:sp>
      <p:sp>
        <p:nvSpPr>
          <p:cNvPr id="192" name="Google Shape;192;p26"/>
          <p:cNvSpPr txBox="1"/>
          <p:nvPr/>
        </p:nvSpPr>
        <p:spPr>
          <a:xfrm>
            <a:off x="762875" y="3859700"/>
            <a:ext cx="72261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solidFill>
                  <a:schemeClr val="dk1"/>
                </a:solidFill>
              </a:rPr>
              <a:t>The results above show that for Discrimination in the Family, Switzerland has the lowest mean score meaning the least discriminatory, whereas Bahrain and Qatar have the highest mean score, representing the most discriminatory laws.</a:t>
            </a:r>
            <a:endParaRPr b="1" sz="900">
              <a:solidFill>
                <a:schemeClr val="dk1"/>
              </a:solidFill>
            </a:endParaRPr>
          </a:p>
        </p:txBody>
      </p:sp>
      <p:pic>
        <p:nvPicPr>
          <p:cNvPr id="193" name="Google Shape;193;p26"/>
          <p:cNvPicPr preferRelativeResize="0"/>
          <p:nvPr/>
        </p:nvPicPr>
        <p:blipFill rotWithShape="1">
          <a:blip r:embed="rId4">
            <a:alphaModFix/>
          </a:blip>
          <a:srcRect b="0" l="0" r="0" t="43304"/>
          <a:stretch/>
        </p:blipFill>
        <p:spPr>
          <a:xfrm>
            <a:off x="2249875" y="3257850"/>
            <a:ext cx="4644250" cy="507900"/>
          </a:xfrm>
          <a:prstGeom prst="rect">
            <a:avLst/>
          </a:prstGeom>
          <a:noFill/>
          <a:ln>
            <a:noFill/>
          </a:ln>
        </p:spPr>
      </p:pic>
      <p:pic>
        <p:nvPicPr>
          <p:cNvPr id="194" name="Google Shape;194;p26"/>
          <p:cNvPicPr preferRelativeResize="0"/>
          <p:nvPr/>
        </p:nvPicPr>
        <p:blipFill>
          <a:blip r:embed="rId5">
            <a:alphaModFix/>
          </a:blip>
          <a:stretch>
            <a:fillRect/>
          </a:stretch>
        </p:blipFill>
        <p:spPr>
          <a:xfrm>
            <a:off x="2322125" y="2571750"/>
            <a:ext cx="4507949" cy="592150"/>
          </a:xfrm>
          <a:prstGeom prst="rect">
            <a:avLst/>
          </a:prstGeom>
          <a:noFill/>
          <a:ln>
            <a:noFill/>
          </a:ln>
        </p:spPr>
      </p:pic>
      <p:sp>
        <p:nvSpPr>
          <p:cNvPr id="195" name="Google Shape;195;p26"/>
          <p:cNvSpPr/>
          <p:nvPr/>
        </p:nvSpPr>
        <p:spPr>
          <a:xfrm>
            <a:off x="6442725" y="2831350"/>
            <a:ext cx="387300" cy="180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6387925" y="3412025"/>
            <a:ext cx="442200" cy="353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txBox="1"/>
          <p:nvPr/>
        </p:nvSpPr>
        <p:spPr>
          <a:xfrm>
            <a:off x="1460550" y="580050"/>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7"/>
          <p:cNvPicPr preferRelativeResize="0"/>
          <p:nvPr/>
        </p:nvPicPr>
        <p:blipFill>
          <a:blip r:embed="rId3">
            <a:alphaModFix/>
          </a:blip>
          <a:stretch>
            <a:fillRect/>
          </a:stretch>
        </p:blipFill>
        <p:spPr>
          <a:xfrm>
            <a:off x="0" y="0"/>
            <a:ext cx="9144000" cy="5143505"/>
          </a:xfrm>
          <a:prstGeom prst="rect">
            <a:avLst/>
          </a:prstGeom>
          <a:noFill/>
          <a:ln>
            <a:noFill/>
          </a:ln>
        </p:spPr>
      </p:pic>
      <p:sp>
        <p:nvSpPr>
          <p:cNvPr id="203" name="Google Shape;203;p27"/>
          <p:cNvSpPr txBox="1"/>
          <p:nvPr/>
        </p:nvSpPr>
        <p:spPr>
          <a:xfrm>
            <a:off x="762875" y="1323050"/>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Results</a:t>
            </a:r>
            <a:endParaRPr b="1">
              <a:solidFill>
                <a:srgbClr val="0000FF"/>
              </a:solidFill>
            </a:endParaRPr>
          </a:p>
        </p:txBody>
      </p:sp>
      <p:sp>
        <p:nvSpPr>
          <p:cNvPr id="204" name="Google Shape;204;p27"/>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15</a:t>
            </a:r>
            <a:endParaRPr b="1" sz="2100"/>
          </a:p>
        </p:txBody>
      </p:sp>
      <p:sp>
        <p:nvSpPr>
          <p:cNvPr id="205" name="Google Shape;205;p27"/>
          <p:cNvSpPr txBox="1"/>
          <p:nvPr/>
        </p:nvSpPr>
        <p:spPr>
          <a:xfrm>
            <a:off x="796350" y="1626238"/>
            <a:ext cx="7551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For Restricted Physical Integrity:</a:t>
            </a:r>
            <a:endParaRPr>
              <a:solidFill>
                <a:schemeClr val="dk1"/>
              </a:solidFill>
            </a:endParaRPr>
          </a:p>
        </p:txBody>
      </p:sp>
      <p:sp>
        <p:nvSpPr>
          <p:cNvPr id="206" name="Google Shape;206;p27"/>
          <p:cNvSpPr txBox="1"/>
          <p:nvPr/>
        </p:nvSpPr>
        <p:spPr>
          <a:xfrm>
            <a:off x="762875" y="3859700"/>
            <a:ext cx="7226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solidFill>
                  <a:schemeClr val="dk1"/>
                </a:solidFill>
              </a:rPr>
              <a:t>Austria, Croatia and Sweden hold the lowest mean scores, whilst Haiti, Equatorial Guinea and Congo have the highest.</a:t>
            </a:r>
            <a:endParaRPr b="1" sz="900">
              <a:solidFill>
                <a:schemeClr val="dk1"/>
              </a:solidFill>
            </a:endParaRPr>
          </a:p>
        </p:txBody>
      </p:sp>
      <p:pic>
        <p:nvPicPr>
          <p:cNvPr id="207" name="Google Shape;207;p27"/>
          <p:cNvPicPr preferRelativeResize="0"/>
          <p:nvPr/>
        </p:nvPicPr>
        <p:blipFill>
          <a:blip r:embed="rId4">
            <a:alphaModFix/>
          </a:blip>
          <a:stretch>
            <a:fillRect/>
          </a:stretch>
        </p:blipFill>
        <p:spPr>
          <a:xfrm>
            <a:off x="876525" y="2067925"/>
            <a:ext cx="7277011" cy="805763"/>
          </a:xfrm>
          <a:prstGeom prst="rect">
            <a:avLst/>
          </a:prstGeom>
          <a:noFill/>
          <a:ln>
            <a:noFill/>
          </a:ln>
        </p:spPr>
      </p:pic>
      <p:pic>
        <p:nvPicPr>
          <p:cNvPr id="208" name="Google Shape;208;p27"/>
          <p:cNvPicPr preferRelativeResize="0"/>
          <p:nvPr/>
        </p:nvPicPr>
        <p:blipFill>
          <a:blip r:embed="rId5">
            <a:alphaModFix/>
          </a:blip>
          <a:stretch>
            <a:fillRect/>
          </a:stretch>
        </p:blipFill>
        <p:spPr>
          <a:xfrm>
            <a:off x="762875" y="2939260"/>
            <a:ext cx="7494550" cy="845100"/>
          </a:xfrm>
          <a:prstGeom prst="rect">
            <a:avLst/>
          </a:prstGeom>
          <a:noFill/>
          <a:ln>
            <a:noFill/>
          </a:ln>
        </p:spPr>
      </p:pic>
      <p:sp>
        <p:nvSpPr>
          <p:cNvPr id="209" name="Google Shape;209;p27"/>
          <p:cNvSpPr txBox="1"/>
          <p:nvPr/>
        </p:nvSpPr>
        <p:spPr>
          <a:xfrm>
            <a:off x="1460550" y="58907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8"/>
          <p:cNvPicPr preferRelativeResize="0"/>
          <p:nvPr/>
        </p:nvPicPr>
        <p:blipFill>
          <a:blip r:embed="rId3">
            <a:alphaModFix/>
          </a:blip>
          <a:stretch>
            <a:fillRect/>
          </a:stretch>
        </p:blipFill>
        <p:spPr>
          <a:xfrm>
            <a:off x="0" y="0"/>
            <a:ext cx="9144000" cy="5143505"/>
          </a:xfrm>
          <a:prstGeom prst="rect">
            <a:avLst/>
          </a:prstGeom>
          <a:noFill/>
          <a:ln>
            <a:noFill/>
          </a:ln>
        </p:spPr>
      </p:pic>
      <p:sp>
        <p:nvSpPr>
          <p:cNvPr id="215" name="Google Shape;215;p28"/>
          <p:cNvSpPr txBox="1"/>
          <p:nvPr/>
        </p:nvSpPr>
        <p:spPr>
          <a:xfrm>
            <a:off x="779613" y="1124875"/>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Results</a:t>
            </a:r>
            <a:endParaRPr b="1">
              <a:solidFill>
                <a:srgbClr val="0000FF"/>
              </a:solidFill>
            </a:endParaRPr>
          </a:p>
        </p:txBody>
      </p:sp>
      <p:sp>
        <p:nvSpPr>
          <p:cNvPr id="216" name="Google Shape;216;p28"/>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16</a:t>
            </a:r>
            <a:endParaRPr b="1" sz="2100"/>
          </a:p>
        </p:txBody>
      </p:sp>
      <p:sp>
        <p:nvSpPr>
          <p:cNvPr id="217" name="Google Shape;217;p28"/>
          <p:cNvSpPr txBox="1"/>
          <p:nvPr/>
        </p:nvSpPr>
        <p:spPr>
          <a:xfrm>
            <a:off x="813088" y="1428063"/>
            <a:ext cx="7551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For Restricted Access to Productive and Financial Resources:</a:t>
            </a:r>
            <a:endParaRPr>
              <a:solidFill>
                <a:schemeClr val="dk1"/>
              </a:solidFill>
            </a:endParaRPr>
          </a:p>
        </p:txBody>
      </p:sp>
      <p:sp>
        <p:nvSpPr>
          <p:cNvPr id="218" name="Google Shape;218;p28"/>
          <p:cNvSpPr txBox="1"/>
          <p:nvPr/>
        </p:nvSpPr>
        <p:spPr>
          <a:xfrm>
            <a:off x="779625" y="3976800"/>
            <a:ext cx="7226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solidFill>
                  <a:schemeClr val="dk1"/>
                </a:solidFill>
              </a:rPr>
              <a:t>Twelve different (mostly European) countries hold the lowest </a:t>
            </a:r>
            <a:r>
              <a:rPr lang="en" sz="1300">
                <a:solidFill>
                  <a:schemeClr val="dk1"/>
                </a:solidFill>
              </a:rPr>
              <a:t>mean scores, whilst Guinea-Bissou has the highest.</a:t>
            </a:r>
            <a:endParaRPr b="1" sz="900">
              <a:solidFill>
                <a:schemeClr val="dk1"/>
              </a:solidFill>
            </a:endParaRPr>
          </a:p>
        </p:txBody>
      </p:sp>
      <p:pic>
        <p:nvPicPr>
          <p:cNvPr id="219" name="Google Shape;219;p28"/>
          <p:cNvPicPr preferRelativeResize="0"/>
          <p:nvPr/>
        </p:nvPicPr>
        <p:blipFill>
          <a:blip r:embed="rId4">
            <a:alphaModFix/>
          </a:blip>
          <a:stretch>
            <a:fillRect/>
          </a:stretch>
        </p:blipFill>
        <p:spPr>
          <a:xfrm>
            <a:off x="4021825" y="3606417"/>
            <a:ext cx="4364452" cy="253281"/>
          </a:xfrm>
          <a:prstGeom prst="rect">
            <a:avLst/>
          </a:prstGeom>
          <a:noFill/>
          <a:ln>
            <a:noFill/>
          </a:ln>
        </p:spPr>
      </p:pic>
      <p:pic>
        <p:nvPicPr>
          <p:cNvPr id="220" name="Google Shape;220;p28"/>
          <p:cNvPicPr preferRelativeResize="0"/>
          <p:nvPr/>
        </p:nvPicPr>
        <p:blipFill>
          <a:blip r:embed="rId5">
            <a:alphaModFix/>
          </a:blip>
          <a:stretch>
            <a:fillRect/>
          </a:stretch>
        </p:blipFill>
        <p:spPr>
          <a:xfrm>
            <a:off x="876175" y="1835400"/>
            <a:ext cx="4364446" cy="1713988"/>
          </a:xfrm>
          <a:prstGeom prst="rect">
            <a:avLst/>
          </a:prstGeom>
          <a:noFill/>
          <a:ln>
            <a:noFill/>
          </a:ln>
        </p:spPr>
      </p:pic>
      <p:sp>
        <p:nvSpPr>
          <p:cNvPr id="221" name="Google Shape;221;p28"/>
          <p:cNvSpPr txBox="1"/>
          <p:nvPr/>
        </p:nvSpPr>
        <p:spPr>
          <a:xfrm>
            <a:off x="1460550" y="58007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9"/>
          <p:cNvPicPr preferRelativeResize="0"/>
          <p:nvPr/>
        </p:nvPicPr>
        <p:blipFill>
          <a:blip r:embed="rId3">
            <a:alphaModFix/>
          </a:blip>
          <a:stretch>
            <a:fillRect/>
          </a:stretch>
        </p:blipFill>
        <p:spPr>
          <a:xfrm>
            <a:off x="0" y="0"/>
            <a:ext cx="9144000" cy="5143505"/>
          </a:xfrm>
          <a:prstGeom prst="rect">
            <a:avLst/>
          </a:prstGeom>
          <a:noFill/>
          <a:ln>
            <a:noFill/>
          </a:ln>
        </p:spPr>
      </p:pic>
      <p:sp>
        <p:nvSpPr>
          <p:cNvPr id="227" name="Google Shape;227;p29"/>
          <p:cNvSpPr txBox="1"/>
          <p:nvPr/>
        </p:nvSpPr>
        <p:spPr>
          <a:xfrm>
            <a:off x="779613" y="1124875"/>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Results</a:t>
            </a:r>
            <a:endParaRPr b="1">
              <a:solidFill>
                <a:srgbClr val="0000FF"/>
              </a:solidFill>
            </a:endParaRPr>
          </a:p>
        </p:txBody>
      </p:sp>
      <p:sp>
        <p:nvSpPr>
          <p:cNvPr id="228" name="Google Shape;228;p29"/>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17</a:t>
            </a:r>
            <a:endParaRPr b="1" sz="2100"/>
          </a:p>
        </p:txBody>
      </p:sp>
      <p:sp>
        <p:nvSpPr>
          <p:cNvPr id="229" name="Google Shape;229;p29"/>
          <p:cNvSpPr txBox="1"/>
          <p:nvPr/>
        </p:nvSpPr>
        <p:spPr>
          <a:xfrm>
            <a:off x="813088" y="1428063"/>
            <a:ext cx="7551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For Restricted Civil Liberties:</a:t>
            </a:r>
            <a:endParaRPr>
              <a:solidFill>
                <a:schemeClr val="dk1"/>
              </a:solidFill>
            </a:endParaRPr>
          </a:p>
        </p:txBody>
      </p:sp>
      <p:sp>
        <p:nvSpPr>
          <p:cNvPr id="230" name="Google Shape;230;p29"/>
          <p:cNvSpPr txBox="1"/>
          <p:nvPr/>
        </p:nvSpPr>
        <p:spPr>
          <a:xfrm>
            <a:off x="4598949" y="3228750"/>
            <a:ext cx="39807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solidFill>
                  <a:schemeClr val="dk1"/>
                </a:solidFill>
              </a:rPr>
              <a:t>For this category, 30 countries had a perfect score of 0.00. The lowest mean scores for restricted civil liberties came from Qatar, Oman, Iran and Yemen.</a:t>
            </a:r>
            <a:endParaRPr b="1" sz="900">
              <a:solidFill>
                <a:schemeClr val="dk1"/>
              </a:solidFill>
            </a:endParaRPr>
          </a:p>
        </p:txBody>
      </p:sp>
      <p:pic>
        <p:nvPicPr>
          <p:cNvPr id="231" name="Google Shape;231;p29"/>
          <p:cNvPicPr preferRelativeResize="0"/>
          <p:nvPr/>
        </p:nvPicPr>
        <p:blipFill>
          <a:blip r:embed="rId4">
            <a:alphaModFix/>
          </a:blip>
          <a:stretch>
            <a:fillRect/>
          </a:stretch>
        </p:blipFill>
        <p:spPr>
          <a:xfrm>
            <a:off x="4421576" y="1956713"/>
            <a:ext cx="4296723" cy="459575"/>
          </a:xfrm>
          <a:prstGeom prst="rect">
            <a:avLst/>
          </a:prstGeom>
          <a:noFill/>
          <a:ln>
            <a:noFill/>
          </a:ln>
        </p:spPr>
      </p:pic>
      <p:pic>
        <p:nvPicPr>
          <p:cNvPr id="232" name="Google Shape;232;p29"/>
          <p:cNvPicPr preferRelativeResize="0"/>
          <p:nvPr/>
        </p:nvPicPr>
        <p:blipFill>
          <a:blip r:embed="rId5">
            <a:alphaModFix/>
          </a:blip>
          <a:stretch>
            <a:fillRect/>
          </a:stretch>
        </p:blipFill>
        <p:spPr>
          <a:xfrm>
            <a:off x="640437" y="2066625"/>
            <a:ext cx="3744573" cy="2544045"/>
          </a:xfrm>
          <a:prstGeom prst="rect">
            <a:avLst/>
          </a:prstGeom>
          <a:noFill/>
          <a:ln>
            <a:noFill/>
          </a:ln>
        </p:spPr>
      </p:pic>
      <p:pic>
        <p:nvPicPr>
          <p:cNvPr id="233" name="Google Shape;233;p29"/>
          <p:cNvPicPr preferRelativeResize="0"/>
          <p:nvPr/>
        </p:nvPicPr>
        <p:blipFill>
          <a:blip r:embed="rId6">
            <a:alphaModFix/>
          </a:blip>
          <a:stretch>
            <a:fillRect/>
          </a:stretch>
        </p:blipFill>
        <p:spPr>
          <a:xfrm>
            <a:off x="4460300" y="2552088"/>
            <a:ext cx="4296726" cy="548225"/>
          </a:xfrm>
          <a:prstGeom prst="rect">
            <a:avLst/>
          </a:prstGeom>
          <a:noFill/>
          <a:ln>
            <a:noFill/>
          </a:ln>
        </p:spPr>
      </p:pic>
      <p:sp>
        <p:nvSpPr>
          <p:cNvPr id="234" name="Google Shape;234;p29"/>
          <p:cNvSpPr txBox="1"/>
          <p:nvPr/>
        </p:nvSpPr>
        <p:spPr>
          <a:xfrm>
            <a:off x="1460550" y="58907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0"/>
          <p:cNvPicPr preferRelativeResize="0"/>
          <p:nvPr/>
        </p:nvPicPr>
        <p:blipFill>
          <a:blip r:embed="rId3">
            <a:alphaModFix/>
          </a:blip>
          <a:stretch>
            <a:fillRect/>
          </a:stretch>
        </p:blipFill>
        <p:spPr>
          <a:xfrm>
            <a:off x="0" y="0"/>
            <a:ext cx="9144000" cy="5143505"/>
          </a:xfrm>
          <a:prstGeom prst="rect">
            <a:avLst/>
          </a:prstGeom>
          <a:noFill/>
          <a:ln>
            <a:noFill/>
          </a:ln>
        </p:spPr>
      </p:pic>
      <p:sp>
        <p:nvSpPr>
          <p:cNvPr id="240" name="Google Shape;240;p30"/>
          <p:cNvSpPr txBox="1"/>
          <p:nvPr/>
        </p:nvSpPr>
        <p:spPr>
          <a:xfrm>
            <a:off x="779600" y="1332075"/>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Conclusion:</a:t>
            </a:r>
            <a:endParaRPr b="1">
              <a:solidFill>
                <a:srgbClr val="0000FF"/>
              </a:solidFill>
            </a:endParaRPr>
          </a:p>
        </p:txBody>
      </p:sp>
      <p:sp>
        <p:nvSpPr>
          <p:cNvPr id="241" name="Google Shape;241;p30"/>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18</a:t>
            </a:r>
            <a:endParaRPr b="1" sz="2100"/>
          </a:p>
        </p:txBody>
      </p:sp>
      <p:sp>
        <p:nvSpPr>
          <p:cNvPr id="242" name="Google Shape;242;p30"/>
          <p:cNvSpPr txBox="1"/>
          <p:nvPr/>
        </p:nvSpPr>
        <p:spPr>
          <a:xfrm>
            <a:off x="796350" y="1732263"/>
            <a:ext cx="7551300" cy="269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From the results produced, and the study undertaken, what does this show? It shows that we are still very far from truly achieving gender equality in the world today.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It was very surprising to see that some of the most financially powerful and economically developed countries (such as United States, United Kingdom and Germany), whilst were all in the top cluster of each category, they were not the world leaders.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As a woman that lives in one of these countries, it is sad to see just how well some smaller countries such as Switzerland and Finland are doing in comparison. The study hopes to shed light on the realities of living in the United States as a woman, and hopes to bring about positive change.</a:t>
            </a:r>
            <a:endParaRPr>
              <a:solidFill>
                <a:schemeClr val="dk1"/>
              </a:solidFill>
            </a:endParaRPr>
          </a:p>
        </p:txBody>
      </p:sp>
      <p:sp>
        <p:nvSpPr>
          <p:cNvPr id="243" name="Google Shape;243;p30"/>
          <p:cNvSpPr txBox="1"/>
          <p:nvPr/>
        </p:nvSpPr>
        <p:spPr>
          <a:xfrm>
            <a:off x="1460550" y="59807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1"/>
          <p:cNvPicPr preferRelativeResize="0"/>
          <p:nvPr/>
        </p:nvPicPr>
        <p:blipFill>
          <a:blip r:embed="rId3">
            <a:alphaModFix/>
          </a:blip>
          <a:stretch>
            <a:fillRect/>
          </a:stretch>
        </p:blipFill>
        <p:spPr>
          <a:xfrm>
            <a:off x="0" y="0"/>
            <a:ext cx="9144000" cy="5143505"/>
          </a:xfrm>
          <a:prstGeom prst="rect">
            <a:avLst/>
          </a:prstGeom>
          <a:noFill/>
          <a:ln>
            <a:noFill/>
          </a:ln>
        </p:spPr>
      </p:pic>
      <p:sp>
        <p:nvSpPr>
          <p:cNvPr id="249" name="Google Shape;249;p31"/>
          <p:cNvSpPr txBox="1"/>
          <p:nvPr/>
        </p:nvSpPr>
        <p:spPr>
          <a:xfrm>
            <a:off x="779600" y="1332075"/>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Future Work:</a:t>
            </a:r>
            <a:endParaRPr b="1">
              <a:solidFill>
                <a:srgbClr val="0000FF"/>
              </a:solidFill>
            </a:endParaRPr>
          </a:p>
        </p:txBody>
      </p:sp>
      <p:sp>
        <p:nvSpPr>
          <p:cNvPr id="250" name="Google Shape;250;p31"/>
          <p:cNvSpPr txBox="1"/>
          <p:nvPr/>
        </p:nvSpPr>
        <p:spPr>
          <a:xfrm>
            <a:off x="8386275" y="4388750"/>
            <a:ext cx="740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19</a:t>
            </a:r>
            <a:endParaRPr b="1" sz="2100"/>
          </a:p>
        </p:txBody>
      </p:sp>
      <p:sp>
        <p:nvSpPr>
          <p:cNvPr id="251" name="Google Shape;251;p31"/>
          <p:cNvSpPr txBox="1"/>
          <p:nvPr/>
        </p:nvSpPr>
        <p:spPr>
          <a:xfrm>
            <a:off x="796350" y="1732263"/>
            <a:ext cx="7551300" cy="269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To continue with this study, it would be extremely useful to assess the “practice” column that was initially dropped during this study. This column shows the effectiveness of how each government actually implement these laws in their countries.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It would be very interesting to compare this column to the initial results we have to see if the clusters and results remain the same, or is there is a drastic change based on the implementation of the law.</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study can also be applied to other social topics in society today, such as racial tension, homophobia and disability laws. With the same methodology, I would love to apply this model to other critical topics that are not spoken about enough.</a:t>
            </a:r>
            <a:endParaRPr>
              <a:solidFill>
                <a:schemeClr val="dk1"/>
              </a:solidFill>
            </a:endParaRPr>
          </a:p>
        </p:txBody>
      </p:sp>
      <p:sp>
        <p:nvSpPr>
          <p:cNvPr id="252" name="Google Shape;252;p31"/>
          <p:cNvSpPr txBox="1"/>
          <p:nvPr/>
        </p:nvSpPr>
        <p:spPr>
          <a:xfrm>
            <a:off x="1460550" y="58907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0" y="0"/>
            <a:ext cx="9144000" cy="5143505"/>
          </a:xfrm>
          <a:prstGeom prst="rect">
            <a:avLst/>
          </a:prstGeom>
          <a:noFill/>
          <a:ln>
            <a:noFill/>
          </a:ln>
        </p:spPr>
      </p:pic>
      <p:sp>
        <p:nvSpPr>
          <p:cNvPr id="64" name="Google Shape;64;p14"/>
          <p:cNvSpPr txBox="1"/>
          <p:nvPr/>
        </p:nvSpPr>
        <p:spPr>
          <a:xfrm>
            <a:off x="1460550" y="65212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
        <p:nvSpPr>
          <p:cNvPr id="65" name="Google Shape;65;p14"/>
          <p:cNvSpPr txBox="1"/>
          <p:nvPr/>
        </p:nvSpPr>
        <p:spPr>
          <a:xfrm>
            <a:off x="1223850" y="1530650"/>
            <a:ext cx="6696300" cy="2316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a:solidFill>
                  <a:srgbClr val="0000FF"/>
                </a:solidFill>
              </a:rPr>
              <a:t>Research Question(s) :</a:t>
            </a:r>
            <a:endParaRPr b="1">
              <a:solidFill>
                <a:srgbClr val="0000FF"/>
              </a:solidFill>
            </a:endParaRPr>
          </a:p>
          <a:p>
            <a:pPr indent="-317500" lvl="0" marL="457200" rtl="0" algn="l">
              <a:lnSpc>
                <a:spcPct val="100000"/>
              </a:lnSpc>
              <a:spcBef>
                <a:spcPts val="1200"/>
              </a:spcBef>
              <a:spcAft>
                <a:spcPts val="0"/>
              </a:spcAft>
              <a:buClr>
                <a:schemeClr val="dk1"/>
              </a:buClr>
              <a:buSzPts val="1400"/>
              <a:buAutoNum type="arabicParenR"/>
            </a:pPr>
            <a:r>
              <a:rPr lang="en">
                <a:solidFill>
                  <a:schemeClr val="dk1"/>
                </a:solidFill>
              </a:rPr>
              <a:t>By assessing discriminatory regulations, can we state which governments are actively working to lessen the gender gap?</a:t>
            </a:r>
            <a:endParaRPr>
              <a:solidFill>
                <a:schemeClr val="dk1"/>
              </a:solidFill>
            </a:endParaRPr>
          </a:p>
          <a:p>
            <a:pPr indent="0" lvl="0" marL="0" rtl="0" algn="l">
              <a:lnSpc>
                <a:spcPct val="100000"/>
              </a:lnSpc>
              <a:spcBef>
                <a:spcPts val="1200"/>
              </a:spcBef>
              <a:spcAft>
                <a:spcPts val="0"/>
              </a:spcAft>
              <a:buNone/>
            </a:pPr>
            <a:r>
              <a:t/>
            </a:r>
            <a:endParaRPr sz="100">
              <a:solidFill>
                <a:schemeClr val="dk1"/>
              </a:solidFill>
            </a:endParaRPr>
          </a:p>
          <a:p>
            <a:pPr indent="-317500" lvl="0" marL="457200" rtl="0" algn="l">
              <a:lnSpc>
                <a:spcPct val="100000"/>
              </a:lnSpc>
              <a:spcBef>
                <a:spcPts val="1200"/>
              </a:spcBef>
              <a:spcAft>
                <a:spcPts val="0"/>
              </a:spcAft>
              <a:buClr>
                <a:schemeClr val="dk1"/>
              </a:buClr>
              <a:buSzPts val="1400"/>
              <a:buAutoNum type="arabicParenR"/>
            </a:pPr>
            <a:r>
              <a:rPr lang="en">
                <a:solidFill>
                  <a:schemeClr val="dk1"/>
                </a:solidFill>
              </a:rPr>
              <a:t>Which governments/ countries have the best policies in place to protect and empower their female citizens?</a:t>
            </a:r>
            <a:endParaRPr>
              <a:solidFill>
                <a:schemeClr val="dk1"/>
              </a:solidFill>
            </a:endParaRPr>
          </a:p>
          <a:p>
            <a:pPr indent="0" lvl="0" marL="457200" rtl="0" algn="l">
              <a:lnSpc>
                <a:spcPct val="100000"/>
              </a:lnSpc>
              <a:spcBef>
                <a:spcPts val="1200"/>
              </a:spcBef>
              <a:spcAft>
                <a:spcPts val="0"/>
              </a:spcAft>
              <a:buNone/>
            </a:pPr>
            <a:r>
              <a:t/>
            </a:r>
            <a:endParaRPr sz="100">
              <a:solidFill>
                <a:schemeClr val="dk1"/>
              </a:solidFill>
            </a:endParaRPr>
          </a:p>
          <a:p>
            <a:pPr indent="-317500" lvl="0" marL="457200" rtl="0" algn="l">
              <a:lnSpc>
                <a:spcPct val="100000"/>
              </a:lnSpc>
              <a:spcBef>
                <a:spcPts val="1200"/>
              </a:spcBef>
              <a:spcAft>
                <a:spcPts val="0"/>
              </a:spcAft>
              <a:buClr>
                <a:schemeClr val="dk1"/>
              </a:buClr>
              <a:buSzPts val="1400"/>
              <a:buAutoNum type="arabicParenR"/>
            </a:pPr>
            <a:r>
              <a:rPr lang="en">
                <a:solidFill>
                  <a:schemeClr val="dk1"/>
                </a:solidFill>
              </a:rPr>
              <a:t>Which areas face the biggest discrimination for women?</a:t>
            </a:r>
            <a:endParaRPr>
              <a:solidFill>
                <a:schemeClr val="dk1"/>
              </a:solidFill>
            </a:endParaRPr>
          </a:p>
        </p:txBody>
      </p:sp>
      <p:sp>
        <p:nvSpPr>
          <p:cNvPr id="66" name="Google Shape;66;p14"/>
          <p:cNvSpPr txBox="1"/>
          <p:nvPr/>
        </p:nvSpPr>
        <p:spPr>
          <a:xfrm>
            <a:off x="8434200" y="4381100"/>
            <a:ext cx="4089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2</a:t>
            </a: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0" y="0"/>
            <a:ext cx="9144000" cy="5143505"/>
          </a:xfrm>
          <a:prstGeom prst="rect">
            <a:avLst/>
          </a:prstGeom>
          <a:noFill/>
          <a:ln>
            <a:noFill/>
          </a:ln>
        </p:spPr>
      </p:pic>
      <p:sp>
        <p:nvSpPr>
          <p:cNvPr id="72" name="Google Shape;72;p15"/>
          <p:cNvSpPr txBox="1"/>
          <p:nvPr/>
        </p:nvSpPr>
        <p:spPr>
          <a:xfrm>
            <a:off x="8434200" y="4381100"/>
            <a:ext cx="4089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3</a:t>
            </a:r>
            <a:endParaRPr b="1" sz="2100"/>
          </a:p>
        </p:txBody>
      </p:sp>
      <p:sp>
        <p:nvSpPr>
          <p:cNvPr id="73" name="Google Shape;73;p15"/>
          <p:cNvSpPr txBox="1"/>
          <p:nvPr/>
        </p:nvSpPr>
        <p:spPr>
          <a:xfrm>
            <a:off x="1223850" y="1476500"/>
            <a:ext cx="6696300" cy="2316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a:solidFill>
                  <a:srgbClr val="0000FF"/>
                </a:solidFill>
              </a:rPr>
              <a:t>Motivation</a:t>
            </a:r>
            <a:endParaRPr b="1">
              <a:solidFill>
                <a:srgbClr val="0000FF"/>
              </a:solidFill>
            </a:endParaRPr>
          </a:p>
          <a:p>
            <a:pPr indent="-317500" lvl="0" marL="457200" rtl="0" algn="l">
              <a:lnSpc>
                <a:spcPct val="100000"/>
              </a:lnSpc>
              <a:spcBef>
                <a:spcPts val="1200"/>
              </a:spcBef>
              <a:spcAft>
                <a:spcPts val="0"/>
              </a:spcAft>
              <a:buClr>
                <a:schemeClr val="dk1"/>
              </a:buClr>
              <a:buSzPts val="1400"/>
              <a:buAutoNum type="arabicParenR"/>
            </a:pPr>
            <a:r>
              <a:rPr lang="en">
                <a:solidFill>
                  <a:schemeClr val="dk1"/>
                </a:solidFill>
              </a:rPr>
              <a:t>My own personal experience as a woman having lived in multiple countries</a:t>
            </a:r>
            <a:endParaRPr>
              <a:solidFill>
                <a:schemeClr val="dk1"/>
              </a:solidFill>
            </a:endParaRPr>
          </a:p>
          <a:p>
            <a:pPr indent="0" lvl="0" marL="0" rtl="0" algn="l">
              <a:lnSpc>
                <a:spcPct val="100000"/>
              </a:lnSpc>
              <a:spcBef>
                <a:spcPts val="1200"/>
              </a:spcBef>
              <a:spcAft>
                <a:spcPts val="0"/>
              </a:spcAft>
              <a:buNone/>
            </a:pPr>
            <a:r>
              <a:t/>
            </a:r>
            <a:endParaRPr sz="100">
              <a:solidFill>
                <a:schemeClr val="dk1"/>
              </a:solidFill>
            </a:endParaRPr>
          </a:p>
          <a:p>
            <a:pPr indent="-317500" lvl="0" marL="457200" rtl="0" algn="l">
              <a:lnSpc>
                <a:spcPct val="100000"/>
              </a:lnSpc>
              <a:spcBef>
                <a:spcPts val="1200"/>
              </a:spcBef>
              <a:spcAft>
                <a:spcPts val="0"/>
              </a:spcAft>
              <a:buClr>
                <a:schemeClr val="dk1"/>
              </a:buClr>
              <a:buSzPts val="1400"/>
              <a:buAutoNum type="arabicParenR"/>
            </a:pPr>
            <a:r>
              <a:rPr lang="en">
                <a:solidFill>
                  <a:schemeClr val="dk1"/>
                </a:solidFill>
              </a:rPr>
              <a:t>Constant changing laws in the United States that affect women on a daily basis</a:t>
            </a:r>
            <a:endParaRPr>
              <a:solidFill>
                <a:schemeClr val="dk1"/>
              </a:solidFill>
            </a:endParaRPr>
          </a:p>
          <a:p>
            <a:pPr indent="0" lvl="0" marL="0" rtl="0" algn="l">
              <a:lnSpc>
                <a:spcPct val="100000"/>
              </a:lnSpc>
              <a:spcBef>
                <a:spcPts val="1200"/>
              </a:spcBef>
              <a:spcAft>
                <a:spcPts val="0"/>
              </a:spcAft>
              <a:buNone/>
            </a:pPr>
            <a:r>
              <a:t/>
            </a:r>
            <a:endParaRPr sz="100">
              <a:solidFill>
                <a:schemeClr val="dk1"/>
              </a:solidFill>
            </a:endParaRPr>
          </a:p>
          <a:p>
            <a:pPr indent="-317500" lvl="0" marL="457200" rtl="0" algn="l">
              <a:lnSpc>
                <a:spcPct val="100000"/>
              </a:lnSpc>
              <a:spcBef>
                <a:spcPts val="1200"/>
              </a:spcBef>
              <a:spcAft>
                <a:spcPts val="0"/>
              </a:spcAft>
              <a:buClr>
                <a:schemeClr val="dk1"/>
              </a:buClr>
              <a:buSzPts val="1400"/>
              <a:buAutoNum type="arabicParenR"/>
            </a:pPr>
            <a:r>
              <a:rPr lang="en">
                <a:solidFill>
                  <a:schemeClr val="dk1"/>
                </a:solidFill>
              </a:rPr>
              <a:t>Going into a male dominated workforce, starting the conversation with those that do not identify as female</a:t>
            </a:r>
            <a:endParaRPr>
              <a:solidFill>
                <a:schemeClr val="dk1"/>
              </a:solidFill>
            </a:endParaRPr>
          </a:p>
        </p:txBody>
      </p:sp>
      <p:sp>
        <p:nvSpPr>
          <p:cNvPr id="74" name="Google Shape;74;p15"/>
          <p:cNvSpPr txBox="1"/>
          <p:nvPr/>
        </p:nvSpPr>
        <p:spPr>
          <a:xfrm>
            <a:off x="1460550" y="65212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0" y="0"/>
            <a:ext cx="9144000" cy="5143505"/>
          </a:xfrm>
          <a:prstGeom prst="rect">
            <a:avLst/>
          </a:prstGeom>
          <a:noFill/>
          <a:ln>
            <a:noFill/>
          </a:ln>
        </p:spPr>
      </p:pic>
      <p:sp>
        <p:nvSpPr>
          <p:cNvPr id="80" name="Google Shape;80;p16"/>
          <p:cNvSpPr txBox="1"/>
          <p:nvPr/>
        </p:nvSpPr>
        <p:spPr>
          <a:xfrm>
            <a:off x="485700" y="1300150"/>
            <a:ext cx="4086300" cy="330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rgbClr val="0000FF"/>
                </a:solidFill>
              </a:rPr>
              <a:t>Dataset : </a:t>
            </a:r>
            <a:r>
              <a:rPr i="1" lang="en" sz="1100">
                <a:solidFill>
                  <a:srgbClr val="0000FF"/>
                </a:solidFill>
              </a:rPr>
              <a:t> </a:t>
            </a:r>
            <a:r>
              <a:rPr lang="en" sz="1100" u="sng">
                <a:solidFill>
                  <a:schemeClr val="hlink"/>
                </a:solidFill>
                <a:hlinkClick r:id="rId4"/>
              </a:rPr>
              <a:t>The Gender, Institutions and Development Database (GID-DB)</a:t>
            </a:r>
            <a:endParaRPr sz="11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Covers 180 countries and territories.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Helps to analyse women’s empowerment and understand gender gaps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Uses the Social Institutions and Gender Index to assign  scores for each category</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Each category has a different methodology to assign scores.</a:t>
            </a:r>
            <a:endParaRPr sz="1000">
              <a:solidFill>
                <a:schemeClr val="dk1"/>
              </a:solidFill>
            </a:endParaRPr>
          </a:p>
          <a:p>
            <a:pPr indent="0" lvl="0" marL="0" rtl="0" algn="l">
              <a:lnSpc>
                <a:spcPct val="115000"/>
              </a:lnSpc>
              <a:spcBef>
                <a:spcPts val="1200"/>
              </a:spcBef>
              <a:spcAft>
                <a:spcPts val="0"/>
              </a:spcAft>
              <a:buNone/>
            </a:pPr>
            <a:r>
              <a:t/>
            </a:r>
            <a:endParaRPr b="1" sz="100">
              <a:solidFill>
                <a:schemeClr val="dk1"/>
              </a:solidFill>
            </a:endParaRPr>
          </a:p>
          <a:p>
            <a:pPr indent="0" lvl="0" marL="0" rtl="0" algn="l">
              <a:lnSpc>
                <a:spcPct val="115000"/>
              </a:lnSpc>
              <a:spcBef>
                <a:spcPts val="1200"/>
              </a:spcBef>
              <a:spcAft>
                <a:spcPts val="0"/>
              </a:spcAft>
              <a:buNone/>
            </a:pPr>
            <a:r>
              <a:rPr b="1" lang="en" sz="1000">
                <a:solidFill>
                  <a:schemeClr val="dk1"/>
                </a:solidFill>
              </a:rPr>
              <a:t>E.g. Discrimination in the family</a:t>
            </a:r>
            <a:endParaRPr b="1" sz="1000">
              <a:solidFill>
                <a:schemeClr val="dk1"/>
              </a:solidFill>
            </a:endParaRPr>
          </a:p>
          <a:p>
            <a:pPr indent="-292100" lvl="0" marL="457200" rtl="0" algn="l">
              <a:lnSpc>
                <a:spcPct val="115000"/>
              </a:lnSpc>
              <a:spcBef>
                <a:spcPts val="1200"/>
              </a:spcBef>
              <a:spcAft>
                <a:spcPts val="0"/>
              </a:spcAft>
              <a:buClr>
                <a:schemeClr val="dk1"/>
              </a:buClr>
              <a:buSzPts val="1000"/>
              <a:buAutoNum type="arabicParenR"/>
            </a:pPr>
            <a:r>
              <a:rPr lang="en" sz="1000">
                <a:solidFill>
                  <a:schemeClr val="dk1"/>
                </a:solidFill>
              </a:rPr>
              <a:t>Laws on child marriage</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arenR"/>
            </a:pPr>
            <a:r>
              <a:rPr lang="en" sz="1000">
                <a:solidFill>
                  <a:schemeClr val="dk1"/>
                </a:solidFill>
              </a:rPr>
              <a:t>Laws on household responsibilities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arenR"/>
            </a:pPr>
            <a:r>
              <a:rPr lang="en" sz="1000">
                <a:solidFill>
                  <a:schemeClr val="dk1"/>
                </a:solidFill>
              </a:rPr>
              <a:t>Laws on Divorce</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arenR"/>
            </a:pPr>
            <a:r>
              <a:rPr lang="en" sz="1000">
                <a:solidFill>
                  <a:schemeClr val="dk1"/>
                </a:solidFill>
              </a:rPr>
              <a:t>Laws on Inheritance</a:t>
            </a:r>
            <a:endParaRPr i="1">
              <a:solidFill>
                <a:srgbClr val="0000FF"/>
              </a:solidFill>
            </a:endParaRPr>
          </a:p>
        </p:txBody>
      </p:sp>
      <p:sp>
        <p:nvSpPr>
          <p:cNvPr id="81" name="Google Shape;81;p16"/>
          <p:cNvSpPr txBox="1"/>
          <p:nvPr/>
        </p:nvSpPr>
        <p:spPr>
          <a:xfrm>
            <a:off x="8434200" y="4381100"/>
            <a:ext cx="4089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4</a:t>
            </a:r>
            <a:endParaRPr b="1" sz="2100"/>
          </a:p>
        </p:txBody>
      </p:sp>
      <p:pic>
        <p:nvPicPr>
          <p:cNvPr id="82" name="Google Shape;82;p16"/>
          <p:cNvPicPr preferRelativeResize="0"/>
          <p:nvPr/>
        </p:nvPicPr>
        <p:blipFill>
          <a:blip r:embed="rId5">
            <a:alphaModFix/>
          </a:blip>
          <a:stretch>
            <a:fillRect/>
          </a:stretch>
        </p:blipFill>
        <p:spPr>
          <a:xfrm>
            <a:off x="4426715" y="1404524"/>
            <a:ext cx="4281260" cy="2753825"/>
          </a:xfrm>
          <a:prstGeom prst="rect">
            <a:avLst/>
          </a:prstGeom>
          <a:noFill/>
          <a:ln>
            <a:noFill/>
          </a:ln>
        </p:spPr>
      </p:pic>
      <p:sp>
        <p:nvSpPr>
          <p:cNvPr id="83" name="Google Shape;83;p16"/>
          <p:cNvSpPr txBox="1"/>
          <p:nvPr/>
        </p:nvSpPr>
        <p:spPr>
          <a:xfrm>
            <a:off x="4524200" y="4191125"/>
            <a:ext cx="4086300" cy="52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b="1" lang="en" sz="1100">
                <a:solidFill>
                  <a:schemeClr val="dk1"/>
                </a:solidFill>
              </a:rPr>
              <a:t>180 rows (Countries)                                                             35 columns (laws/ practices)</a:t>
            </a:r>
            <a:endParaRPr b="1" sz="1100">
              <a:solidFill>
                <a:schemeClr val="dk1"/>
              </a:solidFill>
            </a:endParaRPr>
          </a:p>
        </p:txBody>
      </p:sp>
      <p:sp>
        <p:nvSpPr>
          <p:cNvPr id="84" name="Google Shape;84;p16"/>
          <p:cNvSpPr txBox="1"/>
          <p:nvPr/>
        </p:nvSpPr>
        <p:spPr>
          <a:xfrm>
            <a:off x="1460550" y="571050"/>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0" y="0"/>
            <a:ext cx="9144000" cy="5143505"/>
          </a:xfrm>
          <a:prstGeom prst="rect">
            <a:avLst/>
          </a:prstGeom>
          <a:noFill/>
          <a:ln>
            <a:noFill/>
          </a:ln>
        </p:spPr>
      </p:pic>
      <p:sp>
        <p:nvSpPr>
          <p:cNvPr id="90" name="Google Shape;90;p17"/>
          <p:cNvSpPr txBox="1"/>
          <p:nvPr/>
        </p:nvSpPr>
        <p:spPr>
          <a:xfrm>
            <a:off x="8434200" y="4381100"/>
            <a:ext cx="4089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5</a:t>
            </a:r>
            <a:endParaRPr b="1" sz="2100"/>
          </a:p>
        </p:txBody>
      </p:sp>
      <p:sp>
        <p:nvSpPr>
          <p:cNvPr id="91" name="Google Shape;91;p17"/>
          <p:cNvSpPr txBox="1"/>
          <p:nvPr/>
        </p:nvSpPr>
        <p:spPr>
          <a:xfrm>
            <a:off x="592325" y="1361825"/>
            <a:ext cx="5173500" cy="281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en">
                <a:solidFill>
                  <a:srgbClr val="0000FF"/>
                </a:solidFill>
              </a:rPr>
              <a:t>Literature Review</a:t>
            </a:r>
            <a:endParaRPr b="1">
              <a:solidFill>
                <a:srgbClr val="0000FF"/>
              </a:solidFill>
            </a:endParaRPr>
          </a:p>
          <a:p>
            <a:pPr indent="-317500" lvl="0" marL="457200" rtl="0" algn="l">
              <a:lnSpc>
                <a:spcPct val="150000"/>
              </a:lnSpc>
              <a:spcBef>
                <a:spcPts val="1200"/>
              </a:spcBef>
              <a:spcAft>
                <a:spcPts val="0"/>
              </a:spcAft>
              <a:buClr>
                <a:schemeClr val="dk1"/>
              </a:buClr>
              <a:buSzPts val="1400"/>
              <a:buChar char="●"/>
            </a:pPr>
            <a:r>
              <a:rPr lang="en">
                <a:solidFill>
                  <a:schemeClr val="dk1"/>
                </a:solidFill>
              </a:rPr>
              <a:t>Many papers analyze the gender pay gap only</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Combination of econometric and machine learning approaches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rPr>
              <a:t>Clustering algorithms</a:t>
            </a:r>
            <a:r>
              <a:rPr lang="en">
                <a:solidFill>
                  <a:schemeClr val="dk1"/>
                </a:solidFill>
              </a:rPr>
              <a:t>* heavily used across many research papers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For predictions, regression and KNN used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Gender gap is decreasing, however at a slow rate</a:t>
            </a:r>
            <a:endParaRPr>
              <a:solidFill>
                <a:schemeClr val="dk1"/>
              </a:solidFill>
            </a:endParaRPr>
          </a:p>
        </p:txBody>
      </p:sp>
      <p:sp>
        <p:nvSpPr>
          <p:cNvPr id="92" name="Google Shape;92;p17"/>
          <p:cNvSpPr txBox="1"/>
          <p:nvPr/>
        </p:nvSpPr>
        <p:spPr>
          <a:xfrm>
            <a:off x="5425025" y="1381588"/>
            <a:ext cx="3231600" cy="2793600"/>
          </a:xfrm>
          <a:prstGeom prst="rect">
            <a:avLst/>
          </a:prstGeom>
          <a:solidFill>
            <a:srgbClr val="CFE2F3"/>
          </a:solidFill>
          <a:ln cap="flat" cmpd="sng" w="2857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i="1" lang="en" sz="1000">
                <a:solidFill>
                  <a:schemeClr val="dk1"/>
                </a:solidFill>
              </a:rPr>
              <a:t>Authors Referenced</a:t>
            </a:r>
            <a:endParaRPr b="1" i="1"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i="1" lang="en" sz="1000">
                <a:solidFill>
                  <a:schemeClr val="dk1"/>
                </a:solidFill>
              </a:rPr>
              <a:t>H. Alatrista-Salas, B. Esposito, M. Nunez-del-Prado, M. Valdivieso (2017)</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b="1" i="1" lang="en" sz="1000">
                <a:solidFill>
                  <a:schemeClr val="dk1"/>
                </a:solidFill>
              </a:rPr>
              <a:t> </a:t>
            </a:r>
            <a:r>
              <a:rPr i="1" lang="en" sz="1000">
                <a:solidFill>
                  <a:schemeClr val="dk1"/>
                </a:solidFill>
              </a:rPr>
              <a:t>K. Gupta, R. Rani, A. Sharma, P. Bansal, A. Dev, R. Gandhi (2023)</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i="1" lang="en" sz="1000">
                <a:solidFill>
                  <a:schemeClr val="dk1"/>
                </a:solidFill>
              </a:rPr>
              <a:t>Strittmatter A, Wunsch C (2021)</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i="1" lang="en" sz="1000">
                <a:solidFill>
                  <a:schemeClr val="dk1"/>
                </a:solidFill>
              </a:rPr>
              <a:t>Michael Danquah, Abdul Malik Iddrisu, Ernest Owusu Boakye, Solomon Owusu (2021)</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i="1" lang="en" sz="1000">
                <a:solidFill>
                  <a:schemeClr val="dk1"/>
                </a:solidFill>
              </a:rPr>
              <a:t>Jaanika Meriküll, Merike Kukk,Tairi Rõõm (2020)</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i="1" lang="en" sz="1000">
                <a:solidFill>
                  <a:schemeClr val="dk1"/>
                </a:solidFill>
              </a:rPr>
              <a:t>Albanesi S, Şahin A (2018)</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i="1" lang="en" sz="1000">
                <a:solidFill>
                  <a:schemeClr val="dk1"/>
                </a:solidFill>
              </a:rPr>
              <a:t>Hugo Alatrista-Salas, Pilar Hidalgo-Leon, Miguel Nunez-del-Prado (2018)</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i="1" lang="en" sz="1000">
                <a:solidFill>
                  <a:schemeClr val="dk1"/>
                </a:solidFill>
              </a:rPr>
              <a:t>Andrey Shastri (2014)</a:t>
            </a:r>
            <a:endParaRPr i="1" sz="1700">
              <a:solidFill>
                <a:schemeClr val="dk1"/>
              </a:solidFill>
            </a:endParaRPr>
          </a:p>
        </p:txBody>
      </p:sp>
      <p:sp>
        <p:nvSpPr>
          <p:cNvPr id="93" name="Google Shape;93;p17"/>
          <p:cNvSpPr txBox="1"/>
          <p:nvPr/>
        </p:nvSpPr>
        <p:spPr>
          <a:xfrm>
            <a:off x="592325" y="4294475"/>
            <a:ext cx="6660900" cy="49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n" sz="1000">
                <a:solidFill>
                  <a:schemeClr val="dk1"/>
                </a:solidFill>
              </a:rPr>
              <a:t>*From reading these papers, I have decided to use </a:t>
            </a:r>
            <a:r>
              <a:rPr lang="en" sz="1000" u="sng">
                <a:solidFill>
                  <a:schemeClr val="dk1"/>
                </a:solidFill>
              </a:rPr>
              <a:t>clustering techniques</a:t>
            </a:r>
            <a:r>
              <a:rPr lang="en" sz="1000">
                <a:solidFill>
                  <a:schemeClr val="dk1"/>
                </a:solidFill>
              </a:rPr>
              <a:t> for my project as I am looking to group the countries based on the data.</a:t>
            </a:r>
            <a:endParaRPr sz="1000">
              <a:solidFill>
                <a:schemeClr val="dk1"/>
              </a:solidFill>
            </a:endParaRPr>
          </a:p>
        </p:txBody>
      </p:sp>
      <p:sp>
        <p:nvSpPr>
          <p:cNvPr id="94" name="Google Shape;94;p17"/>
          <p:cNvSpPr txBox="1"/>
          <p:nvPr/>
        </p:nvSpPr>
        <p:spPr>
          <a:xfrm>
            <a:off x="1460550" y="55302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0" y="0"/>
            <a:ext cx="9144000" cy="5143505"/>
          </a:xfrm>
          <a:prstGeom prst="rect">
            <a:avLst/>
          </a:prstGeom>
          <a:noFill/>
          <a:ln>
            <a:noFill/>
          </a:ln>
        </p:spPr>
      </p:pic>
      <p:sp>
        <p:nvSpPr>
          <p:cNvPr id="100" name="Google Shape;100;p18"/>
          <p:cNvSpPr txBox="1"/>
          <p:nvPr/>
        </p:nvSpPr>
        <p:spPr>
          <a:xfrm>
            <a:off x="617950" y="1168300"/>
            <a:ext cx="774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Preliminary Data Preprocessing and EDA : </a:t>
            </a:r>
            <a:endParaRPr b="1">
              <a:solidFill>
                <a:srgbClr val="0000FF"/>
              </a:solidFill>
            </a:endParaRPr>
          </a:p>
        </p:txBody>
      </p:sp>
      <p:sp>
        <p:nvSpPr>
          <p:cNvPr id="101" name="Google Shape;101;p18"/>
          <p:cNvSpPr txBox="1"/>
          <p:nvPr/>
        </p:nvSpPr>
        <p:spPr>
          <a:xfrm>
            <a:off x="8434200" y="4381100"/>
            <a:ext cx="4089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6</a:t>
            </a:r>
            <a:endParaRPr b="1" sz="2100"/>
          </a:p>
        </p:txBody>
      </p:sp>
      <p:pic>
        <p:nvPicPr>
          <p:cNvPr id="102" name="Google Shape;102;p18"/>
          <p:cNvPicPr preferRelativeResize="0"/>
          <p:nvPr/>
        </p:nvPicPr>
        <p:blipFill rotWithShape="1">
          <a:blip r:embed="rId4">
            <a:alphaModFix/>
          </a:blip>
          <a:srcRect b="47095" l="0" r="0" t="0"/>
          <a:stretch/>
        </p:blipFill>
        <p:spPr>
          <a:xfrm>
            <a:off x="710050" y="1568500"/>
            <a:ext cx="4199551" cy="1187576"/>
          </a:xfrm>
          <a:prstGeom prst="rect">
            <a:avLst/>
          </a:prstGeom>
          <a:noFill/>
          <a:ln>
            <a:noFill/>
          </a:ln>
        </p:spPr>
      </p:pic>
      <p:pic>
        <p:nvPicPr>
          <p:cNvPr id="103" name="Google Shape;103;p18"/>
          <p:cNvPicPr preferRelativeResize="0"/>
          <p:nvPr/>
        </p:nvPicPr>
        <p:blipFill rotWithShape="1">
          <a:blip r:embed="rId5">
            <a:alphaModFix/>
          </a:blip>
          <a:srcRect b="0" l="2007" r="25795" t="0"/>
          <a:stretch/>
        </p:blipFill>
        <p:spPr>
          <a:xfrm>
            <a:off x="744100" y="2816225"/>
            <a:ext cx="4116372" cy="1144175"/>
          </a:xfrm>
          <a:prstGeom prst="rect">
            <a:avLst/>
          </a:prstGeom>
          <a:noFill/>
          <a:ln>
            <a:noFill/>
          </a:ln>
        </p:spPr>
      </p:pic>
      <p:sp>
        <p:nvSpPr>
          <p:cNvPr id="104" name="Google Shape;104;p18"/>
          <p:cNvSpPr txBox="1"/>
          <p:nvPr/>
        </p:nvSpPr>
        <p:spPr>
          <a:xfrm>
            <a:off x="5581300" y="1175675"/>
            <a:ext cx="3131400" cy="336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dk1"/>
                </a:solidFill>
              </a:rPr>
              <a:t>Separated the dataset into four tables </a:t>
            </a:r>
            <a:r>
              <a:rPr lang="en" sz="1200">
                <a:solidFill>
                  <a:schemeClr val="dk1"/>
                </a:solidFill>
              </a:rPr>
              <a:t>based on the different categories</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arenR"/>
            </a:pPr>
            <a:r>
              <a:rPr lang="en" sz="1200">
                <a:solidFill>
                  <a:schemeClr val="dk1"/>
                </a:solidFill>
              </a:rPr>
              <a:t>Discrimination in the family</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arenR"/>
            </a:pPr>
            <a:r>
              <a:rPr lang="en" sz="1200">
                <a:solidFill>
                  <a:schemeClr val="dk1"/>
                </a:solidFill>
              </a:rPr>
              <a:t>Restricted physical integrity</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arenR"/>
            </a:pPr>
            <a:r>
              <a:rPr lang="en" sz="1200">
                <a:solidFill>
                  <a:schemeClr val="dk1"/>
                </a:solidFill>
              </a:rPr>
              <a:t>Restricted access to productive and financial resources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arenR"/>
            </a:pPr>
            <a:r>
              <a:rPr lang="en" sz="1200">
                <a:solidFill>
                  <a:schemeClr val="dk1"/>
                </a:solidFill>
              </a:rPr>
              <a:t>Restricted civil liberties</a:t>
            </a:r>
            <a:endParaRPr sz="1200">
              <a:solidFill>
                <a:schemeClr val="dk1"/>
              </a:solidFill>
            </a:endParaRPr>
          </a:p>
          <a:p>
            <a:pPr indent="0" lvl="0" marL="0" rtl="0" algn="l">
              <a:lnSpc>
                <a:spcPct val="115000"/>
              </a:lnSpc>
              <a:spcBef>
                <a:spcPts val="1200"/>
              </a:spcBef>
              <a:spcAft>
                <a:spcPts val="0"/>
              </a:spcAft>
              <a:buNone/>
            </a:pPr>
            <a:r>
              <a:t/>
            </a:r>
            <a:endParaRPr sz="100">
              <a:solidFill>
                <a:schemeClr val="dk1"/>
              </a:solidFill>
            </a:endParaRPr>
          </a:p>
          <a:p>
            <a:pPr indent="0" lvl="0" marL="0" rtl="0" algn="l">
              <a:lnSpc>
                <a:spcPct val="115000"/>
              </a:lnSpc>
              <a:spcBef>
                <a:spcPts val="1200"/>
              </a:spcBef>
              <a:spcAft>
                <a:spcPts val="0"/>
              </a:spcAft>
              <a:buNone/>
            </a:pPr>
            <a:r>
              <a:rPr lang="en" sz="1200">
                <a:solidFill>
                  <a:schemeClr val="dk1"/>
                </a:solidFill>
              </a:rPr>
              <a:t>Preprocessing undertaken so far includes:</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Checking for duplicates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Checking for null values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Dropping rows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Checking data types</a:t>
            </a:r>
            <a:endParaRPr sz="1200">
              <a:solidFill>
                <a:schemeClr val="dk1"/>
              </a:solidFill>
            </a:endParaRPr>
          </a:p>
        </p:txBody>
      </p:sp>
      <p:pic>
        <p:nvPicPr>
          <p:cNvPr id="105" name="Google Shape;105;p18"/>
          <p:cNvPicPr preferRelativeResize="0"/>
          <p:nvPr/>
        </p:nvPicPr>
        <p:blipFill>
          <a:blip r:embed="rId6">
            <a:alphaModFix/>
          </a:blip>
          <a:stretch>
            <a:fillRect/>
          </a:stretch>
        </p:blipFill>
        <p:spPr>
          <a:xfrm>
            <a:off x="3714699" y="4166750"/>
            <a:ext cx="1547101" cy="466950"/>
          </a:xfrm>
          <a:prstGeom prst="rect">
            <a:avLst/>
          </a:prstGeom>
          <a:noFill/>
          <a:ln>
            <a:noFill/>
          </a:ln>
        </p:spPr>
      </p:pic>
      <p:pic>
        <p:nvPicPr>
          <p:cNvPr id="106" name="Google Shape;106;p18"/>
          <p:cNvPicPr preferRelativeResize="0"/>
          <p:nvPr/>
        </p:nvPicPr>
        <p:blipFill>
          <a:blip r:embed="rId7">
            <a:alphaModFix/>
          </a:blip>
          <a:stretch>
            <a:fillRect/>
          </a:stretch>
        </p:blipFill>
        <p:spPr>
          <a:xfrm>
            <a:off x="710050" y="4166750"/>
            <a:ext cx="1978492" cy="466950"/>
          </a:xfrm>
          <a:prstGeom prst="rect">
            <a:avLst/>
          </a:prstGeom>
          <a:noFill/>
          <a:ln>
            <a:noFill/>
          </a:ln>
        </p:spPr>
      </p:pic>
      <p:sp>
        <p:nvSpPr>
          <p:cNvPr id="107" name="Google Shape;107;p18"/>
          <p:cNvSpPr txBox="1"/>
          <p:nvPr/>
        </p:nvSpPr>
        <p:spPr>
          <a:xfrm>
            <a:off x="2627050" y="4433400"/>
            <a:ext cx="17913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800">
                <a:solidFill>
                  <a:schemeClr val="dk1"/>
                </a:solidFill>
              </a:rPr>
              <a:t>After removing row</a:t>
            </a:r>
            <a:endParaRPr b="1" sz="800">
              <a:solidFill>
                <a:schemeClr val="dk1"/>
              </a:solidFill>
            </a:endParaRPr>
          </a:p>
        </p:txBody>
      </p:sp>
      <p:cxnSp>
        <p:nvCxnSpPr>
          <p:cNvPr id="108" name="Google Shape;108;p18"/>
          <p:cNvCxnSpPr/>
          <p:nvPr/>
        </p:nvCxnSpPr>
        <p:spPr>
          <a:xfrm>
            <a:off x="2688542" y="4330050"/>
            <a:ext cx="1026300" cy="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8"/>
          <p:cNvSpPr txBox="1"/>
          <p:nvPr/>
        </p:nvSpPr>
        <p:spPr>
          <a:xfrm>
            <a:off x="1460550" y="48097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9"/>
          <p:cNvPicPr preferRelativeResize="0"/>
          <p:nvPr/>
        </p:nvPicPr>
        <p:blipFill>
          <a:blip r:embed="rId3">
            <a:alphaModFix/>
          </a:blip>
          <a:stretch>
            <a:fillRect/>
          </a:stretch>
        </p:blipFill>
        <p:spPr>
          <a:xfrm>
            <a:off x="0" y="0"/>
            <a:ext cx="9144000" cy="5143505"/>
          </a:xfrm>
          <a:prstGeom prst="rect">
            <a:avLst/>
          </a:prstGeom>
          <a:noFill/>
          <a:ln>
            <a:noFill/>
          </a:ln>
        </p:spPr>
      </p:pic>
      <p:sp>
        <p:nvSpPr>
          <p:cNvPr id="115" name="Google Shape;115;p19"/>
          <p:cNvSpPr txBox="1"/>
          <p:nvPr/>
        </p:nvSpPr>
        <p:spPr>
          <a:xfrm>
            <a:off x="610950" y="1238575"/>
            <a:ext cx="774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Preliminary Data Preprocessing and EDA : </a:t>
            </a:r>
            <a:endParaRPr b="1">
              <a:solidFill>
                <a:srgbClr val="0000FF"/>
              </a:solidFill>
            </a:endParaRPr>
          </a:p>
        </p:txBody>
      </p:sp>
      <p:sp>
        <p:nvSpPr>
          <p:cNvPr id="116" name="Google Shape;116;p19"/>
          <p:cNvSpPr txBox="1"/>
          <p:nvPr/>
        </p:nvSpPr>
        <p:spPr>
          <a:xfrm>
            <a:off x="8434200" y="4381100"/>
            <a:ext cx="4089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7</a:t>
            </a:r>
            <a:endParaRPr b="1" sz="2100"/>
          </a:p>
        </p:txBody>
      </p:sp>
      <p:pic>
        <p:nvPicPr>
          <p:cNvPr id="117" name="Google Shape;117;p19"/>
          <p:cNvPicPr preferRelativeResize="0"/>
          <p:nvPr/>
        </p:nvPicPr>
        <p:blipFill rotWithShape="1">
          <a:blip r:embed="rId4">
            <a:alphaModFix/>
          </a:blip>
          <a:srcRect b="5311" l="0" r="0" t="0"/>
          <a:stretch/>
        </p:blipFill>
        <p:spPr>
          <a:xfrm>
            <a:off x="737375" y="1701675"/>
            <a:ext cx="6458499" cy="1726100"/>
          </a:xfrm>
          <a:prstGeom prst="rect">
            <a:avLst/>
          </a:prstGeom>
          <a:noFill/>
          <a:ln>
            <a:noFill/>
          </a:ln>
        </p:spPr>
      </p:pic>
      <p:sp>
        <p:nvSpPr>
          <p:cNvPr id="118" name="Google Shape;118;p19"/>
          <p:cNvSpPr txBox="1"/>
          <p:nvPr/>
        </p:nvSpPr>
        <p:spPr>
          <a:xfrm>
            <a:off x="737375" y="3830025"/>
            <a:ext cx="6997800" cy="8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Further Data Preprocessing needs to be taken, as some of my values are inputted as objects “..” </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Before I can continue with EDA, I need to replace these with mean values or remove columns so continue with my analysis</a:t>
            </a:r>
            <a:endParaRPr sz="1100">
              <a:solidFill>
                <a:schemeClr val="dk1"/>
              </a:solidFill>
            </a:endParaRPr>
          </a:p>
        </p:txBody>
      </p:sp>
      <p:sp>
        <p:nvSpPr>
          <p:cNvPr id="119" name="Google Shape;119;p19"/>
          <p:cNvSpPr/>
          <p:nvPr/>
        </p:nvSpPr>
        <p:spPr>
          <a:xfrm>
            <a:off x="5420300" y="2073925"/>
            <a:ext cx="717600" cy="1449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19"/>
          <p:cNvCxnSpPr/>
          <p:nvPr/>
        </p:nvCxnSpPr>
        <p:spPr>
          <a:xfrm flipH="1" rot="10800000">
            <a:off x="4473375" y="2887750"/>
            <a:ext cx="843300" cy="9987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9"/>
          <p:cNvSpPr txBox="1"/>
          <p:nvPr/>
        </p:nvSpPr>
        <p:spPr>
          <a:xfrm>
            <a:off x="1460550" y="52767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0" y="0"/>
            <a:ext cx="9144000" cy="5143505"/>
          </a:xfrm>
          <a:prstGeom prst="rect">
            <a:avLst/>
          </a:prstGeom>
          <a:noFill/>
          <a:ln>
            <a:noFill/>
          </a:ln>
        </p:spPr>
      </p:pic>
      <p:sp>
        <p:nvSpPr>
          <p:cNvPr id="127" name="Google Shape;127;p20"/>
          <p:cNvSpPr txBox="1"/>
          <p:nvPr/>
        </p:nvSpPr>
        <p:spPr>
          <a:xfrm>
            <a:off x="2624850" y="2079800"/>
            <a:ext cx="38943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700">
                <a:solidFill>
                  <a:srgbClr val="0000FF"/>
                </a:solidFill>
              </a:rPr>
              <a:t>Methodology &amp; Experimentation</a:t>
            </a:r>
            <a:endParaRPr b="1" sz="1700">
              <a:solidFill>
                <a:srgbClr val="0000FF"/>
              </a:solidFill>
            </a:endParaRPr>
          </a:p>
        </p:txBody>
      </p:sp>
      <p:sp>
        <p:nvSpPr>
          <p:cNvPr id="128" name="Google Shape;128;p20"/>
          <p:cNvSpPr txBox="1"/>
          <p:nvPr/>
        </p:nvSpPr>
        <p:spPr>
          <a:xfrm>
            <a:off x="8458650" y="4381100"/>
            <a:ext cx="4089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8</a:t>
            </a:r>
            <a:endParaRPr b="1" sz="2100"/>
          </a:p>
        </p:txBody>
      </p:sp>
      <p:sp>
        <p:nvSpPr>
          <p:cNvPr id="129" name="Google Shape;129;p20"/>
          <p:cNvSpPr txBox="1"/>
          <p:nvPr/>
        </p:nvSpPr>
        <p:spPr>
          <a:xfrm>
            <a:off x="1159975" y="2629775"/>
            <a:ext cx="71127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900">
                <a:solidFill>
                  <a:schemeClr val="dk1"/>
                </a:solidFill>
              </a:rPr>
              <a:t>Link to the dataset : </a:t>
            </a:r>
            <a:r>
              <a:rPr b="1" lang="en" sz="900" u="sng">
                <a:solidFill>
                  <a:schemeClr val="hlink"/>
                </a:solidFill>
                <a:hlinkClick r:id="rId4"/>
              </a:rPr>
              <a:t>https://colab.research.google.com/drive/1sOK8F1BNC4HxUWBjId55qTiIAwXep2Km?usp=sharing</a:t>
            </a:r>
            <a:endParaRPr b="1" sz="900">
              <a:solidFill>
                <a:schemeClr val="dk1"/>
              </a:solidFill>
            </a:endParaRPr>
          </a:p>
        </p:txBody>
      </p:sp>
      <p:sp>
        <p:nvSpPr>
          <p:cNvPr id="130" name="Google Shape;130;p20"/>
          <p:cNvSpPr txBox="1"/>
          <p:nvPr/>
        </p:nvSpPr>
        <p:spPr>
          <a:xfrm>
            <a:off x="1460550" y="65212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0" y="0"/>
            <a:ext cx="9144000" cy="5143505"/>
          </a:xfrm>
          <a:prstGeom prst="rect">
            <a:avLst/>
          </a:prstGeom>
          <a:noFill/>
          <a:ln>
            <a:noFill/>
          </a:ln>
        </p:spPr>
      </p:pic>
      <p:sp>
        <p:nvSpPr>
          <p:cNvPr id="136" name="Google Shape;136;p21"/>
          <p:cNvSpPr txBox="1"/>
          <p:nvPr/>
        </p:nvSpPr>
        <p:spPr>
          <a:xfrm>
            <a:off x="762875" y="1323050"/>
            <a:ext cx="346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rgbClr val="0000FF"/>
                </a:solidFill>
              </a:rPr>
              <a:t>Methodology &amp; Experimentation</a:t>
            </a:r>
            <a:endParaRPr b="1">
              <a:solidFill>
                <a:srgbClr val="0000FF"/>
              </a:solidFill>
            </a:endParaRPr>
          </a:p>
        </p:txBody>
      </p:sp>
      <p:sp>
        <p:nvSpPr>
          <p:cNvPr id="137" name="Google Shape;137;p21"/>
          <p:cNvSpPr txBox="1"/>
          <p:nvPr/>
        </p:nvSpPr>
        <p:spPr>
          <a:xfrm>
            <a:off x="8434200" y="4381100"/>
            <a:ext cx="4089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t>9</a:t>
            </a:r>
            <a:endParaRPr b="1" sz="2100"/>
          </a:p>
        </p:txBody>
      </p:sp>
      <p:sp>
        <p:nvSpPr>
          <p:cNvPr id="138" name="Google Shape;138;p21"/>
          <p:cNvSpPr txBox="1"/>
          <p:nvPr/>
        </p:nvSpPr>
        <p:spPr>
          <a:xfrm>
            <a:off x="846375" y="1835175"/>
            <a:ext cx="7539900" cy="219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I knew that I wanted to use a clustering machine learning technique in order to group together my data.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goal of this is to group together countries that have similar legal systems (based on their scores in the dataset. </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From the list of 180 countries, I initially started to chose to separate the data into 5 clusters. This number is simply just a placeholder while I build the model. I later plan to use the elbow method in order to find the optimal number of clusters </a:t>
            </a:r>
            <a:endParaRPr>
              <a:solidFill>
                <a:schemeClr val="dk1"/>
              </a:solidFill>
            </a:endParaRPr>
          </a:p>
        </p:txBody>
      </p:sp>
      <p:sp>
        <p:nvSpPr>
          <p:cNvPr id="139" name="Google Shape;139;p21"/>
          <p:cNvSpPr txBox="1"/>
          <p:nvPr/>
        </p:nvSpPr>
        <p:spPr>
          <a:xfrm>
            <a:off x="1460550" y="563125"/>
            <a:ext cx="62229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a:solidFill>
                  <a:schemeClr val="dk1"/>
                </a:solidFill>
              </a:rPr>
              <a:t>Measuring the attitudes of governments towards their female population: </a:t>
            </a:r>
            <a:r>
              <a:rPr i="1" lang="en">
                <a:solidFill>
                  <a:schemeClr val="dk1"/>
                </a:solidFill>
              </a:rPr>
              <a:t>A cluster analysis on discriminatory policies</a:t>
            </a:r>
            <a:endParaRPr i="1"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