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90ADC6"/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1"/>
    <p:restoredTop sz="94675"/>
  </p:normalViewPr>
  <p:slideViewPr>
    <p:cSldViewPr snapToGrid="0" snapToObjects="1">
      <p:cViewPr varScale="1">
        <p:scale>
          <a:sx n="162" d="100"/>
          <a:sy n="162" d="100"/>
        </p:scale>
        <p:origin x="20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EC1B9A2-9A3F-C363-A21C-281533C47827}"/>
              </a:ext>
            </a:extLst>
          </p:cNvPr>
          <p:cNvSpPr/>
          <p:nvPr userDrawn="1"/>
        </p:nvSpPr>
        <p:spPr>
          <a:xfrm>
            <a:off x="0" y="-6581"/>
            <a:ext cx="9144000" cy="51435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EF3EE-406A-3780-D8B0-7FFBCFD3A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96997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241BB-C30A-234B-1469-0F2DA310D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57547"/>
            <a:ext cx="6858000" cy="124142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3916-9463-1090-E1A6-4091A8D5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5CAD-9F8B-CF41-A65B-28F1B489CC88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C018-5486-5563-B8F7-DD02AD45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9ABA-E1C8-170C-8189-5DD487CB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white paper with blue lines and a cloud&#10;&#10;AI-generated content may be incorrect.">
            <a:extLst>
              <a:ext uri="{FF2B5EF4-FFF2-40B4-BE49-F238E27FC236}">
                <a16:creationId xmlns:a16="http://schemas.microsoft.com/office/drawing/2014/main" id="{2A33CEC9-CAB0-7869-AF09-818BEF6370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79946" y="3821531"/>
            <a:ext cx="1121443" cy="11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E0DD-C607-9A3F-549A-7BF90642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6595-B343-5014-2C20-E213B6D4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5FAC-2F2F-6EA8-FBCA-CBE97F06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847B-809C-344F-9656-611983847244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2323-D421-DEF7-212C-677569BC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1B39-BAB8-C63C-1B6B-B624918B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E4A3-BB6A-0388-DD5F-6B0091C9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825E-E489-B6AB-34D4-46BBB482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BBD87ED-04ED-F279-997C-00FAE1208F79}"/>
              </a:ext>
            </a:extLst>
          </p:cNvPr>
          <p:cNvSpPr/>
          <p:nvPr userDrawn="1"/>
        </p:nvSpPr>
        <p:spPr>
          <a:xfrm>
            <a:off x="371060" y="1073426"/>
            <a:ext cx="8362123" cy="3591339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close-up of a white paper&#10;&#10;AI-generated content may be incorrect.">
            <a:extLst>
              <a:ext uri="{FF2B5EF4-FFF2-40B4-BE49-F238E27FC236}">
                <a16:creationId xmlns:a16="http://schemas.microsoft.com/office/drawing/2014/main" id="{10D6C63D-5F50-6D07-02C4-D424F33981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8569" y="3458697"/>
            <a:ext cx="1091543" cy="10915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7A929-6F5F-F64E-6EE8-67C60064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DF58-98A5-5C4F-998B-F662CA9A4116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2DD9-70E2-EB66-DCE5-0962A4D7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3F5-C5A2-A524-4280-7294977C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338C-0F4A-0A50-D7A8-5156CE8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7E5A-0C3C-8A7C-63ED-E42621EBB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32FB2-05CE-F62A-D9C1-7D5E15BE4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32585-9ECA-0BAA-DF8F-615F33F0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7913-1EB9-5F46-BA95-D3A123F2C88E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3DCDA-6D95-4EFA-78F2-38857475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A38DE-3D86-8B82-0BCF-8B4A4A80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5428-A33D-D139-DF9D-085C7F5B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1014A-DD74-A5BF-8235-D285F392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8D1DF-CE08-D3E0-F084-2EA199BE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62" y="1882609"/>
            <a:ext cx="3868737" cy="2762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605FB-A3DB-8C13-3667-1FFD2A380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860F8-E175-420E-A2FB-6856779C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9A993-30FA-8740-7FFE-11F80D8E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A21DB-D741-8146-84CA-BCC46531BB81}" type="datetime1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BE86E-4BDF-B2A5-2293-03E7B46B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37452-6303-D1C4-8C9A-9807D687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2467-1054-1DC2-9BBD-D387F493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4B0E1-D7F5-00B3-95A3-A92DCAE2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74907-A45D-1F41-9BEA-B39EDE26D493}" type="datetime1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E1CF4-6027-D3E2-7A37-ABF7B641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A5773-45CA-1473-7DB0-D02248A3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345C-9493-6290-4CA7-9A8567F2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C233F-6E41-0D8D-72AF-473B857D4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DDA17-B0BB-F1BB-B869-46701A4B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37C55-EE0F-769D-5F6C-2E1C7C84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52C4-9C88-8C44-92CE-8EDD4FF5774A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3A6C-755D-F8E8-B476-D4212EA0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A2760-232A-950A-5014-32C77DBC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68E3-C2C4-C08A-A26D-8D8D9781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82ED2-8828-C03A-F3C6-B17323786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A55E-A240-7C9D-C59E-581577FD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C8D18-3BB6-734B-8BC3-D6038546CCEC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A363-9850-CE4B-6396-3CA463BF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8A17-D8C0-DA7D-22F6-C0BCE340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E64DC-43B0-5E7C-9A01-4B1C8C9AD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EEB41-AD38-8393-0AA6-9906107A9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713D-763E-E98A-4926-CEF85E7F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C412-443A-B24D-86C2-2917A1BD9775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48A6-2B3B-6F63-948A-538F9E1D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Bites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77E1-8961-C656-CE73-86F1E408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86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AC118-A37F-4CE3-B153-A1A90F05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F743-14D9-9981-C096-9D7E53C22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A4D216-767E-7C2D-9DA7-F6971EE07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Research Bites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A0D422-C81F-577A-5BF1-39BA956C7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D43378-878E-F64B-A5EB-02DD976AC16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782EE98-808F-1A85-D142-83795C15B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59CF3-00EF-8C4A-B81A-F3CD1CC5B4BA}" type="datetime1">
              <a:rPr lang="en-US" smtClean="0"/>
              <a:t>2/12/25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2" r:id="rId7"/>
    <p:sldLayoutId id="2147483683" r:id="rId8"/>
    <p:sldLayoutId id="214748368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0ADC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/>
            </a:pPr>
            <a:r>
              <a:t>Comparison of methods for estimating genetic correlation between complex traits using GWAS summary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Yiliang Zhang, Youshu Cheng, Wei Jiang, Yixuan Ye, Qiongshi Lu and Hongyu Zhao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Genetic correlation quantifies the overall genetic similarity between complex traits.</a:t>
            </a:r>
          </a:p>
          <a:p>
            <a:pPr>
              <a:defRPr sz="1200"/>
            </a:pPr>
            <a:r>
              <a:t>GWAS-based methods estimate genetic correlation using individual genotype data or GWAS summary statistics.</a:t>
            </a:r>
          </a:p>
          <a:p>
            <a:pPr>
              <a:defRPr sz="1200"/>
            </a:pPr>
            <a:r>
              <a:t>Summary-statistics-based methods are popular due to data accessibility and computational efficiency.</a:t>
            </a:r>
          </a:p>
          <a:p>
            <a:pPr>
              <a:defRPr sz="1200"/>
            </a:pPr>
            <a:r>
              <a:t>Objective: Benchmark and compare the performance of different genetic correlation estimation methods under realistic settings.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A0A0A0"/>
                </a:solidFill>
              </a:rPr>
              <a:t>2025-03-04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A0A0A0"/>
                </a:solidFill>
              </a:rPr>
              <a:t>Research Bites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A0A0A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Evaluated three summary-statistics-based methods: LDSC, GNOVA, and HDL.</a:t>
            </a:r>
          </a:p>
          <a:p>
            <a:pPr>
              <a:defRPr sz="1400"/>
            </a:pPr>
            <a:r>
              <a:t>Simulated phenotypes using real genotype data from UKBB, WTCCC, NFBC, and MIGen.</a:t>
            </a:r>
          </a:p>
          <a:p>
            <a:pPr>
              <a:defRPr sz="1400"/>
            </a:pPr>
            <a:r>
              <a:t>Investigated performance using in-sample, external, and mismatched reference panels for LD.</a:t>
            </a:r>
          </a:p>
          <a:p>
            <a:pPr>
              <a:defRPr sz="1400"/>
            </a:pPr>
            <a:r>
              <a:t>Assessed robustness against model misspecification.</a:t>
            </a:r>
          </a:p>
          <a:p>
            <a:pPr>
              <a:defRPr sz="1400"/>
            </a:pPr>
            <a:r>
              <a:t>Applied methods to real GWAS data from UKBB, WTCCC, and NFBC.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A0A0A0"/>
                </a:solidFill>
              </a:rPr>
              <a:t>2025-03-04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A0A0A0"/>
                </a:solidFill>
              </a:rPr>
              <a:t>Research Bites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A0A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In-Sample Reference Panel 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/>
            </a:pPr>
            <a:r>
              <a:t>REML outperformed all summary-statistics-based methods.</a:t>
            </a:r>
          </a:p>
          <a:p>
            <a:pPr>
              <a:defRPr sz="1800"/>
            </a:pPr>
            <a:r>
              <a:t>LDSC and GNOVA provided unbiased estimates for genetic covariance.</a:t>
            </a:r>
          </a:p>
          <a:p>
            <a:pPr>
              <a:defRPr sz="1800"/>
            </a:pPr>
            <a:r>
              <a:t>LDSC achieved more accurate estimation than GNOVA.</a:t>
            </a:r>
          </a:p>
          <a:p>
            <a:pPr>
              <a:defRPr sz="1800"/>
            </a:pPr>
            <a:r>
              <a:t>HDL overestimated genetic covariance when the true genetic covariance was relatively high.</a:t>
            </a:r>
          </a:p>
          <a:p>
            <a:pPr>
              <a:defRPr sz="1800"/>
            </a:pPr>
            <a:r>
              <a:t>Figure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A0A0A0"/>
                </a:solidFill>
              </a:rPr>
              <a:t>2025-03-04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A0A0A0"/>
                </a:solidFill>
              </a:rPr>
              <a:t>Research Bites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A0A0A0"/>
                </a:solidFill>
              </a:rPr>
              <a:t>3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548" y="1222375"/>
            <a:ext cx="2538903" cy="3006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External Reference Panel with Matched LD 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400"/>
            </a:pPr>
            <a:r>
              <a:t>LDSC and GNOVA provided similar unbiased estimates for genetic covariance and correlation.</a:t>
            </a:r>
          </a:p>
          <a:p>
            <a:pPr>
              <a:defRPr sz="1400"/>
            </a:pPr>
            <a:r>
              <a:t>HDL consistently overestimated the parameters, except for genetic correlation when the true value was relatively large.</a:t>
            </a:r>
          </a:p>
          <a:p>
            <a:pPr>
              <a:defRPr sz="1400"/>
            </a:pPr>
            <a:r>
              <a:t>Severe type I error inflation for HDL, while GNOVA achieved the lowest type I error.</a:t>
            </a:r>
          </a:p>
          <a:p>
            <a:pPr>
              <a:defRPr sz="1400"/>
            </a:pPr>
            <a:r>
              <a:t>Figure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A0A0A0"/>
                </a:solidFill>
              </a:rPr>
              <a:t>2025-03-04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A0A0A0"/>
                </a:solidFill>
              </a:rPr>
              <a:t>Research Bites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A0A0A0"/>
                </a:solidFill>
              </a:rPr>
              <a:t>4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01012"/>
            <a:ext cx="4572000" cy="2849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External Reference Panel with Mismatched LD 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/>
            </a:pPr>
            <a:r>
              <a:t>All methods showed unbiased estimators for genetic covariance except HDL for high genetic covariance.</a:t>
            </a:r>
          </a:p>
          <a:p>
            <a:pPr>
              <a:defRPr sz="1800"/>
            </a:pPr>
            <a:r>
              <a:t>LDSC and GNOVA underestimated the genetic correlation, while HDL overestimated it.</a:t>
            </a:r>
          </a:p>
          <a:p>
            <a:pPr>
              <a:defRPr sz="1800"/>
            </a:pPr>
            <a:r>
              <a:t>Genetic covariance estimation was more stable than genetic correlation estimation.</a:t>
            </a:r>
          </a:p>
          <a:p>
            <a:pPr>
              <a:defRPr sz="1800"/>
            </a:pPr>
            <a:r>
              <a:t>Figure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A0A0A0"/>
                </a:solidFill>
              </a:rPr>
              <a:t>2025-03-04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A0A0A0"/>
                </a:solidFill>
              </a:rPr>
              <a:t>Research Bites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A0A0A0"/>
                </a:solidFill>
              </a:rPr>
              <a:t>5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2316"/>
            <a:ext cx="4572000" cy="1946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Application to UKBB, WTCCC and NFBC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2000"/>
            </a:pPr>
            <a:r>
              <a:t>Compared performance on GWAS with individual-level data to compare with REML.</a:t>
            </a:r>
          </a:p>
          <a:p>
            <a:pPr>
              <a:defRPr sz="2000"/>
            </a:pPr>
            <a:r>
              <a:t>Used traits in UKBB, WTCCC and NFBC.</a:t>
            </a:r>
          </a:p>
          <a:p>
            <a:pPr>
              <a:defRPr sz="2000"/>
            </a:pPr>
            <a:r>
              <a:t>Assessed performance by the difference from REML results.</a:t>
            </a:r>
          </a:p>
          <a:p>
            <a:pPr>
              <a:defRPr sz="2000"/>
            </a:pPr>
            <a:r>
              <a:t>Figure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A0A0A0"/>
                </a:solidFill>
              </a:rPr>
              <a:t>2025-03-04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A0A0A0"/>
                </a:solidFill>
              </a:rPr>
              <a:t>Research Bites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A0A0A0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Application to 30 Complex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400"/>
            </a:pPr>
            <a:r>
              <a:t>Applied LDSC, GNOVA and HDL to estimate genetic correlation among 30 complex traits for European population.</a:t>
            </a:r>
          </a:p>
          <a:p>
            <a:pPr>
              <a:defRPr sz="1400"/>
            </a:pPr>
            <a:r>
              <a:t>126, 112 and 166 trait pairs identified by LDSC, GNOVA and HDL, respectively.</a:t>
            </a:r>
          </a:p>
          <a:p>
            <a:pPr>
              <a:defRPr sz="1400"/>
            </a:pPr>
            <a:r>
              <a:t>104 trait pairs were identified by all three methods and 42 trait pairs were exclusively identified by HDL.</a:t>
            </a:r>
          </a:p>
          <a:p>
            <a:pPr>
              <a:defRPr sz="1400"/>
            </a:pPr>
            <a:r>
              <a:t>Figure 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A0A0A0"/>
                </a:solidFill>
              </a:rPr>
              <a:t>2025-03-04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A0A0A0"/>
                </a:solidFill>
              </a:rPr>
              <a:t>Research Bites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A0A0A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LDSC and GNOVA were more similar and robust to LD and sample overlap compared with HDL.</a:t>
            </a:r>
          </a:p>
          <a:p>
            <a:pPr>
              <a:defRPr sz="1200"/>
            </a:pPr>
            <a:r>
              <a:t>HDL could not provide unbiased estimates for genetic covariance in most cases and could not distinguish genetic correlation from non-genetic correlation.</a:t>
            </a:r>
          </a:p>
          <a:p>
            <a:pPr>
              <a:defRPr sz="1200"/>
            </a:pPr>
            <a:r>
              <a:t>There is more flexibility of choosing the reference panel for LDSC and GNOVA by the users.</a:t>
            </a:r>
          </a:p>
          <a:p>
            <a:pPr>
              <a:defRPr sz="1200"/>
            </a:pPr>
            <a:r>
              <a:t>None of the summary-data-based methods worked well for genetic correlation estimation under a mismatched reference panel.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A0A0A0"/>
                </a:solidFill>
              </a:rPr>
              <a:t>2025-03-04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A0A0A0"/>
                </a:solidFill>
              </a:rPr>
              <a:t>Research Bites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A0A0A0"/>
                </a:solidFill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244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Calibri</vt:lpstr>
      <vt:lpstr>1_Custom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Natalie Khalil</dc:creator>
  <cp:lastModifiedBy>Natalie Khalil</cp:lastModifiedBy>
  <cp:revision>26</cp:revision>
  <dcterms:created xsi:type="dcterms:W3CDTF">2025-02-05T14:54:17Z</dcterms:created>
  <dcterms:modified xsi:type="dcterms:W3CDTF">2025-02-12T16:53:55Z</dcterms:modified>
</cp:coreProperties>
</file>