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94"/>
  </p:normalViewPr>
  <p:slideViewPr>
    <p:cSldViewPr snapToGrid="0">
      <p:cViewPr>
        <p:scale>
          <a:sx n="45" d="100"/>
          <a:sy n="45" d="100"/>
        </p:scale>
        <p:origin x="156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2025/2/11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5460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2025/2/11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0939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2025/2/11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5034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2025/2/11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6573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2025/2/11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264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2025/2/11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1716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2025/2/11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625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2025/2/11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26026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2025/2/11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4547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2025/2/11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2628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880C-12A7-8548-8F4A-325AFAA66268}" type="datetimeFigureOut">
              <a:rPr lang="en-TW" smtClean="0"/>
              <a:t>2025/2/11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0046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41880C-12A7-8548-8F4A-325AFAA66268}" type="datetimeFigureOut">
              <a:rPr lang="en-TW" smtClean="0"/>
              <a:t>2025/2/11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9395BC-F4A4-5847-A891-A58F93A7669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1203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diagram of a number of cells&#10;&#10;AI-generated content may be incorrect.">
            <a:extLst>
              <a:ext uri="{FF2B5EF4-FFF2-40B4-BE49-F238E27FC236}">
                <a16:creationId xmlns:a16="http://schemas.microsoft.com/office/drawing/2014/main" id="{87632BC2-803E-B512-77A6-28400192E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07" y="801017"/>
            <a:ext cx="6140006" cy="3911778"/>
          </a:xfrm>
          <a:prstGeom prst="rect">
            <a:avLst/>
          </a:prstGeom>
        </p:spPr>
      </p:pic>
      <p:pic>
        <p:nvPicPr>
          <p:cNvPr id="39" name="Picture 38" descr="A diagram of a number of different types of data&#10;&#10;AI-generated content may be incorrect.">
            <a:extLst>
              <a:ext uri="{FF2B5EF4-FFF2-40B4-BE49-F238E27FC236}">
                <a16:creationId xmlns:a16="http://schemas.microsoft.com/office/drawing/2014/main" id="{C218A199-51F4-725D-CBDD-2EC2426EF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07" y="5302908"/>
            <a:ext cx="6292911" cy="4009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653222-9A56-F093-AAF1-368497248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250" y="3888200"/>
            <a:ext cx="800100" cy="66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84E531-D1DC-3AC1-C36F-9AB090E1D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250" y="8189933"/>
            <a:ext cx="800100" cy="699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E78B5E-9F0D-CDDF-DA71-8869C5AC2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3250" y="12545653"/>
            <a:ext cx="803320" cy="6991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8A6DB7-66F7-4DBE-4931-E803D0CF9221}"/>
              </a:ext>
            </a:extLst>
          </p:cNvPr>
          <p:cNvSpPr txBox="1"/>
          <p:nvPr/>
        </p:nvSpPr>
        <p:spPr>
          <a:xfrm>
            <a:off x="1493250" y="539407"/>
            <a:ext cx="606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>
                <a:latin typeface="Helvetica" pitchFamily="2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5BAD7D-D3DE-D481-6F08-C488FA8775C8}"/>
              </a:ext>
            </a:extLst>
          </p:cNvPr>
          <p:cNvSpPr txBox="1"/>
          <p:nvPr/>
        </p:nvSpPr>
        <p:spPr>
          <a:xfrm>
            <a:off x="1493250" y="4856842"/>
            <a:ext cx="606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>
                <a:latin typeface="Helvetica" pitchFamily="2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271CC4-7E47-1518-3B00-04F7F579C23D}"/>
              </a:ext>
            </a:extLst>
          </p:cNvPr>
          <p:cNvSpPr txBox="1"/>
          <p:nvPr/>
        </p:nvSpPr>
        <p:spPr>
          <a:xfrm>
            <a:off x="1493250" y="9090653"/>
            <a:ext cx="606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>
                <a:latin typeface="Helvetica" pitchFamily="2" charset="0"/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D10182-FD6C-D661-2D61-C82B9DFA5B08}"/>
              </a:ext>
            </a:extLst>
          </p:cNvPr>
          <p:cNvSpPr txBox="1"/>
          <p:nvPr/>
        </p:nvSpPr>
        <p:spPr>
          <a:xfrm rot="18739500">
            <a:off x="4400511" y="975809"/>
            <a:ext cx="182818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Cytokine production involved </a:t>
            </a:r>
          </a:p>
          <a:p>
            <a:r>
              <a:rPr lang="en-US" sz="800" dirty="0"/>
              <a:t>in immune response</a:t>
            </a:r>
            <a:endParaRPr lang="en-TW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355F40-DC9A-92C5-B85B-6AEE7E3ACC6B}"/>
              </a:ext>
            </a:extLst>
          </p:cNvPr>
          <p:cNvSpPr txBox="1"/>
          <p:nvPr/>
        </p:nvSpPr>
        <p:spPr>
          <a:xfrm rot="20869884">
            <a:off x="5073384" y="2093514"/>
            <a:ext cx="225796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Positive regulation of cytokine production </a:t>
            </a:r>
          </a:p>
          <a:p>
            <a:r>
              <a:rPr lang="en-US" sz="800" dirty="0"/>
              <a:t>involved in immune response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97C60B9-7AF6-5B84-30B3-AF9692898735}"/>
              </a:ext>
            </a:extLst>
          </p:cNvPr>
          <p:cNvSpPr txBox="1"/>
          <p:nvPr/>
        </p:nvSpPr>
        <p:spPr>
          <a:xfrm rot="495182">
            <a:off x="5126222" y="3023423"/>
            <a:ext cx="282861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Positive regulation of interleukin 6 production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9FDCD7-C534-C319-7F90-9FACBA35C8CB}"/>
              </a:ext>
            </a:extLst>
          </p:cNvPr>
          <p:cNvSpPr txBox="1"/>
          <p:nvPr/>
        </p:nvSpPr>
        <p:spPr>
          <a:xfrm rot="1709595">
            <a:off x="4813223" y="3869703"/>
            <a:ext cx="282861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Tumor necrosis factor superfamily</a:t>
            </a:r>
          </a:p>
          <a:p>
            <a:r>
              <a:rPr lang="en-US" sz="800" dirty="0"/>
              <a:t>cytokine production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3938F1-081F-3E59-F0A3-7FB042FF03DA}"/>
              </a:ext>
            </a:extLst>
          </p:cNvPr>
          <p:cNvSpPr txBox="1"/>
          <p:nvPr/>
        </p:nvSpPr>
        <p:spPr>
          <a:xfrm rot="3072216">
            <a:off x="4453758" y="4027854"/>
            <a:ext cx="99151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Antigen binding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1AF47B-37DC-5A10-8CA5-6068459AFA11}"/>
              </a:ext>
            </a:extLst>
          </p:cNvPr>
          <p:cNvSpPr txBox="1"/>
          <p:nvPr/>
        </p:nvSpPr>
        <p:spPr>
          <a:xfrm rot="4307947">
            <a:off x="3885426" y="4469397"/>
            <a:ext cx="137956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T-cell receptor signaling</a:t>
            </a:r>
            <a:endParaRPr lang="en-TW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FC52AAB-3E67-B6F4-5F15-1EF4140C0EE5}"/>
              </a:ext>
            </a:extLst>
          </p:cNvPr>
          <p:cNvSpPr txBox="1"/>
          <p:nvPr/>
        </p:nvSpPr>
        <p:spPr>
          <a:xfrm rot="17563096">
            <a:off x="4057988" y="5342550"/>
            <a:ext cx="137956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Acute promyelocytic leukemia down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CCA86E-2458-50DB-8EF4-3282AF6ABD4E}"/>
              </a:ext>
            </a:extLst>
          </p:cNvPr>
          <p:cNvSpPr txBox="1"/>
          <p:nvPr/>
        </p:nvSpPr>
        <p:spPr>
          <a:xfrm rot="18940401">
            <a:off x="4712071" y="5756834"/>
            <a:ext cx="137956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Production of molecular of immune response down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6871C6-7D3E-33E1-8EBE-28E14E13D043}"/>
              </a:ext>
            </a:extLst>
          </p:cNvPr>
          <p:cNvSpPr txBox="1"/>
          <p:nvPr/>
        </p:nvSpPr>
        <p:spPr>
          <a:xfrm rot="20237543">
            <a:off x="5059127" y="6229394"/>
            <a:ext cx="217023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Negative production of cytokine production involved in immune response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3477C5-FFED-D134-0AF8-BDA2639C78A5}"/>
              </a:ext>
            </a:extLst>
          </p:cNvPr>
          <p:cNvSpPr txBox="1"/>
          <p:nvPr/>
        </p:nvSpPr>
        <p:spPr>
          <a:xfrm rot="20672686">
            <a:off x="5190783" y="6663465"/>
            <a:ext cx="181685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Regulation of neutrophil </a:t>
            </a:r>
            <a:r>
              <a:rPr lang="en-US" sz="800" dirty="0" err="1"/>
              <a:t>cheotaxis</a:t>
            </a:r>
            <a:endParaRPr 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23B881-77B5-1257-2309-DC62F6EEA4F0}"/>
              </a:ext>
            </a:extLst>
          </p:cNvPr>
          <p:cNvSpPr txBox="1"/>
          <p:nvPr/>
        </p:nvSpPr>
        <p:spPr>
          <a:xfrm rot="21117886">
            <a:off x="5263689" y="7032459"/>
            <a:ext cx="137956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Neural tube development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F09A8B-E5B4-2ED0-C7BA-FD3052CE57A0}"/>
              </a:ext>
            </a:extLst>
          </p:cNvPr>
          <p:cNvSpPr txBox="1"/>
          <p:nvPr/>
        </p:nvSpPr>
        <p:spPr>
          <a:xfrm rot="558026">
            <a:off x="5217934" y="7526590"/>
            <a:ext cx="180202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Regulation of production of molecular of immune response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1C267C-F79B-9431-A0DE-2825592428D0}"/>
              </a:ext>
            </a:extLst>
          </p:cNvPr>
          <p:cNvSpPr txBox="1"/>
          <p:nvPr/>
        </p:nvSpPr>
        <p:spPr>
          <a:xfrm rot="1333031">
            <a:off x="5096330" y="8070354"/>
            <a:ext cx="197190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Dendritic cell maturation up     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68FB60-3ABA-86E6-65C4-6CE81361D4F9}"/>
              </a:ext>
            </a:extLst>
          </p:cNvPr>
          <p:cNvSpPr txBox="1"/>
          <p:nvPr/>
        </p:nvSpPr>
        <p:spPr>
          <a:xfrm rot="1836540">
            <a:off x="4949339" y="8346087"/>
            <a:ext cx="187137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MDM4 targets neuroepithelium down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8646DB0-27ED-8A3A-0D82-D7C66B2D0163}"/>
              </a:ext>
            </a:extLst>
          </p:cNvPr>
          <p:cNvSpPr txBox="1"/>
          <p:nvPr/>
        </p:nvSpPr>
        <p:spPr>
          <a:xfrm rot="2375944">
            <a:off x="4733541" y="8515016"/>
            <a:ext cx="170355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SEMA4D-induced cell migration and growth cone collapse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451757-E0EF-F0DB-6BCB-8480C2B4430F}"/>
              </a:ext>
            </a:extLst>
          </p:cNvPr>
          <p:cNvSpPr txBox="1"/>
          <p:nvPr/>
        </p:nvSpPr>
        <p:spPr>
          <a:xfrm rot="3662468">
            <a:off x="4259731" y="8894298"/>
            <a:ext cx="137956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MYC targets down</a:t>
            </a:r>
            <a:endParaRPr lang="en-TW" sz="8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3BE36BB-5979-CC69-BF43-9004A71CCCC9}"/>
              </a:ext>
            </a:extLst>
          </p:cNvPr>
          <p:cNvGrpSpPr/>
          <p:nvPr/>
        </p:nvGrpSpPr>
        <p:grpSpPr>
          <a:xfrm rot="1396659">
            <a:off x="1493250" y="8915900"/>
            <a:ext cx="5481563" cy="4328939"/>
            <a:chOff x="1493250" y="8915900"/>
            <a:chExt cx="5481563" cy="4328939"/>
          </a:xfrm>
        </p:grpSpPr>
        <p:pic>
          <p:nvPicPr>
            <p:cNvPr id="41" name="Picture 40" descr="A diagram of a blue circle with black text&#10;&#10;AI-generated content may be incorrect.">
              <a:extLst>
                <a:ext uri="{FF2B5EF4-FFF2-40B4-BE49-F238E27FC236}">
                  <a16:creationId xmlns:a16="http://schemas.microsoft.com/office/drawing/2014/main" id="{E18C2E8A-D533-1B64-697C-BBE122BBA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93250" y="9752553"/>
              <a:ext cx="5481563" cy="3492286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AB18DA6-5281-0041-BB62-B42AA9CC111F}"/>
                </a:ext>
              </a:extLst>
            </p:cNvPr>
            <p:cNvSpPr txBox="1"/>
            <p:nvPr/>
          </p:nvSpPr>
          <p:spPr>
            <a:xfrm rot="1023109">
              <a:off x="5263688" y="11904630"/>
              <a:ext cx="137956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Retinoblastoma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4B5EDA1-2FAD-4BFB-5895-7798E46BB49C}"/>
                </a:ext>
              </a:extLst>
            </p:cNvPr>
            <p:cNvSpPr txBox="1"/>
            <p:nvPr/>
          </p:nvSpPr>
          <p:spPr>
            <a:xfrm rot="18326116">
              <a:off x="4429142" y="9658774"/>
              <a:ext cx="18243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Positive regulation of APR2/3 complex mediated actin nucleation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5EB899F-6CA0-CD8A-32DE-EC471E86362E}"/>
                </a:ext>
              </a:extLst>
            </p:cNvPr>
            <p:cNvSpPr txBox="1"/>
            <p:nvPr/>
          </p:nvSpPr>
          <p:spPr>
            <a:xfrm rot="17358745">
              <a:off x="4134776" y="9770767"/>
              <a:ext cx="118558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Scar complex                                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07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7073B-FF05-1C6E-D32D-7C2D3DA03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A diagram of a number of numbers&#10;&#10;AI-generated content may be incorrect.">
            <a:extLst>
              <a:ext uri="{FF2B5EF4-FFF2-40B4-BE49-F238E27FC236}">
                <a16:creationId xmlns:a16="http://schemas.microsoft.com/office/drawing/2014/main" id="{6A7C6DE0-F495-6DB6-6547-8BC919F0F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78" y="4548600"/>
            <a:ext cx="6780760" cy="4320000"/>
          </a:xfrm>
          <a:prstGeom prst="rect">
            <a:avLst/>
          </a:prstGeom>
        </p:spPr>
      </p:pic>
      <p:pic>
        <p:nvPicPr>
          <p:cNvPr id="5" name="Picture 4" descr="A diagram of a number of data&#10;&#10;AI-generated content may be incorrect.">
            <a:extLst>
              <a:ext uri="{FF2B5EF4-FFF2-40B4-BE49-F238E27FC236}">
                <a16:creationId xmlns:a16="http://schemas.microsoft.com/office/drawing/2014/main" id="{347396F7-B0B2-D318-CF98-8A290C925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178" y="228600"/>
            <a:ext cx="6780760" cy="4320000"/>
          </a:xfrm>
          <a:prstGeom prst="rect">
            <a:avLst/>
          </a:prstGeom>
        </p:spPr>
      </p:pic>
      <p:pic>
        <p:nvPicPr>
          <p:cNvPr id="9" name="Picture 8" descr="A diagram of a circular object with text&#10;&#10;AI-generated content may be incorrect.">
            <a:extLst>
              <a:ext uri="{FF2B5EF4-FFF2-40B4-BE49-F238E27FC236}">
                <a16:creationId xmlns:a16="http://schemas.microsoft.com/office/drawing/2014/main" id="{8AA08249-B300-332A-3C99-FF55C3FE9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250" y="8868600"/>
            <a:ext cx="5706856" cy="3635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07738B-C8C8-5689-97B4-86665F7D7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250" y="3888200"/>
            <a:ext cx="800100" cy="66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588913-F996-748C-9421-5AF823C7D7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3250" y="7858607"/>
            <a:ext cx="800100" cy="699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D387AD-B15B-9C75-3BC8-972C870D78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3250" y="11479421"/>
            <a:ext cx="803320" cy="6991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4E5632-2E30-B10A-05C1-2965DE9BAFC2}"/>
              </a:ext>
            </a:extLst>
          </p:cNvPr>
          <p:cNvSpPr txBox="1"/>
          <p:nvPr/>
        </p:nvSpPr>
        <p:spPr>
          <a:xfrm>
            <a:off x="1493250" y="539407"/>
            <a:ext cx="606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>
                <a:latin typeface="Helvetica" pitchFamily="2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AA5AA-C016-7CBF-AB7A-41DDF9411228}"/>
              </a:ext>
            </a:extLst>
          </p:cNvPr>
          <p:cNvSpPr txBox="1"/>
          <p:nvPr/>
        </p:nvSpPr>
        <p:spPr>
          <a:xfrm>
            <a:off x="1493250" y="4856842"/>
            <a:ext cx="606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>
                <a:latin typeface="Helvetica" pitchFamily="2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DF7956-5526-3D0C-A0CB-DB1AFB9DDAEF}"/>
              </a:ext>
            </a:extLst>
          </p:cNvPr>
          <p:cNvSpPr txBox="1"/>
          <p:nvPr/>
        </p:nvSpPr>
        <p:spPr>
          <a:xfrm>
            <a:off x="1493250" y="9090653"/>
            <a:ext cx="606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sz="2800" b="1" dirty="0">
                <a:latin typeface="Helvetica" pitchFamily="2" charset="0"/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E3AE24-72FA-D07A-F247-BE72FD0C052E}"/>
              </a:ext>
            </a:extLst>
          </p:cNvPr>
          <p:cNvSpPr txBox="1"/>
          <p:nvPr/>
        </p:nvSpPr>
        <p:spPr>
          <a:xfrm>
            <a:off x="6107985" y="10317178"/>
            <a:ext cx="7011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Scar complex                                                   </a:t>
            </a:r>
          </a:p>
          <a:p>
            <a:r>
              <a:rPr lang="en-US" sz="1400" dirty="0"/>
              <a:t>Positive regulation of APR2/3 complex mediated actin nucleation</a:t>
            </a:r>
          </a:p>
          <a:p>
            <a:r>
              <a:rPr lang="en-US" sz="1400" dirty="0"/>
              <a:t>Retinoblastoma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D79F49-BEAC-A5C3-C53E-C6D20B9070E0}"/>
              </a:ext>
            </a:extLst>
          </p:cNvPr>
          <p:cNvSpPr txBox="1"/>
          <p:nvPr/>
        </p:nvSpPr>
        <p:spPr>
          <a:xfrm>
            <a:off x="6107985" y="1619838"/>
            <a:ext cx="5849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Cytokine production involved in immune response</a:t>
            </a:r>
          </a:p>
          <a:p>
            <a:r>
              <a:rPr lang="en-US" sz="1400" dirty="0"/>
              <a:t>Positive regulation of cytokine production involved in immune response</a:t>
            </a:r>
          </a:p>
          <a:p>
            <a:r>
              <a:rPr lang="en-US" sz="1400" dirty="0"/>
              <a:t>Positive regulation of interleukin 6 production</a:t>
            </a:r>
          </a:p>
          <a:p>
            <a:r>
              <a:rPr lang="en-US" sz="1400" dirty="0"/>
              <a:t>Tumor necrosis factor superfamily cytokine production</a:t>
            </a:r>
          </a:p>
          <a:p>
            <a:r>
              <a:rPr lang="en-US" sz="1400" dirty="0"/>
              <a:t>Antigen binding</a:t>
            </a:r>
          </a:p>
          <a:p>
            <a:r>
              <a:rPr lang="en-US" sz="1400" dirty="0"/>
              <a:t>T-cell receptor signaling</a:t>
            </a:r>
            <a:endParaRPr lang="en-TW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A8158B-BDE0-6C9F-9649-FE2B99FFFE5B}"/>
              </a:ext>
            </a:extLst>
          </p:cNvPr>
          <p:cNvSpPr txBox="1"/>
          <p:nvPr/>
        </p:nvSpPr>
        <p:spPr>
          <a:xfrm>
            <a:off x="6107985" y="5394694"/>
            <a:ext cx="58492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Acute promyelocytic leukemia down</a:t>
            </a:r>
          </a:p>
          <a:p>
            <a:r>
              <a:rPr lang="en-US" sz="1400" dirty="0"/>
              <a:t>Production of molecular of immune response down</a:t>
            </a:r>
          </a:p>
          <a:p>
            <a:r>
              <a:rPr lang="en-US" sz="1400" dirty="0"/>
              <a:t>Negative production of cytokine production involved in immune response</a:t>
            </a:r>
          </a:p>
          <a:p>
            <a:r>
              <a:rPr lang="en-US" sz="1400" dirty="0"/>
              <a:t>Regulation of neutrophil </a:t>
            </a:r>
            <a:r>
              <a:rPr lang="en-US" sz="1400" dirty="0" err="1"/>
              <a:t>cheotaxis</a:t>
            </a:r>
            <a:endParaRPr lang="en-US" sz="1400" dirty="0"/>
          </a:p>
          <a:p>
            <a:r>
              <a:rPr lang="en-US" sz="1400" dirty="0"/>
              <a:t>Neural tube development</a:t>
            </a:r>
          </a:p>
          <a:p>
            <a:r>
              <a:rPr lang="en-US" sz="1400" dirty="0"/>
              <a:t>Regulation of production of molecular of immune response</a:t>
            </a:r>
          </a:p>
          <a:p>
            <a:r>
              <a:rPr lang="en-US" sz="1400" dirty="0"/>
              <a:t>Dendritic cell maturation up       </a:t>
            </a:r>
          </a:p>
          <a:p>
            <a:r>
              <a:rPr lang="en-US" sz="1400" dirty="0"/>
              <a:t>MDM4 targets neuroepithelium down</a:t>
            </a:r>
          </a:p>
          <a:p>
            <a:r>
              <a:rPr lang="en-US" sz="1400" dirty="0"/>
              <a:t>SEMA4D-induced cell migration and growth cone collapse</a:t>
            </a:r>
          </a:p>
          <a:p>
            <a:r>
              <a:rPr lang="en-US" sz="1400" dirty="0"/>
              <a:t>MYC targets down</a:t>
            </a:r>
            <a:endParaRPr lang="en-TW" sz="1400" dirty="0"/>
          </a:p>
        </p:txBody>
      </p:sp>
    </p:spTree>
    <p:extLst>
      <p:ext uri="{BB962C8B-B14F-4D97-AF65-F5344CB8AC3E}">
        <p14:creationId xmlns:p14="http://schemas.microsoft.com/office/powerpoint/2010/main" val="48096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198</Words>
  <Application>Microsoft Macintosh PowerPoint</Application>
  <PresentationFormat>Custom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佳欣 盧</dc:creator>
  <cp:lastModifiedBy>佳欣 盧</cp:lastModifiedBy>
  <cp:revision>5</cp:revision>
  <dcterms:created xsi:type="dcterms:W3CDTF">2025-02-11T13:59:56Z</dcterms:created>
  <dcterms:modified xsi:type="dcterms:W3CDTF">2025-02-11T14:40:53Z</dcterms:modified>
</cp:coreProperties>
</file>