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  <p:sldId id="257" r:id="rId3"/>
  </p:sldIdLst>
  <p:sldSz cx="14400213" cy="14400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80"/>
    <p:restoredTop sz="94694"/>
  </p:normalViewPr>
  <p:slideViewPr>
    <p:cSldViewPr snapToGrid="0">
      <p:cViewPr>
        <p:scale>
          <a:sx n="70" d="100"/>
          <a:sy n="70" d="100"/>
        </p:scale>
        <p:origin x="164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0016" y="2356703"/>
            <a:ext cx="12240181" cy="5013407"/>
          </a:xfrm>
        </p:spPr>
        <p:txBody>
          <a:bodyPr anchor="b"/>
          <a:lstStyle>
            <a:lvl1pPr algn="ctr">
              <a:defRPr sz="944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0027" y="7563446"/>
            <a:ext cx="10800160" cy="3476717"/>
          </a:xfrm>
        </p:spPr>
        <p:txBody>
          <a:bodyPr/>
          <a:lstStyle>
            <a:lvl1pPr marL="0" indent="0" algn="ctr">
              <a:buNone/>
              <a:defRPr sz="3780"/>
            </a:lvl1pPr>
            <a:lvl2pPr marL="719999" indent="0" algn="ctr">
              <a:buNone/>
              <a:defRPr sz="3150"/>
            </a:lvl2pPr>
            <a:lvl3pPr marL="1439997" indent="0" algn="ctr">
              <a:buNone/>
              <a:defRPr sz="2835"/>
            </a:lvl3pPr>
            <a:lvl4pPr marL="2159996" indent="0" algn="ctr">
              <a:buNone/>
              <a:defRPr sz="2520"/>
            </a:lvl4pPr>
            <a:lvl5pPr marL="2879994" indent="0" algn="ctr">
              <a:buNone/>
              <a:defRPr sz="2520"/>
            </a:lvl5pPr>
            <a:lvl6pPr marL="3599993" indent="0" algn="ctr">
              <a:buNone/>
              <a:defRPr sz="2520"/>
            </a:lvl6pPr>
            <a:lvl7pPr marL="4319991" indent="0" algn="ctr">
              <a:buNone/>
              <a:defRPr sz="2520"/>
            </a:lvl7pPr>
            <a:lvl8pPr marL="5039990" indent="0" algn="ctr">
              <a:buNone/>
              <a:defRPr sz="2520"/>
            </a:lvl8pPr>
            <a:lvl9pPr marL="5759988" indent="0" algn="ctr">
              <a:buNone/>
              <a:defRPr sz="25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1880C-12A7-8548-8F4A-325AFAA66268}" type="datetimeFigureOut">
              <a:rPr lang="en-TW" smtClean="0"/>
              <a:t>2025/4/12</a:t>
            </a:fld>
            <a:endParaRPr lang="en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395BC-F4A4-5847-A891-A58F93A76692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654603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1880C-12A7-8548-8F4A-325AFAA66268}" type="datetimeFigureOut">
              <a:rPr lang="en-TW" smtClean="0"/>
              <a:t>2025/4/12</a:t>
            </a:fld>
            <a:endParaRPr lang="en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395BC-F4A4-5847-A891-A58F93A76692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809392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05153" y="766678"/>
            <a:ext cx="3105046" cy="1220351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015" y="766678"/>
            <a:ext cx="9135135" cy="1220351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1880C-12A7-8548-8F4A-325AFAA66268}" type="datetimeFigureOut">
              <a:rPr lang="en-TW" smtClean="0"/>
              <a:t>2025/4/12</a:t>
            </a:fld>
            <a:endParaRPr lang="en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395BC-F4A4-5847-A891-A58F93A76692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750345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1880C-12A7-8548-8F4A-325AFAA66268}" type="datetimeFigureOut">
              <a:rPr lang="en-TW" smtClean="0"/>
              <a:t>2025/4/12</a:t>
            </a:fld>
            <a:endParaRPr lang="en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395BC-F4A4-5847-A891-A58F93A76692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865730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515" y="3590057"/>
            <a:ext cx="12420184" cy="5990088"/>
          </a:xfrm>
        </p:spPr>
        <p:txBody>
          <a:bodyPr anchor="b"/>
          <a:lstStyle>
            <a:lvl1pPr>
              <a:defRPr sz="944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515" y="9636813"/>
            <a:ext cx="12420184" cy="3150046"/>
          </a:xfrm>
        </p:spPr>
        <p:txBody>
          <a:bodyPr/>
          <a:lstStyle>
            <a:lvl1pPr marL="0" indent="0">
              <a:buNone/>
              <a:defRPr sz="3780">
                <a:solidFill>
                  <a:schemeClr val="tx1">
                    <a:tint val="82000"/>
                  </a:schemeClr>
                </a:solidFill>
              </a:defRPr>
            </a:lvl1pPr>
            <a:lvl2pPr marL="719999" indent="0">
              <a:buNone/>
              <a:defRPr sz="3150">
                <a:solidFill>
                  <a:schemeClr val="tx1">
                    <a:tint val="82000"/>
                  </a:schemeClr>
                </a:solidFill>
              </a:defRPr>
            </a:lvl2pPr>
            <a:lvl3pPr marL="1439997" indent="0">
              <a:buNone/>
              <a:defRPr sz="2835">
                <a:solidFill>
                  <a:schemeClr val="tx1">
                    <a:tint val="82000"/>
                  </a:schemeClr>
                </a:solidFill>
              </a:defRPr>
            </a:lvl3pPr>
            <a:lvl4pPr marL="2159996" indent="0">
              <a:buNone/>
              <a:defRPr sz="2520">
                <a:solidFill>
                  <a:schemeClr val="tx1">
                    <a:tint val="82000"/>
                  </a:schemeClr>
                </a:solidFill>
              </a:defRPr>
            </a:lvl4pPr>
            <a:lvl5pPr marL="2879994" indent="0">
              <a:buNone/>
              <a:defRPr sz="2520">
                <a:solidFill>
                  <a:schemeClr val="tx1">
                    <a:tint val="82000"/>
                  </a:schemeClr>
                </a:solidFill>
              </a:defRPr>
            </a:lvl5pPr>
            <a:lvl6pPr marL="3599993" indent="0">
              <a:buNone/>
              <a:defRPr sz="2520">
                <a:solidFill>
                  <a:schemeClr val="tx1">
                    <a:tint val="82000"/>
                  </a:schemeClr>
                </a:solidFill>
              </a:defRPr>
            </a:lvl6pPr>
            <a:lvl7pPr marL="4319991" indent="0">
              <a:buNone/>
              <a:defRPr sz="2520">
                <a:solidFill>
                  <a:schemeClr val="tx1">
                    <a:tint val="82000"/>
                  </a:schemeClr>
                </a:solidFill>
              </a:defRPr>
            </a:lvl7pPr>
            <a:lvl8pPr marL="5039990" indent="0">
              <a:buNone/>
              <a:defRPr sz="2520">
                <a:solidFill>
                  <a:schemeClr val="tx1">
                    <a:tint val="82000"/>
                  </a:schemeClr>
                </a:solidFill>
              </a:defRPr>
            </a:lvl8pPr>
            <a:lvl9pPr marL="5759988" indent="0">
              <a:buNone/>
              <a:defRPr sz="252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1880C-12A7-8548-8F4A-325AFAA66268}" type="datetimeFigureOut">
              <a:rPr lang="en-TW" smtClean="0"/>
              <a:t>2025/4/12</a:t>
            </a:fld>
            <a:endParaRPr lang="en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395BC-F4A4-5847-A891-A58F93A76692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142647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014" y="3833390"/>
            <a:ext cx="6120091" cy="91368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90108" y="3833390"/>
            <a:ext cx="6120091" cy="91368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1880C-12A7-8548-8F4A-325AFAA66268}" type="datetimeFigureOut">
              <a:rPr lang="en-TW" smtClean="0"/>
              <a:t>2025/4/12</a:t>
            </a:fld>
            <a:endParaRPr lang="en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395BC-F4A4-5847-A891-A58F93A76692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517167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766681"/>
            <a:ext cx="12420184" cy="27833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1892" y="3530053"/>
            <a:ext cx="6091964" cy="1730025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1892" y="5260078"/>
            <a:ext cx="6091964" cy="77367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90109" y="3530053"/>
            <a:ext cx="6121966" cy="1730025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90109" y="5260078"/>
            <a:ext cx="6121966" cy="77367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1880C-12A7-8548-8F4A-325AFAA66268}" type="datetimeFigureOut">
              <a:rPr lang="en-TW" smtClean="0"/>
              <a:t>2025/4/12</a:t>
            </a:fld>
            <a:endParaRPr lang="en-TW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395BC-F4A4-5847-A891-A58F93A76692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76258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1880C-12A7-8548-8F4A-325AFAA66268}" type="datetimeFigureOut">
              <a:rPr lang="en-TW" smtClean="0"/>
              <a:t>2025/4/12</a:t>
            </a:fld>
            <a:endParaRPr lang="en-TW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395BC-F4A4-5847-A891-A58F93A76692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326026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1880C-12A7-8548-8F4A-325AFAA66268}" type="datetimeFigureOut">
              <a:rPr lang="en-TW" smtClean="0"/>
              <a:t>2025/4/12</a:t>
            </a:fld>
            <a:endParaRPr lang="en-TW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395BC-F4A4-5847-A891-A58F93A76692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645478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960014"/>
            <a:ext cx="4644444" cy="3360050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1966" y="2073367"/>
            <a:ext cx="7290108" cy="10233485"/>
          </a:xfrm>
        </p:spPr>
        <p:txBody>
          <a:bodyPr/>
          <a:lstStyle>
            <a:lvl1pPr>
              <a:defRPr sz="5039"/>
            </a:lvl1pPr>
            <a:lvl2pPr>
              <a:defRPr sz="4409"/>
            </a:lvl2pPr>
            <a:lvl3pPr>
              <a:defRPr sz="3780"/>
            </a:lvl3pPr>
            <a:lvl4pPr>
              <a:defRPr sz="3150"/>
            </a:lvl4pPr>
            <a:lvl5pPr>
              <a:defRPr sz="3150"/>
            </a:lvl5pPr>
            <a:lvl6pPr>
              <a:defRPr sz="3150"/>
            </a:lvl6pPr>
            <a:lvl7pPr>
              <a:defRPr sz="3150"/>
            </a:lvl7pPr>
            <a:lvl8pPr>
              <a:defRPr sz="3150"/>
            </a:lvl8pPr>
            <a:lvl9pPr>
              <a:defRPr sz="31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0" y="4320064"/>
            <a:ext cx="4644444" cy="8003453"/>
          </a:xfrm>
        </p:spPr>
        <p:txBody>
          <a:bodyPr/>
          <a:lstStyle>
            <a:lvl1pPr marL="0" indent="0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1880C-12A7-8548-8F4A-325AFAA66268}" type="datetimeFigureOut">
              <a:rPr lang="en-TW" smtClean="0"/>
              <a:t>2025/4/12</a:t>
            </a:fld>
            <a:endParaRPr lang="en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395BC-F4A4-5847-A891-A58F93A76692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226283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960014"/>
            <a:ext cx="4644444" cy="3360050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21966" y="2073367"/>
            <a:ext cx="7290108" cy="10233485"/>
          </a:xfrm>
        </p:spPr>
        <p:txBody>
          <a:bodyPr anchor="t"/>
          <a:lstStyle>
            <a:lvl1pPr marL="0" indent="0">
              <a:buNone/>
              <a:defRPr sz="5039"/>
            </a:lvl1pPr>
            <a:lvl2pPr marL="719999" indent="0">
              <a:buNone/>
              <a:defRPr sz="4409"/>
            </a:lvl2pPr>
            <a:lvl3pPr marL="1439997" indent="0">
              <a:buNone/>
              <a:defRPr sz="3780"/>
            </a:lvl3pPr>
            <a:lvl4pPr marL="2159996" indent="0">
              <a:buNone/>
              <a:defRPr sz="3150"/>
            </a:lvl4pPr>
            <a:lvl5pPr marL="2879994" indent="0">
              <a:buNone/>
              <a:defRPr sz="3150"/>
            </a:lvl5pPr>
            <a:lvl6pPr marL="3599993" indent="0">
              <a:buNone/>
              <a:defRPr sz="3150"/>
            </a:lvl6pPr>
            <a:lvl7pPr marL="4319991" indent="0">
              <a:buNone/>
              <a:defRPr sz="3150"/>
            </a:lvl7pPr>
            <a:lvl8pPr marL="5039990" indent="0">
              <a:buNone/>
              <a:defRPr sz="3150"/>
            </a:lvl8pPr>
            <a:lvl9pPr marL="5759988" indent="0">
              <a:buNone/>
              <a:defRPr sz="315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0" y="4320064"/>
            <a:ext cx="4644444" cy="8003453"/>
          </a:xfrm>
        </p:spPr>
        <p:txBody>
          <a:bodyPr/>
          <a:lstStyle>
            <a:lvl1pPr marL="0" indent="0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1880C-12A7-8548-8F4A-325AFAA66268}" type="datetimeFigureOut">
              <a:rPr lang="en-TW" smtClean="0"/>
              <a:t>2025/4/12</a:t>
            </a:fld>
            <a:endParaRPr lang="en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395BC-F4A4-5847-A891-A58F93A76692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700462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0015" y="766681"/>
            <a:ext cx="12420184" cy="2783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015" y="3833390"/>
            <a:ext cx="12420184" cy="9136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015" y="13346867"/>
            <a:ext cx="3240048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9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141880C-12A7-8548-8F4A-325AFAA66268}" type="datetimeFigureOut">
              <a:rPr lang="en-TW" smtClean="0"/>
              <a:t>2025/4/12</a:t>
            </a:fld>
            <a:endParaRPr lang="en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70071" y="13346867"/>
            <a:ext cx="4860072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9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70150" y="13346867"/>
            <a:ext cx="3240048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9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09395BC-F4A4-5847-A891-A58F93A76692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112030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439997" rtl="0" eaLnBrk="1" latinLnBrk="0" hangingPunct="1">
        <a:lnSpc>
          <a:spcPct val="90000"/>
        </a:lnSpc>
        <a:spcBef>
          <a:spcPct val="0"/>
        </a:spcBef>
        <a:buNone/>
        <a:defRPr sz="692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9999" indent="-359999" algn="l" defTabSz="1439997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4409" kern="1200">
          <a:solidFill>
            <a:schemeClr val="tx1"/>
          </a:solidFill>
          <a:latin typeface="+mn-lt"/>
          <a:ea typeface="+mn-ea"/>
          <a:cs typeface="+mn-cs"/>
        </a:defRPr>
      </a:lvl1pPr>
      <a:lvl2pPr marL="1079998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2pPr>
      <a:lvl3pPr marL="1799996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3pPr>
      <a:lvl4pPr marL="2519995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3239994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959992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679991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399989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6119988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1pPr>
      <a:lvl2pPr marL="719999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439997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3pPr>
      <a:lvl4pPr marL="2159996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2879994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599993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319991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039990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5759988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1CA0352-EA53-9735-D60A-C14296F49C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3044" y="5574120"/>
            <a:ext cx="8266038" cy="8229784"/>
          </a:xfrm>
          <a:prstGeom prst="rect">
            <a:avLst/>
          </a:prstGeom>
        </p:spPr>
      </p:pic>
      <p:grpSp>
        <p:nvGrpSpPr>
          <p:cNvPr id="61" name="Group 60">
            <a:extLst>
              <a:ext uri="{FF2B5EF4-FFF2-40B4-BE49-F238E27FC236}">
                <a16:creationId xmlns:a16="http://schemas.microsoft.com/office/drawing/2014/main" id="{33BE36BB-5979-CC69-BF43-9004A71CCCC9}"/>
              </a:ext>
            </a:extLst>
          </p:cNvPr>
          <p:cNvGrpSpPr/>
          <p:nvPr/>
        </p:nvGrpSpPr>
        <p:grpSpPr>
          <a:xfrm rot="1396659">
            <a:off x="915785" y="9063030"/>
            <a:ext cx="5481563" cy="4328939"/>
            <a:chOff x="1493250" y="8915900"/>
            <a:chExt cx="5481563" cy="4328939"/>
          </a:xfrm>
        </p:grpSpPr>
        <p:pic>
          <p:nvPicPr>
            <p:cNvPr id="41" name="Picture 40" descr="A diagram of a blue circle with black text&#10;&#10;AI-generated content may be incorrect.">
              <a:extLst>
                <a:ext uri="{FF2B5EF4-FFF2-40B4-BE49-F238E27FC236}">
                  <a16:creationId xmlns:a16="http://schemas.microsoft.com/office/drawing/2014/main" id="{E18C2E8A-D533-1B64-697C-BBE122BBA2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93250" y="9752553"/>
              <a:ext cx="5481563" cy="3492286"/>
            </a:xfrm>
            <a:prstGeom prst="rect">
              <a:avLst/>
            </a:prstGeom>
          </p:spPr>
        </p:pic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3AB18DA6-5281-0041-BB62-B42AA9CC111F}"/>
                </a:ext>
              </a:extLst>
            </p:cNvPr>
            <p:cNvSpPr txBox="1"/>
            <p:nvPr/>
          </p:nvSpPr>
          <p:spPr>
            <a:xfrm rot="1023109">
              <a:off x="5263688" y="11904630"/>
              <a:ext cx="1379567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Retinoblastoma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D4B5EDA1-2FAD-4BFB-5895-7798E46BB49C}"/>
                </a:ext>
              </a:extLst>
            </p:cNvPr>
            <p:cNvSpPr txBox="1"/>
            <p:nvPr/>
          </p:nvSpPr>
          <p:spPr>
            <a:xfrm rot="18326116">
              <a:off x="4429142" y="9658774"/>
              <a:ext cx="1824301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Positive regulation of APR2/3 complex mediated actin nucleation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95EB899F-6CA0-CD8A-32DE-EC471E86362E}"/>
                </a:ext>
              </a:extLst>
            </p:cNvPr>
            <p:cNvSpPr txBox="1"/>
            <p:nvPr/>
          </p:nvSpPr>
          <p:spPr>
            <a:xfrm rot="17358745">
              <a:off x="4134776" y="9770767"/>
              <a:ext cx="1185588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Scar complex                                                   </a:t>
              </a:r>
            </a:p>
          </p:txBody>
        </p:sp>
      </p:grpSp>
      <p:pic>
        <p:nvPicPr>
          <p:cNvPr id="37" name="Picture 36" descr="A diagram of a number of cells&#10;&#10;AI-generated content may be incorrect.">
            <a:extLst>
              <a:ext uri="{FF2B5EF4-FFF2-40B4-BE49-F238E27FC236}">
                <a16:creationId xmlns:a16="http://schemas.microsoft.com/office/drawing/2014/main" id="{87632BC2-803E-B512-77A6-28400192E7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342" y="948147"/>
            <a:ext cx="6140006" cy="3911778"/>
          </a:xfrm>
          <a:prstGeom prst="rect">
            <a:avLst/>
          </a:prstGeom>
        </p:spPr>
      </p:pic>
      <p:pic>
        <p:nvPicPr>
          <p:cNvPr id="39" name="Picture 38" descr="A diagram of a number of different types of data&#10;&#10;AI-generated content may be incorrect.">
            <a:extLst>
              <a:ext uri="{FF2B5EF4-FFF2-40B4-BE49-F238E27FC236}">
                <a16:creationId xmlns:a16="http://schemas.microsoft.com/office/drawing/2014/main" id="{C218A199-51F4-725D-CBDD-2EC2426EF1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7342" y="5450038"/>
            <a:ext cx="6292911" cy="400919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4653222-9A56-F093-AAF1-36849724898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5785" y="4035330"/>
            <a:ext cx="800100" cy="6604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B84E531-D1DC-3AC1-C36F-9AB090E1DAD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5785" y="8337063"/>
            <a:ext cx="800100" cy="69918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0E78B5E-9F0D-CDDF-DA71-8869C5AC299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15785" y="12692783"/>
            <a:ext cx="803320" cy="69918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E8A6DB7-66F7-4DBE-4931-E803D0CF9221}"/>
              </a:ext>
            </a:extLst>
          </p:cNvPr>
          <p:cNvSpPr txBox="1"/>
          <p:nvPr/>
        </p:nvSpPr>
        <p:spPr>
          <a:xfrm>
            <a:off x="915785" y="686537"/>
            <a:ext cx="6068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W" sz="2800" b="1" dirty="0">
                <a:latin typeface="Helvetica" pitchFamily="2" charset="0"/>
              </a:rPr>
              <a:t>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05BAD7D-D3DE-D481-6F08-C488FA8775C8}"/>
              </a:ext>
            </a:extLst>
          </p:cNvPr>
          <p:cNvSpPr txBox="1"/>
          <p:nvPr/>
        </p:nvSpPr>
        <p:spPr>
          <a:xfrm>
            <a:off x="915785" y="5003972"/>
            <a:ext cx="6068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W" sz="2800" b="1" dirty="0">
                <a:latin typeface="Helvetica" pitchFamily="2" charset="0"/>
              </a:rPr>
              <a:t>B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D271CC4-7E47-1518-3B00-04F7F579C23D}"/>
              </a:ext>
            </a:extLst>
          </p:cNvPr>
          <p:cNvSpPr txBox="1"/>
          <p:nvPr/>
        </p:nvSpPr>
        <p:spPr>
          <a:xfrm>
            <a:off x="915785" y="9237783"/>
            <a:ext cx="6068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W" sz="2800" b="1" dirty="0">
                <a:latin typeface="Helvetica" pitchFamily="2" charset="0"/>
              </a:rPr>
              <a:t>C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3D10182-FD6C-D661-2D61-C82B9DFA5B08}"/>
              </a:ext>
            </a:extLst>
          </p:cNvPr>
          <p:cNvSpPr txBox="1"/>
          <p:nvPr/>
        </p:nvSpPr>
        <p:spPr>
          <a:xfrm rot="18739500">
            <a:off x="3823046" y="1122939"/>
            <a:ext cx="1828185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800" dirty="0"/>
              <a:t>Cytokine production involved </a:t>
            </a:r>
          </a:p>
          <a:p>
            <a:r>
              <a:rPr lang="en-US" sz="800" dirty="0"/>
              <a:t>in immune response</a:t>
            </a:r>
            <a:endParaRPr lang="en-TW" sz="8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8355F40-DC9A-92C5-B85B-6AEE7E3ACC6B}"/>
              </a:ext>
            </a:extLst>
          </p:cNvPr>
          <p:cNvSpPr txBox="1"/>
          <p:nvPr/>
        </p:nvSpPr>
        <p:spPr>
          <a:xfrm rot="20869884">
            <a:off x="4495919" y="2240644"/>
            <a:ext cx="2257967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800" dirty="0"/>
              <a:t>Positive regulation of cytokine production </a:t>
            </a:r>
          </a:p>
          <a:p>
            <a:r>
              <a:rPr lang="en-US" sz="800" dirty="0"/>
              <a:t>involved in immune response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97C60B9-7AF6-5B84-30B3-AF9692898735}"/>
              </a:ext>
            </a:extLst>
          </p:cNvPr>
          <p:cNvSpPr txBox="1"/>
          <p:nvPr/>
        </p:nvSpPr>
        <p:spPr>
          <a:xfrm rot="495182">
            <a:off x="4548757" y="3170553"/>
            <a:ext cx="2828619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800" dirty="0"/>
              <a:t>Positive regulation of interleukin 6 production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F9FDCD7-C534-C319-7F90-9FACBA35C8CB}"/>
              </a:ext>
            </a:extLst>
          </p:cNvPr>
          <p:cNvSpPr txBox="1"/>
          <p:nvPr/>
        </p:nvSpPr>
        <p:spPr>
          <a:xfrm rot="1709595">
            <a:off x="4235758" y="4016833"/>
            <a:ext cx="2828619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800" dirty="0"/>
              <a:t>Tumor necrosis factor superfamily</a:t>
            </a:r>
          </a:p>
          <a:p>
            <a:r>
              <a:rPr lang="en-US" sz="800" dirty="0"/>
              <a:t>cytokine production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D3938F1-081F-3E59-F0A3-7FB042FF03DA}"/>
              </a:ext>
            </a:extLst>
          </p:cNvPr>
          <p:cNvSpPr txBox="1"/>
          <p:nvPr/>
        </p:nvSpPr>
        <p:spPr>
          <a:xfrm rot="3072216">
            <a:off x="3876293" y="4174984"/>
            <a:ext cx="991516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800" dirty="0"/>
              <a:t>Antigen binding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51AF47B-37DC-5A10-8CA5-6068459AFA11}"/>
              </a:ext>
            </a:extLst>
          </p:cNvPr>
          <p:cNvSpPr txBox="1"/>
          <p:nvPr/>
        </p:nvSpPr>
        <p:spPr>
          <a:xfrm rot="4307947">
            <a:off x="3307961" y="4616527"/>
            <a:ext cx="1379567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800" dirty="0"/>
              <a:t>T-cell receptor signaling</a:t>
            </a:r>
            <a:endParaRPr lang="en-TW" sz="8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FC52AAB-3E67-B6F4-5F15-1EF4140C0EE5}"/>
              </a:ext>
            </a:extLst>
          </p:cNvPr>
          <p:cNvSpPr txBox="1"/>
          <p:nvPr/>
        </p:nvSpPr>
        <p:spPr>
          <a:xfrm rot="17563096">
            <a:off x="3480523" y="5489680"/>
            <a:ext cx="1379567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800" dirty="0"/>
              <a:t>Acute promyelocytic leukemia down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DCCA86E-2458-50DB-8EF4-3282AF6ABD4E}"/>
              </a:ext>
            </a:extLst>
          </p:cNvPr>
          <p:cNvSpPr txBox="1"/>
          <p:nvPr/>
        </p:nvSpPr>
        <p:spPr>
          <a:xfrm rot="18940401">
            <a:off x="4134606" y="5903964"/>
            <a:ext cx="1379567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800" dirty="0"/>
              <a:t>Production of molecular of immune response down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76871C6-7D3E-33E1-8EBE-28E14E13D043}"/>
              </a:ext>
            </a:extLst>
          </p:cNvPr>
          <p:cNvSpPr txBox="1"/>
          <p:nvPr/>
        </p:nvSpPr>
        <p:spPr>
          <a:xfrm rot="20237543">
            <a:off x="4481662" y="6376524"/>
            <a:ext cx="2170239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800" dirty="0"/>
              <a:t>Negative production of cytokine production involved in immune response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63477C5-FFED-D134-0AF8-BDA2639C78A5}"/>
              </a:ext>
            </a:extLst>
          </p:cNvPr>
          <p:cNvSpPr txBox="1"/>
          <p:nvPr/>
        </p:nvSpPr>
        <p:spPr>
          <a:xfrm rot="20672686">
            <a:off x="4613318" y="6810595"/>
            <a:ext cx="1816856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800" dirty="0"/>
              <a:t>Regulation of neutrophil </a:t>
            </a:r>
            <a:r>
              <a:rPr lang="en-US" sz="800" dirty="0" err="1"/>
              <a:t>cheotaxis</a:t>
            </a:r>
            <a:endParaRPr lang="en-US" sz="8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723B881-77B5-1257-2309-DC62F6EEA4F0}"/>
              </a:ext>
            </a:extLst>
          </p:cNvPr>
          <p:cNvSpPr txBox="1"/>
          <p:nvPr/>
        </p:nvSpPr>
        <p:spPr>
          <a:xfrm rot="21117886">
            <a:off x="4686224" y="7179589"/>
            <a:ext cx="1379567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800" dirty="0"/>
              <a:t>Neural tube development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1F09A8B-E5B4-2ED0-C7BA-FD3052CE57A0}"/>
              </a:ext>
            </a:extLst>
          </p:cNvPr>
          <p:cNvSpPr txBox="1"/>
          <p:nvPr/>
        </p:nvSpPr>
        <p:spPr>
          <a:xfrm rot="558026">
            <a:off x="4640469" y="7673720"/>
            <a:ext cx="1802026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800" dirty="0"/>
              <a:t>Regulation of production of molecular of immune response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31C267C-F79B-9431-A0DE-2825592428D0}"/>
              </a:ext>
            </a:extLst>
          </p:cNvPr>
          <p:cNvSpPr txBox="1"/>
          <p:nvPr/>
        </p:nvSpPr>
        <p:spPr>
          <a:xfrm rot="1333031">
            <a:off x="4518865" y="8217484"/>
            <a:ext cx="1971903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800" dirty="0"/>
              <a:t>Dendritic cell maturation up       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D68FB60-3ABA-86E6-65C4-6CE81361D4F9}"/>
              </a:ext>
            </a:extLst>
          </p:cNvPr>
          <p:cNvSpPr txBox="1"/>
          <p:nvPr/>
        </p:nvSpPr>
        <p:spPr>
          <a:xfrm rot="1836540">
            <a:off x="4371874" y="8493217"/>
            <a:ext cx="1871376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800" dirty="0"/>
              <a:t>MDM4 targets neuroepithelium down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8646DB0-27ED-8A3A-0D82-D7C66B2D0163}"/>
              </a:ext>
            </a:extLst>
          </p:cNvPr>
          <p:cNvSpPr txBox="1"/>
          <p:nvPr/>
        </p:nvSpPr>
        <p:spPr>
          <a:xfrm rot="2375944">
            <a:off x="4156076" y="8662146"/>
            <a:ext cx="1703553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800" dirty="0"/>
              <a:t>SEMA4D-induced cell migration and growth cone collapse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B451757-E0EF-F0DB-6BCB-8480C2B4430F}"/>
              </a:ext>
            </a:extLst>
          </p:cNvPr>
          <p:cNvSpPr txBox="1"/>
          <p:nvPr/>
        </p:nvSpPr>
        <p:spPr>
          <a:xfrm rot="3662468">
            <a:off x="3682266" y="9041428"/>
            <a:ext cx="1379567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800" dirty="0"/>
              <a:t>MYC targets down</a:t>
            </a:r>
            <a:endParaRPr lang="en-TW" sz="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D665F2-9354-C893-D4F3-1297BC5FC2BF}"/>
              </a:ext>
            </a:extLst>
          </p:cNvPr>
          <p:cNvSpPr txBox="1"/>
          <p:nvPr/>
        </p:nvSpPr>
        <p:spPr>
          <a:xfrm>
            <a:off x="6711712" y="5527192"/>
            <a:ext cx="6068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W" sz="2800" b="1" dirty="0">
                <a:latin typeface="Helvetica" pitchFamily="2" charset="0"/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401077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47073B-FF05-1C6E-D32D-7C2D3DA03C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45" descr="A diagram of a number of numbers&#10;&#10;AI-generated content may be incorrect.">
            <a:extLst>
              <a:ext uri="{FF2B5EF4-FFF2-40B4-BE49-F238E27FC236}">
                <a16:creationId xmlns:a16="http://schemas.microsoft.com/office/drawing/2014/main" id="{6A7C6DE0-F495-6DB6-6547-8BC919F0F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178" y="4548600"/>
            <a:ext cx="6780760" cy="4320000"/>
          </a:xfrm>
          <a:prstGeom prst="rect">
            <a:avLst/>
          </a:prstGeom>
        </p:spPr>
      </p:pic>
      <p:pic>
        <p:nvPicPr>
          <p:cNvPr id="5" name="Picture 4" descr="A diagram of a number of data&#10;&#10;AI-generated content may be incorrect.">
            <a:extLst>
              <a:ext uri="{FF2B5EF4-FFF2-40B4-BE49-F238E27FC236}">
                <a16:creationId xmlns:a16="http://schemas.microsoft.com/office/drawing/2014/main" id="{347396F7-B0B2-D318-CF98-8A290C9256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8178" y="228600"/>
            <a:ext cx="6780760" cy="4320000"/>
          </a:xfrm>
          <a:prstGeom prst="rect">
            <a:avLst/>
          </a:prstGeom>
        </p:spPr>
      </p:pic>
      <p:pic>
        <p:nvPicPr>
          <p:cNvPr id="9" name="Picture 8" descr="A diagram of a circular object with text&#10;&#10;AI-generated content may be incorrect.">
            <a:extLst>
              <a:ext uri="{FF2B5EF4-FFF2-40B4-BE49-F238E27FC236}">
                <a16:creationId xmlns:a16="http://schemas.microsoft.com/office/drawing/2014/main" id="{8AA08249-B300-332A-3C99-FF55C3FE9E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3250" y="8868600"/>
            <a:ext cx="5706856" cy="363582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307738B-C8C8-5689-97B4-86665F7D7B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93250" y="3888200"/>
            <a:ext cx="800100" cy="6604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1588913-F996-748C-9421-5AF823C7D7E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93250" y="7858607"/>
            <a:ext cx="800100" cy="69918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FD387AD-B15B-9C75-3BC8-972C870D78B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93250" y="11479421"/>
            <a:ext cx="803320" cy="69918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04E5632-2E30-B10A-05C1-2965DE9BAFC2}"/>
              </a:ext>
            </a:extLst>
          </p:cNvPr>
          <p:cNvSpPr txBox="1"/>
          <p:nvPr/>
        </p:nvSpPr>
        <p:spPr>
          <a:xfrm>
            <a:off x="1493250" y="539407"/>
            <a:ext cx="6068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W" sz="2800" b="1" dirty="0">
                <a:latin typeface="Helvetica" pitchFamily="2" charset="0"/>
              </a:rPr>
              <a:t>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C2AA5AA-C016-7CBF-AB7A-41DDF9411228}"/>
              </a:ext>
            </a:extLst>
          </p:cNvPr>
          <p:cNvSpPr txBox="1"/>
          <p:nvPr/>
        </p:nvSpPr>
        <p:spPr>
          <a:xfrm>
            <a:off x="1493250" y="4856842"/>
            <a:ext cx="6068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W" sz="2800" b="1" dirty="0">
                <a:latin typeface="Helvetica" pitchFamily="2" charset="0"/>
              </a:rPr>
              <a:t>B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4DF7956-5526-3D0C-A0CB-DB1AFB9DDAEF}"/>
              </a:ext>
            </a:extLst>
          </p:cNvPr>
          <p:cNvSpPr txBox="1"/>
          <p:nvPr/>
        </p:nvSpPr>
        <p:spPr>
          <a:xfrm>
            <a:off x="1493250" y="9090653"/>
            <a:ext cx="6068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W" sz="2800" b="1" dirty="0">
                <a:latin typeface="Helvetica" pitchFamily="2" charset="0"/>
              </a:rPr>
              <a:t>C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7E3AE24-72FA-D07A-F247-BE72FD0C052E}"/>
              </a:ext>
            </a:extLst>
          </p:cNvPr>
          <p:cNvSpPr txBox="1"/>
          <p:nvPr/>
        </p:nvSpPr>
        <p:spPr>
          <a:xfrm>
            <a:off x="6107985" y="10317178"/>
            <a:ext cx="701119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Scar complex                                                   </a:t>
            </a:r>
          </a:p>
          <a:p>
            <a:r>
              <a:rPr lang="en-US" sz="1400" dirty="0"/>
              <a:t>Positive regulation of APR2/3 complex mediated actin nucleation</a:t>
            </a:r>
          </a:p>
          <a:p>
            <a:r>
              <a:rPr lang="en-US" sz="1400" dirty="0"/>
              <a:t>Retinoblastoma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CD79F49-BEAC-A5C3-C53E-C6D20B9070E0}"/>
              </a:ext>
            </a:extLst>
          </p:cNvPr>
          <p:cNvSpPr txBox="1"/>
          <p:nvPr/>
        </p:nvSpPr>
        <p:spPr>
          <a:xfrm>
            <a:off x="6107985" y="1619838"/>
            <a:ext cx="584923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Cytokine production involved in immune response</a:t>
            </a:r>
          </a:p>
          <a:p>
            <a:r>
              <a:rPr lang="en-US" sz="1400" dirty="0"/>
              <a:t>Positive regulation of cytokine production involved in immune response</a:t>
            </a:r>
          </a:p>
          <a:p>
            <a:r>
              <a:rPr lang="en-US" sz="1400" dirty="0"/>
              <a:t>Positive regulation of interleukin 6 production</a:t>
            </a:r>
          </a:p>
          <a:p>
            <a:r>
              <a:rPr lang="en-US" sz="1400" dirty="0"/>
              <a:t>Tumor necrosis factor superfamily cytokine production</a:t>
            </a:r>
          </a:p>
          <a:p>
            <a:r>
              <a:rPr lang="en-US" sz="1400" dirty="0"/>
              <a:t>Antigen binding</a:t>
            </a:r>
          </a:p>
          <a:p>
            <a:r>
              <a:rPr lang="en-US" sz="1400" dirty="0"/>
              <a:t>T-cell receptor signaling</a:t>
            </a:r>
            <a:endParaRPr lang="en-TW" sz="14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0A8158B-BDE0-6C9F-9649-FE2B99FFFE5B}"/>
              </a:ext>
            </a:extLst>
          </p:cNvPr>
          <p:cNvSpPr txBox="1"/>
          <p:nvPr/>
        </p:nvSpPr>
        <p:spPr>
          <a:xfrm>
            <a:off x="6107985" y="5394694"/>
            <a:ext cx="584923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Acute promyelocytic leukemia down</a:t>
            </a:r>
          </a:p>
          <a:p>
            <a:r>
              <a:rPr lang="en-US" sz="1400" dirty="0"/>
              <a:t>Production of molecular of immune response down</a:t>
            </a:r>
          </a:p>
          <a:p>
            <a:r>
              <a:rPr lang="en-US" sz="1400" dirty="0"/>
              <a:t>Negative production of cytokine production involved in immune response</a:t>
            </a:r>
          </a:p>
          <a:p>
            <a:r>
              <a:rPr lang="en-US" sz="1400" dirty="0"/>
              <a:t>Regulation of neutrophil </a:t>
            </a:r>
            <a:r>
              <a:rPr lang="en-US" sz="1400" dirty="0" err="1"/>
              <a:t>cheotaxis</a:t>
            </a:r>
            <a:endParaRPr lang="en-US" sz="1400" dirty="0"/>
          </a:p>
          <a:p>
            <a:r>
              <a:rPr lang="en-US" sz="1400" dirty="0"/>
              <a:t>Neural tube development</a:t>
            </a:r>
          </a:p>
          <a:p>
            <a:r>
              <a:rPr lang="en-US" sz="1400" dirty="0"/>
              <a:t>Regulation of production of molecular of immune response</a:t>
            </a:r>
          </a:p>
          <a:p>
            <a:r>
              <a:rPr lang="en-US" sz="1400" dirty="0"/>
              <a:t>Dendritic cell maturation up       </a:t>
            </a:r>
          </a:p>
          <a:p>
            <a:r>
              <a:rPr lang="en-US" sz="1400" dirty="0"/>
              <a:t>MDM4 targets neuroepithelium down</a:t>
            </a:r>
          </a:p>
          <a:p>
            <a:r>
              <a:rPr lang="en-US" sz="1400" dirty="0"/>
              <a:t>SEMA4D-induced cell migration and growth cone collapse</a:t>
            </a:r>
          </a:p>
          <a:p>
            <a:r>
              <a:rPr lang="en-US" sz="1400" dirty="0"/>
              <a:t>MYC targets down</a:t>
            </a:r>
            <a:endParaRPr lang="en-TW" sz="1400" dirty="0"/>
          </a:p>
        </p:txBody>
      </p:sp>
    </p:spTree>
    <p:extLst>
      <p:ext uri="{BB962C8B-B14F-4D97-AF65-F5344CB8AC3E}">
        <p14:creationId xmlns:p14="http://schemas.microsoft.com/office/powerpoint/2010/main" val="4809637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55</TotalTime>
  <Words>199</Words>
  <Application>Microsoft Macintosh PowerPoint</Application>
  <PresentationFormat>Custom</PresentationFormat>
  <Paragraphs>48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Helvetica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佳欣 盧</dc:creator>
  <cp:lastModifiedBy>佳欣 盧</cp:lastModifiedBy>
  <cp:revision>10</cp:revision>
  <dcterms:created xsi:type="dcterms:W3CDTF">2025-02-11T13:59:56Z</dcterms:created>
  <dcterms:modified xsi:type="dcterms:W3CDTF">2025-04-12T14:37:26Z</dcterms:modified>
</cp:coreProperties>
</file>