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7" r:id="rId4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0"/>
    <p:restoredTop sz="94694"/>
  </p:normalViewPr>
  <p:slideViewPr>
    <p:cSldViewPr snapToGrid="0">
      <p:cViewPr>
        <p:scale>
          <a:sx n="72" d="100"/>
          <a:sy n="72" d="100"/>
        </p:scale>
        <p:origin x="1576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5460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0939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5034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6573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264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1716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625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2602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4547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2628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0046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1880C-12A7-8548-8F4A-325AFAA66268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1203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D47923-145A-BAC6-7C56-BB694AE6E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96" y="5662124"/>
            <a:ext cx="3507772" cy="34983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CA0352-EA53-9735-D60A-C14296F49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044" y="5574120"/>
            <a:ext cx="8266038" cy="822978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866DFFD-26C2-BE20-4D71-214C3925740F}"/>
              </a:ext>
            </a:extLst>
          </p:cNvPr>
          <p:cNvGrpSpPr/>
          <p:nvPr/>
        </p:nvGrpSpPr>
        <p:grpSpPr>
          <a:xfrm rot="716349">
            <a:off x="1615070" y="9944883"/>
            <a:ext cx="4437228" cy="3745724"/>
            <a:chOff x="1654648" y="9694215"/>
            <a:chExt cx="4437228" cy="37457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5E2CCB-F784-A9C5-528D-29FDCD770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262867">
              <a:off x="1654648" y="10039769"/>
              <a:ext cx="3145157" cy="340017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AB18DA6-5281-0041-BB62-B42AA9CC111F}"/>
                </a:ext>
              </a:extLst>
            </p:cNvPr>
            <p:cNvSpPr txBox="1"/>
            <p:nvPr/>
          </p:nvSpPr>
          <p:spPr>
            <a:xfrm rot="2054102">
              <a:off x="4319547" y="12871407"/>
              <a:ext cx="137956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Retinoblastoma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B5EDA1-2FAD-4BFB-5895-7798E46BB49C}"/>
                </a:ext>
              </a:extLst>
            </p:cNvPr>
            <p:cNvSpPr txBox="1"/>
            <p:nvPr/>
          </p:nvSpPr>
          <p:spPr>
            <a:xfrm rot="19362737">
              <a:off x="4267575" y="10305652"/>
              <a:ext cx="18243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Positive regulation of APR2/3 complex mediated actin nucleation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5EB899F-6CA0-CD8A-32DE-EC471E86362E}"/>
                </a:ext>
              </a:extLst>
            </p:cNvPr>
            <p:cNvSpPr txBox="1"/>
            <p:nvPr/>
          </p:nvSpPr>
          <p:spPr>
            <a:xfrm rot="18755404">
              <a:off x="3993363" y="10179287"/>
              <a:ext cx="118558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Scar complex                                                   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E8A6DB7-66F7-4DBE-4931-E803D0CF9221}"/>
              </a:ext>
            </a:extLst>
          </p:cNvPr>
          <p:cNvSpPr txBox="1"/>
          <p:nvPr/>
        </p:nvSpPr>
        <p:spPr>
          <a:xfrm>
            <a:off x="915785" y="686537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5BAD7D-D3DE-D481-6F08-C488FA8775C8}"/>
              </a:ext>
            </a:extLst>
          </p:cNvPr>
          <p:cNvSpPr txBox="1"/>
          <p:nvPr/>
        </p:nvSpPr>
        <p:spPr>
          <a:xfrm>
            <a:off x="915785" y="5003972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271CC4-7E47-1518-3B00-04F7F579C23D}"/>
              </a:ext>
            </a:extLst>
          </p:cNvPr>
          <p:cNvSpPr txBox="1"/>
          <p:nvPr/>
        </p:nvSpPr>
        <p:spPr>
          <a:xfrm>
            <a:off x="915785" y="9237783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C52AAB-3E67-B6F4-5F15-1EF4140C0EE5}"/>
              </a:ext>
            </a:extLst>
          </p:cNvPr>
          <p:cNvSpPr txBox="1"/>
          <p:nvPr/>
        </p:nvSpPr>
        <p:spPr>
          <a:xfrm rot="18209657">
            <a:off x="3665729" y="5526012"/>
            <a:ext cx="13795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Acute promyelocytic leukemia down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CCA86E-2458-50DB-8EF4-3282AF6ABD4E}"/>
              </a:ext>
            </a:extLst>
          </p:cNvPr>
          <p:cNvSpPr txBox="1"/>
          <p:nvPr/>
        </p:nvSpPr>
        <p:spPr>
          <a:xfrm rot="19683217">
            <a:off x="4358896" y="6211566"/>
            <a:ext cx="13795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Production of molecular of immune response down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6871C6-7D3E-33E1-8EBE-28E14E13D043}"/>
              </a:ext>
            </a:extLst>
          </p:cNvPr>
          <p:cNvSpPr txBox="1"/>
          <p:nvPr/>
        </p:nvSpPr>
        <p:spPr>
          <a:xfrm rot="20681382">
            <a:off x="4616095" y="6758820"/>
            <a:ext cx="217023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Negative production of cytokine production involved in immune response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3477C5-FFED-D134-0AF8-BDA2639C78A5}"/>
              </a:ext>
            </a:extLst>
          </p:cNvPr>
          <p:cNvSpPr txBox="1"/>
          <p:nvPr/>
        </p:nvSpPr>
        <p:spPr>
          <a:xfrm>
            <a:off x="4627138" y="7367459"/>
            <a:ext cx="181685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Regulation of neutrophil </a:t>
            </a:r>
            <a:r>
              <a:rPr lang="en-US" sz="800" dirty="0" err="1"/>
              <a:t>cheotaxis</a:t>
            </a:r>
            <a:endParaRPr 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23B881-77B5-1257-2309-DC62F6EEA4F0}"/>
              </a:ext>
            </a:extLst>
          </p:cNvPr>
          <p:cNvSpPr txBox="1"/>
          <p:nvPr/>
        </p:nvSpPr>
        <p:spPr>
          <a:xfrm rot="1175072">
            <a:off x="4536496" y="7956405"/>
            <a:ext cx="137956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Neural tube development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F09A8B-E5B4-2ED0-C7BA-FD3052CE57A0}"/>
              </a:ext>
            </a:extLst>
          </p:cNvPr>
          <p:cNvSpPr txBox="1"/>
          <p:nvPr/>
        </p:nvSpPr>
        <p:spPr>
          <a:xfrm rot="1866075">
            <a:off x="4347976" y="8369142"/>
            <a:ext cx="180202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Regulation of production of molecular of immune response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1C267C-F79B-9431-A0DE-2825592428D0}"/>
              </a:ext>
            </a:extLst>
          </p:cNvPr>
          <p:cNvSpPr txBox="1"/>
          <p:nvPr/>
        </p:nvSpPr>
        <p:spPr>
          <a:xfrm rot="2154875">
            <a:off x="4182645" y="8726090"/>
            <a:ext cx="19719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Dendritic cell maturation up    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68FB60-3ABA-86E6-65C4-6CE81361D4F9}"/>
              </a:ext>
            </a:extLst>
          </p:cNvPr>
          <p:cNvSpPr txBox="1"/>
          <p:nvPr/>
        </p:nvSpPr>
        <p:spPr>
          <a:xfrm rot="2697373">
            <a:off x="3940963" y="8951216"/>
            <a:ext cx="187137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MDM4 targets neuroepithelium down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646DB0-27ED-8A3A-0D82-D7C66B2D0163}"/>
              </a:ext>
            </a:extLst>
          </p:cNvPr>
          <p:cNvSpPr txBox="1"/>
          <p:nvPr/>
        </p:nvSpPr>
        <p:spPr>
          <a:xfrm rot="3306490">
            <a:off x="3598895" y="9104216"/>
            <a:ext cx="170355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SEMA4D-induced cell migration and growth cone collapse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451757-E0EF-F0DB-6BCB-8480C2B4430F}"/>
              </a:ext>
            </a:extLst>
          </p:cNvPr>
          <p:cNvSpPr txBox="1"/>
          <p:nvPr/>
        </p:nvSpPr>
        <p:spPr>
          <a:xfrm rot="3888554">
            <a:off x="3297602" y="9212905"/>
            <a:ext cx="137956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MYC targets down</a:t>
            </a:r>
            <a:endParaRPr lang="en-TW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665F2-9354-C893-D4F3-1297BC5FC2BF}"/>
              </a:ext>
            </a:extLst>
          </p:cNvPr>
          <p:cNvSpPr txBox="1"/>
          <p:nvPr/>
        </p:nvSpPr>
        <p:spPr>
          <a:xfrm>
            <a:off x="6711712" y="5527192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C54B236-DFFD-BEE7-D287-7CCBDEC4002D}"/>
              </a:ext>
            </a:extLst>
          </p:cNvPr>
          <p:cNvGrpSpPr/>
          <p:nvPr/>
        </p:nvGrpSpPr>
        <p:grpSpPr>
          <a:xfrm rot="20507640">
            <a:off x="1133216" y="389457"/>
            <a:ext cx="5300463" cy="5519798"/>
            <a:chOff x="1133216" y="389457"/>
            <a:chExt cx="5300463" cy="55197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9D3370-79B0-FD58-55B0-2ABD95B19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3216" y="1265430"/>
              <a:ext cx="3203190" cy="32561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D4DC0D-E5D9-D13F-C8F7-35F191326452}"/>
                </a:ext>
              </a:extLst>
            </p:cNvPr>
            <p:cNvSpPr txBox="1"/>
            <p:nvPr/>
          </p:nvSpPr>
          <p:spPr>
            <a:xfrm rot="18739500">
              <a:off x="3506914" y="1134273"/>
              <a:ext cx="182818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Cytokine production involved </a:t>
              </a:r>
            </a:p>
            <a:p>
              <a:r>
                <a:rPr lang="en-US" sz="800" dirty="0"/>
                <a:t>in immune response</a:t>
              </a:r>
              <a:endParaRPr lang="en-TW" sz="8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F0AB55-CFD6-CF18-6A58-1BA52038FA5D}"/>
                </a:ext>
              </a:extLst>
            </p:cNvPr>
            <p:cNvSpPr txBox="1"/>
            <p:nvPr/>
          </p:nvSpPr>
          <p:spPr>
            <a:xfrm rot="20869884">
              <a:off x="4175712" y="2230805"/>
              <a:ext cx="225796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Positive regulation of cytokine production </a:t>
              </a:r>
            </a:p>
            <a:p>
              <a:r>
                <a:rPr lang="en-US" sz="800" dirty="0"/>
                <a:t>involved in immune response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9C4DC5-0768-3A33-0640-098A8C90F449}"/>
                </a:ext>
              </a:extLst>
            </p:cNvPr>
            <p:cNvSpPr txBox="1"/>
            <p:nvPr/>
          </p:nvSpPr>
          <p:spPr>
            <a:xfrm rot="1576523">
              <a:off x="3963167" y="3889939"/>
              <a:ext cx="219886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Positive regulation of interleukin 6 production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403011-9370-FB53-48ED-8975BEF14B70}"/>
                </a:ext>
              </a:extLst>
            </p:cNvPr>
            <p:cNvSpPr txBox="1"/>
            <p:nvPr/>
          </p:nvSpPr>
          <p:spPr>
            <a:xfrm rot="3575110">
              <a:off x="2947471" y="4759570"/>
              <a:ext cx="196081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Tumor necrosis factor superfamily</a:t>
              </a:r>
            </a:p>
            <a:p>
              <a:r>
                <a:rPr lang="en-US" sz="800" dirty="0"/>
                <a:t>cytokine production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55A80F-A649-DF0D-9684-09B7768B7C70}"/>
                </a:ext>
              </a:extLst>
            </p:cNvPr>
            <p:cNvSpPr txBox="1"/>
            <p:nvPr/>
          </p:nvSpPr>
          <p:spPr>
            <a:xfrm rot="438086">
              <a:off x="4208657" y="3105776"/>
              <a:ext cx="99151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Antigen binding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90BAED-CE58-65D5-99EC-C8DE10A1C443}"/>
                </a:ext>
              </a:extLst>
            </p:cNvPr>
            <p:cNvSpPr txBox="1"/>
            <p:nvPr/>
          </p:nvSpPr>
          <p:spPr>
            <a:xfrm rot="3112504">
              <a:off x="3569567" y="4271493"/>
              <a:ext cx="137956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T-cell receptor signaling</a:t>
              </a:r>
              <a:endParaRPr lang="en-TW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07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958A7-05E7-A58C-1FF4-110BA5D59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FC436D1-DBBA-687F-5E43-647F5E189A77}"/>
              </a:ext>
            </a:extLst>
          </p:cNvPr>
          <p:cNvGrpSpPr/>
          <p:nvPr/>
        </p:nvGrpSpPr>
        <p:grpSpPr>
          <a:xfrm>
            <a:off x="4795102" y="3654416"/>
            <a:ext cx="5589838" cy="5119764"/>
            <a:chOff x="1196496" y="5005505"/>
            <a:chExt cx="5589838" cy="51197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E09092-8E42-0654-0F64-71F8A6C24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496" y="5662124"/>
              <a:ext cx="3507772" cy="3498393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8208B2-BB8A-7AE5-F449-D073C692DEDA}"/>
                </a:ext>
              </a:extLst>
            </p:cNvPr>
            <p:cNvSpPr txBox="1"/>
            <p:nvPr/>
          </p:nvSpPr>
          <p:spPr>
            <a:xfrm rot="18209657">
              <a:off x="3665729" y="5526012"/>
              <a:ext cx="137956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Acute promyelocytic leukemia down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F03A39-D5BE-05B4-18AB-21AC5707FCB2}"/>
                </a:ext>
              </a:extLst>
            </p:cNvPr>
            <p:cNvSpPr txBox="1"/>
            <p:nvPr/>
          </p:nvSpPr>
          <p:spPr>
            <a:xfrm rot="19683217">
              <a:off x="4358896" y="6211566"/>
              <a:ext cx="137956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Production of molecular of immune response down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4F41340-989D-FE51-C8D7-43D1EB70860F}"/>
                </a:ext>
              </a:extLst>
            </p:cNvPr>
            <p:cNvSpPr txBox="1"/>
            <p:nvPr/>
          </p:nvSpPr>
          <p:spPr>
            <a:xfrm rot="20681382">
              <a:off x="4616095" y="6758820"/>
              <a:ext cx="21702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Negative production of cytokine production involved in immune response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F98DDFD-F859-27EC-31AA-60024568455B}"/>
                </a:ext>
              </a:extLst>
            </p:cNvPr>
            <p:cNvSpPr txBox="1"/>
            <p:nvPr/>
          </p:nvSpPr>
          <p:spPr>
            <a:xfrm>
              <a:off x="4627138" y="7367459"/>
              <a:ext cx="181685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Regulation of neutrophil </a:t>
              </a:r>
              <a:r>
                <a:rPr lang="en-US" sz="800" dirty="0" err="1"/>
                <a:t>cheotaxis</a:t>
              </a:r>
              <a:endParaRPr lang="en-US" sz="8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74FB8CE-35A7-647B-9C71-576679EB8B6B}"/>
                </a:ext>
              </a:extLst>
            </p:cNvPr>
            <p:cNvSpPr txBox="1"/>
            <p:nvPr/>
          </p:nvSpPr>
          <p:spPr>
            <a:xfrm rot="1175072">
              <a:off x="4536496" y="7956405"/>
              <a:ext cx="137956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Neural tube development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2CAA07-3429-A8E2-DA2D-7AA08AF148A5}"/>
                </a:ext>
              </a:extLst>
            </p:cNvPr>
            <p:cNvSpPr txBox="1"/>
            <p:nvPr/>
          </p:nvSpPr>
          <p:spPr>
            <a:xfrm rot="1866075">
              <a:off x="4347976" y="8369142"/>
              <a:ext cx="180202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Regulation of production of molecular of immune response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C89B6E8-B285-C94E-7F3C-FF3B6191F481}"/>
                </a:ext>
              </a:extLst>
            </p:cNvPr>
            <p:cNvSpPr txBox="1"/>
            <p:nvPr/>
          </p:nvSpPr>
          <p:spPr>
            <a:xfrm rot="2154875">
              <a:off x="4182645" y="8726090"/>
              <a:ext cx="197190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Dendritic cell maturation up      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80422AC-31E6-3564-EDB8-7DB33F4A0B22}"/>
                </a:ext>
              </a:extLst>
            </p:cNvPr>
            <p:cNvSpPr txBox="1"/>
            <p:nvPr/>
          </p:nvSpPr>
          <p:spPr>
            <a:xfrm rot="2697373">
              <a:off x="3940963" y="8951216"/>
              <a:ext cx="187137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MDM4 targets neuroepithelium down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DF992ED-8489-75E3-E87E-113B008C10E9}"/>
                </a:ext>
              </a:extLst>
            </p:cNvPr>
            <p:cNvSpPr txBox="1"/>
            <p:nvPr/>
          </p:nvSpPr>
          <p:spPr>
            <a:xfrm rot="3306490">
              <a:off x="3598895" y="9104216"/>
              <a:ext cx="170355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SEMA4D-induced cell migration and growth cone collapse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4FF65D6-477A-2924-BCC5-4BDC7CEDAF28}"/>
                </a:ext>
              </a:extLst>
            </p:cNvPr>
            <p:cNvSpPr txBox="1"/>
            <p:nvPr/>
          </p:nvSpPr>
          <p:spPr>
            <a:xfrm rot="3888554">
              <a:off x="3297602" y="9212905"/>
              <a:ext cx="137956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MYC targets down</a:t>
              </a:r>
              <a:endParaRPr lang="en-TW" sz="8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DF5ADEE-31D6-EE35-9305-F3AA1CE7130E}"/>
              </a:ext>
            </a:extLst>
          </p:cNvPr>
          <p:cNvGrpSpPr/>
          <p:nvPr/>
        </p:nvGrpSpPr>
        <p:grpSpPr>
          <a:xfrm rot="716349">
            <a:off x="9866775" y="4415504"/>
            <a:ext cx="4437228" cy="3745724"/>
            <a:chOff x="1654648" y="9694215"/>
            <a:chExt cx="4437228" cy="37457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0F560B2-7DF4-5CCC-AE55-4D91AFDAC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262867">
              <a:off x="1654648" y="10039769"/>
              <a:ext cx="3145157" cy="340017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13E058F-0977-22E5-0416-C6BA0F965880}"/>
                </a:ext>
              </a:extLst>
            </p:cNvPr>
            <p:cNvSpPr txBox="1"/>
            <p:nvPr/>
          </p:nvSpPr>
          <p:spPr>
            <a:xfrm rot="2054102">
              <a:off x="4319547" y="12871407"/>
              <a:ext cx="137956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Retinoblastoma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A3C3BE6-9B64-F45A-84B4-89D44C143184}"/>
                </a:ext>
              </a:extLst>
            </p:cNvPr>
            <p:cNvSpPr txBox="1"/>
            <p:nvPr/>
          </p:nvSpPr>
          <p:spPr>
            <a:xfrm rot="19362737">
              <a:off x="4267575" y="10305652"/>
              <a:ext cx="18243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Positive regulation of APR2/3 complex mediated actin nucleation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191B89-1D69-1640-A298-FF7127BB400B}"/>
                </a:ext>
              </a:extLst>
            </p:cNvPr>
            <p:cNvSpPr txBox="1"/>
            <p:nvPr/>
          </p:nvSpPr>
          <p:spPr>
            <a:xfrm rot="18755404">
              <a:off x="3993363" y="10179287"/>
              <a:ext cx="118558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Scar complex                                                  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79114B-D079-9DC6-0A9E-26BB73803F82}"/>
              </a:ext>
            </a:extLst>
          </p:cNvPr>
          <p:cNvGrpSpPr/>
          <p:nvPr/>
        </p:nvGrpSpPr>
        <p:grpSpPr>
          <a:xfrm rot="20507640">
            <a:off x="160968" y="3189748"/>
            <a:ext cx="5300463" cy="5519798"/>
            <a:chOff x="1133216" y="389457"/>
            <a:chExt cx="5300463" cy="551979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B5E9EE7-96C7-A8F7-603A-3DA260C50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3216" y="1265430"/>
              <a:ext cx="3203190" cy="325613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065EB4-413E-AE2C-46E9-7C288DB79195}"/>
                </a:ext>
              </a:extLst>
            </p:cNvPr>
            <p:cNvSpPr txBox="1"/>
            <p:nvPr/>
          </p:nvSpPr>
          <p:spPr>
            <a:xfrm rot="18739500">
              <a:off x="3506914" y="1134273"/>
              <a:ext cx="182818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Cytokine production involved </a:t>
              </a:r>
            </a:p>
            <a:p>
              <a:r>
                <a:rPr lang="en-US" sz="800" dirty="0"/>
                <a:t>in immune response</a:t>
              </a:r>
              <a:endParaRPr lang="en-TW" sz="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664444-1375-6AA9-9AA7-AAE8D4EFFC90}"/>
                </a:ext>
              </a:extLst>
            </p:cNvPr>
            <p:cNvSpPr txBox="1"/>
            <p:nvPr/>
          </p:nvSpPr>
          <p:spPr>
            <a:xfrm rot="20869884">
              <a:off x="4175712" y="2230805"/>
              <a:ext cx="225796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Positive regulation of cytokine production </a:t>
              </a:r>
            </a:p>
            <a:p>
              <a:r>
                <a:rPr lang="en-US" sz="800" dirty="0"/>
                <a:t>involved in immune response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A2B938-70C1-5E1A-2BE9-808BE11CD146}"/>
                </a:ext>
              </a:extLst>
            </p:cNvPr>
            <p:cNvSpPr txBox="1"/>
            <p:nvPr/>
          </p:nvSpPr>
          <p:spPr>
            <a:xfrm rot="1576523">
              <a:off x="3963167" y="3889939"/>
              <a:ext cx="219886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Positive regulation of interleukin 6 production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916E86-9C67-1E5E-24E6-2CF05BA605A1}"/>
                </a:ext>
              </a:extLst>
            </p:cNvPr>
            <p:cNvSpPr txBox="1"/>
            <p:nvPr/>
          </p:nvSpPr>
          <p:spPr>
            <a:xfrm rot="3575110">
              <a:off x="2947471" y="4759570"/>
              <a:ext cx="196081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Tumor necrosis factor superfamily</a:t>
              </a:r>
            </a:p>
            <a:p>
              <a:r>
                <a:rPr lang="en-US" sz="800" dirty="0"/>
                <a:t>cytokine production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0C1C40-18D1-285C-D504-DF4E341EDB60}"/>
                </a:ext>
              </a:extLst>
            </p:cNvPr>
            <p:cNvSpPr txBox="1"/>
            <p:nvPr/>
          </p:nvSpPr>
          <p:spPr>
            <a:xfrm rot="438086">
              <a:off x="4208657" y="3105776"/>
              <a:ext cx="99151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Antigen binding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FB6646-1A2A-AFCE-0AE2-F75EAC2CED35}"/>
                </a:ext>
              </a:extLst>
            </p:cNvPr>
            <p:cNvSpPr txBox="1"/>
            <p:nvPr/>
          </p:nvSpPr>
          <p:spPr>
            <a:xfrm rot="3112504">
              <a:off x="3569567" y="4271493"/>
              <a:ext cx="137956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T-cell receptor signaling</a:t>
              </a:r>
              <a:endParaRPr lang="en-TW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540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7073B-FF05-1C6E-D32D-7C2D3DA03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A diagram of a number of numbers&#10;&#10;AI-generated content may be incorrect.">
            <a:extLst>
              <a:ext uri="{FF2B5EF4-FFF2-40B4-BE49-F238E27FC236}">
                <a16:creationId xmlns:a16="http://schemas.microsoft.com/office/drawing/2014/main" id="{6A7C6DE0-F495-6DB6-6547-8BC919F0F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78" y="4548600"/>
            <a:ext cx="6780760" cy="4320000"/>
          </a:xfrm>
          <a:prstGeom prst="rect">
            <a:avLst/>
          </a:prstGeom>
        </p:spPr>
      </p:pic>
      <p:pic>
        <p:nvPicPr>
          <p:cNvPr id="5" name="Picture 4" descr="A diagram of a number of data&#10;&#10;AI-generated content may be incorrect.">
            <a:extLst>
              <a:ext uri="{FF2B5EF4-FFF2-40B4-BE49-F238E27FC236}">
                <a16:creationId xmlns:a16="http://schemas.microsoft.com/office/drawing/2014/main" id="{347396F7-B0B2-D318-CF98-8A290C925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78" y="228600"/>
            <a:ext cx="6780760" cy="4320000"/>
          </a:xfrm>
          <a:prstGeom prst="rect">
            <a:avLst/>
          </a:prstGeom>
        </p:spPr>
      </p:pic>
      <p:pic>
        <p:nvPicPr>
          <p:cNvPr id="9" name="Picture 8" descr="A diagram of a circular object with text&#10;&#10;AI-generated content may be incorrect.">
            <a:extLst>
              <a:ext uri="{FF2B5EF4-FFF2-40B4-BE49-F238E27FC236}">
                <a16:creationId xmlns:a16="http://schemas.microsoft.com/office/drawing/2014/main" id="{8AA08249-B300-332A-3C99-FF55C3FE9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250" y="8868600"/>
            <a:ext cx="5706856" cy="3635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07738B-C8C8-5689-97B4-86665F7D7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250" y="3888200"/>
            <a:ext cx="800100" cy="66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88913-F996-748C-9421-5AF823C7D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3250" y="7858607"/>
            <a:ext cx="800100" cy="699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D387AD-B15B-9C75-3BC8-972C870D7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3250" y="11479421"/>
            <a:ext cx="803320" cy="6991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4E5632-2E30-B10A-05C1-2965DE9BAFC2}"/>
              </a:ext>
            </a:extLst>
          </p:cNvPr>
          <p:cNvSpPr txBox="1"/>
          <p:nvPr/>
        </p:nvSpPr>
        <p:spPr>
          <a:xfrm>
            <a:off x="1493250" y="539407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AA5AA-C016-7CBF-AB7A-41DDF9411228}"/>
              </a:ext>
            </a:extLst>
          </p:cNvPr>
          <p:cNvSpPr txBox="1"/>
          <p:nvPr/>
        </p:nvSpPr>
        <p:spPr>
          <a:xfrm>
            <a:off x="1493250" y="4856842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F7956-5526-3D0C-A0CB-DB1AFB9DDAEF}"/>
              </a:ext>
            </a:extLst>
          </p:cNvPr>
          <p:cNvSpPr txBox="1"/>
          <p:nvPr/>
        </p:nvSpPr>
        <p:spPr>
          <a:xfrm>
            <a:off x="1493250" y="9090653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E3AE24-72FA-D07A-F247-BE72FD0C052E}"/>
              </a:ext>
            </a:extLst>
          </p:cNvPr>
          <p:cNvSpPr txBox="1"/>
          <p:nvPr/>
        </p:nvSpPr>
        <p:spPr>
          <a:xfrm>
            <a:off x="6107985" y="10317178"/>
            <a:ext cx="701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Scar complex                                                   </a:t>
            </a:r>
          </a:p>
          <a:p>
            <a:r>
              <a:rPr lang="en-US" sz="1400" dirty="0"/>
              <a:t>Positive regulation of APR2/3 complex mediated actin nucleation</a:t>
            </a:r>
          </a:p>
          <a:p>
            <a:r>
              <a:rPr lang="en-US" sz="1400" dirty="0"/>
              <a:t>Retinoblastoma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D79F49-BEAC-A5C3-C53E-C6D20B9070E0}"/>
              </a:ext>
            </a:extLst>
          </p:cNvPr>
          <p:cNvSpPr txBox="1"/>
          <p:nvPr/>
        </p:nvSpPr>
        <p:spPr>
          <a:xfrm>
            <a:off x="6107985" y="1619838"/>
            <a:ext cx="5849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Cytokine production involved in immune response</a:t>
            </a:r>
          </a:p>
          <a:p>
            <a:r>
              <a:rPr lang="en-US" sz="1400" dirty="0"/>
              <a:t>Positive regulation of cytokine production involved in immune response</a:t>
            </a:r>
          </a:p>
          <a:p>
            <a:r>
              <a:rPr lang="en-US" sz="1400" dirty="0"/>
              <a:t>Positive regulation of interleukin 6 production</a:t>
            </a:r>
          </a:p>
          <a:p>
            <a:r>
              <a:rPr lang="en-US" sz="1400" dirty="0"/>
              <a:t>Tumor necrosis factor superfamily cytokine production</a:t>
            </a:r>
          </a:p>
          <a:p>
            <a:r>
              <a:rPr lang="en-US" sz="1400" dirty="0"/>
              <a:t>Antigen binding</a:t>
            </a:r>
          </a:p>
          <a:p>
            <a:r>
              <a:rPr lang="en-US" sz="1400" dirty="0"/>
              <a:t>T-cell receptor signaling</a:t>
            </a:r>
            <a:endParaRPr lang="en-TW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A8158B-BDE0-6C9F-9649-FE2B99FFFE5B}"/>
              </a:ext>
            </a:extLst>
          </p:cNvPr>
          <p:cNvSpPr txBox="1"/>
          <p:nvPr/>
        </p:nvSpPr>
        <p:spPr>
          <a:xfrm>
            <a:off x="6107985" y="5394694"/>
            <a:ext cx="5849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Acute promyelocytic leukemia down</a:t>
            </a:r>
          </a:p>
          <a:p>
            <a:r>
              <a:rPr lang="en-US" sz="1400" dirty="0"/>
              <a:t>Production of molecular of immune response down</a:t>
            </a:r>
          </a:p>
          <a:p>
            <a:r>
              <a:rPr lang="en-US" sz="1400" dirty="0"/>
              <a:t>Negative production of cytokine production involved in immune response</a:t>
            </a:r>
          </a:p>
          <a:p>
            <a:r>
              <a:rPr lang="en-US" sz="1400" dirty="0"/>
              <a:t>Regulation of neutrophil </a:t>
            </a:r>
            <a:r>
              <a:rPr lang="en-US" sz="1400" dirty="0" err="1"/>
              <a:t>cheotaxis</a:t>
            </a:r>
            <a:endParaRPr lang="en-US" sz="1400" dirty="0"/>
          </a:p>
          <a:p>
            <a:r>
              <a:rPr lang="en-US" sz="1400" dirty="0"/>
              <a:t>Neural tube development</a:t>
            </a:r>
          </a:p>
          <a:p>
            <a:r>
              <a:rPr lang="en-US" sz="1400" dirty="0"/>
              <a:t>Regulation of production of molecular of immune response</a:t>
            </a:r>
          </a:p>
          <a:p>
            <a:r>
              <a:rPr lang="en-US" sz="1400" dirty="0"/>
              <a:t>Dendritic cell maturation up       </a:t>
            </a:r>
          </a:p>
          <a:p>
            <a:r>
              <a:rPr lang="en-US" sz="1400" dirty="0"/>
              <a:t>MDM4 targets neuroepithelium down</a:t>
            </a:r>
          </a:p>
          <a:p>
            <a:r>
              <a:rPr lang="en-US" sz="1400" dirty="0"/>
              <a:t>SEMA4D-induced cell migration and growth cone collapse</a:t>
            </a:r>
          </a:p>
          <a:p>
            <a:r>
              <a:rPr lang="en-US" sz="1400" dirty="0"/>
              <a:t>MYC targets down</a:t>
            </a:r>
            <a:endParaRPr lang="en-TW" sz="1400" dirty="0"/>
          </a:p>
        </p:txBody>
      </p:sp>
    </p:spTree>
    <p:extLst>
      <p:ext uri="{BB962C8B-B14F-4D97-AF65-F5344CB8AC3E}">
        <p14:creationId xmlns:p14="http://schemas.microsoft.com/office/powerpoint/2010/main" val="48096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295</Words>
  <Application>Microsoft Macintosh PowerPoint</Application>
  <PresentationFormat>Custom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佳欣 盧</dc:creator>
  <cp:lastModifiedBy>佳欣 盧</cp:lastModifiedBy>
  <cp:revision>12</cp:revision>
  <dcterms:created xsi:type="dcterms:W3CDTF">2025-02-11T13:59:56Z</dcterms:created>
  <dcterms:modified xsi:type="dcterms:W3CDTF">2025-04-14T14:36:17Z</dcterms:modified>
</cp:coreProperties>
</file>